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7" r:id="rId3"/>
    <p:sldId id="268" r:id="rId4"/>
    <p:sldId id="269" r:id="rId5"/>
    <p:sldId id="270" r:id="rId6"/>
    <p:sldId id="271" r:id="rId7"/>
    <p:sldId id="273" r:id="rId8"/>
    <p:sldId id="274" r:id="rId9"/>
    <p:sldId id="275" r:id="rId10"/>
    <p:sldId id="276" r:id="rId11"/>
    <p:sldId id="272" r:id="rId12"/>
    <p:sldId id="277" r:id="rId13"/>
    <p:sldId id="278" r:id="rId14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0879-792D-4598-B97A-226A2BBB27DD}" type="datetimeFigureOut">
              <a:rPr lang="es-AR" smtClean="0"/>
              <a:t>24/3/2023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73E4C-A687-4EDE-BE85-163D95BD5E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35564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0879-792D-4598-B97A-226A2BBB27DD}" type="datetimeFigureOut">
              <a:rPr lang="es-AR" smtClean="0"/>
              <a:t>24/3/2023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73E4C-A687-4EDE-BE85-163D95BD5E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4088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0879-792D-4598-B97A-226A2BBB27DD}" type="datetimeFigureOut">
              <a:rPr lang="es-AR" smtClean="0"/>
              <a:t>24/3/2023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73E4C-A687-4EDE-BE85-163D95BD5E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3712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0879-792D-4598-B97A-226A2BBB27DD}" type="datetimeFigureOut">
              <a:rPr lang="es-AR" smtClean="0"/>
              <a:t>24/3/2023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73E4C-A687-4EDE-BE85-163D95BD5E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3381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0879-792D-4598-B97A-226A2BBB27DD}" type="datetimeFigureOut">
              <a:rPr lang="es-AR" smtClean="0"/>
              <a:t>24/3/2023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73E4C-A687-4EDE-BE85-163D95BD5E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86661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0879-792D-4598-B97A-226A2BBB27DD}" type="datetimeFigureOut">
              <a:rPr lang="es-AR" smtClean="0"/>
              <a:t>24/3/2023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73E4C-A687-4EDE-BE85-163D95BD5E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44506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0879-792D-4598-B97A-226A2BBB27DD}" type="datetimeFigureOut">
              <a:rPr lang="es-AR" smtClean="0"/>
              <a:t>24/3/2023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73E4C-A687-4EDE-BE85-163D95BD5E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1020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0879-792D-4598-B97A-226A2BBB27DD}" type="datetimeFigureOut">
              <a:rPr lang="es-AR" smtClean="0"/>
              <a:t>24/3/2023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73E4C-A687-4EDE-BE85-163D95BD5E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82462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0879-792D-4598-B97A-226A2BBB27DD}" type="datetimeFigureOut">
              <a:rPr lang="es-AR" smtClean="0"/>
              <a:t>24/3/2023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73E4C-A687-4EDE-BE85-163D95BD5E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72190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0879-792D-4598-B97A-226A2BBB27DD}" type="datetimeFigureOut">
              <a:rPr lang="es-AR" smtClean="0"/>
              <a:t>24/3/2023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73E4C-A687-4EDE-BE85-163D95BD5E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60737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0879-792D-4598-B97A-226A2BBB27DD}" type="datetimeFigureOut">
              <a:rPr lang="es-AR" smtClean="0"/>
              <a:t>24/3/2023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73E4C-A687-4EDE-BE85-163D95BD5E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0157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C0879-792D-4598-B97A-226A2BBB27DD}" type="datetimeFigureOut">
              <a:rPr lang="es-AR" smtClean="0"/>
              <a:t>24/3/2023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73E4C-A687-4EDE-BE85-163D95BD5E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2130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qgis.org/2.14/es/docs/training_manual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ign.gob.ar/NuestrasActividades/Geodesia/ModeloDigitalElevaciones/Mapa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zonegis.es/wp-content/uploads/2018/06/Imagen_3.jp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9" y="476543"/>
            <a:ext cx="5035360" cy="4879264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4490283" y="166979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_tradnl" sz="2400" b="1" dirty="0">
                <a:solidFill>
                  <a:srgbClr val="C00000"/>
                </a:solidFill>
              </a:rPr>
              <a:t>Aportes de los Sistemas de Información Geográfica (Gis) en la Gestión Turística</a:t>
            </a:r>
            <a:endParaRPr lang="es-AR" sz="24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Isologo del sit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628" y="110401"/>
            <a:ext cx="1905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21110" y="303074"/>
            <a:ext cx="62848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b="1" i="1" dirty="0"/>
              <a:t>Especialización en Gestión del Desarrollo e Innovación Turística</a:t>
            </a:r>
            <a:r>
              <a:rPr lang="es-AR" sz="1600" b="1" dirty="0"/>
              <a:t> (</a:t>
            </a:r>
            <a:r>
              <a:rPr lang="es-AR" sz="1600" b="1" dirty="0" smtClean="0"/>
              <a:t>EGDIT</a:t>
            </a:r>
            <a:r>
              <a:rPr lang="es-AR" sz="1600" b="1" dirty="0"/>
              <a:t>)</a:t>
            </a:r>
            <a:endParaRPr lang="es-AR" sz="1600" dirty="0"/>
          </a:p>
        </p:txBody>
      </p:sp>
      <p:sp>
        <p:nvSpPr>
          <p:cNvPr id="8" name="7 Rectángulo"/>
          <p:cNvSpPr/>
          <p:nvPr/>
        </p:nvSpPr>
        <p:spPr>
          <a:xfrm>
            <a:off x="4788024" y="4149080"/>
            <a:ext cx="28200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>Unidad 2:</a:t>
            </a:r>
          </a:p>
          <a:p>
            <a:pPr algn="ctr"/>
            <a:r>
              <a:rPr lang="es-AR" sz="2400" b="1" dirty="0" smtClean="0">
                <a:solidFill>
                  <a:srgbClr val="C00000"/>
                </a:solidFill>
              </a:rPr>
              <a:t>Trabajando con </a:t>
            </a:r>
            <a:r>
              <a:rPr lang="es-AR" sz="2400" b="1" dirty="0" err="1" smtClean="0">
                <a:solidFill>
                  <a:srgbClr val="C00000"/>
                </a:solidFill>
              </a:rPr>
              <a:t>QGis</a:t>
            </a:r>
            <a:endParaRPr lang="es-AR" sz="2400" b="1" dirty="0">
              <a:solidFill>
                <a:srgbClr val="C00000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11560" y="5446514"/>
            <a:ext cx="682590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400" b="1" dirty="0" smtClean="0"/>
              <a:t>Bibliografía:</a:t>
            </a:r>
          </a:p>
          <a:p>
            <a:r>
              <a:rPr lang="es-AR" sz="1400" b="1" dirty="0" smtClean="0"/>
              <a:t>Manual de entrenamiento de </a:t>
            </a:r>
            <a:r>
              <a:rPr lang="es-AR" sz="1400" b="1" dirty="0" err="1" smtClean="0"/>
              <a:t>Qgis</a:t>
            </a:r>
            <a:r>
              <a:rPr lang="es-AR" sz="1400" b="1" dirty="0" smtClean="0"/>
              <a:t>: </a:t>
            </a:r>
            <a:r>
              <a:rPr lang="es-AR" sz="1400" b="1" dirty="0" smtClean="0">
                <a:hlinkClick r:id="rId4"/>
              </a:rPr>
              <a:t>https</a:t>
            </a:r>
            <a:r>
              <a:rPr lang="es-AR" sz="1400" b="1" dirty="0">
                <a:hlinkClick r:id="rId4"/>
              </a:rPr>
              <a:t>://docs.qgis.org/2.14/es/docs/training_manual</a:t>
            </a:r>
            <a:r>
              <a:rPr lang="es-AR" sz="1400" b="1" dirty="0" smtClean="0">
                <a:hlinkClick r:id="rId4"/>
              </a:rPr>
              <a:t>/</a:t>
            </a:r>
            <a:endParaRPr lang="es-AR" sz="1400" b="1" dirty="0" smtClean="0"/>
          </a:p>
          <a:p>
            <a:endParaRPr lang="es-AR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49713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42" b="4982"/>
          <a:stretch/>
        </p:blipFill>
        <p:spPr bwMode="auto">
          <a:xfrm>
            <a:off x="1979712" y="188640"/>
            <a:ext cx="7088957" cy="4968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5496" y="2420888"/>
            <a:ext cx="1872208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AR" sz="1400" dirty="0" smtClean="0"/>
              <a:t>Haciendo clic con el botón derecho del mouse y seleccionando la opción </a:t>
            </a:r>
            <a:r>
              <a:rPr lang="es-AR" sz="1400" b="1" i="1" dirty="0" smtClean="0"/>
              <a:t>propiedades –simbología</a:t>
            </a:r>
            <a:r>
              <a:rPr lang="es-AR" sz="1400" dirty="0" smtClean="0"/>
              <a:t>, es posible cambiar el ancho y color de los archivos </a:t>
            </a:r>
            <a:r>
              <a:rPr lang="es-AR" sz="1400" dirty="0" err="1" smtClean="0"/>
              <a:t>shape</a:t>
            </a:r>
            <a:endParaRPr lang="es-AR" sz="1400" dirty="0"/>
          </a:p>
        </p:txBody>
      </p:sp>
      <p:sp>
        <p:nvSpPr>
          <p:cNvPr id="5" name="4 Flecha circular"/>
          <p:cNvSpPr/>
          <p:nvPr/>
        </p:nvSpPr>
        <p:spPr>
          <a:xfrm rot="18860647" flipH="1">
            <a:off x="906734" y="1326265"/>
            <a:ext cx="1390675" cy="100811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5" t="14301" r="27713" b="17021"/>
          <a:stretch/>
        </p:blipFill>
        <p:spPr bwMode="auto">
          <a:xfrm>
            <a:off x="2195736" y="4077072"/>
            <a:ext cx="3092080" cy="27023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5 Flecha circular"/>
          <p:cNvSpPr/>
          <p:nvPr/>
        </p:nvSpPr>
        <p:spPr>
          <a:xfrm rot="3946459" flipV="1">
            <a:off x="786382" y="4616764"/>
            <a:ext cx="1475581" cy="993181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93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51520" y="18864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dirty="0" smtClean="0"/>
              <a:t>Ahora generaremos un </a:t>
            </a:r>
            <a:r>
              <a:rPr lang="es-AR" b="1" dirty="0" smtClean="0">
                <a:solidFill>
                  <a:srgbClr val="00B050"/>
                </a:solidFill>
              </a:rPr>
              <a:t>Relieve Profesional </a:t>
            </a:r>
            <a:r>
              <a:rPr lang="es-AR" dirty="0" smtClean="0"/>
              <a:t>que favorezca la visualización del circuito, para ello usaremos la opción </a:t>
            </a:r>
            <a:r>
              <a:rPr lang="es-AR" b="1" i="1" dirty="0" smtClean="0"/>
              <a:t>Mapa de sombras </a:t>
            </a:r>
            <a:r>
              <a:rPr lang="es-AR" dirty="0" smtClean="0"/>
              <a:t>en la caja de herramientas de procesos.</a:t>
            </a:r>
            <a:endParaRPr lang="es-AR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4" y="867713"/>
            <a:ext cx="8184232" cy="46036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00683" y="5589240"/>
            <a:ext cx="892899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AR" dirty="0" smtClean="0"/>
              <a:t>El mapa de sombras nos </a:t>
            </a:r>
            <a:r>
              <a:rPr lang="es-AR" dirty="0" err="1" smtClean="0"/>
              <a:t>dá</a:t>
            </a:r>
            <a:r>
              <a:rPr lang="es-AR" dirty="0" smtClean="0"/>
              <a:t> diversas visualizaciones de la topografía según sea el azimut de la luz que ingresemos. Ingresaremos cuatro azimuts diferentes (0, 150, 260, 350) y al ejecutar, automáticamente se generarán capas diferentes que se pueden guardar con nombres distintos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78154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82" b="4255"/>
          <a:stretch/>
        </p:blipFill>
        <p:spPr bwMode="auto">
          <a:xfrm>
            <a:off x="350083" y="116632"/>
            <a:ext cx="4615775" cy="32830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228431" y="1137559"/>
            <a:ext cx="3744416" cy="45243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AR" dirty="0" smtClean="0"/>
              <a:t>Para visualizar estos mapas de sombras en uno solo le daremos una transparencia del 10% por ejemplo. Para ello hacemos clic con botón derecho sobre cada uno de los mapas de transparencia y elegimos </a:t>
            </a:r>
            <a:r>
              <a:rPr lang="es-AR" b="1" i="1" dirty="0" smtClean="0"/>
              <a:t>propiedades-transparencia</a:t>
            </a:r>
            <a:r>
              <a:rPr lang="es-AR" dirty="0" smtClean="0"/>
              <a:t>. Luego, en </a:t>
            </a:r>
            <a:r>
              <a:rPr lang="es-AR" b="1" i="1" dirty="0" smtClean="0"/>
              <a:t>opacidad colocamos 10%.</a:t>
            </a:r>
          </a:p>
          <a:p>
            <a:pPr algn="just"/>
            <a:r>
              <a:rPr lang="es-AR" dirty="0" smtClean="0"/>
              <a:t>Activamos la capa combinada y jugamos activando y desactivando las capas de sombras hasta dejar el mapa a nuestro gusto.</a:t>
            </a:r>
          </a:p>
          <a:p>
            <a:pPr algn="just"/>
            <a:r>
              <a:rPr lang="es-AR" dirty="0" smtClean="0"/>
              <a:t>También puedo cambiar los colores de la capa combinada haciendo clic con botón derecho y eligiendo simbología.</a:t>
            </a:r>
            <a:endParaRPr lang="es-AR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5" t="16595" r="26404" b="8937"/>
          <a:stretch/>
        </p:blipFill>
        <p:spPr bwMode="auto">
          <a:xfrm>
            <a:off x="755576" y="3501008"/>
            <a:ext cx="3516758" cy="324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5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9512" y="188640"/>
            <a:ext cx="6547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 smtClean="0"/>
              <a:t>Finalmente, superpondremos lo realizado al mapa Open Street </a:t>
            </a:r>
            <a:r>
              <a:rPr lang="es-AR" dirty="0" err="1" smtClean="0"/>
              <a:t>Map</a:t>
            </a:r>
            <a:endParaRPr lang="es-A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9" r="14628" b="63971"/>
          <a:stretch/>
        </p:blipFill>
        <p:spPr bwMode="auto">
          <a:xfrm>
            <a:off x="195561" y="557972"/>
            <a:ext cx="5843125" cy="215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73062" y="3652008"/>
            <a:ext cx="3102793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AR" dirty="0" smtClean="0"/>
              <a:t>Corremos el mapa </a:t>
            </a:r>
            <a:r>
              <a:rPr lang="es-AR" dirty="0"/>
              <a:t>Open Street </a:t>
            </a:r>
            <a:r>
              <a:rPr lang="es-AR" dirty="0" err="1" smtClean="0"/>
              <a:t>Map</a:t>
            </a:r>
            <a:r>
              <a:rPr lang="es-AR" dirty="0" smtClean="0"/>
              <a:t> debajo de todas las demás capas y le damos transparencia del 30 o 40 % a la capa Combinado. </a:t>
            </a:r>
            <a:endParaRPr lang="es-AR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6111" r="24687" b="8195"/>
          <a:stretch/>
        </p:blipFill>
        <p:spPr bwMode="auto">
          <a:xfrm>
            <a:off x="3442212" y="2293648"/>
            <a:ext cx="5693404" cy="447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649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23728" y="234562"/>
            <a:ext cx="4804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 smtClean="0">
                <a:solidFill>
                  <a:srgbClr val="C00000"/>
                </a:solidFill>
              </a:rPr>
              <a:t>Lección 2: Uso conjunto de Google </a:t>
            </a:r>
            <a:r>
              <a:rPr lang="es-AR" b="1" dirty="0" err="1" smtClean="0">
                <a:solidFill>
                  <a:srgbClr val="C00000"/>
                </a:solidFill>
              </a:rPr>
              <a:t>Earth</a:t>
            </a:r>
            <a:r>
              <a:rPr lang="es-AR" b="1" dirty="0" smtClean="0">
                <a:solidFill>
                  <a:srgbClr val="C00000"/>
                </a:solidFill>
              </a:rPr>
              <a:t> y </a:t>
            </a:r>
            <a:r>
              <a:rPr lang="es-AR" b="1" dirty="0" err="1" smtClean="0">
                <a:solidFill>
                  <a:srgbClr val="C00000"/>
                </a:solidFill>
              </a:rPr>
              <a:t>QGis</a:t>
            </a:r>
            <a:endParaRPr lang="es-AR" b="1" dirty="0">
              <a:solidFill>
                <a:srgbClr val="C00000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79512" y="764704"/>
            <a:ext cx="878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dirty="0" smtClean="0"/>
              <a:t>En diversas ocasiones de la vida profesional, es necesario hacer uso de diversos  software libres </a:t>
            </a:r>
            <a:r>
              <a:rPr lang="es-AR" dirty="0"/>
              <a:t>para sintetizar información </a:t>
            </a:r>
            <a:r>
              <a:rPr lang="es-AR" dirty="0" err="1" smtClean="0"/>
              <a:t>geolocalizada</a:t>
            </a:r>
            <a:r>
              <a:rPr lang="es-AR" dirty="0" smtClean="0"/>
              <a:t> ya sea natural o cultural.</a:t>
            </a:r>
          </a:p>
          <a:p>
            <a:pPr algn="just"/>
            <a:r>
              <a:rPr lang="es-AR" dirty="0" smtClean="0"/>
              <a:t>En esta Lección haremos uso del software </a:t>
            </a:r>
            <a:r>
              <a:rPr lang="es-AR" dirty="0"/>
              <a:t>libre Google </a:t>
            </a:r>
            <a:r>
              <a:rPr lang="es-AR" dirty="0" err="1"/>
              <a:t>Earth</a:t>
            </a:r>
            <a:r>
              <a:rPr lang="es-AR" dirty="0"/>
              <a:t> y </a:t>
            </a:r>
            <a:r>
              <a:rPr lang="es-AR" dirty="0" err="1" smtClean="0"/>
              <a:t>Qgis</a:t>
            </a:r>
            <a:r>
              <a:rPr lang="es-AR" dirty="0" smtClean="0"/>
              <a:t>, y utilizaremos la </a:t>
            </a:r>
            <a:r>
              <a:rPr lang="es-AR" dirty="0"/>
              <a:t>página del IGN para obtener modelos digitales de </a:t>
            </a:r>
            <a:r>
              <a:rPr lang="es-AR" dirty="0" smtClean="0"/>
              <a:t>terreno.</a:t>
            </a:r>
            <a:endParaRPr lang="es-AR" dirty="0"/>
          </a:p>
          <a:p>
            <a:r>
              <a:rPr lang="es-AR" dirty="0"/>
              <a:t> </a:t>
            </a:r>
          </a:p>
          <a:p>
            <a:pPr algn="just"/>
            <a:r>
              <a:rPr lang="es-AR" b="1" dirty="0" smtClean="0"/>
              <a:t>Que haremos?,</a:t>
            </a:r>
            <a:r>
              <a:rPr lang="es-AR" dirty="0" smtClean="0"/>
              <a:t> Generaremos un perfil topográfico de una región de montaña que contenga atractivos naturales/culturales que se desean relevar, con el fin de obtener un perfil transversal del terreno que nos ayudará a determinar el grado de dificultad del potencial recorrido además de identificar los atractivos digitalizados en un mapa final, sobre un MDT. </a:t>
            </a:r>
            <a:endParaRPr lang="es-AR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508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s-AR" alt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9" t="21991" r="10774" b="13759"/>
          <a:stretch/>
        </p:blipFill>
        <p:spPr bwMode="auto">
          <a:xfrm>
            <a:off x="2020334" y="3573016"/>
            <a:ext cx="5217848" cy="285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591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1520" y="-205378"/>
            <a:ext cx="5823838" cy="254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lang="es-AR" altLang="es-AR" sz="3600" b="1" dirty="0" smtClean="0">
                <a:solidFill>
                  <a:srgbClr val="00B050"/>
                </a:solidFill>
                <a:latin typeface="+mn-lt"/>
                <a:cs typeface="+mn-cs"/>
              </a:rPr>
              <a:t>COMENZAMOS!!!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lang="es-AR" altLang="es-AR" dirty="0" smtClean="0">
                <a:latin typeface="+mn-lt"/>
                <a:cs typeface="+mn-cs"/>
              </a:rPr>
              <a:t>Instalar </a:t>
            </a:r>
            <a:r>
              <a:rPr lang="es-AR" altLang="es-AR" dirty="0" err="1">
                <a:latin typeface="+mn-lt"/>
                <a:cs typeface="+mn-cs"/>
              </a:rPr>
              <a:t>Googe</a:t>
            </a:r>
            <a:r>
              <a:rPr lang="es-AR" altLang="es-AR" dirty="0">
                <a:latin typeface="+mn-lt"/>
                <a:cs typeface="+mn-cs"/>
              </a:rPr>
              <a:t> </a:t>
            </a:r>
            <a:r>
              <a:rPr lang="es-AR" altLang="es-AR" dirty="0" err="1">
                <a:latin typeface="+mn-lt"/>
                <a:cs typeface="+mn-cs"/>
              </a:rPr>
              <a:t>Earth</a:t>
            </a:r>
            <a:r>
              <a:rPr lang="es-AR" altLang="es-AR" dirty="0">
                <a:latin typeface="+mn-lt"/>
                <a:cs typeface="+mn-cs"/>
              </a:rPr>
              <a:t> </a:t>
            </a:r>
            <a:r>
              <a:rPr lang="es-AR" altLang="es-AR" dirty="0" smtClean="0">
                <a:latin typeface="+mn-lt"/>
                <a:cs typeface="+mn-cs"/>
              </a:rPr>
              <a:t>Pro (software libre)</a:t>
            </a:r>
            <a:endParaRPr lang="es-AR" altLang="es-AR" dirty="0">
              <a:latin typeface="+mn-lt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lang="es-AR" altLang="es-AR" dirty="0">
                <a:latin typeface="+mn-lt"/>
                <a:cs typeface="+mn-cs"/>
              </a:rPr>
              <a:t>Seleccionar </a:t>
            </a:r>
            <a:r>
              <a:rPr lang="es-AR" altLang="es-AR" dirty="0" smtClean="0">
                <a:latin typeface="+mn-lt"/>
                <a:cs typeface="+mn-cs"/>
              </a:rPr>
              <a:t>la zona que </a:t>
            </a:r>
            <a:r>
              <a:rPr lang="es-AR" altLang="es-AR" dirty="0" err="1" smtClean="0">
                <a:latin typeface="+mn-lt"/>
                <a:cs typeface="+mn-cs"/>
              </a:rPr>
              <a:t>que</a:t>
            </a:r>
            <a:r>
              <a:rPr lang="es-AR" altLang="es-AR" dirty="0" smtClean="0">
                <a:latin typeface="+mn-lt"/>
                <a:cs typeface="+mn-cs"/>
              </a:rPr>
              <a:t> </a:t>
            </a:r>
            <a:r>
              <a:rPr lang="es-AR" altLang="es-AR" dirty="0">
                <a:latin typeface="+mn-lt"/>
                <a:cs typeface="+mn-cs"/>
              </a:rPr>
              <a:t>se desea digitalizar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lang="es-AR" altLang="es-AR" dirty="0">
                <a:latin typeface="+mn-lt"/>
                <a:cs typeface="+mn-cs"/>
              </a:rPr>
              <a:t>Con la herramienta Agregar Ruta comenzar la digitalización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lang="es-AR" altLang="es-AR" dirty="0">
              <a:latin typeface="+mn-lt"/>
              <a:cs typeface="+mn-cs"/>
            </a:endParaRPr>
          </a:p>
        </p:txBody>
      </p:sp>
      <p:pic>
        <p:nvPicPr>
          <p:cNvPr id="5" name="Imag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r="55585" b="78806"/>
          <a:stretch>
            <a:fillRect/>
          </a:stretch>
        </p:blipFill>
        <p:spPr bwMode="auto">
          <a:xfrm>
            <a:off x="1215579" y="2204864"/>
            <a:ext cx="6309620" cy="13681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35174" y="3711515"/>
            <a:ext cx="80281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altLang="es-AR" dirty="0"/>
              <a:t>Una vez que picamos sobre la herramienta Agregar Ruta aparece el siguiente menú: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12 Imagen"/>
          <p:cNvPicPr/>
          <p:nvPr/>
        </p:nvPicPr>
        <p:blipFill rotWithShape="1">
          <a:blip r:embed="rId3"/>
          <a:srcRect b="31887"/>
          <a:stretch/>
        </p:blipFill>
        <p:spPr>
          <a:xfrm>
            <a:off x="323528" y="4133056"/>
            <a:ext cx="6404367" cy="251842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4" name="16 Grupo"/>
          <p:cNvGrpSpPr/>
          <p:nvPr/>
        </p:nvGrpSpPr>
        <p:grpSpPr>
          <a:xfrm>
            <a:off x="2620561" y="4604315"/>
            <a:ext cx="3467100" cy="807720"/>
            <a:chOff x="0" y="0"/>
            <a:chExt cx="3467100" cy="807720"/>
          </a:xfrm>
        </p:grpSpPr>
        <p:cxnSp>
          <p:nvCxnSpPr>
            <p:cNvPr id="15" name="3 Conector recto de flecha"/>
            <p:cNvCxnSpPr/>
            <p:nvPr/>
          </p:nvCxnSpPr>
          <p:spPr>
            <a:xfrm flipV="1">
              <a:off x="0" y="137160"/>
              <a:ext cx="601980" cy="1524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4 Cuadro de texto"/>
            <p:cNvSpPr txBox="1"/>
            <p:nvPr/>
          </p:nvSpPr>
          <p:spPr>
            <a:xfrm>
              <a:off x="601980" y="0"/>
              <a:ext cx="1264920" cy="32004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AR" sz="1100" dirty="0">
                  <a:effectLst/>
                  <a:ea typeface="Calibri"/>
                  <a:cs typeface="Times New Roman"/>
                </a:rPr>
                <a:t>Nombre de la ruta</a:t>
              </a:r>
            </a:p>
          </p:txBody>
        </p:sp>
        <p:sp>
          <p:nvSpPr>
            <p:cNvPr id="17" name="5 Abrir llave"/>
            <p:cNvSpPr/>
            <p:nvPr/>
          </p:nvSpPr>
          <p:spPr>
            <a:xfrm>
              <a:off x="3192780" y="160020"/>
              <a:ext cx="274320" cy="396240"/>
            </a:xfrm>
            <a:prstGeom prst="leftBrac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AR"/>
            </a:p>
          </p:txBody>
        </p:sp>
        <p:sp>
          <p:nvSpPr>
            <p:cNvPr id="18" name="6 Cuadro de texto"/>
            <p:cNvSpPr txBox="1"/>
            <p:nvPr/>
          </p:nvSpPr>
          <p:spPr>
            <a:xfrm>
              <a:off x="1927860" y="129540"/>
              <a:ext cx="1264920" cy="67818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s-AR" sz="1100" dirty="0">
                  <a:effectLst/>
                  <a:ea typeface="Calibri"/>
                  <a:cs typeface="Times New Roman"/>
                </a:rPr>
                <a:t>Herramienta para movernos en la digitalización</a:t>
              </a:r>
            </a:p>
          </p:txBody>
        </p:sp>
      </p:grp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6876256" y="4257873"/>
            <a:ext cx="208823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altLang="es-AR" dirty="0"/>
              <a:t>Buscamos el inicio de nuestro perfil y con el mouse en forma de mira comenzamos a picar lentamente </a:t>
            </a:r>
            <a:r>
              <a:rPr lang="es-AR" altLang="es-AR" dirty="0" smtClean="0"/>
              <a:t>todo el recorrido del sector elegido.</a:t>
            </a: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760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3 Conector recto de flecha"/>
          <p:cNvCxnSpPr/>
          <p:nvPr/>
        </p:nvCxnSpPr>
        <p:spPr>
          <a:xfrm flipV="1">
            <a:off x="3215640" y="5203190"/>
            <a:ext cx="601980" cy="1524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5 Abrir llave"/>
          <p:cNvSpPr/>
          <p:nvPr/>
        </p:nvSpPr>
        <p:spPr>
          <a:xfrm>
            <a:off x="6400800" y="5226050"/>
            <a:ext cx="274320" cy="396240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AR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3856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alt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9" name="Imagen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1" r="81783" b="29552"/>
          <a:stretch>
            <a:fillRect/>
          </a:stretch>
        </p:blipFill>
        <p:spPr bwMode="auto">
          <a:xfrm>
            <a:off x="2051079" y="606896"/>
            <a:ext cx="2467323" cy="1817895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51946" y="116632"/>
            <a:ext cx="874053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es-AR" altLang="es-AR" dirty="0">
                <a:latin typeface="+mn-lt"/>
                <a:cs typeface="+mn-cs"/>
              </a:rPr>
              <a:t>Una vez finalizado todo el recorrido se hace clic en el botón Aceptar y quedará el </a:t>
            </a:r>
            <a:r>
              <a:rPr lang="es-AR" altLang="es-AR" dirty="0" smtClean="0">
                <a:latin typeface="+mn-lt"/>
                <a:cs typeface="+mn-cs"/>
              </a:rPr>
              <a:t>mismo </a:t>
            </a:r>
            <a:r>
              <a:rPr lang="es-AR" altLang="es-AR" dirty="0">
                <a:latin typeface="+mn-lt"/>
                <a:cs typeface="+mn-cs"/>
              </a:rPr>
              <a:t>en el menú lugares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lang="es-AR" altLang="es-AR" dirty="0">
              <a:latin typeface="+mn-lt"/>
              <a:cs typeface="+mn-cs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201732" y="2564904"/>
            <a:ext cx="8640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altLang="es-AR" dirty="0" smtClean="0"/>
              <a:t>Para visualizar los perfiles verticales de los distintos circuitos, picamos son el botón derecho del mouse sobre el circuito y elegimos la opción </a:t>
            </a:r>
            <a:r>
              <a:rPr lang="es-AR" altLang="es-AR" b="1" i="1" dirty="0" smtClean="0"/>
              <a:t>mostrar perfil de elevación</a:t>
            </a:r>
            <a:endParaRPr lang="es-AR" b="1" i="1" dirty="0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" t="55886" r="75306" b="7234"/>
          <a:stretch/>
        </p:blipFill>
        <p:spPr bwMode="auto">
          <a:xfrm>
            <a:off x="6012160" y="3501008"/>
            <a:ext cx="3025302" cy="2529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3" t="8432" r="1875" b="4584"/>
          <a:stretch/>
        </p:blipFill>
        <p:spPr bwMode="auto">
          <a:xfrm>
            <a:off x="153040" y="3356992"/>
            <a:ext cx="5441705" cy="33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Flecha curvada hacia la izquierda"/>
          <p:cNvSpPr/>
          <p:nvPr/>
        </p:nvSpPr>
        <p:spPr>
          <a:xfrm rot="3690874">
            <a:off x="6418097" y="5078146"/>
            <a:ext cx="565032" cy="2182040"/>
          </a:xfrm>
          <a:prstGeom prst="curved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085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07765" y="116632"/>
            <a:ext cx="8740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AR" sz="1600" dirty="0"/>
              <a:t>Para guardar el archivo digitalizado, se hace clic con el botón derecho del mouse sobre el nombre del lugar que se desea guardar y se elige la opción </a:t>
            </a:r>
            <a:r>
              <a:rPr lang="es-AR" sz="1600" b="1" dirty="0"/>
              <a:t>Guardar Lugar Como. </a:t>
            </a:r>
            <a:r>
              <a:rPr lang="es-AR" sz="1600" dirty="0"/>
              <a:t>Verán que el archivo se guarda con el formato </a:t>
            </a:r>
            <a:r>
              <a:rPr lang="es-AR" sz="1600" b="1" dirty="0"/>
              <a:t>KMZ</a:t>
            </a:r>
            <a:r>
              <a:rPr lang="es-AR" sz="1600" dirty="0"/>
              <a:t>, que es el formato que luego utilizaremos para abrir el archivo en </a:t>
            </a:r>
            <a:r>
              <a:rPr lang="es-AR" sz="1600" dirty="0" err="1"/>
              <a:t>QGis</a:t>
            </a:r>
            <a:r>
              <a:rPr lang="es-AR" sz="1600" dirty="0" smtClean="0"/>
              <a:t>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03594" y="105273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AR" sz="1600" dirty="0" smtClean="0"/>
              <a:t>También es posible combinar todas las geometrías digitalizadas en una sola. Para ello seleccionamos todas las geometrías y picamos con el botón derecho del mouse con lo que aparecerá un nuevo menú del cual seleccionaremos la opción </a:t>
            </a:r>
            <a:r>
              <a:rPr lang="es-AR" sz="1600" b="1" i="1" dirty="0" smtClean="0"/>
              <a:t>combinar geometría múltiple</a:t>
            </a:r>
            <a:r>
              <a:rPr lang="es-AR" sz="1600" dirty="0" smtClean="0"/>
              <a:t>. Luego guardamos este único archivo como KMZ.</a:t>
            </a:r>
            <a:endParaRPr lang="es-AR" sz="1600" dirty="0"/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00" r="68688" b="9361"/>
          <a:stretch/>
        </p:blipFill>
        <p:spPr bwMode="auto">
          <a:xfrm>
            <a:off x="5130678" y="1052736"/>
            <a:ext cx="3817620" cy="1682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6408298" y="4448866"/>
            <a:ext cx="2539028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s-AR" sz="2000" b="1" dirty="0" smtClean="0">
                <a:solidFill>
                  <a:srgbClr val="00B050"/>
                </a:solidFill>
              </a:rPr>
              <a:t>Los MDE, MDS y MDT </a:t>
            </a:r>
            <a:endParaRPr lang="es-AR" sz="2000" b="1" dirty="0">
              <a:solidFill>
                <a:srgbClr val="00B05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9" t="27620" r="20452" b="27092"/>
          <a:stretch/>
        </p:blipFill>
        <p:spPr bwMode="auto">
          <a:xfrm>
            <a:off x="170458" y="3204810"/>
            <a:ext cx="5985717" cy="36306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758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0093" y="116632"/>
            <a:ext cx="855276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AR" b="1" dirty="0"/>
              <a:t>Para bajar los MDT de Argentina, podemos hacer uso de la información gratuita del Instituto Geográfico Nacional (IGN), accediendo al siguiente link</a:t>
            </a:r>
            <a:r>
              <a:rPr lang="es-AR" b="1" dirty="0" smtClean="0"/>
              <a:t>:</a:t>
            </a:r>
          </a:p>
          <a:p>
            <a:pPr algn="just"/>
            <a:endParaRPr lang="es-AR" dirty="0"/>
          </a:p>
          <a:p>
            <a:pPr algn="just"/>
            <a:r>
              <a:rPr lang="es-AR" u="sng" dirty="0">
                <a:hlinkClick r:id="rId2"/>
              </a:rPr>
              <a:t>https://www.ign.gob.ar/NuestrasActividades/Geodesia/ModeloDigitalElevaciones/Mapa</a:t>
            </a:r>
            <a:endParaRPr lang="es-A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8" r="12953" b="11348"/>
          <a:stretch/>
        </p:blipFill>
        <p:spPr bwMode="auto">
          <a:xfrm>
            <a:off x="683568" y="1484784"/>
            <a:ext cx="7501506" cy="496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900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9512" y="188639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dirty="0" smtClean="0"/>
              <a:t>Ingresamos a </a:t>
            </a:r>
            <a:r>
              <a:rPr lang="es-AR" dirty="0" err="1" smtClean="0"/>
              <a:t>Qgis</a:t>
            </a:r>
            <a:r>
              <a:rPr lang="es-AR" dirty="0" smtClean="0"/>
              <a:t> y cargamos las cuatro capas de MDE descargadas mediante la opción </a:t>
            </a:r>
            <a:r>
              <a:rPr lang="es-AR" b="1" i="1" dirty="0"/>
              <a:t>C</a:t>
            </a:r>
            <a:r>
              <a:rPr lang="es-AR" b="1" i="1" dirty="0" smtClean="0"/>
              <a:t>apa – Añadir capa – Añadir capa </a:t>
            </a:r>
            <a:r>
              <a:rPr lang="es-AR" b="1" i="1" dirty="0" err="1" smtClean="0"/>
              <a:t>raster</a:t>
            </a:r>
            <a:r>
              <a:rPr lang="es-AR" b="1" i="1" dirty="0" smtClean="0"/>
              <a:t> </a:t>
            </a:r>
            <a:r>
              <a:rPr lang="es-AR" dirty="0" smtClean="0"/>
              <a:t>con lo que aparece el siguiente menú</a:t>
            </a:r>
            <a:endParaRPr lang="es-AR" b="1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3" t="2751" r="8325" b="5532"/>
          <a:stretch/>
        </p:blipFill>
        <p:spPr bwMode="auto">
          <a:xfrm>
            <a:off x="539552" y="908720"/>
            <a:ext cx="7992888" cy="50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lecha circular"/>
          <p:cNvSpPr/>
          <p:nvPr/>
        </p:nvSpPr>
        <p:spPr>
          <a:xfrm rot="1908748">
            <a:off x="5741883" y="2368018"/>
            <a:ext cx="842795" cy="785266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67544" y="6165304"/>
            <a:ext cx="6471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 smtClean="0"/>
              <a:t>Una vez seleccionadas las capas realizar clic en </a:t>
            </a:r>
            <a:r>
              <a:rPr lang="es-AR" b="1" i="1" dirty="0" smtClean="0"/>
              <a:t>Abrir </a:t>
            </a:r>
            <a:r>
              <a:rPr lang="es-AR" dirty="0" smtClean="0"/>
              <a:t>y luego </a:t>
            </a:r>
            <a:r>
              <a:rPr lang="es-AR" b="1" i="1" dirty="0" smtClean="0"/>
              <a:t>Añadir</a:t>
            </a:r>
            <a:endParaRPr lang="es-AR" b="1" i="1" dirty="0"/>
          </a:p>
        </p:txBody>
      </p:sp>
    </p:spTree>
    <p:extLst>
      <p:ext uri="{BB962C8B-B14F-4D97-AF65-F5344CB8AC3E}">
        <p14:creationId xmlns:p14="http://schemas.microsoft.com/office/powerpoint/2010/main" val="810835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9128" y="127666"/>
            <a:ext cx="5301208" cy="20313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altLang="es-AR" dirty="0" smtClean="0"/>
              <a:t>Como todos los MDE deben quedar unidos, armaremos lo que se denomina un </a:t>
            </a:r>
            <a:r>
              <a:rPr lang="es-AR" altLang="es-AR" b="1" dirty="0" smtClean="0">
                <a:solidFill>
                  <a:srgbClr val="FF0000"/>
                </a:solidFill>
              </a:rPr>
              <a:t>MOSAICO</a:t>
            </a:r>
            <a:r>
              <a:rPr lang="es-AR" altLang="es-AR" dirty="0" smtClean="0"/>
              <a:t>. Para ello, </a:t>
            </a:r>
            <a:r>
              <a:rPr lang="es-AR" altLang="es-AR" dirty="0"/>
              <a:t>debemos ir al menú </a:t>
            </a:r>
            <a:r>
              <a:rPr lang="es-AR" altLang="es-AR" b="1" i="1" dirty="0" err="1" smtClean="0"/>
              <a:t>Raster</a:t>
            </a:r>
            <a:r>
              <a:rPr lang="es-AR" altLang="es-AR" b="1" i="1" dirty="0"/>
              <a:t> </a:t>
            </a:r>
            <a:r>
              <a:rPr lang="es-AR" altLang="es-AR" b="1" i="1" dirty="0" smtClean="0"/>
              <a:t>–Miscelánea- </a:t>
            </a:r>
            <a:r>
              <a:rPr lang="es-AR" altLang="es-AR" b="1" i="1" dirty="0"/>
              <a:t>Combinar</a:t>
            </a:r>
            <a:r>
              <a:rPr lang="es-AR" altLang="es-AR" dirty="0"/>
              <a:t>. </a:t>
            </a:r>
            <a:endParaRPr lang="es-AR" altLang="es-AR" dirty="0" smtClean="0"/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AR" altLang="es-AR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altLang="es-AR" dirty="0"/>
              <a:t>Se abrirá una nueva ventana, donde se deben introducir una serie de datos a saber</a:t>
            </a:r>
            <a:r>
              <a:rPr lang="es-AR" altLang="es-AR" dirty="0" smtClean="0"/>
              <a:t>:</a:t>
            </a:r>
            <a:endParaRPr lang="es-AR" altLang="es-AR" dirty="0"/>
          </a:p>
        </p:txBody>
      </p:sp>
      <p:pic>
        <p:nvPicPr>
          <p:cNvPr id="5" name="Imag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62" b="30025"/>
          <a:stretch>
            <a:fillRect/>
          </a:stretch>
        </p:blipFill>
        <p:spPr bwMode="auto">
          <a:xfrm>
            <a:off x="111765" y="2458244"/>
            <a:ext cx="5877598" cy="38311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18" descr="https://zonegis.es/wp-content/uploads/2018/06/Imagen_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00" y="260648"/>
            <a:ext cx="3681705" cy="21926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991223" y="3163979"/>
            <a:ext cx="3014882" cy="22159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85725" lvl="8" indent="-85725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s-AR" altLang="es-AR" sz="1100" b="1" i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  <a:ea typeface="Calibri" pitchFamily="34" charset="0"/>
                <a:cs typeface="Times New Roman" pitchFamily="18" charset="0"/>
              </a:rPr>
              <a:t>Capas de entrada:</a:t>
            </a:r>
            <a:r>
              <a:rPr kumimoji="0" lang="es-AR" altLang="es-AR" sz="11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es-AR" altLang="es-AR" sz="11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  <a:ea typeface="Calibri" pitchFamily="34" charset="0"/>
                <a:cs typeface="Times New Roman" pitchFamily="18" charset="0"/>
              </a:rPr>
              <a:t>Seleccionamos los archivos </a:t>
            </a:r>
            <a:r>
              <a:rPr kumimoji="0" lang="es-AR" altLang="es-AR" sz="11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  <a:ea typeface="Calibri" pitchFamily="34" charset="0"/>
                <a:cs typeface="Times New Roman" pitchFamily="18" charset="0"/>
              </a:rPr>
              <a:t>r</a:t>
            </a:r>
            <a:r>
              <a:rPr kumimoji="0" lang="es-AR" altLang="es-AR" sz="11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es-AR" altLang="es-AR" sz="11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  <a:ea typeface="Calibri" pitchFamily="34" charset="0"/>
                <a:cs typeface="Times New Roman" pitchFamily="18" charset="0"/>
              </a:rPr>
              <a:t>ster</a:t>
            </a:r>
            <a:r>
              <a:rPr kumimoji="0" lang="es-AR" altLang="es-AR" sz="11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  <a:ea typeface="Calibri" pitchFamily="34" charset="0"/>
                <a:cs typeface="Times New Roman" pitchFamily="18" charset="0"/>
              </a:rPr>
              <a:t> que necesitemos unir para formar una </a:t>
            </a:r>
            <a:r>
              <a:rPr kumimoji="0" lang="es-AR" altLang="es-AR" sz="11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ú</a:t>
            </a:r>
            <a:r>
              <a:rPr kumimoji="0" lang="es-AR" altLang="es-AR" sz="11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  <a:ea typeface="Calibri" pitchFamily="34" charset="0"/>
                <a:cs typeface="Times New Roman" pitchFamily="18" charset="0"/>
              </a:rPr>
              <a:t>nica imagen.</a:t>
            </a:r>
            <a:endParaRPr kumimoji="0" lang="es-AR" altLang="es-AR" sz="1100" b="0" i="0" u="none" strike="noStrike" cap="none" normalizeH="0" baseline="0" dirty="0" smtClean="0">
              <a:ln>
                <a:noFill/>
              </a:ln>
              <a:solidFill>
                <a:srgbClr val="444444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1100" b="1" i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  <a:ea typeface="Calibri" pitchFamily="34" charset="0"/>
                <a:cs typeface="Times New Roman" pitchFamily="18" charset="0"/>
              </a:rPr>
              <a:t>Combinado:</a:t>
            </a:r>
            <a:r>
              <a:rPr kumimoji="0" lang="es-AR" altLang="es-AR" sz="11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es-AR" altLang="es-AR" sz="11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  <a:ea typeface="Calibri" pitchFamily="34" charset="0"/>
                <a:cs typeface="Times New Roman" pitchFamily="18" charset="0"/>
              </a:rPr>
              <a:t>Seleccionamos el directorio donde se guardar</a:t>
            </a:r>
            <a:r>
              <a:rPr kumimoji="0" lang="es-AR" altLang="es-AR" sz="11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es-AR" altLang="es-AR" sz="11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  <a:ea typeface="Calibri" pitchFamily="34" charset="0"/>
                <a:cs typeface="Times New Roman" pitchFamily="18" charset="0"/>
              </a:rPr>
              <a:t> el resultado y el nombre de nuestro nuevo archivo </a:t>
            </a:r>
            <a:r>
              <a:rPr kumimoji="0" lang="es-AR" altLang="es-AR" sz="11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  <a:ea typeface="Calibri" pitchFamily="34" charset="0"/>
                <a:cs typeface="Times New Roman" pitchFamily="18" charset="0"/>
              </a:rPr>
              <a:t>r</a:t>
            </a:r>
            <a:r>
              <a:rPr kumimoji="0" lang="es-AR" altLang="es-AR" sz="11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es-AR" altLang="es-AR" sz="11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  <a:ea typeface="Calibri" pitchFamily="34" charset="0"/>
                <a:cs typeface="Times New Roman" pitchFamily="18" charset="0"/>
              </a:rPr>
              <a:t>ster</a:t>
            </a:r>
            <a:r>
              <a:rPr kumimoji="0" lang="es-AR" altLang="es-AR" sz="11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  <a:ea typeface="Calibri" pitchFamily="34" charset="0"/>
                <a:cs typeface="Times New Roman" pitchFamily="18" charset="0"/>
              </a:rPr>
              <a:t>.</a:t>
            </a:r>
            <a:endParaRPr kumimoji="0" lang="es-AR" altLang="es-A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12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  <a:ea typeface="Times New Roman" pitchFamily="18" charset="0"/>
                <a:cs typeface="Arial" pitchFamily="34" charset="0"/>
              </a:rPr>
              <a:t>Dejamos los demás valores por defecto y pulsamos </a:t>
            </a:r>
            <a:r>
              <a:rPr kumimoji="0" lang="es-AR" altLang="es-AR" sz="1200" b="1" i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  <a:ea typeface="Times New Roman" pitchFamily="18" charset="0"/>
                <a:cs typeface="Arial" pitchFamily="34" charset="0"/>
              </a:rPr>
              <a:t>ejecutar</a:t>
            </a:r>
            <a:r>
              <a:rPr kumimoji="0" lang="es-AR" altLang="es-AR" sz="12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  <a:ea typeface="Times New Roman" pitchFamily="18" charset="0"/>
                <a:cs typeface="Arial" pitchFamily="34" charset="0"/>
              </a:rPr>
              <a:t> para que el programa procese los cambios realizados. Cuando el proceso finalice se añadirá la nueva imagen al proyecto, escogiendo previamente su sistema de referencia.</a:t>
            </a: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143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179512" y="116632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dirty="0" smtClean="0"/>
              <a:t>Ahora cargaremos todos los archivos </a:t>
            </a:r>
            <a:r>
              <a:rPr lang="es-AR" dirty="0" err="1" smtClean="0"/>
              <a:t>shape</a:t>
            </a:r>
            <a:r>
              <a:rPr lang="es-AR" dirty="0" smtClean="0"/>
              <a:t> creados en Google mediante la digitalización mediante </a:t>
            </a:r>
            <a:r>
              <a:rPr lang="es-AR" dirty="0"/>
              <a:t>la opción </a:t>
            </a:r>
            <a:r>
              <a:rPr lang="es-AR" b="1" i="1" dirty="0"/>
              <a:t>Capa – Añadir capa – Añadir capa </a:t>
            </a:r>
            <a:r>
              <a:rPr lang="es-AR" b="1" i="1" dirty="0" smtClean="0"/>
              <a:t>vectorial </a:t>
            </a:r>
            <a:r>
              <a:rPr lang="es-AR" dirty="0"/>
              <a:t>con lo que aparece el siguiente menú</a:t>
            </a:r>
            <a:endParaRPr lang="es-AR" b="1" i="1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82" b="3546"/>
          <a:stretch/>
        </p:blipFill>
        <p:spPr bwMode="auto">
          <a:xfrm>
            <a:off x="1259632" y="1039963"/>
            <a:ext cx="7038528" cy="515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Flecha curvada hacia la izquierda"/>
          <p:cNvSpPr/>
          <p:nvPr/>
        </p:nvSpPr>
        <p:spPr>
          <a:xfrm rot="18298802">
            <a:off x="6627565" y="2240626"/>
            <a:ext cx="324036" cy="79208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95772" y="6349970"/>
            <a:ext cx="6471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 smtClean="0"/>
              <a:t>Una vez seleccionadas las capas realizar clic en </a:t>
            </a:r>
            <a:r>
              <a:rPr lang="es-AR" b="1" i="1" dirty="0" smtClean="0"/>
              <a:t>Abrir </a:t>
            </a:r>
            <a:r>
              <a:rPr lang="es-AR" dirty="0" smtClean="0"/>
              <a:t>y luego </a:t>
            </a:r>
            <a:r>
              <a:rPr lang="es-AR" b="1" i="1" dirty="0" smtClean="0"/>
              <a:t>Añadir</a:t>
            </a:r>
            <a:endParaRPr lang="es-AR" b="1" i="1" dirty="0"/>
          </a:p>
        </p:txBody>
      </p:sp>
    </p:spTree>
    <p:extLst>
      <p:ext uri="{BB962C8B-B14F-4D97-AF65-F5344CB8AC3E}">
        <p14:creationId xmlns:p14="http://schemas.microsoft.com/office/powerpoint/2010/main" val="11701572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704</Words>
  <Application>Microsoft Office PowerPoint</Application>
  <PresentationFormat>Presentación en pantalla (4:3)</PresentationFormat>
  <Paragraphs>45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Lobillo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Daniela Girolimetto</dc:creator>
  <cp:lastModifiedBy>Daniela Girolimetto</cp:lastModifiedBy>
  <cp:revision>42</cp:revision>
  <dcterms:created xsi:type="dcterms:W3CDTF">2023-02-24T11:57:49Z</dcterms:created>
  <dcterms:modified xsi:type="dcterms:W3CDTF">2023-03-24T23:30:32Z</dcterms:modified>
</cp:coreProperties>
</file>