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y="5143500" cx="9144000"/>
  <p:notesSz cx="6858000" cy="9144000"/>
  <p:embeddedFontLst>
    <p:embeddedFont>
      <p:font typeface="Amatic SC"/>
      <p:regular r:id="rId31"/>
      <p:bold r:id="rId32"/>
    </p:embeddedFont>
    <p:embeddedFont>
      <p:font typeface="Source Code Pro"/>
      <p:regular r:id="rId33"/>
      <p:bold r:id="rId34"/>
      <p:italic r:id="rId35"/>
      <p:boldItalic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AmaticSC-regular.fntdata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SourceCodePro-regular.fntdata"/><Relationship Id="rId10" Type="http://schemas.openxmlformats.org/officeDocument/2006/relationships/slide" Target="slides/slide5.xml"/><Relationship Id="rId32" Type="http://schemas.openxmlformats.org/officeDocument/2006/relationships/font" Target="fonts/AmaticSC-bold.fntdata"/><Relationship Id="rId13" Type="http://schemas.openxmlformats.org/officeDocument/2006/relationships/slide" Target="slides/slide8.xml"/><Relationship Id="rId35" Type="http://schemas.openxmlformats.org/officeDocument/2006/relationships/font" Target="fonts/SourceCodePro-italic.fntdata"/><Relationship Id="rId12" Type="http://schemas.openxmlformats.org/officeDocument/2006/relationships/slide" Target="slides/slide7.xml"/><Relationship Id="rId34" Type="http://schemas.openxmlformats.org/officeDocument/2006/relationships/font" Target="fonts/SourceCodePro-bold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36" Type="http://schemas.openxmlformats.org/officeDocument/2006/relationships/font" Target="fonts/SourceCodePro-bold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138f2c63140_2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138f2c63140_2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146a32d575d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146a32d575d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fe711f9f2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fe711f9f2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6ac118c9a731026d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6ac118c9a731026d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1384b61795a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1384b61795a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1384b61795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1384b61795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1384b61795a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1384b61795a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1384b61795a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1384b61795a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1384a89156a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1384a89156a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1384a89156a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1384a89156a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2ec5f583166085e7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2ec5f583166085e7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1384a89156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1384a89156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1384a89156a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1384a89156a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384a89156a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1384a89156a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138f2c63140_3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138f2c63140_3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138f3fad9fd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138f3fad9fd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152b26873e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152b26873e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1ebe27dd0d2f0c9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1ebe27dd0d2f0c9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146efa5ac7d_1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146efa5ac7d_1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1383de1d964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1383de1d964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146a32d575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146a32d575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46a32d575d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146a32d575d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146a32d575d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146a32d575d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146a32d575d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146a32d575d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b="1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beach-day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youtu.be/hs0PYEKntfo" TargetMode="External"/><Relationship Id="rId4" Type="http://schemas.openxmlformats.org/officeDocument/2006/relationships/hyperlink" Target="https://youtu.be/1hDgo7_8CFM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Relationship Id="rId4" Type="http://schemas.openxmlformats.org/officeDocument/2006/relationships/image" Target="../media/image1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.jpg"/><Relationship Id="rId4" Type="http://schemas.openxmlformats.org/officeDocument/2006/relationships/image" Target="../media/image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.jpg"/><Relationship Id="rId4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.jpg"/><Relationship Id="rId4" Type="http://schemas.openxmlformats.org/officeDocument/2006/relationships/image" Target="../media/image1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0.png"/><Relationship Id="rId4" Type="http://schemas.openxmlformats.org/officeDocument/2006/relationships/image" Target="../media/image5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docs.google.com/document/d/1dn90tqmDW76AvydytsRAPUyF98GOVbwKL5dog0ekFbw/edit?usp=sharing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www.google.com/accounts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200"/>
              <a:t>Herramientas</a:t>
            </a:r>
            <a:r>
              <a:rPr lang="es-419" sz="8200"/>
              <a:t> de Google </a:t>
            </a:r>
            <a:endParaRPr sz="8200"/>
          </a:p>
        </p:txBody>
      </p:sp>
      <p:sp>
        <p:nvSpPr>
          <p:cNvPr id="57" name="Google Shape;57;p13"/>
          <p:cNvSpPr txBox="1"/>
          <p:nvPr/>
        </p:nvSpPr>
        <p:spPr>
          <a:xfrm>
            <a:off x="204450" y="3871675"/>
            <a:ext cx="8735100" cy="102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91425" spcFirstLastPara="1" rIns="0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000">
                <a:solidFill>
                  <a:srgbClr val="21212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Elementos de la Informática - Unidad III</a:t>
            </a:r>
            <a:endParaRPr b="1" sz="2000">
              <a:solidFill>
                <a:srgbClr val="21212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21212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000"/>
              <a:t>Técnico en Administración  y Gestión de Instituciones Universitarias </a:t>
            </a:r>
            <a:endParaRPr b="1" sz="2000">
              <a:solidFill>
                <a:srgbClr val="21212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b="1" lang="es-419" sz="2000">
                <a:solidFill>
                  <a:srgbClr val="21212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UNSL - TAGIU</a:t>
            </a:r>
            <a:endParaRPr b="1" sz="2000">
              <a:solidFill>
                <a:srgbClr val="21212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58" name="Google Shape;58;p13"/>
          <p:cNvSpPr txBox="1"/>
          <p:nvPr>
            <p:ph idx="1" type="subTitle"/>
          </p:nvPr>
        </p:nvSpPr>
        <p:spPr>
          <a:xfrm>
            <a:off x="494900" y="28335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400"/>
              <a:t>Documentos de Google </a:t>
            </a:r>
            <a:endParaRPr sz="24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2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solidFill>
                  <a:schemeClr val="accent4"/>
                </a:solidFill>
              </a:rPr>
              <a:t>Copiar, cortar, pegar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117" name="Google Shape;117;p22"/>
          <p:cNvSpPr txBox="1"/>
          <p:nvPr>
            <p:ph idx="1" type="body"/>
          </p:nvPr>
        </p:nvSpPr>
        <p:spPr>
          <a:xfrm>
            <a:off x="311700" y="1161675"/>
            <a:ext cx="26535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Se puede cortar, copiar y pegar cualquier elemento, como imágenes, formas o tablas, no solo texto.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s-419"/>
              <a:t>La copia del elemento seleccionado se coloca en el </a:t>
            </a:r>
            <a:r>
              <a:rPr i="1" lang="es-419"/>
              <a:t>portapapeles</a:t>
            </a:r>
            <a:r>
              <a:rPr lang="es-419"/>
              <a:t>.</a:t>
            </a:r>
            <a:endParaRPr/>
          </a:p>
        </p:txBody>
      </p:sp>
      <p:pic>
        <p:nvPicPr>
          <p:cNvPr id="118" name="Google Shape;118;p22"/>
          <p:cNvPicPr preferRelativeResize="0"/>
          <p:nvPr/>
        </p:nvPicPr>
        <p:blipFill rotWithShape="1">
          <a:blip r:embed="rId3">
            <a:alphaModFix/>
          </a:blip>
          <a:srcRect b="37406" l="0" r="5231" t="0"/>
          <a:stretch/>
        </p:blipFill>
        <p:spPr>
          <a:xfrm rot="-296342">
            <a:off x="2905100" y="1647913"/>
            <a:ext cx="5309649" cy="2630276"/>
          </a:xfrm>
          <a:prstGeom prst="rect">
            <a:avLst/>
          </a:prstGeom>
          <a:noFill/>
          <a:ln cap="flat" cmpd="sng" w="9525">
            <a:solidFill>
              <a:srgbClr val="F1C23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9" name="Google Shape;119;p22"/>
          <p:cNvPicPr preferRelativeResize="0"/>
          <p:nvPr/>
        </p:nvPicPr>
        <p:blipFill rotWithShape="1">
          <a:blip r:embed="rId4">
            <a:alphaModFix/>
          </a:blip>
          <a:srcRect b="46310" l="24102" r="21030" t="30636"/>
          <a:stretch/>
        </p:blipFill>
        <p:spPr>
          <a:xfrm rot="921041">
            <a:off x="6091657" y="890528"/>
            <a:ext cx="2900011" cy="913871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3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El menú formato</a:t>
            </a:r>
            <a:endParaRPr/>
          </a:p>
        </p:txBody>
      </p:sp>
      <p:sp>
        <p:nvSpPr>
          <p:cNvPr id="125" name="Google Shape;125;p23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6" name="Google Shape;12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0725" y="1093850"/>
            <a:ext cx="7976275" cy="3836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solidFill>
                  <a:srgbClr val="FF0000"/>
                </a:solidFill>
              </a:rPr>
              <a:t>Video de introducción a Formato de texto</a:t>
            </a:r>
            <a:endParaRPr sz="4311">
              <a:solidFill>
                <a:srgbClr val="FF0000"/>
              </a:solidFill>
            </a:endParaRPr>
          </a:p>
        </p:txBody>
      </p:sp>
      <p:sp>
        <p:nvSpPr>
          <p:cNvPr id="132" name="Google Shape;132;p24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000"/>
              <a:t>En el siguiente video encontraremos una introducción a Google docs (documentos de texto)</a:t>
            </a:r>
            <a:endParaRPr b="1"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/>
          </a:p>
          <a:p>
            <a:pPr indent="-355600" lvl="0" marL="914400" rtl="0" algn="l">
              <a:spcBef>
                <a:spcPts val="0"/>
              </a:spcBef>
              <a:spcAft>
                <a:spcPts val="0"/>
              </a:spcAft>
              <a:buClr>
                <a:srgbClr val="DD7E6B"/>
              </a:buClr>
              <a:buSzPts val="2000"/>
              <a:buChar char="★"/>
            </a:pPr>
            <a:r>
              <a:rPr b="1" lang="es-419" sz="2000"/>
              <a:t>  Desde la computadora: </a:t>
            </a:r>
            <a:endParaRPr b="1"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000"/>
              <a:t> 		</a:t>
            </a:r>
            <a:r>
              <a:rPr b="1" lang="es-419" sz="2000">
                <a:solidFill>
                  <a:srgbClr val="990000"/>
                </a:solidFill>
                <a:highlight>
                  <a:srgbClr val="FFFF00"/>
                </a:highlight>
                <a:uFill>
                  <a:noFill/>
                </a:u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https://youtu.be/hs0PYEKntfo</a:t>
            </a:r>
            <a:endParaRPr b="1" sz="2000">
              <a:solidFill>
                <a:srgbClr val="990000"/>
              </a:solidFill>
              <a:highlight>
                <a:srgbClr val="FFFF00"/>
              </a:highlight>
            </a:endParaRPr>
          </a:p>
          <a:p>
            <a:pPr indent="-355600" lvl="0" marL="914400" rtl="0" algn="l">
              <a:spcBef>
                <a:spcPts val="0"/>
              </a:spcBef>
              <a:spcAft>
                <a:spcPts val="0"/>
              </a:spcAft>
              <a:buClr>
                <a:srgbClr val="DD7E6B"/>
              </a:buClr>
              <a:buSzPts val="2000"/>
              <a:buChar char="★"/>
            </a:pPr>
            <a:r>
              <a:rPr b="1" lang="es-419" sz="2000">
                <a:solidFill>
                  <a:srgbClr val="0000FF"/>
                </a:solidFill>
              </a:rPr>
              <a:t>  </a:t>
            </a:r>
            <a:r>
              <a:rPr b="1" lang="es-419" sz="2000"/>
              <a:t>Desde el celular: </a:t>
            </a:r>
            <a:endParaRPr b="1" sz="2000"/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000"/>
              <a:t> 	</a:t>
            </a:r>
            <a:r>
              <a:rPr b="1" lang="es-419" sz="2000">
                <a:solidFill>
                  <a:srgbClr val="990000"/>
                </a:solidFill>
                <a:highlight>
                  <a:srgbClr val="FFFF00"/>
                </a:highlight>
                <a:uFill>
                  <a:noFill/>
                </a:u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https://youtu.be/1hDgo7_8CFM</a:t>
            </a:r>
            <a:endParaRPr b="1" sz="2000">
              <a:solidFill>
                <a:srgbClr val="990000"/>
              </a:solidFill>
              <a:highlight>
                <a:srgbClr val="FFFF00"/>
              </a:highlight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b="1" sz="20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Insertar imagen</a:t>
            </a:r>
            <a:endParaRPr/>
          </a:p>
        </p:txBody>
      </p:sp>
      <p:sp>
        <p:nvSpPr>
          <p:cNvPr id="138" name="Google Shape;138;p25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39" name="Google Shape;139;p25"/>
          <p:cNvPicPr preferRelativeResize="0"/>
          <p:nvPr/>
        </p:nvPicPr>
        <p:blipFill rotWithShape="1">
          <a:blip r:embed="rId3">
            <a:alphaModFix/>
          </a:blip>
          <a:srcRect b="0" l="0" r="33087" t="0"/>
          <a:stretch/>
        </p:blipFill>
        <p:spPr>
          <a:xfrm rot="-315126">
            <a:off x="311700" y="1054850"/>
            <a:ext cx="4797512" cy="3033800"/>
          </a:xfrm>
          <a:prstGeom prst="rect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40" name="Google Shape;140;p25"/>
          <p:cNvPicPr preferRelativeResize="0"/>
          <p:nvPr/>
        </p:nvPicPr>
        <p:blipFill rotWithShape="1">
          <a:blip r:embed="rId4">
            <a:alphaModFix/>
          </a:blip>
          <a:srcRect b="15052" l="841" r="10560" t="0"/>
          <a:stretch/>
        </p:blipFill>
        <p:spPr>
          <a:xfrm rot="-424293">
            <a:off x="4128069" y="2469924"/>
            <a:ext cx="4626239" cy="2482579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Corregir la ortografía</a:t>
            </a:r>
            <a:endParaRPr/>
          </a:p>
        </p:txBody>
      </p:sp>
      <p:sp>
        <p:nvSpPr>
          <p:cNvPr id="146" name="Google Shape;146;p26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7" name="Google Shape;14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228675"/>
            <a:ext cx="7628400" cy="366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7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Descargar un documento</a:t>
            </a:r>
            <a:endParaRPr/>
          </a:p>
        </p:txBody>
      </p:sp>
      <p:sp>
        <p:nvSpPr>
          <p:cNvPr id="153" name="Google Shape;153;p27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54" name="Google Shape;15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695" y="1228676"/>
            <a:ext cx="7364454" cy="3542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8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Compartir un documento</a:t>
            </a:r>
            <a:endParaRPr/>
          </a:p>
        </p:txBody>
      </p:sp>
      <p:sp>
        <p:nvSpPr>
          <p:cNvPr id="160" name="Google Shape;160;p28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61" name="Google Shape;161;p28"/>
          <p:cNvPicPr preferRelativeResize="0"/>
          <p:nvPr/>
        </p:nvPicPr>
        <p:blipFill rotWithShape="1">
          <a:blip r:embed="rId3">
            <a:alphaModFix/>
          </a:blip>
          <a:srcRect b="0" l="0" r="2987" t="0"/>
          <a:stretch/>
        </p:blipFill>
        <p:spPr>
          <a:xfrm>
            <a:off x="311700" y="892850"/>
            <a:ext cx="8092150" cy="4011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9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asignamos permisos al compartir un documento</a:t>
            </a:r>
            <a:endParaRPr/>
          </a:p>
        </p:txBody>
      </p:sp>
      <p:sp>
        <p:nvSpPr>
          <p:cNvPr id="167" name="Google Shape;167;p29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68" name="Google Shape;168;p29"/>
          <p:cNvPicPr preferRelativeResize="0"/>
          <p:nvPr/>
        </p:nvPicPr>
        <p:blipFill rotWithShape="1">
          <a:blip r:embed="rId3">
            <a:alphaModFix/>
          </a:blip>
          <a:srcRect b="5838" l="0" r="0" t="0"/>
          <a:stretch/>
        </p:blipFill>
        <p:spPr>
          <a:xfrm>
            <a:off x="311700" y="1228675"/>
            <a:ext cx="7682650" cy="3437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835656">
            <a:off x="5780751" y="310875"/>
            <a:ext cx="1701973" cy="957375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30"/>
          <p:cNvSpPr txBox="1"/>
          <p:nvPr>
            <p:ph type="title"/>
          </p:nvPr>
        </p:nvSpPr>
        <p:spPr>
          <a:xfrm>
            <a:off x="311700" y="292850"/>
            <a:ext cx="85770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Ejercicio - parte 1</a:t>
            </a:r>
            <a:endParaRPr sz="2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75" name="Google Shape;175;p30"/>
          <p:cNvPicPr preferRelativeResize="0"/>
          <p:nvPr/>
        </p:nvPicPr>
        <p:blipFill rotWithShape="1">
          <a:blip r:embed="rId4">
            <a:alphaModFix/>
          </a:blip>
          <a:srcRect b="0" l="5006" r="0" t="0"/>
          <a:stretch/>
        </p:blipFill>
        <p:spPr>
          <a:xfrm>
            <a:off x="2269050" y="1280400"/>
            <a:ext cx="6619650" cy="3423675"/>
          </a:xfrm>
          <a:prstGeom prst="rect">
            <a:avLst/>
          </a:prstGeom>
          <a:noFill/>
          <a:ln cap="flat" cmpd="sng" w="952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76" name="Google Shape;176;p30"/>
          <p:cNvSpPr txBox="1"/>
          <p:nvPr/>
        </p:nvSpPr>
        <p:spPr>
          <a:xfrm>
            <a:off x="311700" y="1419375"/>
            <a:ext cx="1728600" cy="27705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6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Crea un nuevo documento, y escribe el siguiente texto</a:t>
            </a:r>
            <a:endParaRPr b="1" sz="4000">
              <a:solidFill>
                <a:schemeClr val="accent1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177" name="Google Shape;177;p30"/>
          <p:cNvCxnSpPr/>
          <p:nvPr/>
        </p:nvCxnSpPr>
        <p:spPr>
          <a:xfrm>
            <a:off x="1616125" y="2978138"/>
            <a:ext cx="969600" cy="282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835649">
            <a:off x="6835336" y="94646"/>
            <a:ext cx="1524354" cy="857457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31"/>
          <p:cNvSpPr txBox="1"/>
          <p:nvPr>
            <p:ph type="title"/>
          </p:nvPr>
        </p:nvSpPr>
        <p:spPr>
          <a:xfrm>
            <a:off x="311700" y="292850"/>
            <a:ext cx="85770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Ejercicio - parte 2</a:t>
            </a:r>
            <a:endParaRPr sz="28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84" name="Google Shape;184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59450" y="983675"/>
            <a:ext cx="6529250" cy="4007425"/>
          </a:xfrm>
          <a:prstGeom prst="rect">
            <a:avLst/>
          </a:prstGeom>
          <a:noFill/>
          <a:ln cap="flat" cmpd="sng" w="952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85" name="Google Shape;185;p31"/>
          <p:cNvSpPr txBox="1"/>
          <p:nvPr/>
        </p:nvSpPr>
        <p:spPr>
          <a:xfrm>
            <a:off x="311700" y="1419375"/>
            <a:ext cx="1728600" cy="24321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6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M</a:t>
            </a:r>
            <a:r>
              <a:rPr lang="es-419" sz="16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odificar el texto para que quede de la siguiente forma:</a:t>
            </a:r>
            <a:endParaRPr sz="16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186" name="Google Shape;186;p31"/>
          <p:cNvCxnSpPr/>
          <p:nvPr/>
        </p:nvCxnSpPr>
        <p:spPr>
          <a:xfrm>
            <a:off x="1616125" y="2978138"/>
            <a:ext cx="969600" cy="282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¿Qué es</a:t>
            </a:r>
            <a:r>
              <a:rPr lang="es-419"/>
              <a:t> documentos de Google? </a:t>
            </a:r>
            <a:endParaRPr/>
          </a:p>
        </p:txBody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882150" y="1228675"/>
            <a:ext cx="7503600" cy="327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800"/>
              <a:t>Google Docs es un procesador de textos que permite crear, compartir y editar documentos en línea y forma parte del paquete de aplicaciones de Google Docs.</a:t>
            </a:r>
            <a:endParaRPr b="1" sz="2800"/>
          </a:p>
          <a:p>
            <a:pPr indent="0" lvl="0" marL="0" rtl="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27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2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Formateando un texto</a:t>
            </a:r>
            <a:endParaRPr/>
          </a:p>
        </p:txBody>
      </p:sp>
      <p:sp>
        <p:nvSpPr>
          <p:cNvPr id="192" name="Google Shape;192;p32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700"/>
              <a:t>Cuando hablamos del formato de un texto nos estamos refiriendo a las cuestiones que tienen que ver con su aspecto y con la forma de presentarlo.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3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Formateando un texto</a:t>
            </a:r>
            <a:endParaRPr/>
          </a:p>
        </p:txBody>
      </p:sp>
      <p:sp>
        <p:nvSpPr>
          <p:cNvPr id="198" name="Google Shape;198;p33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800"/>
              <a:t>Formato carácter: Afectan a los caracteres.</a:t>
            </a:r>
            <a:endParaRPr b="1" sz="2800"/>
          </a:p>
          <a:p>
            <a:pPr indent="0" lvl="0" marL="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s-419" sz="2800"/>
              <a:t>Formato párrafo: Afecta a grupos de caracteres.</a:t>
            </a:r>
            <a:endParaRPr b="1" sz="2800"/>
          </a:p>
          <a:p>
            <a:pPr indent="0" lvl="0" marL="0" rtl="0" algn="just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9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s-419"/>
              <a:t>Maneras de aplicar</a:t>
            </a:r>
            <a:r>
              <a:rPr lang="es-419"/>
              <a:t> formatos</a:t>
            </a:r>
            <a:endParaRPr/>
          </a:p>
        </p:txBody>
      </p:sp>
      <p:sp>
        <p:nvSpPr>
          <p:cNvPr id="204" name="Google Shape;204;p34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800"/>
              <a:t>Aplicarlo a un texto ya escrito.</a:t>
            </a:r>
            <a:endParaRPr b="1" sz="2800"/>
          </a:p>
          <a:p>
            <a:pPr indent="0" lvl="0" marL="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2800"/>
          </a:p>
          <a:p>
            <a:pPr indent="0" lvl="0" marL="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s-419" sz="2800"/>
              <a:t>Aplicarlo al texto que se va a escribir.</a:t>
            </a:r>
            <a:endParaRPr b="1" sz="2800"/>
          </a:p>
          <a:p>
            <a:pPr indent="0" lvl="0" marL="0" rtl="0" algn="just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9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s-419"/>
              <a:t>Maneras de aplicar formatos: Ejercicio Parte I</a:t>
            </a:r>
            <a:endParaRPr/>
          </a:p>
        </p:txBody>
      </p:sp>
      <p:sp>
        <p:nvSpPr>
          <p:cNvPr id="210" name="Google Shape;210;p35"/>
          <p:cNvSpPr txBox="1"/>
          <p:nvPr>
            <p:ph idx="1" type="body"/>
          </p:nvPr>
        </p:nvSpPr>
        <p:spPr>
          <a:xfrm>
            <a:off x="152400" y="1228675"/>
            <a:ext cx="867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/>
          </a:p>
          <a:p>
            <a:pPr indent="0" lvl="0" marL="0" rtl="0" algn="just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900"/>
          </a:p>
        </p:txBody>
      </p:sp>
      <p:pic>
        <p:nvPicPr>
          <p:cNvPr id="211" name="Google Shape;211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835649">
            <a:off x="6835336" y="94646"/>
            <a:ext cx="1524354" cy="857457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35"/>
          <p:cNvSpPr txBox="1"/>
          <p:nvPr/>
        </p:nvSpPr>
        <p:spPr>
          <a:xfrm>
            <a:off x="311700" y="1381075"/>
            <a:ext cx="1728600" cy="27705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6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Crea un nuevo documento, y escribe el siguiente texto</a:t>
            </a:r>
            <a:endParaRPr b="1" sz="4000">
              <a:solidFill>
                <a:schemeClr val="accent1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213" name="Google Shape;213;p35"/>
          <p:cNvCxnSpPr/>
          <p:nvPr/>
        </p:nvCxnSpPr>
        <p:spPr>
          <a:xfrm>
            <a:off x="1235125" y="2978138"/>
            <a:ext cx="969600" cy="282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14" name="Google Shape;214;p35"/>
          <p:cNvSpPr txBox="1"/>
          <p:nvPr>
            <p:ph idx="1" type="body"/>
          </p:nvPr>
        </p:nvSpPr>
        <p:spPr>
          <a:xfrm>
            <a:off x="2050500" y="1381075"/>
            <a:ext cx="69342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/>
          </a:p>
          <a:p>
            <a:pPr indent="0" lvl="0" marL="0" rtl="0" algn="just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900"/>
          </a:p>
        </p:txBody>
      </p:sp>
      <p:pic>
        <p:nvPicPr>
          <p:cNvPr id="215" name="Google Shape;215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71700" y="1876425"/>
            <a:ext cx="6934200" cy="2000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6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s-419"/>
              <a:t>Maneras de aplicar formatos: Ejercicio Parte II</a:t>
            </a:r>
            <a:endParaRPr/>
          </a:p>
        </p:txBody>
      </p:sp>
      <p:sp>
        <p:nvSpPr>
          <p:cNvPr id="221" name="Google Shape;221;p36"/>
          <p:cNvSpPr txBox="1"/>
          <p:nvPr>
            <p:ph idx="1" type="body"/>
          </p:nvPr>
        </p:nvSpPr>
        <p:spPr>
          <a:xfrm>
            <a:off x="2318800" y="1228675"/>
            <a:ext cx="6513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/>
          </a:p>
          <a:p>
            <a:pPr indent="0" lvl="0" marL="0" rtl="0" algn="just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900"/>
          </a:p>
        </p:txBody>
      </p:sp>
      <p:pic>
        <p:nvPicPr>
          <p:cNvPr id="222" name="Google Shape;222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8800" y="1228675"/>
            <a:ext cx="6318426" cy="334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835649">
            <a:off x="6835336" y="94646"/>
            <a:ext cx="1524354" cy="85745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4" name="Google Shape;224;p36"/>
          <p:cNvCxnSpPr/>
          <p:nvPr/>
        </p:nvCxnSpPr>
        <p:spPr>
          <a:xfrm>
            <a:off x="1463725" y="2901938"/>
            <a:ext cx="969600" cy="282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25" name="Google Shape;225;p36"/>
          <p:cNvSpPr txBox="1"/>
          <p:nvPr/>
        </p:nvSpPr>
        <p:spPr>
          <a:xfrm>
            <a:off x="311700" y="1355700"/>
            <a:ext cx="1728600" cy="24321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6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Modificar el texto para que quede de la siguiente forma:</a:t>
            </a:r>
            <a:endParaRPr sz="16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7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s-419"/>
              <a:t>Maneras de aplicar formatos: Formato de párrafo</a:t>
            </a:r>
            <a:endParaRPr/>
          </a:p>
        </p:txBody>
      </p:sp>
      <p:sp>
        <p:nvSpPr>
          <p:cNvPr id="231" name="Google Shape;231;p37"/>
          <p:cNvSpPr txBox="1"/>
          <p:nvPr>
            <p:ph idx="1" type="body"/>
          </p:nvPr>
        </p:nvSpPr>
        <p:spPr>
          <a:xfrm>
            <a:off x="311700" y="1228675"/>
            <a:ext cx="8520600" cy="373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800"/>
              <a:t>El formato de párrafo afecta a párrafos completos a diferencia del formato de caracter que solo afecta al texto seleccionado.</a:t>
            </a:r>
            <a:endParaRPr b="1" sz="2800"/>
          </a:p>
          <a:p>
            <a:pPr indent="0" lvl="0" marL="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s-419" sz="2800"/>
              <a:t>Veamos un ejemplo: </a:t>
            </a:r>
            <a:endParaRPr b="1" sz="2800"/>
          </a:p>
          <a:p>
            <a:pPr indent="0" lvl="0" marL="0" rtl="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s-419" sz="2800" u="sng">
                <a:solidFill>
                  <a:schemeClr val="hlink"/>
                </a:solidFill>
                <a:highlight>
                  <a:srgbClr val="FFFF00"/>
                </a:highlight>
                <a:hlinkClick r:id="rId3"/>
              </a:rPr>
              <a:t>https://docs.google.com/document/d/1dn90tqmDW76AvydytsRAPUyF98GOVbwKL5dog0ekFbw/edit?usp=sharing</a:t>
            </a:r>
            <a:endParaRPr b="1" sz="2800"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¿Qué necesito para acceder a Documentos?</a:t>
            </a:r>
            <a:endParaRPr/>
          </a:p>
        </p:txBody>
      </p:sp>
      <p:sp>
        <p:nvSpPr>
          <p:cNvPr id="70" name="Google Shape;70;p15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000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700"/>
              <a:buAutoNum type="arabicPeriod"/>
            </a:pPr>
            <a:r>
              <a:rPr b="1" lang="es-419" sz="2700"/>
              <a:t>Computadora con conexión a Internet.</a:t>
            </a:r>
            <a:endParaRPr b="1" sz="2700"/>
          </a:p>
          <a:p>
            <a:pPr indent="-4000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700"/>
              <a:buAutoNum type="arabicPeriod"/>
            </a:pPr>
            <a:r>
              <a:rPr b="1" lang="es-419" sz="2700"/>
              <a:t>Cuenta de mail de Google.</a:t>
            </a:r>
            <a:endParaRPr b="1" sz="2700"/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b="1" lang="es-419" sz="2500"/>
              <a:t>URL para acceder a la aplicación</a:t>
            </a:r>
            <a:endParaRPr b="1" sz="2500"/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b="1" lang="es-419" sz="2500" u="sng">
                <a:solidFill>
                  <a:schemeClr val="accent5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https://www.google.com/accounts</a:t>
            </a:r>
            <a:endParaRPr b="1" sz="27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27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2475" y="338500"/>
            <a:ext cx="7651375" cy="4495424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6"/>
          <p:cNvSpPr txBox="1"/>
          <p:nvPr>
            <p:ph type="title"/>
          </p:nvPr>
        </p:nvSpPr>
        <p:spPr>
          <a:xfrm>
            <a:off x="311700" y="140450"/>
            <a:ext cx="64848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Acceder a documentos de Google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/>
          <p:nvPr>
            <p:ph type="title"/>
          </p:nvPr>
        </p:nvSpPr>
        <p:spPr>
          <a:xfrm>
            <a:off x="311700" y="-119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Crear un</a:t>
            </a:r>
            <a:r>
              <a:rPr lang="es-419"/>
              <a:t> documento de Google </a:t>
            </a:r>
            <a:endParaRPr/>
          </a:p>
        </p:txBody>
      </p:sp>
      <p:pic>
        <p:nvPicPr>
          <p:cNvPr id="82" name="Google Shape;8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400" y="835450"/>
            <a:ext cx="8018424" cy="4155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El título del documento</a:t>
            </a:r>
            <a:endParaRPr/>
          </a:p>
        </p:txBody>
      </p:sp>
      <p:sp>
        <p:nvSpPr>
          <p:cNvPr id="88" name="Google Shape;88;p18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s-419" sz="2000"/>
              <a:t>Los nombres de los documentos permiten una extensión máxima de 255 caracteres.</a:t>
            </a:r>
            <a:endParaRPr sz="1300"/>
          </a:p>
        </p:txBody>
      </p:sp>
      <p:pic>
        <p:nvPicPr>
          <p:cNvPr id="89" name="Google Shape;89;p18"/>
          <p:cNvPicPr preferRelativeResize="0"/>
          <p:nvPr/>
        </p:nvPicPr>
        <p:blipFill rotWithShape="1">
          <a:blip r:embed="rId3">
            <a:alphaModFix/>
          </a:blip>
          <a:srcRect b="42980" l="0" r="0" t="0"/>
          <a:stretch/>
        </p:blipFill>
        <p:spPr>
          <a:xfrm>
            <a:off x="430938" y="2332100"/>
            <a:ext cx="8282126" cy="22367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0" name="Google Shape;90;p18"/>
          <p:cNvCxnSpPr/>
          <p:nvPr/>
        </p:nvCxnSpPr>
        <p:spPr>
          <a:xfrm flipH="1">
            <a:off x="1433450" y="2234475"/>
            <a:ext cx="1349100" cy="6747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La barra de herramientas</a:t>
            </a:r>
            <a:endParaRPr/>
          </a:p>
        </p:txBody>
      </p:sp>
      <p:sp>
        <p:nvSpPr>
          <p:cNvPr id="96" name="Google Shape;96;p19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7" name="Google Shape;9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6325" y="1159150"/>
            <a:ext cx="8462824" cy="4070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0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El menú archivo</a:t>
            </a:r>
            <a:endParaRPr/>
          </a:p>
        </p:txBody>
      </p:sp>
      <p:sp>
        <p:nvSpPr>
          <p:cNvPr id="103" name="Google Shape;103;p20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4" name="Google Shape;10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3125" y="1093850"/>
            <a:ext cx="7962752" cy="3829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El menú Editar</a:t>
            </a:r>
            <a:endParaRPr/>
          </a:p>
        </p:txBody>
      </p:sp>
      <p:sp>
        <p:nvSpPr>
          <p:cNvPr id="110" name="Google Shape;110;p21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1" name="Google Shape;11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09671"/>
            <a:ext cx="8520599" cy="40607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