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0"/>
  </p:notesMasterIdLst>
  <p:handoutMasterIdLst>
    <p:handoutMasterId r:id="rId321"/>
  </p:handoutMasterIdLst>
  <p:sldIdLst>
    <p:sldId id="274" r:id="rId2"/>
    <p:sldId id="321" r:id="rId3"/>
    <p:sldId id="351" r:id="rId4"/>
    <p:sldId id="550" r:id="rId5"/>
    <p:sldId id="549" r:id="rId6"/>
    <p:sldId id="664" r:id="rId7"/>
    <p:sldId id="383" r:id="rId8"/>
    <p:sldId id="656" r:id="rId9"/>
    <p:sldId id="677" r:id="rId10"/>
    <p:sldId id="285" r:id="rId11"/>
    <p:sldId id="551" r:id="rId12"/>
    <p:sldId id="293" r:id="rId13"/>
    <p:sldId id="308" r:id="rId14"/>
    <p:sldId id="310" r:id="rId15"/>
    <p:sldId id="302" r:id="rId16"/>
    <p:sldId id="660" r:id="rId17"/>
    <p:sldId id="661" r:id="rId18"/>
    <p:sldId id="665" r:id="rId19"/>
    <p:sldId id="668" r:id="rId20"/>
    <p:sldId id="662" r:id="rId21"/>
    <p:sldId id="349" r:id="rId22"/>
    <p:sldId id="283" r:id="rId23"/>
    <p:sldId id="282" r:id="rId24"/>
    <p:sldId id="648" r:id="rId25"/>
    <p:sldId id="639" r:id="rId26"/>
    <p:sldId id="365" r:id="rId27"/>
    <p:sldId id="499" r:id="rId28"/>
    <p:sldId id="585" r:id="rId29"/>
    <p:sldId id="587" r:id="rId30"/>
    <p:sldId id="485" r:id="rId31"/>
    <p:sldId id="529" r:id="rId32"/>
    <p:sldId id="367" r:id="rId33"/>
    <p:sldId id="564" r:id="rId34"/>
    <p:sldId id="565" r:id="rId35"/>
    <p:sldId id="643" r:id="rId36"/>
    <p:sldId id="590" r:id="rId37"/>
    <p:sldId id="589" r:id="rId38"/>
    <p:sldId id="588" r:id="rId39"/>
    <p:sldId id="670" r:id="rId40"/>
    <p:sldId id="350" r:id="rId41"/>
    <p:sldId id="291" r:id="rId42"/>
    <p:sldId id="289" r:id="rId43"/>
    <p:sldId id="297" r:id="rId44"/>
    <p:sldId id="294" r:id="rId45"/>
    <p:sldId id="295" r:id="rId46"/>
    <p:sldId id="296" r:id="rId47"/>
    <p:sldId id="299" r:id="rId48"/>
    <p:sldId id="369" r:id="rId49"/>
    <p:sldId id="658" r:id="rId50"/>
    <p:sldId id="552" r:id="rId51"/>
    <p:sldId id="530" r:id="rId52"/>
    <p:sldId id="523" r:id="rId53"/>
    <p:sldId id="535" r:id="rId54"/>
    <p:sldId id="671" r:id="rId55"/>
    <p:sldId id="667" r:id="rId56"/>
    <p:sldId id="562" r:id="rId57"/>
    <p:sldId id="545" r:id="rId58"/>
    <p:sldId id="546" r:id="rId59"/>
    <p:sldId id="547" r:id="rId60"/>
    <p:sldId id="533" r:id="rId61"/>
    <p:sldId id="679" r:id="rId62"/>
    <p:sldId id="534" r:id="rId63"/>
    <p:sldId id="675" r:id="rId64"/>
    <p:sldId id="559" r:id="rId65"/>
    <p:sldId id="362" r:id="rId66"/>
    <p:sldId id="373" r:id="rId67"/>
    <p:sldId id="370" r:id="rId68"/>
    <p:sldId id="372" r:id="rId69"/>
    <p:sldId id="501" r:id="rId70"/>
    <p:sldId id="531" r:id="rId71"/>
    <p:sldId id="374" r:id="rId72"/>
    <p:sldId id="498" r:id="rId73"/>
    <p:sldId id="375" r:id="rId74"/>
    <p:sldId id="500" r:id="rId75"/>
    <p:sldId id="376" r:id="rId76"/>
    <p:sldId id="377" r:id="rId77"/>
    <p:sldId id="378" r:id="rId78"/>
    <p:sldId id="368" r:id="rId79"/>
    <p:sldId id="556" r:id="rId80"/>
    <p:sldId id="474" r:id="rId81"/>
    <p:sldId id="503" r:id="rId82"/>
    <p:sldId id="504" r:id="rId83"/>
    <p:sldId id="505" r:id="rId84"/>
    <p:sldId id="506" r:id="rId85"/>
    <p:sldId id="507" r:id="rId86"/>
    <p:sldId id="554" r:id="rId87"/>
    <p:sldId id="508" r:id="rId88"/>
    <p:sldId id="363" r:id="rId89"/>
    <p:sldId id="515" r:id="rId90"/>
    <p:sldId id="512" r:id="rId91"/>
    <p:sldId id="513" r:id="rId92"/>
    <p:sldId id="514" r:id="rId93"/>
    <p:sldId id="517" r:id="rId94"/>
    <p:sldId id="516" r:id="rId95"/>
    <p:sldId id="325" r:id="rId96"/>
    <p:sldId id="352" r:id="rId97"/>
    <p:sldId id="286" r:id="rId98"/>
    <p:sldId id="271" r:id="rId99"/>
    <p:sldId id="495" r:id="rId100"/>
    <p:sldId id="320" r:id="rId101"/>
    <p:sldId id="257" r:id="rId102"/>
    <p:sldId id="288" r:id="rId103"/>
    <p:sldId id="290" r:id="rId104"/>
    <p:sldId id="305" r:id="rId105"/>
    <p:sldId id="342" r:id="rId106"/>
    <p:sldId id="591" r:id="rId107"/>
    <p:sldId id="339" r:id="rId108"/>
    <p:sldId id="496" r:id="rId109"/>
    <p:sldId id="592" r:id="rId110"/>
    <p:sldId id="593" r:id="rId111"/>
    <p:sldId id="344" r:id="rId112"/>
    <p:sldId id="355" r:id="rId113"/>
    <p:sldId id="353" r:id="rId114"/>
    <p:sldId id="354" r:id="rId115"/>
    <p:sldId id="284" r:id="rId116"/>
    <p:sldId id="650" r:id="rId117"/>
    <p:sldId id="316" r:id="rId118"/>
    <p:sldId id="322" r:id="rId119"/>
    <p:sldId id="356" r:id="rId120"/>
    <p:sldId id="273" r:id="rId121"/>
    <p:sldId id="334" r:id="rId122"/>
    <p:sldId id="307" r:id="rId123"/>
    <p:sldId id="301" r:id="rId124"/>
    <p:sldId id="309" r:id="rId125"/>
    <p:sldId id="311" r:id="rId126"/>
    <p:sldId id="312" r:id="rId127"/>
    <p:sldId id="313" r:id="rId128"/>
    <p:sldId id="490" r:id="rId129"/>
    <p:sldId id="491" r:id="rId130"/>
    <p:sldId id="492" r:id="rId131"/>
    <p:sldId id="493" r:id="rId132"/>
    <p:sldId id="519" r:id="rId133"/>
    <p:sldId id="520" r:id="rId134"/>
    <p:sldId id="521" r:id="rId135"/>
    <p:sldId id="357" r:id="rId136"/>
    <p:sldId id="258" r:id="rId137"/>
    <p:sldId id="287" r:id="rId138"/>
    <p:sldId id="292" r:id="rId139"/>
    <p:sldId id="326" r:id="rId140"/>
    <p:sldId id="328" r:id="rId141"/>
    <p:sldId id="340" r:id="rId142"/>
    <p:sldId id="494" r:id="rId143"/>
    <p:sldId id="323" r:id="rId144"/>
    <p:sldId id="358" r:id="rId145"/>
    <p:sldId id="616" r:id="rId146"/>
    <p:sldId id="256" r:id="rId147"/>
    <p:sldId id="264" r:id="rId148"/>
    <p:sldId id="265" r:id="rId149"/>
    <p:sldId id="266" r:id="rId150"/>
    <p:sldId id="261" r:id="rId151"/>
    <p:sldId id="578" r:id="rId152"/>
    <p:sldId id="260" r:id="rId153"/>
    <p:sldId id="300" r:id="rId154"/>
    <p:sldId id="314" r:id="rId155"/>
    <p:sldId id="345" r:id="rId156"/>
    <p:sldId id="641" r:id="rId157"/>
    <p:sldId id="364" r:id="rId158"/>
    <p:sldId id="341" r:id="rId159"/>
    <p:sldId id="343" r:id="rId160"/>
    <p:sldId id="298" r:id="rId161"/>
    <p:sldId id="567" r:id="rId162"/>
    <p:sldId id="482" r:id="rId163"/>
    <p:sldId id="483" r:id="rId164"/>
    <p:sldId id="502" r:id="rId165"/>
    <p:sldId id="518" r:id="rId166"/>
    <p:sldId id="510" r:id="rId167"/>
    <p:sldId id="511" r:id="rId168"/>
    <p:sldId id="335" r:id="rId169"/>
    <p:sldId id="360" r:id="rId170"/>
    <p:sldId id="262" r:id="rId171"/>
    <p:sldId id="269" r:id="rId172"/>
    <p:sldId id="263" r:id="rId173"/>
    <p:sldId id="329" r:id="rId174"/>
    <p:sldId id="327" r:id="rId175"/>
    <p:sldId id="330" r:id="rId176"/>
    <p:sldId id="331" r:id="rId177"/>
    <p:sldId id="332" r:id="rId178"/>
    <p:sldId id="333" r:id="rId179"/>
    <p:sldId id="336" r:id="rId180"/>
    <p:sldId id="337" r:id="rId181"/>
    <p:sldId id="566" r:id="rId182"/>
    <p:sldId id="569" r:id="rId183"/>
    <p:sldId id="570" r:id="rId184"/>
    <p:sldId id="571" r:id="rId185"/>
    <p:sldId id="572" r:id="rId186"/>
    <p:sldId id="647" r:id="rId187"/>
    <p:sldId id="646" r:id="rId188"/>
    <p:sldId id="573" r:id="rId189"/>
    <p:sldId id="574" r:id="rId190"/>
    <p:sldId id="575" r:id="rId191"/>
    <p:sldId id="576" r:id="rId192"/>
    <p:sldId id="577" r:id="rId193"/>
    <p:sldId id="580" r:id="rId194"/>
    <p:sldId id="584" r:id="rId195"/>
    <p:sldId id="582" r:id="rId196"/>
    <p:sldId id="583" r:id="rId197"/>
    <p:sldId id="581" r:id="rId198"/>
    <p:sldId id="579" r:id="rId199"/>
    <p:sldId id="596" r:id="rId200"/>
    <p:sldId id="597" r:id="rId201"/>
    <p:sldId id="598" r:id="rId202"/>
    <p:sldId id="599" r:id="rId203"/>
    <p:sldId id="600" r:id="rId204"/>
    <p:sldId id="601" r:id="rId205"/>
    <p:sldId id="654" r:id="rId206"/>
    <p:sldId id="605" r:id="rId207"/>
    <p:sldId id="606" r:id="rId208"/>
    <p:sldId id="602" r:id="rId209"/>
    <p:sldId id="361" r:id="rId210"/>
    <p:sldId id="319" r:id="rId211"/>
    <p:sldId id="608" r:id="rId212"/>
    <p:sldId id="607" r:id="rId213"/>
    <p:sldId id="609" r:id="rId214"/>
    <p:sldId id="610" r:id="rId215"/>
    <p:sldId id="612" r:id="rId216"/>
    <p:sldId id="613" r:id="rId217"/>
    <p:sldId id="611" r:id="rId218"/>
    <p:sldId id="614" r:id="rId219"/>
    <p:sldId id="615" r:id="rId220"/>
    <p:sldId id="324" r:id="rId221"/>
    <p:sldId id="359" r:id="rId222"/>
    <p:sldId id="317" r:id="rId223"/>
    <p:sldId id="318" r:id="rId224"/>
    <p:sldId id="509" r:id="rId225"/>
    <p:sldId id="387" r:id="rId226"/>
    <p:sldId id="397" r:id="rId227"/>
    <p:sldId id="398" r:id="rId228"/>
    <p:sldId id="395" r:id="rId229"/>
    <p:sldId id="400" r:id="rId230"/>
    <p:sldId id="406" r:id="rId231"/>
    <p:sldId id="403" r:id="rId232"/>
    <p:sldId id="405" r:id="rId233"/>
    <p:sldId id="404" r:id="rId234"/>
    <p:sldId id="407" r:id="rId235"/>
    <p:sldId id="408" r:id="rId236"/>
    <p:sldId id="409" r:id="rId237"/>
    <p:sldId id="418" r:id="rId238"/>
    <p:sldId id="410" r:id="rId239"/>
    <p:sldId id="411" r:id="rId240"/>
    <p:sldId id="412" r:id="rId241"/>
    <p:sldId id="413" r:id="rId242"/>
    <p:sldId id="414" r:id="rId243"/>
    <p:sldId id="415" r:id="rId244"/>
    <p:sldId id="416" r:id="rId245"/>
    <p:sldId id="417" r:id="rId246"/>
    <p:sldId id="382" r:id="rId247"/>
    <p:sldId id="419" r:id="rId248"/>
    <p:sldId id="420" r:id="rId249"/>
    <p:sldId id="421" r:id="rId250"/>
    <p:sldId id="422" r:id="rId251"/>
    <p:sldId id="423" r:id="rId252"/>
    <p:sldId id="425" r:id="rId253"/>
    <p:sldId id="464" r:id="rId254"/>
    <p:sldId id="475" r:id="rId255"/>
    <p:sldId id="484" r:id="rId256"/>
    <p:sldId id="673" r:id="rId257"/>
    <p:sldId id="426" r:id="rId258"/>
    <p:sldId id="427" r:id="rId259"/>
    <p:sldId id="424" r:id="rId260"/>
    <p:sldId id="487" r:id="rId261"/>
    <p:sldId id="486" r:id="rId262"/>
    <p:sldId id="488" r:id="rId263"/>
    <p:sldId id="462" r:id="rId264"/>
    <p:sldId id="428" r:id="rId265"/>
    <p:sldId id="429" r:id="rId266"/>
    <p:sldId id="430" r:id="rId267"/>
    <p:sldId id="431" r:id="rId268"/>
    <p:sldId id="432" r:id="rId269"/>
    <p:sldId id="439" r:id="rId270"/>
    <p:sldId id="440" r:id="rId271"/>
    <p:sldId id="441" r:id="rId272"/>
    <p:sldId id="442" r:id="rId273"/>
    <p:sldId id="443" r:id="rId274"/>
    <p:sldId id="444" r:id="rId275"/>
    <p:sldId id="467" r:id="rId276"/>
    <p:sldId id="447" r:id="rId277"/>
    <p:sldId id="448" r:id="rId278"/>
    <p:sldId id="449" r:id="rId279"/>
    <p:sldId id="450" r:id="rId280"/>
    <p:sldId id="473" r:id="rId281"/>
    <p:sldId id="455" r:id="rId282"/>
    <p:sldId id="456" r:id="rId283"/>
    <p:sldId id="457" r:id="rId284"/>
    <p:sldId id="458" r:id="rId285"/>
    <p:sldId id="459" r:id="rId286"/>
    <p:sldId id="652" r:id="rId287"/>
    <p:sldId id="617" r:id="rId288"/>
    <p:sldId id="619" r:id="rId289"/>
    <p:sldId id="618" r:id="rId290"/>
    <p:sldId id="621" r:id="rId291"/>
    <p:sldId id="620" r:id="rId292"/>
    <p:sldId id="622" r:id="rId293"/>
    <p:sldId id="625" r:id="rId294"/>
    <p:sldId id="630" r:id="rId295"/>
    <p:sldId id="651" r:id="rId296"/>
    <p:sldId id="624" r:id="rId297"/>
    <p:sldId id="628" r:id="rId298"/>
    <p:sldId id="680" r:id="rId299"/>
    <p:sldId id="681" r:id="rId300"/>
    <p:sldId id="683" r:id="rId301"/>
    <p:sldId id="682" r:id="rId302"/>
    <p:sldId id="684" r:id="rId303"/>
    <p:sldId id="685" r:id="rId304"/>
    <p:sldId id="686" r:id="rId305"/>
    <p:sldId id="687" r:id="rId306"/>
    <p:sldId id="688" r:id="rId307"/>
    <p:sldId id="689" r:id="rId308"/>
    <p:sldId id="690" r:id="rId309"/>
    <p:sldId id="691" r:id="rId310"/>
    <p:sldId id="692" r:id="rId311"/>
    <p:sldId id="693" r:id="rId312"/>
    <p:sldId id="694" r:id="rId313"/>
    <p:sldId id="695" r:id="rId314"/>
    <p:sldId id="696" r:id="rId315"/>
    <p:sldId id="697" r:id="rId316"/>
    <p:sldId id="698" r:id="rId317"/>
    <p:sldId id="699" r:id="rId318"/>
    <p:sldId id="700" r:id="rId319"/>
  </p:sldIdLst>
  <p:sldSz cx="9144000" cy="6858000" type="screen4x3"/>
  <p:notesSz cx="7053263" cy="93091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7" autoAdjust="0"/>
    <p:restoredTop sz="94316" autoAdjust="0"/>
  </p:normalViewPr>
  <p:slideViewPr>
    <p:cSldViewPr>
      <p:cViewPr varScale="1">
        <p:scale>
          <a:sx n="100" d="100"/>
          <a:sy n="100" d="100"/>
        </p:scale>
        <p:origin x="13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303" Type="http://schemas.openxmlformats.org/officeDocument/2006/relationships/slide" Target="slides/slide302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324" Type="http://schemas.openxmlformats.org/officeDocument/2006/relationships/theme" Target="theme/theme1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68" Type="http://schemas.openxmlformats.org/officeDocument/2006/relationships/slide" Target="slides/slide267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79" Type="http://schemas.openxmlformats.org/officeDocument/2006/relationships/slide" Target="slides/slide278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25" Type="http://schemas.openxmlformats.org/officeDocument/2006/relationships/tableStyles" Target="tableStyles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15" Type="http://schemas.openxmlformats.org/officeDocument/2006/relationships/slide" Target="slides/slide314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16" Type="http://schemas.openxmlformats.org/officeDocument/2006/relationships/slide" Target="slides/slide315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282" Type="http://schemas.openxmlformats.org/officeDocument/2006/relationships/slide" Target="slides/slide281.xml"/><Relationship Id="rId312" Type="http://schemas.openxmlformats.org/officeDocument/2006/relationships/slide" Target="slides/slide311.xml"/><Relationship Id="rId317" Type="http://schemas.openxmlformats.org/officeDocument/2006/relationships/slide" Target="slides/slide31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219" Type="http://schemas.openxmlformats.org/officeDocument/2006/relationships/slide" Target="slides/slide21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0" Type="http://schemas.openxmlformats.org/officeDocument/2006/relationships/slide" Target="slides/slide229.xml"/><Relationship Id="rId235" Type="http://schemas.openxmlformats.org/officeDocument/2006/relationships/slide" Target="slides/slide234.xml"/><Relationship Id="rId251" Type="http://schemas.openxmlformats.org/officeDocument/2006/relationships/slide" Target="slides/slide250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2" Type="http://schemas.openxmlformats.org/officeDocument/2006/relationships/slide" Target="slides/slide301.xml"/><Relationship Id="rId307" Type="http://schemas.openxmlformats.org/officeDocument/2006/relationships/slide" Target="slides/slide306.xml"/><Relationship Id="rId32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241" Type="http://schemas.openxmlformats.org/officeDocument/2006/relationships/slide" Target="slides/slide240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3" Type="http://schemas.openxmlformats.org/officeDocument/2006/relationships/slide" Target="slides/slide312.xml"/><Relationship Id="rId318" Type="http://schemas.openxmlformats.org/officeDocument/2006/relationships/slide" Target="slides/slide317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notesMaster" Target="notesMasters/notesMaster1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handoutMaster" Target="handoutMasters/handoutMaster1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95218" y="1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47C017FB-C38C-4D61-A43E-86403C3C8722}" type="datetimeFigureOut">
              <a:rPr lang="es-AR" smtClean="0"/>
              <a:t>12/07/2022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95218" y="8842029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795A6623-AF97-4D54-BA1E-FCB29DD98F2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0248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95218" y="1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pPr>
              <a:defRPr/>
            </a:pPr>
            <a:fld id="{A4DD2B3D-653C-4014-99DF-9961E6033153}" type="datetimeFigureOut">
              <a:rPr lang="es-AR"/>
              <a:pPr>
                <a:defRPr/>
              </a:pPr>
              <a:t>12/07/2022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5225"/>
            <a:ext cx="4186237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pPr lvl="0"/>
            <a:endParaRPr lang="es-AR" noProof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5328" y="4480004"/>
            <a:ext cx="5642610" cy="3665459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95218" y="8842029"/>
            <a:ext cx="3056414" cy="46707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pPr>
              <a:defRPr/>
            </a:pPr>
            <a:fld id="{6140DF1E-1C3E-4BA1-8A4B-FDCD0D4778A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9303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24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1992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229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3719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243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49317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256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64936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265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3772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30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3141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32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3468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48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6620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64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7824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70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3768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73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740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77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64584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40DF1E-1C3E-4BA1-8A4B-FDCD0D4778AC}" type="slidenum">
              <a:rPr lang="es-AR" smtClean="0"/>
              <a:pPr>
                <a:defRPr/>
              </a:pPr>
              <a:t>165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1513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9C4B6-F877-4F42-95E6-08A5EAA127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434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815E8-DC8B-4157-A059-B57ED9786E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290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B9B58-1327-4130-B806-C684F7CED9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39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B8D55-903A-4340-8C72-CDFD3F8411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853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FAB58-4E06-48CD-883B-6E2EDBB490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76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98A3E-506B-419E-B3DF-95915D4D78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181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A5761-AE28-4014-B7DC-7C1CE5847E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637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08055-19F2-43C7-A32F-6CB136EEA2A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3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A5115-A1EB-49FE-8945-1F92EA63D9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16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98DD4-882E-40D8-9E75-C6F8BED144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189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D10B5-AC46-4F77-A7FE-906BAF01CE0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582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texto del patrón</a:t>
            </a:r>
          </a:p>
          <a:p>
            <a:pPr lvl="1"/>
            <a:r>
              <a:rPr lang="es-ES" altLang="es-AR" smtClean="0"/>
              <a:t>Segundo nivel</a:t>
            </a:r>
          </a:p>
          <a:p>
            <a:pPr lvl="2"/>
            <a:r>
              <a:rPr lang="es-ES" altLang="es-AR" smtClean="0"/>
              <a:t>Tercer nivel</a:t>
            </a:r>
          </a:p>
          <a:p>
            <a:pPr lvl="3"/>
            <a:r>
              <a:rPr lang="es-ES" altLang="es-AR" smtClean="0"/>
              <a:t>Cuarto nivel</a:t>
            </a:r>
          </a:p>
          <a:p>
            <a:pPr lvl="4"/>
            <a:r>
              <a:rPr lang="es-ES" altLang="es-AR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BFA69F8-F615-4643-A111-56B3FCBEBC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539552" y="1556792"/>
            <a:ext cx="8394812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800" b="1" dirty="0" smtClean="0"/>
              <a:t>PRINCIPALES LINEAS DIRECTRICES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800" b="1" dirty="0" smtClean="0"/>
              <a:t>LA DOCTRINA </a:t>
            </a:r>
            <a:r>
              <a:rPr lang="es-ES" altLang="es-AR" sz="2800" b="1" dirty="0"/>
              <a:t>AMBIENTAL </a:t>
            </a:r>
            <a:r>
              <a:rPr lang="es-ES" altLang="es-AR" sz="2800" b="1" dirty="0" smtClean="0"/>
              <a:t>DE LA CORTE SUPREMA DE JUSTICIA DE LA NACIÓN </a:t>
            </a:r>
            <a:endParaRPr lang="es-ES" altLang="es-A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 smtClean="0"/>
              <a:t>NÉSTOR A. CAFFERATTA</a:t>
            </a: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uadroTexto 1"/>
          <p:cNvSpPr txBox="1">
            <a:spLocks noChangeArrowheads="1"/>
          </p:cNvSpPr>
          <p:nvPr/>
        </p:nvSpPr>
        <p:spPr bwMode="auto">
          <a:xfrm>
            <a:off x="107950" y="836613"/>
            <a:ext cx="50866675" cy="631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DEBERES DEL CUIDADO DEL AMBIENTE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La tutela del ambiente importa el cumplimiento de los deberes</a:t>
            </a:r>
            <a:r>
              <a:rPr lang="es-ES" altLang="es-AR" sz="24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que cada uno de los ciudadanos tienen respecto del cuidado de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los ríos, de la diversidad de la flora y la fauna, de los suelos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colindantes, de la atmósfera. Estos deberes </a:t>
            </a:r>
            <a:r>
              <a:rPr lang="es-ES" altLang="es-AR" sz="2400" b="1" dirty="0"/>
              <a:t>son el correlato</a:t>
            </a:r>
            <a:r>
              <a:rPr lang="es-ES" altLang="es-AR" sz="2400" dirty="0"/>
              <a:t> que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esos mismos ciudadanos tienen a disfrutar de un ambiente sano,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para sí y para las generaciones futuras.</a:t>
            </a:r>
            <a:r>
              <a:rPr lang="es-ES" altLang="es-AR" sz="2400" b="1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s/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Daños y Perjuicios  (Daños Derivados de la Contaminación Ambiental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Río Matanza- Riachuelo) </a:t>
            </a:r>
            <a:r>
              <a:rPr lang="es-ES" altLang="es-AR" sz="1800" dirty="0"/>
              <a:t>- M. 1569. XI. ORIGINAL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20 de junio de 2006 – Fallos: 326:2316  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uadroTexto 1"/>
          <p:cNvSpPr txBox="1">
            <a:spLocks noChangeArrowheads="1"/>
          </p:cNvSpPr>
          <p:nvPr/>
        </p:nvSpPr>
        <p:spPr bwMode="auto">
          <a:xfrm>
            <a:off x="3175" y="549275"/>
            <a:ext cx="9602788" cy="443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FACULTADES ORDENATORIAS DEL PROCESO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Que, incluso, en causas vinculadas a la recomposición del ambiente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dañado, </a:t>
            </a:r>
            <a:r>
              <a:rPr lang="es-ES" altLang="es-AR" sz="2400" b="1" dirty="0"/>
              <a:t>el tribunal ha decidido que las facultades </a:t>
            </a:r>
            <a:r>
              <a:rPr lang="es-ES" altLang="es-AR" sz="2400" b="1" dirty="0" err="1"/>
              <a:t>ordenatorias</a:t>
            </a:r>
            <a:r>
              <a:rPr lang="es-ES" altLang="es-AR" sz="2400" b="1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del proceso que expresamente le reconoce el artículo 32 de la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ley 25675, deben ser ejercidos con rigurosidad.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Provincia de La Pampa c/ Provincia de Mendoza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17 marzo 2009.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Fallos: 332:582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250825" y="404813"/>
            <a:ext cx="15967075" cy="581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AMPLITUD DE LAS FACULTADES DE LOS JUECES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Los jueces tienen amplias facultades en cuanto a la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protección del ambiente</a:t>
            </a:r>
            <a:r>
              <a:rPr lang="es-ES" altLang="es-AR" sz="2400" dirty="0"/>
              <a:t> </a:t>
            </a:r>
            <a:r>
              <a:rPr lang="es-ES" altLang="es-AR" sz="2400" b="1" dirty="0"/>
              <a:t>y pueden ordenar el curso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proceso</a:t>
            </a:r>
            <a:r>
              <a:rPr lang="es-ES" altLang="es-AR" sz="2400" dirty="0"/>
              <a:t>, </a:t>
            </a:r>
            <a:r>
              <a:rPr lang="es-ES" altLang="es-AR" sz="2400" b="1" dirty="0"/>
              <a:t>e incluso darle trámite ordinario a un amparo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(causa: “Asociación de Superficiarios de la Patagonia c/ Y.P.F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S.A y otros”, Fallos: 327:2967) </a:t>
            </a:r>
            <a:r>
              <a:rPr lang="es-ES" altLang="es-AR" sz="2400" b="1" dirty="0"/>
              <a:t>o bien dividir las pretensiones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a fin de lograr una efectiva y rápida satisfacción en materia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de prevención </a:t>
            </a:r>
            <a:r>
              <a:rPr lang="es-ES" altLang="es-AR" sz="2400" dirty="0"/>
              <a:t>(“Mendoza”, Fallos: 329:2316).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ASOCIACIÓN MULTISECTORIAL DEL SUR EN DEFENSA DEL DESARROLLO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SUSTENTABLE c/ COMISIÓN NACIONAL DE ENERGÍA ATÓMICA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</a:t>
            </a:r>
            <a:r>
              <a:rPr lang="es-ES" altLang="es-AR" sz="1800" b="1" dirty="0"/>
              <a:t>, voto del doctor Ricardo LORENZETTI,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26 de mayo de 2010. Fallos: 333:748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uadroTexto 2"/>
          <p:cNvSpPr txBox="1">
            <a:spLocks noChangeArrowheads="1"/>
          </p:cNvSpPr>
          <p:nvPr/>
        </p:nvSpPr>
        <p:spPr bwMode="auto">
          <a:xfrm>
            <a:off x="179388" y="1268413"/>
            <a:ext cx="8948283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REGLAS DEL PROCESO COLECTIVO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los jueces de la causa no aplicaron las </a:t>
            </a:r>
            <a:r>
              <a:rPr lang="es-AR" altLang="es-AR" sz="2400" b="1" dirty="0"/>
              <a:t>reglas del proceso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colectivo </a:t>
            </a:r>
            <a:r>
              <a:rPr lang="es-AR" altLang="es-AR" sz="2400" dirty="0"/>
              <a:t>previsto en el artículo 43 de la Constitución Nacional,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cuyas características principales y modalidades fueron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enunciadas por esta Corte Suprema en el caso  “</a:t>
            </a:r>
            <a:r>
              <a:rPr lang="es-AR" altLang="es-AR" sz="2400" b="1" dirty="0" err="1"/>
              <a:t>Halabí</a:t>
            </a:r>
            <a:r>
              <a:rPr lang="es-AR" altLang="es-AR" sz="2400" b="1" dirty="0"/>
              <a:t>” </a:t>
            </a:r>
            <a:r>
              <a:rPr lang="es-AR" altLang="es-AR" sz="2400" dirty="0"/>
              <a:t>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Fallos: 332:111.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uadroTexto 1"/>
          <p:cNvSpPr txBox="1">
            <a:spLocks noChangeArrowheads="1"/>
          </p:cNvSpPr>
          <p:nvPr/>
        </p:nvSpPr>
        <p:spPr bwMode="auto">
          <a:xfrm>
            <a:off x="250825" y="1125538"/>
            <a:ext cx="9197975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BUSQUEDA DE SOLUCIONES PROCESALES EXPEDITAS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en este sentido cabe recordar que </a:t>
            </a:r>
            <a:r>
              <a:rPr lang="es-AR" altLang="es-AR" sz="2400" b="1" dirty="0"/>
              <a:t>los jueces deben buscar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soluciones procesales que utilicen las vías más expeditivas,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a fin de evitar la frustración de derechos fundamentales</a:t>
            </a:r>
            <a:r>
              <a:rPr lang="es-AR" altLang="es-AR" sz="24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(doctrina de Fallos: 327:2127 y 2413; 332:1394, entre otros).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uadroTexto 1"/>
          <p:cNvSpPr txBox="1">
            <a:spLocks noChangeArrowheads="1"/>
          </p:cNvSpPr>
          <p:nvPr/>
        </p:nvSpPr>
        <p:spPr bwMode="auto">
          <a:xfrm>
            <a:off x="0" y="188913"/>
            <a:ext cx="9602788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>
                <a:solidFill>
                  <a:srgbClr val="FF0000"/>
                </a:solidFill>
              </a:rPr>
              <a:t>TRADICIONAL VERSIÓN DEL JUEZ ESPECTADOR</a:t>
            </a:r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En asuntos concernientes a la tutela del daño ambiental las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reglas procesales deben ser particularmente interpretadas con un CRITERIO AMPLIO </a:t>
            </a:r>
            <a:r>
              <a:rPr lang="es-ES_tradnl" altLang="es-AR" sz="2400" dirty="0"/>
              <a:t>que </a:t>
            </a:r>
            <a:r>
              <a:rPr lang="es-ES_tradnl" altLang="es-AR" sz="2400" b="1" dirty="0"/>
              <a:t>ponga el acento en el carácter meramente instrumental de medio a fin, revalorizando las atribuciones del tribun</a:t>
            </a:r>
            <a:r>
              <a:rPr lang="es-ES_tradnl" altLang="es-AR" sz="2400" dirty="0"/>
              <a:t>al al contar con poderes que </a:t>
            </a:r>
            <a:r>
              <a:rPr lang="es-ES_tradnl" altLang="es-AR" sz="2400" b="1" dirty="0"/>
              <a:t>exceden la tradicional versión del “JUEZ ESPECTADOR”.</a:t>
            </a:r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19 de febrero de </a:t>
            </a:r>
            <a:r>
              <a:rPr lang="es-ES" altLang="es-AR" sz="1800" dirty="0" smtClean="0"/>
              <a:t>2015. </a:t>
            </a:r>
            <a:endParaRPr lang="es-ES" altLang="es-AR" sz="1800" b="1" dirty="0"/>
          </a:p>
          <a:p>
            <a:pPr>
              <a:spcBef>
                <a:spcPct val="0"/>
              </a:spcBef>
              <a:buNone/>
            </a:pPr>
            <a:r>
              <a:rPr lang="es-AR" sz="1800" dirty="0"/>
              <a:t>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uadroTexto 1"/>
          <p:cNvSpPr txBox="1">
            <a:spLocks noChangeArrowheads="1"/>
          </p:cNvSpPr>
          <p:nvPr/>
        </p:nvSpPr>
        <p:spPr bwMode="auto">
          <a:xfrm>
            <a:off x="0" y="476250"/>
            <a:ext cx="16533813" cy="575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INTERPRETACIÓN A LA LUZ DE LOS PRINCIPIOS LEY 25675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Es a la luz de estos principios </a:t>
            </a:r>
            <a:r>
              <a:rPr lang="es-AR" altLang="es-AR" sz="2400" dirty="0"/>
              <a:t>-que apuntan a constituir a las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medidas cautelares en medios idóneos para </a:t>
            </a:r>
            <a:r>
              <a:rPr lang="es-AR" altLang="es-AR" sz="2400" b="1" dirty="0"/>
              <a:t>hacer efectivos </a:t>
            </a:r>
            <a:r>
              <a:rPr lang="es-AR" altLang="es-AR" sz="2400" dirty="0"/>
              <a:t>los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propósitos y fines perseguidos por el art. 41 </a:t>
            </a:r>
            <a:r>
              <a:rPr lang="es-AR" altLang="es-AR" sz="2400" dirty="0"/>
              <a:t>de la Constitución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Nacional (Fallos: 329: 3493) que deben entenderse </a:t>
            </a:r>
            <a:r>
              <a:rPr lang="es-AR" altLang="es-AR" sz="2400" b="1" dirty="0"/>
              <a:t>las facultades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el art. 32 de la Ley General del Ambiente otorga a </a:t>
            </a:r>
            <a:r>
              <a:rPr lang="es-AR" altLang="es-AR" sz="2400" b="1" dirty="0"/>
              <a:t>la autoridad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judicial interviniente</a:t>
            </a:r>
            <a:r>
              <a:rPr lang="es-AR" altLang="es-AR" sz="2400" dirty="0"/>
              <a:t> con el objeto de disponer todas las medidas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necesarias para </a:t>
            </a:r>
            <a:r>
              <a:rPr lang="es-AR" altLang="es-AR" sz="2400" b="1" dirty="0"/>
              <a:t>ordenar, conducir o probar </a:t>
            </a:r>
            <a:r>
              <a:rPr lang="es-AR" altLang="es-AR" sz="2400" dirty="0"/>
              <a:t>los hechos dañosos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el proceso, </a:t>
            </a:r>
            <a:r>
              <a:rPr lang="es-AR" altLang="es-AR" sz="2400" b="1" dirty="0"/>
              <a:t>a fin de proteger efectivamente el interés general</a:t>
            </a:r>
            <a:r>
              <a:rPr lang="es-AR" altLang="es-AR" sz="2400" dirty="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154/2013 (49-Cl/CSJ) / CSJ 695/2013 (49-Cl/CSJ)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RECURSOS DE HECHO. “Cruz, Felipa y otros c/ MINERA ALUMBRERA LD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y otro si sumarísimo</a:t>
            </a:r>
            <a:r>
              <a:rPr lang="es-AR" altLang="es-AR" sz="2000" dirty="0" smtClean="0"/>
              <a:t>”. 23.02.2016. </a:t>
            </a:r>
            <a:r>
              <a:rPr lang="es-AR" sz="2000" dirty="0" smtClean="0"/>
              <a:t>Fallos</a:t>
            </a:r>
            <a:r>
              <a:rPr lang="es-AR" sz="2000" dirty="0"/>
              <a:t>: 339:142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 </a:t>
            </a:r>
            <a:endParaRPr lang="es-AR" altLang="es-A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764704"/>
            <a:ext cx="103416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CUSTODIO DE LAS GARANTÍAS CONSTITUCIONALES 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de tal manera, </a:t>
            </a:r>
            <a:r>
              <a:rPr lang="es-AR" altLang="es-AR" sz="2400" b="1" dirty="0"/>
              <a:t>el Tribunal como custodio que es de las </a:t>
            </a:r>
          </a:p>
          <a:p>
            <a:r>
              <a:rPr lang="es-AR" altLang="es-AR" sz="2400" b="1" dirty="0"/>
              <a:t>garantías constitucionales</a:t>
            </a:r>
            <a:r>
              <a:rPr lang="es-AR" altLang="es-AR" sz="2400" dirty="0"/>
              <a:t>, y con fundamento en la Ley General </a:t>
            </a:r>
          </a:p>
          <a:p>
            <a:r>
              <a:rPr lang="es-AR" altLang="es-AR" sz="2400" dirty="0"/>
              <a:t>del Ambiente, en cuanto establece que "el juez interviniente podrá </a:t>
            </a:r>
          </a:p>
          <a:p>
            <a:r>
              <a:rPr lang="es-AR" altLang="es-AR" sz="2400" dirty="0"/>
              <a:t>disponer todas las medidas necesarias </a:t>
            </a:r>
            <a:r>
              <a:rPr lang="es-AR" altLang="es-AR" sz="2400" b="1" dirty="0"/>
              <a:t>para ordenar, conducir </a:t>
            </a:r>
          </a:p>
          <a:p>
            <a:r>
              <a:rPr lang="es-AR" altLang="es-AR" sz="2400" b="1" dirty="0"/>
              <a:t>o probar los hechos dañosos en el proceso, a fin de proteger </a:t>
            </a:r>
          </a:p>
          <a:p>
            <a:r>
              <a:rPr lang="es-AR" altLang="es-AR" sz="2400" b="1" dirty="0"/>
              <a:t>efectivamente el interés general" </a:t>
            </a:r>
            <a:r>
              <a:rPr lang="es-AR" altLang="es-AR" sz="2400" dirty="0"/>
              <a:t>(art. 32, ley 25.675), </a:t>
            </a:r>
            <a:r>
              <a:rPr lang="es-AR" altLang="es-AR" sz="2400" b="1" dirty="0"/>
              <a:t>ordenará </a:t>
            </a:r>
          </a:p>
          <a:p>
            <a:r>
              <a:rPr lang="es-AR" altLang="es-AR" sz="2400" b="1" dirty="0"/>
              <a:t>las medidas</a:t>
            </a:r>
            <a:r>
              <a:rPr lang="es-AR" altLang="es-AR" sz="2400" dirty="0"/>
              <a:t> que se disponen en la </a:t>
            </a:r>
            <a:r>
              <a:rPr lang="es-AR" altLang="es-AR" sz="2400" b="1" dirty="0"/>
              <a:t>parte dispositiva </a:t>
            </a:r>
            <a:r>
              <a:rPr lang="es-AR" altLang="es-AR" sz="2400" dirty="0"/>
              <a:t>de este </a:t>
            </a:r>
          </a:p>
          <a:p>
            <a:r>
              <a:rPr lang="es-AR" altLang="es-AR" sz="2400" dirty="0"/>
              <a:t>pronunciamiento.</a:t>
            </a:r>
          </a:p>
          <a:p>
            <a:endParaRPr lang="es-AR" altLang="es-AR" sz="2400" dirty="0"/>
          </a:p>
          <a:p>
            <a:r>
              <a:rPr lang="es-AR" altLang="es-AR" sz="2000" dirty="0"/>
              <a:t>Asociación Argentina de Abogados Ambientalistas de la Patagonia </a:t>
            </a:r>
          </a:p>
          <a:p>
            <a:r>
              <a:rPr lang="es-AR" altLang="es-AR" sz="2000" dirty="0"/>
              <a:t>c/ Santa Cruz, Provincia de y otro s/ amparo ambiental, 26/04/2016</a:t>
            </a:r>
            <a:r>
              <a:rPr lang="es-AR" altLang="es-AR" sz="2000" dirty="0" smtClean="0"/>
              <a:t>.</a:t>
            </a:r>
          </a:p>
          <a:p>
            <a:r>
              <a:rPr lang="es-AR" altLang="es-AR" sz="2000" dirty="0" smtClean="0"/>
              <a:t>F.339:515</a:t>
            </a:r>
            <a:endParaRPr lang="es-AR" altLang="es-AR" sz="2000" dirty="0"/>
          </a:p>
          <a:p>
            <a:endParaRPr lang="es-AR" altLang="es-AR" sz="2400" dirty="0"/>
          </a:p>
          <a:p>
            <a:endParaRPr lang="es-AR" altLang="es-AR" dirty="0"/>
          </a:p>
          <a:p>
            <a:endParaRPr lang="es-AR" altLang="es-AR" sz="1400" dirty="0"/>
          </a:p>
          <a:p>
            <a:endParaRPr lang="es-AR" altLang="es-AR" sz="1400" dirty="0"/>
          </a:p>
          <a:p>
            <a:endParaRPr lang="es-AR" altLang="es-AR" sz="1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5288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uadroTexto 1"/>
          <p:cNvSpPr txBox="1">
            <a:spLocks noChangeArrowheads="1"/>
          </p:cNvSpPr>
          <p:nvPr/>
        </p:nvSpPr>
        <p:spPr bwMode="auto">
          <a:xfrm>
            <a:off x="107950" y="981075"/>
            <a:ext cx="9361858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MEDIDAS DE URGENCIA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igual sentido debe interpretarse el último párrafo de ese artículo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cuanto dispone que en cualquier estado del proceso, aun con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carácter de medida precautoria, </a:t>
            </a:r>
            <a:r>
              <a:rPr lang="es-AR" altLang="es-AR" sz="2400" b="1" dirty="0"/>
              <a:t>podrán solicitarse medidas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urgencia, </a:t>
            </a:r>
            <a:r>
              <a:rPr lang="es-AR" altLang="es-AR" sz="2400" dirty="0"/>
              <a:t>que </a:t>
            </a:r>
            <a:r>
              <a:rPr lang="es-AR" altLang="es-AR" sz="2400" b="1" dirty="0"/>
              <a:t>el juez también podrá disponer sin petición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part</a:t>
            </a:r>
            <a:r>
              <a:rPr lang="es-AR" altLang="es-AR" sz="2400" dirty="0"/>
              <a:t>e, aun sin audiencia de la parte contraria, prestándose debida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caución por los daños y perjuicios que pudieran producirse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(F. 333:748) 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None/>
            </a:pPr>
            <a:r>
              <a:rPr lang="es-AR" altLang="es-AR" sz="2000" dirty="0"/>
              <a:t>CSJ 154/2013 (49-Cl/CSJ) / CSJ 695/2013 (49-Cl/CSJ) </a:t>
            </a:r>
            <a:endParaRPr lang="es-AR" altLang="es-AR" sz="2000" dirty="0" smtClean="0"/>
          </a:p>
          <a:p>
            <a:pPr>
              <a:spcBef>
                <a:spcPct val="0"/>
              </a:spcBef>
              <a:buNone/>
            </a:pPr>
            <a:r>
              <a:rPr lang="es-AR" altLang="es-AR" sz="2000" dirty="0" smtClean="0"/>
              <a:t>23.02.2016</a:t>
            </a:r>
            <a:r>
              <a:rPr lang="es-AR" altLang="es-AR" sz="2000" dirty="0"/>
              <a:t>. </a:t>
            </a:r>
            <a:r>
              <a:rPr lang="es-AR" altLang="es-AR" sz="2000" dirty="0" smtClean="0"/>
              <a:t>RECURSOS </a:t>
            </a:r>
            <a:r>
              <a:rPr lang="es-AR" altLang="es-AR" sz="2000" dirty="0"/>
              <a:t>DE HECHO. “Cruz, Felipa y otros c/ MINERA </a:t>
            </a:r>
            <a:endParaRPr lang="es-AR" altLang="es-AR" sz="2000" dirty="0" smtClean="0"/>
          </a:p>
          <a:p>
            <a:pPr>
              <a:spcBef>
                <a:spcPct val="0"/>
              </a:spcBef>
              <a:buNone/>
            </a:pPr>
            <a:r>
              <a:rPr lang="es-AR" altLang="es-AR" sz="2000" dirty="0" smtClean="0"/>
              <a:t>ALUMBRERA LD y </a:t>
            </a:r>
            <a:r>
              <a:rPr lang="es-AR" altLang="es-AR" sz="2000" dirty="0"/>
              <a:t>otro </a:t>
            </a:r>
            <a:r>
              <a:rPr lang="es-AR" altLang="es-AR" sz="2000" dirty="0" smtClean="0"/>
              <a:t>s/ </a:t>
            </a:r>
            <a:r>
              <a:rPr lang="es-AR" altLang="es-AR" sz="2000" dirty="0"/>
              <a:t>sumarísimo</a:t>
            </a:r>
            <a:r>
              <a:rPr lang="es-AR" altLang="es-AR" sz="2000" dirty="0" smtClean="0"/>
              <a:t>”. </a:t>
            </a:r>
            <a:r>
              <a:rPr lang="es-AR" sz="2000" dirty="0"/>
              <a:t>Fallos: </a:t>
            </a:r>
            <a:r>
              <a:rPr lang="es-AR" sz="2000" dirty="0" smtClean="0"/>
              <a:t>339:142.</a:t>
            </a:r>
            <a:r>
              <a:rPr lang="es-AR" altLang="es-AR" sz="2000" dirty="0" smtClean="0"/>
              <a:t> </a:t>
            </a:r>
            <a:endParaRPr lang="es-AR" altLang="es-AR" sz="2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94967" y="764703"/>
            <a:ext cx="9060494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AMPARO VÍA ADECUADA DE TUTELA  AMBIENTAL 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dirty="0" smtClean="0"/>
              <a:t>Corresponde </a:t>
            </a:r>
            <a:r>
              <a:rPr lang="es-AR" sz="2400" dirty="0"/>
              <a:t>dejar sin efecto la sentencia del tribunal superior </a:t>
            </a:r>
            <a:endParaRPr lang="es-AR" sz="2400" dirty="0" smtClean="0"/>
          </a:p>
          <a:p>
            <a:r>
              <a:rPr lang="es-AR" sz="2400" dirty="0" smtClean="0"/>
              <a:t>que </a:t>
            </a:r>
            <a:r>
              <a:rPr lang="es-AR" sz="2400" b="1" dirty="0"/>
              <a:t>omitió considerar normas conducentes tendientes a </a:t>
            </a:r>
            <a:endParaRPr lang="es-AR" sz="2400" b="1" dirty="0" smtClean="0"/>
          </a:p>
          <a:p>
            <a:r>
              <a:rPr lang="es-AR" sz="2400" b="1" dirty="0" smtClean="0"/>
              <a:t>demostrar </a:t>
            </a:r>
            <a:r>
              <a:rPr lang="es-AR" sz="2400" b="1" dirty="0"/>
              <a:t>que la acción de amparo era la vía adecuada </a:t>
            </a:r>
            <a:r>
              <a:rPr lang="es-AR" sz="2400" dirty="0"/>
              <a:t>para </a:t>
            </a:r>
            <a:endParaRPr lang="es-AR" sz="2400" dirty="0" smtClean="0"/>
          </a:p>
          <a:p>
            <a:r>
              <a:rPr lang="es-AR" sz="2400" b="1" dirty="0" smtClean="0"/>
              <a:t>la </a:t>
            </a:r>
            <a:r>
              <a:rPr lang="es-AR" sz="2400" b="1" dirty="0"/>
              <a:t>tutela de los derechos invocados </a:t>
            </a:r>
            <a:r>
              <a:rPr lang="es-AR" sz="2400" dirty="0"/>
              <a:t>(art. 43 de la Constitución </a:t>
            </a:r>
            <a:endParaRPr lang="es-AR" sz="2400" dirty="0" smtClean="0"/>
          </a:p>
          <a:p>
            <a:r>
              <a:rPr lang="es-AR" sz="2400" dirty="0" smtClean="0"/>
              <a:t>Nacional </a:t>
            </a:r>
            <a:r>
              <a:rPr lang="es-AR" sz="2400" dirty="0"/>
              <a:t>y 56 de la Constitución de la Provincia de Entre Ríos; </a:t>
            </a:r>
            <a:endParaRPr lang="es-AR" sz="2400" dirty="0" smtClean="0"/>
          </a:p>
          <a:p>
            <a:r>
              <a:rPr lang="es-AR" sz="2400" dirty="0" smtClean="0"/>
              <a:t>y </a:t>
            </a:r>
            <a:r>
              <a:rPr lang="es-AR" sz="2400" dirty="0"/>
              <a:t>art. 62 de la ley provincial 8369 -amparo </a:t>
            </a:r>
            <a:r>
              <a:rPr lang="es-AR" sz="2400" dirty="0" smtClean="0"/>
              <a:t>ambiental).</a:t>
            </a:r>
          </a:p>
          <a:p>
            <a:endParaRPr lang="es-AR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000714/2016/RH001 MAJUL, JULIO JESUS c/ </a:t>
            </a:r>
            <a:endParaRPr lang="es-AR" sz="2400" dirty="0" smtClean="0"/>
          </a:p>
          <a:p>
            <a:r>
              <a:rPr lang="es-AR" sz="2400" dirty="0" smtClean="0"/>
              <a:t>MUNICIPALIDAD </a:t>
            </a:r>
            <a:r>
              <a:rPr lang="es-AR" sz="2400" dirty="0"/>
              <a:t>DE PUEBLO GENERAL BELGRANO Y </a:t>
            </a:r>
            <a:endParaRPr lang="es-AR" sz="2400" dirty="0" smtClean="0"/>
          </a:p>
          <a:p>
            <a:r>
              <a:rPr lang="es-AR" sz="2400" dirty="0" smtClean="0"/>
              <a:t>OTROS </a:t>
            </a:r>
            <a:r>
              <a:rPr lang="es-AR" sz="2400" dirty="0"/>
              <a:t>s/ACCION DE AMPARO AMBIENTAL </a:t>
            </a:r>
            <a:r>
              <a:rPr lang="es-AR" sz="2400" dirty="0" smtClean="0"/>
              <a:t>11/07/2019</a:t>
            </a:r>
          </a:p>
          <a:p>
            <a:r>
              <a:rPr lang="es-AR" sz="2400" dirty="0" smtClean="0"/>
              <a:t>F. 342:1203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43606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1272866"/>
            <a:ext cx="915346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MEDIDAS PRELIMINARES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esta Corte ha señalado la </a:t>
            </a:r>
            <a:r>
              <a:rPr lang="es-AR" altLang="es-AR" sz="2400" b="1" dirty="0"/>
              <a:t>pertinencia de la adopción de </a:t>
            </a:r>
          </a:p>
          <a:p>
            <a:r>
              <a:rPr lang="es-AR" altLang="es-AR" sz="2400" b="1" dirty="0"/>
              <a:t>medidas preliminares previas</a:t>
            </a:r>
            <a:r>
              <a:rPr lang="es-AR" altLang="es-AR" sz="2400" dirty="0"/>
              <a:t> a la definición de su competencia</a:t>
            </a:r>
          </a:p>
          <a:p>
            <a:r>
              <a:rPr lang="es-AR" altLang="es-AR" sz="2400" dirty="0"/>
              <a:t>cuando los hechos de la causa lo justifican</a:t>
            </a:r>
            <a:r>
              <a:rPr lang="es-AR" altLang="es-AR" dirty="0"/>
              <a:t>.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</a:t>
            </a:r>
          </a:p>
          <a:p>
            <a:r>
              <a:rPr lang="es-AR" altLang="es-AR" dirty="0"/>
              <a:t>c/ Santa Cruz, Provincia de y otro s/ amparo ambiental 26/04/2016</a:t>
            </a:r>
            <a:r>
              <a:rPr lang="es-AR" altLang="es-AR" dirty="0" smtClean="0"/>
              <a:t>.</a:t>
            </a:r>
          </a:p>
          <a:p>
            <a:r>
              <a:rPr lang="es-AR" altLang="es-AR" dirty="0" smtClean="0"/>
              <a:t>F. 339:515</a:t>
            </a:r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622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1124744"/>
            <a:ext cx="227056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DEBERES POSITIVOS</a:t>
            </a:r>
          </a:p>
          <a:p>
            <a:endParaRPr lang="es-ES" sz="2400" dirty="0"/>
          </a:p>
          <a:p>
            <a:r>
              <a:rPr lang="es-ES" sz="2400" dirty="0"/>
              <a:t>Ello surge del art. 41 de la Norma Fundamental argentina, que </a:t>
            </a:r>
          </a:p>
          <a:p>
            <a:r>
              <a:rPr lang="es-ES" sz="2400" dirty="0"/>
              <a:t>al proteger al ambiente permite afirmar la existencia de </a:t>
            </a:r>
            <a:r>
              <a:rPr lang="es-ES" sz="2400" b="1" dirty="0"/>
              <a:t>deberes </a:t>
            </a:r>
          </a:p>
          <a:p>
            <a:r>
              <a:rPr lang="es-ES" sz="2400" b="1" dirty="0"/>
              <a:t>positivos en cabeza de los particulares y del Estado. En el </a:t>
            </a:r>
            <a:endParaRPr lang="es-ES" sz="2400" b="1" dirty="0" smtClean="0"/>
          </a:p>
          <a:p>
            <a:r>
              <a:rPr lang="es-ES" sz="2400" b="1" dirty="0" smtClean="0"/>
              <a:t>derecho </a:t>
            </a:r>
            <a:r>
              <a:rPr lang="es-ES" sz="2400" b="1" dirty="0" err="1"/>
              <a:t>infraconstitucional</a:t>
            </a:r>
            <a:r>
              <a:rPr lang="es-ES" sz="2400" b="1" dirty="0"/>
              <a:t> se desarrollan estos deberes </a:t>
            </a:r>
          </a:p>
          <a:p>
            <a:r>
              <a:rPr lang="es-ES" sz="2400" dirty="0"/>
              <a:t>en la </a:t>
            </a:r>
            <a:r>
              <a:rPr lang="es-ES" sz="2400" b="1" dirty="0"/>
              <a:t>Ley General del Ambiente </a:t>
            </a:r>
            <a:r>
              <a:rPr lang="es-ES" sz="2400" dirty="0"/>
              <a:t>y en el Código Civil y Comercial </a:t>
            </a:r>
            <a:endParaRPr lang="es-ES" sz="2400" dirty="0" smtClean="0"/>
          </a:p>
          <a:p>
            <a:r>
              <a:rPr lang="es-ES" sz="2400" dirty="0"/>
              <a:t>d</a:t>
            </a:r>
            <a:r>
              <a:rPr lang="es-ES" sz="2400" dirty="0" smtClean="0"/>
              <a:t>e </a:t>
            </a:r>
            <a:r>
              <a:rPr lang="es-ES" sz="2400" dirty="0"/>
              <a:t>la Nación </a:t>
            </a:r>
            <a:r>
              <a:rPr lang="es-ES" sz="2400" b="1" dirty="0"/>
              <a:t>de modo coherente</a:t>
            </a:r>
            <a:r>
              <a:rPr lang="es-ES" sz="2400" dirty="0"/>
              <a:t>, tanto en el ámbito público </a:t>
            </a:r>
            <a:endParaRPr lang="es-ES" sz="2400" dirty="0" smtClean="0"/>
          </a:p>
          <a:p>
            <a:r>
              <a:rPr lang="es-ES" sz="2400" dirty="0" smtClean="0"/>
              <a:t>como </a:t>
            </a:r>
            <a:r>
              <a:rPr lang="es-ES" sz="2400" dirty="0"/>
              <a:t>privado (Fallos: 340:1695).</a:t>
            </a:r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F. 342:2136</a:t>
            </a:r>
            <a:endParaRPr lang="es-ES" u="sng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33345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62210" y="764704"/>
            <a:ext cx="8881790" cy="5724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NO IMPLICA DEFINICIÓN SOBRE LA DECISIÓN FINAL </a:t>
            </a:r>
          </a:p>
          <a:p>
            <a:endParaRPr lang="es-AR" altLang="es-AR" sz="2400" dirty="0">
              <a:solidFill>
                <a:srgbClr val="FF0000"/>
              </a:solidFill>
            </a:endParaRPr>
          </a:p>
          <a:p>
            <a:r>
              <a:rPr lang="es-AR" altLang="es-AR" sz="2400" dirty="0"/>
              <a:t>Es que la adopción de esas medidas </a:t>
            </a:r>
            <a:r>
              <a:rPr lang="es-AR" altLang="es-AR" sz="2400" b="1" dirty="0"/>
              <a:t>no implica definición </a:t>
            </a:r>
            <a:endParaRPr lang="es-AR" altLang="es-AR" sz="2400" b="1" dirty="0" smtClean="0"/>
          </a:p>
          <a:p>
            <a:r>
              <a:rPr lang="es-AR" altLang="es-AR" sz="2400" b="1" dirty="0" smtClean="0"/>
              <a:t>sobre </a:t>
            </a:r>
            <a:r>
              <a:rPr lang="es-AR" altLang="es-AR" sz="2400" b="1" dirty="0"/>
              <a:t>la decisión que pueda recaer </a:t>
            </a:r>
            <a:r>
              <a:rPr lang="es-AR" altLang="es-AR" sz="2400" dirty="0"/>
              <a:t>en el momento que el </a:t>
            </a:r>
            <a:endParaRPr lang="es-AR" altLang="es-AR" sz="2400" dirty="0" smtClean="0"/>
          </a:p>
          <a:p>
            <a:r>
              <a:rPr lang="es-AR" altLang="es-AR" sz="2400" dirty="0" smtClean="0"/>
              <a:t>Tribunal </a:t>
            </a:r>
            <a:r>
              <a:rPr lang="es-AR" altLang="es-AR" sz="2400" dirty="0"/>
              <a:t>se expida sobre su competencia para entender en </a:t>
            </a:r>
            <a:endParaRPr lang="es-AR" altLang="es-AR" sz="2400" dirty="0" smtClean="0"/>
          </a:p>
          <a:p>
            <a:r>
              <a:rPr lang="es-AR" altLang="es-AR" sz="2400" dirty="0" smtClean="0"/>
              <a:t>el </a:t>
            </a:r>
            <a:r>
              <a:rPr lang="es-AR" altLang="es-AR" sz="2400" dirty="0"/>
              <a:t>caso por vía de la instancia prevista en el artículo 117 de la </a:t>
            </a:r>
            <a:endParaRPr lang="es-AR" altLang="es-AR" sz="2400" dirty="0" smtClean="0"/>
          </a:p>
          <a:p>
            <a:r>
              <a:rPr lang="es-AR" altLang="es-AR" sz="2400" dirty="0" smtClean="0"/>
              <a:t>Constitución </a:t>
            </a:r>
            <a:r>
              <a:rPr lang="es-AR" altLang="es-AR" sz="2400" dirty="0"/>
              <a:t>Nacional (conf. "Lavado”, Fallos: 330:111; "Salas”, </a:t>
            </a:r>
            <a:endParaRPr lang="es-AR" altLang="es-AR" sz="2400" dirty="0" smtClean="0"/>
          </a:p>
          <a:p>
            <a:r>
              <a:rPr lang="es-AR" altLang="es-AR" sz="2400" dirty="0" smtClean="0"/>
              <a:t>Fallos</a:t>
            </a:r>
            <a:r>
              <a:rPr lang="es-AR" altLang="es-AR" sz="2400" dirty="0"/>
              <a:t>: 331:2797; CSJ 175/2007 (43- V) /CS1 "Vargas”, </a:t>
            </a:r>
            <a:endParaRPr lang="es-AR" altLang="es-AR" sz="2400" dirty="0" smtClean="0"/>
          </a:p>
          <a:p>
            <a:r>
              <a:rPr lang="es-AR" altLang="es-AR" sz="2400" dirty="0" smtClean="0"/>
              <a:t>sentencia </a:t>
            </a:r>
            <a:r>
              <a:rPr lang="es-AR" altLang="es-AR" sz="2400" dirty="0"/>
              <a:t>del 24/04/2012).</a:t>
            </a:r>
          </a:p>
          <a:p>
            <a:endParaRPr lang="es-AR" altLang="es-AR" sz="2400" dirty="0"/>
          </a:p>
          <a:p>
            <a:r>
              <a:rPr lang="es-AR" altLang="es-AR" dirty="0"/>
              <a:t>Asociación Argentina de Abogados Ambientalistas de la Patagonia c/ Santa Cruz, </a:t>
            </a:r>
            <a:endParaRPr lang="es-AR" altLang="es-AR" dirty="0" smtClean="0"/>
          </a:p>
          <a:p>
            <a:r>
              <a:rPr lang="es-AR" altLang="es-AR" dirty="0" smtClean="0"/>
              <a:t>Provincia </a:t>
            </a:r>
            <a:r>
              <a:rPr lang="es-AR" altLang="es-AR" dirty="0"/>
              <a:t>y otro s/ amparo ambiental 26/04/2016.</a:t>
            </a:r>
          </a:p>
          <a:p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831024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www.embajada-sudafrica.cl/imagenes/Miner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412875"/>
            <a:ext cx="5400675" cy="361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uadroTexto 1"/>
          <p:cNvSpPr txBox="1">
            <a:spLocks noChangeArrowheads="1"/>
          </p:cNvSpPr>
          <p:nvPr/>
        </p:nvSpPr>
        <p:spPr bwMode="auto">
          <a:xfrm>
            <a:off x="2051050" y="2349500"/>
            <a:ext cx="4325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>
                <a:solidFill>
                  <a:srgbClr val="FF0000"/>
                </a:solidFill>
              </a:rPr>
              <a:t>   DAÑO AMBIENTAL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uadroTexto 1"/>
          <p:cNvSpPr txBox="1">
            <a:spLocks noChangeArrowheads="1"/>
          </p:cNvSpPr>
          <p:nvPr/>
        </p:nvSpPr>
        <p:spPr bwMode="auto">
          <a:xfrm>
            <a:off x="179388" y="549275"/>
            <a:ext cx="11253787" cy="603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>
                <a:solidFill>
                  <a:srgbClr val="FF0000"/>
                </a:solidFill>
              </a:rPr>
              <a:t>DELIMITACIÓN DE PRETENSIONES O RECLAMACIONES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es-ES" altLang="es-AR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Que en este estado de la causa corresponde al Tribunal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 b="1"/>
              <a:t>delimitar las pretensiones </a:t>
            </a:r>
            <a:r>
              <a:rPr kumimoji="1" lang="es-ES" altLang="es-AR" sz="2400"/>
              <a:t>con precisión a fin de ordenar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el proceso, debiendo a esos fines, distinguirse dos grupos: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 b="1"/>
              <a:t>la primera reclamación </a:t>
            </a:r>
            <a:r>
              <a:rPr kumimoji="1" lang="es-ES" altLang="es-AR" sz="2400"/>
              <a:t>se refiere al resarcimiento de </a:t>
            </a:r>
            <a:r>
              <a:rPr kumimoji="1" lang="es-ES" altLang="es-AR" sz="2400" b="1"/>
              <a:t>la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 b="1"/>
              <a:t>lesión de los bienes individuales,</a:t>
            </a:r>
            <a:r>
              <a:rPr kumimoji="1" lang="es-ES" altLang="es-AR" sz="2400"/>
              <a:t> cuyos legitimados activos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reclaman por el </a:t>
            </a:r>
            <a:r>
              <a:rPr kumimoji="1" lang="es-ES" altLang="es-AR" sz="2400" b="1"/>
              <a:t>resarcimiento de los daños </a:t>
            </a:r>
            <a:r>
              <a:rPr kumimoji="1" lang="es-ES" altLang="es-AR" sz="2400"/>
              <a:t>a las personas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y al patrimonio que sufren como consecuencia indirecta de la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agresión al ambiente.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80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/>
              <a:t>MENDOZA, BEATRIZ S. Y OTROS C/ ESTADO NACIONAL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/>
              <a:t>Corte Suprema de Justicia de la Nación, 20/06/2006 (Fallos: 326:2316)</a:t>
            </a:r>
            <a:endParaRPr lang="es-ES" altLang="es-AR" sz="1800" b="1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/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360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80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uadroTexto 1"/>
          <p:cNvSpPr txBox="1">
            <a:spLocks noChangeArrowheads="1"/>
          </p:cNvSpPr>
          <p:nvPr/>
        </p:nvSpPr>
        <p:spPr bwMode="auto">
          <a:xfrm>
            <a:off x="23813" y="908050"/>
            <a:ext cx="9326562" cy="729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>
                <a:solidFill>
                  <a:srgbClr val="FF0000"/>
                </a:solidFill>
              </a:rPr>
              <a:t>DELIMITACIÓN DE PRETENSIONES O RECLAMACIONES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es-ES" altLang="es-AR" sz="2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 b="1"/>
              <a:t>La segunda pretensión tiene por objeto la defensa del bien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 b="1"/>
              <a:t>incidencia colectiva, configurado por el ambiente.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es-ES" altLang="es-AR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 b="1"/>
              <a:t>En este supuesto los actores reclaman como legitimados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 b="1"/>
              <a:t>extraordinarios </a:t>
            </a:r>
            <a:r>
              <a:rPr kumimoji="1" lang="es-ES" altLang="es-AR" sz="2400"/>
              <a:t>para la tutela de un bien colectivo, el que por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naturaleza jurídica, es de uso común, indivisible</a:t>
            </a:r>
            <a:r>
              <a:rPr kumimoji="1" lang="es-ES" altLang="es-AR" sz="2400">
                <a:solidFill>
                  <a:srgbClr val="A50021"/>
                </a:solidFill>
              </a:rPr>
              <a:t> </a:t>
            </a:r>
            <a:r>
              <a:rPr kumimoji="1" lang="es-ES" altLang="es-AR" sz="2400"/>
              <a:t>y está tutelado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manera</a:t>
            </a:r>
            <a:r>
              <a:rPr kumimoji="1" lang="es-ES" altLang="es-AR" sz="2400">
                <a:solidFill>
                  <a:srgbClr val="A50021"/>
                </a:solidFill>
              </a:rPr>
              <a:t> </a:t>
            </a:r>
            <a:r>
              <a:rPr kumimoji="1" lang="es-ES" altLang="es-AR" sz="2400"/>
              <a:t>no disponible</a:t>
            </a:r>
            <a:r>
              <a:rPr kumimoji="1" lang="es-ES" altLang="es-AR" sz="2400">
                <a:solidFill>
                  <a:srgbClr val="A50021"/>
                </a:solidFill>
              </a:rPr>
              <a:t> </a:t>
            </a:r>
            <a:r>
              <a:rPr kumimoji="1" lang="es-ES" altLang="es-AR" sz="2400"/>
              <a:t>por las partes,</a:t>
            </a:r>
            <a:r>
              <a:rPr kumimoji="1" lang="es-ES" altLang="es-AR" sz="2400">
                <a:solidFill>
                  <a:srgbClr val="A50021"/>
                </a:solidFill>
              </a:rPr>
              <a:t> </a:t>
            </a:r>
            <a:r>
              <a:rPr kumimoji="1" lang="es-ES" altLang="es-AR" sz="2400"/>
              <a:t>ya que primero corresponde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la prevención,</a:t>
            </a:r>
            <a:r>
              <a:rPr kumimoji="1" lang="es-ES" altLang="es-AR" sz="2400">
                <a:solidFill>
                  <a:srgbClr val="A50021"/>
                </a:solidFill>
              </a:rPr>
              <a:t> </a:t>
            </a:r>
            <a:r>
              <a:rPr kumimoji="1" lang="es-ES" altLang="es-AR" sz="2400"/>
              <a:t>luego</a:t>
            </a:r>
            <a:r>
              <a:rPr kumimoji="1" lang="es-ES" altLang="es-AR" sz="2400">
                <a:solidFill>
                  <a:srgbClr val="A50021"/>
                </a:solidFill>
              </a:rPr>
              <a:t> </a:t>
            </a:r>
            <a:r>
              <a:rPr kumimoji="1" lang="es-ES" altLang="es-AR" sz="2400"/>
              <a:t>la recomposición</a:t>
            </a:r>
            <a:r>
              <a:rPr kumimoji="1" lang="es-ES" altLang="es-AR" sz="2400">
                <a:solidFill>
                  <a:srgbClr val="A50021"/>
                </a:solidFill>
              </a:rPr>
              <a:t> </a:t>
            </a:r>
            <a:r>
              <a:rPr kumimoji="1" lang="es-ES" altLang="es-AR" sz="2400"/>
              <a:t>y en ausencia de toda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s-ES" altLang="es-AR" sz="2400"/>
              <a:t>posibilidad, dará lugar al resarcimiento.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es-ES" altLang="es-AR" sz="240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/>
              <a:t>MENDOZA, BEATRIZ S. Y OTROS C/ ESTADO NACIONAL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/>
              <a:t>Corte Suprema de Justicia de la Nación, 20/06/2006 (Fallos: 326:2316)</a:t>
            </a:r>
            <a:endParaRPr lang="es-ES" altLang="es-AR" sz="1800" b="1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/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3600"/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es-ES" altLang="es-AR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es-ES" altLang="es-AR" sz="240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uadroTexto 1"/>
          <p:cNvSpPr txBox="1">
            <a:spLocks noChangeArrowheads="1"/>
          </p:cNvSpPr>
          <p:nvPr/>
        </p:nvSpPr>
        <p:spPr bwMode="auto">
          <a:xfrm>
            <a:off x="107950" y="188913"/>
            <a:ext cx="9264650" cy="760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PRIORIDAD DE LA PREVENCIÓN DEL DAÑO AMBIENTAL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La presente causa tendrá por objeto exclusivo la </a:t>
            </a:r>
            <a:r>
              <a:rPr lang="es-ES" altLang="es-AR" sz="2400" b="1" dirty="0"/>
              <a:t>tutela del bien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colectivo</a:t>
            </a:r>
            <a:r>
              <a:rPr lang="es-ES" altLang="es-AR" sz="2400" dirty="0"/>
              <a:t>. en tal sentido tiene </a:t>
            </a:r>
            <a:r>
              <a:rPr lang="es-ES" altLang="es-AR" sz="2400" b="1" dirty="0"/>
              <a:t>prioridad absoluta la prevención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del daño</a:t>
            </a:r>
            <a:r>
              <a:rPr lang="es-ES" altLang="es-AR" sz="2400" dirty="0"/>
              <a:t> </a:t>
            </a:r>
            <a:r>
              <a:rPr lang="es-ES" altLang="es-AR" sz="2400" b="1" dirty="0"/>
              <a:t>futuro</a:t>
            </a:r>
            <a:r>
              <a:rPr lang="es-ES" altLang="es-AR" sz="2400" dirty="0"/>
              <a:t>, ya que según se alega en el presente se trata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de actos continuados que seguirán produciendo contaminación.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En 2º lugar, debe perseguirse la </a:t>
            </a:r>
            <a:r>
              <a:rPr lang="es-ES" altLang="es-AR" sz="2400" b="1" dirty="0"/>
              <a:t>recomposición de la polución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ambiental</a:t>
            </a:r>
            <a:r>
              <a:rPr lang="es-ES" altLang="es-AR" sz="2400" dirty="0"/>
              <a:t> ya causada conforme a los mecanismos que la ley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prevé, y finalmente, para el supuesto de daños irreversibles, </a:t>
            </a:r>
            <a:r>
              <a:rPr lang="es-ES" altLang="es-AR" sz="2400" b="1" dirty="0"/>
              <a:t>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resarcimiento</a:t>
            </a:r>
            <a:r>
              <a:rPr lang="es-ES" altLang="es-AR" sz="24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s/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Daños y Perjuicios  (Daños Derivados de la Contaminación Ambiental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Río Matanza- Riachuelo) </a:t>
            </a:r>
            <a:r>
              <a:rPr lang="es-ES" altLang="es-AR" sz="1800" dirty="0"/>
              <a:t>- M. 1569. XI. ORIGINAL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20 de junio de 2006 – Fallos: 326:2316  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476672"/>
            <a:ext cx="948020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DEBER DE PREVENCIÓN  </a:t>
            </a:r>
          </a:p>
          <a:p>
            <a:endParaRPr lang="es-ES" sz="2400" dirty="0"/>
          </a:p>
          <a:p>
            <a:r>
              <a:rPr lang="es-ES" sz="2400" dirty="0" smtClean="0"/>
              <a:t>Corresponde </a:t>
            </a:r>
            <a:r>
              <a:rPr lang="es-ES" sz="2400" dirty="0"/>
              <a:t>hacer lugar a </a:t>
            </a:r>
            <a:r>
              <a:rPr lang="es-ES" sz="2400" b="1" dirty="0"/>
              <a:t>la medida cautelar </a:t>
            </a:r>
            <a:r>
              <a:rPr lang="es-ES" sz="2400" dirty="0"/>
              <a:t>tendiente a que </a:t>
            </a:r>
            <a:endParaRPr lang="es-ES" sz="2400" dirty="0" smtClean="0"/>
          </a:p>
          <a:p>
            <a:r>
              <a:rPr lang="es-ES" sz="2400" dirty="0" smtClean="0"/>
              <a:t>se </a:t>
            </a:r>
            <a:r>
              <a:rPr lang="es-ES" sz="2400" dirty="0"/>
              <a:t>ordene al Estado Nacional, a las provincias y municipios </a:t>
            </a:r>
            <a:endParaRPr lang="es-ES" sz="2400" dirty="0" smtClean="0"/>
          </a:p>
          <a:p>
            <a:r>
              <a:rPr lang="es-ES" sz="2400" dirty="0" smtClean="0"/>
              <a:t>demandados </a:t>
            </a:r>
            <a:r>
              <a:rPr lang="es-ES" sz="2400" dirty="0"/>
              <a:t>y a la Provincia de Buenos Aires a </a:t>
            </a:r>
            <a:r>
              <a:rPr lang="es-ES" sz="2400" b="1" dirty="0"/>
              <a:t>hacer cesar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modo efectivo e inmediato los focos de incendio producto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la quema de pastizales, toda vez que el peligro en la demora </a:t>
            </a:r>
            <a:endParaRPr lang="es-ES" sz="2400" b="1" dirty="0" smtClean="0"/>
          </a:p>
          <a:p>
            <a:r>
              <a:rPr lang="es-ES" sz="2400" b="1" dirty="0" smtClean="0"/>
              <a:t>surge </a:t>
            </a:r>
            <a:r>
              <a:rPr lang="es-ES" sz="2400" b="1" dirty="0"/>
              <a:t>de la necesidad de prevenir y evitar que el daño ambiental </a:t>
            </a:r>
            <a:r>
              <a:rPr lang="es-ES" sz="2400" b="1" dirty="0" smtClean="0"/>
              <a:t>colectivo </a:t>
            </a:r>
            <a:r>
              <a:rPr lang="es-ES" sz="2400" b="1" dirty="0"/>
              <a:t>continúe o se agrave la degrada</a:t>
            </a:r>
            <a:r>
              <a:rPr lang="es-ES" sz="2400" dirty="0"/>
              <a:t>ción del ambiente (arts. </a:t>
            </a:r>
            <a:r>
              <a:rPr lang="es-ES" sz="2400" dirty="0" smtClean="0"/>
              <a:t>2</a:t>
            </a:r>
            <a:r>
              <a:rPr lang="es-ES" sz="2400" dirty="0"/>
              <a:t>, 4, 5, 27 y concordantes de la ley 25.675, y arts. 1710 y 1711, </a:t>
            </a:r>
            <a:r>
              <a:rPr lang="es-ES" sz="2400" dirty="0" smtClean="0"/>
              <a:t>del </a:t>
            </a:r>
            <a:r>
              <a:rPr lang="es-ES" sz="2400" dirty="0"/>
              <a:t>Código Civil y Comercial de la Nación) en la región del Delta </a:t>
            </a:r>
            <a:r>
              <a:rPr lang="es-ES" sz="2400" dirty="0" smtClean="0"/>
              <a:t>del </a:t>
            </a:r>
            <a:r>
              <a:rPr lang="es-ES" sz="2400" dirty="0"/>
              <a:t>Paraná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</a:t>
            </a:r>
            <a:r>
              <a:rPr lang="es-ES" sz="2400" dirty="0" smtClean="0"/>
              <a:t>11/8/2020. F. 343:726</a:t>
            </a:r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05286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uadroTexto 1"/>
          <p:cNvSpPr txBox="1">
            <a:spLocks noChangeArrowheads="1"/>
          </p:cNvSpPr>
          <p:nvPr/>
        </p:nvSpPr>
        <p:spPr bwMode="auto">
          <a:xfrm>
            <a:off x="60325" y="981075"/>
            <a:ext cx="9132628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CARÁCTER DIFUSO DEL DAÑO AMBIENTAL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particular, es necesario tener en cuenta que la actora ha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ejercido su derecho a la recuperación del medio ambiente desde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una perspectiva relacionada con la prevención y reparación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un daño que se caracteriza precisamente por su difusión 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diversos niveles ecológicos </a:t>
            </a:r>
            <a:r>
              <a:rPr lang="es-AR" altLang="es-AR" sz="2400" dirty="0"/>
              <a:t>y no a la concentración de lugares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concretos.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None/>
            </a:pPr>
            <a:r>
              <a:rPr lang="es-ES" altLang="es-AR" sz="1800" dirty="0"/>
              <a:t>Corte Suprema de Justicia de la Nación, 19 de febrero de </a:t>
            </a:r>
            <a:r>
              <a:rPr lang="es-ES" altLang="es-AR" sz="1800" dirty="0" smtClean="0"/>
              <a:t>2015. </a:t>
            </a:r>
            <a:r>
              <a:rPr lang="es-AR" sz="1800" dirty="0"/>
              <a:t>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s://encrypted-tbn3.gstatic.com/images?q=tbn:ANd9GcQ33ijOuyvMoPHdTSReshiCmPknP_hCf5GdLSxcqbYRAU5YYgAxa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268413"/>
            <a:ext cx="540067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uadroTexto 1"/>
          <p:cNvSpPr txBox="1">
            <a:spLocks noChangeArrowheads="1"/>
          </p:cNvSpPr>
          <p:nvPr/>
        </p:nvSpPr>
        <p:spPr bwMode="auto">
          <a:xfrm>
            <a:off x="684213" y="1916113"/>
            <a:ext cx="7721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dirty="0">
                <a:solidFill>
                  <a:srgbClr val="FF0000"/>
                </a:solidFill>
              </a:rPr>
              <a:t>PRINCIPIOS Y REGLAS PROCESALES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uadroTexto 1"/>
          <p:cNvSpPr txBox="1">
            <a:spLocks noChangeArrowheads="1"/>
          </p:cNvSpPr>
          <p:nvPr/>
        </p:nvSpPr>
        <p:spPr bwMode="auto">
          <a:xfrm>
            <a:off x="179388" y="836613"/>
            <a:ext cx="9190037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CAPACIDAD DE RESILIENCIA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el campo de los derechos de INCIDENCIA COLECTIVA, es fundamental </a:t>
            </a:r>
            <a:r>
              <a:rPr lang="es-AR" altLang="es-AR" sz="2400" b="1" dirty="0"/>
              <a:t>la protección del agua </a:t>
            </a:r>
            <a:r>
              <a:rPr lang="es-AR" altLang="es-AR" sz="2400" dirty="0"/>
              <a:t>para que la NATURALEZA mantenga su funcionamiento como SISTEMA Y SU CAPACIDAD DE RESILIENCIA.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/>
          <p:cNvSpPr txBox="1">
            <a:spLocks noChangeArrowheads="1"/>
          </p:cNvSpPr>
          <p:nvPr/>
        </p:nvSpPr>
        <p:spPr bwMode="auto">
          <a:xfrm>
            <a:off x="0" y="476250"/>
            <a:ext cx="9902825" cy="646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MORIGERACIÓN DE PRINCIPIOS PROCESALES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La circunstancia de que en las actuaciones hayan sido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morigerados ciertos principios vigentes en el tradicional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PROCESO ADVERSARIAL</a:t>
            </a:r>
            <a:r>
              <a:rPr lang="es-ES" altLang="es-AR" sz="2400" dirty="0"/>
              <a:t> </a:t>
            </a:r>
            <a:r>
              <a:rPr lang="es-ES" altLang="es-AR" sz="2400" b="1" dirty="0"/>
              <a:t>CIVIL y, en general, se hayan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ELASTIZADO las</a:t>
            </a:r>
            <a:r>
              <a:rPr lang="es-ES" altLang="es-AR" sz="2400" dirty="0"/>
              <a:t> </a:t>
            </a:r>
            <a:r>
              <a:rPr lang="es-ES" altLang="es-AR" sz="2400" b="1" dirty="0"/>
              <a:t>formas rituales</a:t>
            </a:r>
            <a:r>
              <a:rPr lang="es-ES" altLang="es-AR" sz="2400" dirty="0"/>
              <a:t>, no configura fundamento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apto para permitir la introducción de peticiones y planteamientos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en APARTAMIENTO DE REGLAS PROCEDIMENTALES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ESENCIALES que, de ser admitidos, terminarían por convertir el proceso judicial en una actuación anárquica en la cual resultaría frustrada la jurisdicción del Tribunal y la satisfacción de los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derechos e intereses cuya tutela procura (Fallos 329:3445)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Provincia de La Pampa c/ Provincia de Mendoza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17 marzo 2009.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Fallos: 332:582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uadroTexto 1"/>
          <p:cNvSpPr txBox="1">
            <a:spLocks noChangeArrowheads="1"/>
          </p:cNvSpPr>
          <p:nvPr/>
        </p:nvSpPr>
        <p:spPr bwMode="auto">
          <a:xfrm>
            <a:off x="0" y="404813"/>
            <a:ext cx="9964738" cy="667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INTERPRETACIÓN AMPLIA DE REGLAS PROCESALES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tal contexto, no puede desconocerse que </a:t>
            </a:r>
            <a:r>
              <a:rPr lang="es-AR" altLang="es-AR" sz="2400" b="1" dirty="0"/>
              <a:t>EN ASUNTOS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CONCERNIENTES A LA TUTELA DEL DAÑO AMBIENTAL,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LAS REGLAS PROCESALES DEBEN SER INTERPRETADAS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CON UN CRITERIO AMPLIO</a:t>
            </a:r>
            <a:r>
              <a:rPr lang="es-AR" altLang="es-AR" sz="2400" dirty="0"/>
              <a:t> que, sin trascender el límite de su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propia lógica, </a:t>
            </a:r>
            <a:r>
              <a:rPr lang="es-AR" altLang="es-AR" sz="2400" b="1" dirty="0"/>
              <a:t>ponga el acento en su CARÁCTER MERAMENTE INSTRUMENTAL</a:t>
            </a:r>
            <a:r>
              <a:rPr lang="es-AR" altLang="es-AR" sz="2400" dirty="0"/>
              <a:t> de medio a fin, que en esos casos se presenta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UNA REVALORIZACIÓN DE LAS ATRIBUCIONES DEL TRIBUNAL al contar con poderes que </a:t>
            </a:r>
            <a:r>
              <a:rPr lang="es-AR" altLang="es-AR" sz="2400" b="1" dirty="0"/>
              <a:t>exceden la tradicional versión del juez espectador</a:t>
            </a:r>
            <a:r>
              <a:rPr lang="es-AR" altLang="es-AR" sz="2400" dirty="0"/>
              <a:t> (Fallos: 329:3493).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 DE HECHO: “Martínez, Sergio Raúl </a:t>
            </a:r>
            <a:r>
              <a:rPr lang="es-AR" altLang="es-AR" sz="2000" i="1" dirty="0"/>
              <a:t>el </a:t>
            </a:r>
            <a:r>
              <a:rPr lang="es-AR" altLang="es-AR" sz="2000" dirty="0"/>
              <a:t>Agua Rica LLC Sucursal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Argentina y su propietaria YAMANA GOLD LNC. y otros s/ acción de amparo”,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2 de marzo de 2016</a:t>
            </a:r>
            <a:r>
              <a:rPr lang="es-AR" altLang="es-AR" sz="2000" dirty="0" smtClean="0"/>
              <a:t>. </a:t>
            </a:r>
            <a:r>
              <a:rPr lang="es-AR" sz="2000" dirty="0"/>
              <a:t>Fallos: 339:201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uadroTexto 1"/>
          <p:cNvSpPr txBox="1">
            <a:spLocks noChangeArrowheads="1"/>
          </p:cNvSpPr>
          <p:nvPr/>
        </p:nvSpPr>
        <p:spPr bwMode="auto">
          <a:xfrm>
            <a:off x="30163" y="692150"/>
            <a:ext cx="10880725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EXCESIVO RIGORISMO FORMAL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ello se deriva que </a:t>
            </a:r>
            <a:r>
              <a:rPr lang="es-AR" altLang="es-AR" sz="2400" b="1" dirty="0"/>
              <a:t>la aplicación mecánica o literal </a:t>
            </a:r>
            <a:r>
              <a:rPr lang="es-AR" altLang="es-AR" sz="2400" dirty="0"/>
              <a:t>del Código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rito para imputar defecto legal a una demanda cuya pretensión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responde a </a:t>
            </a:r>
            <a:r>
              <a:rPr lang="es-AR" altLang="es-AR" sz="2400" b="1" dirty="0"/>
              <a:t>presupuestos sustanciales di</a:t>
            </a:r>
            <a:r>
              <a:rPr lang="es-AR" altLang="es-AR" sz="2400" dirty="0"/>
              <a:t>versos de aquellos que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se tuvieron en mira al dictar la normativa procedimental, peca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excesivo rigorismo formal</a:t>
            </a:r>
            <a:r>
              <a:rPr lang="es-AR" altLang="es-AR" sz="2400" dirty="0"/>
              <a:t>, que se opone en forma manifiesta 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artículo 41 de la Constitución Nacional y a la ley 25.675 General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del Ambiente.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None/>
            </a:pPr>
            <a:r>
              <a:rPr lang="es-ES" altLang="es-AR" sz="1800" dirty="0"/>
              <a:t>Corte Suprema de Justicia de la Nación, 19 de febrero de </a:t>
            </a:r>
            <a:r>
              <a:rPr lang="es-ES" altLang="es-AR" sz="1800" dirty="0" smtClean="0"/>
              <a:t>2015. </a:t>
            </a:r>
            <a:r>
              <a:rPr lang="es-AR" sz="1800" dirty="0"/>
              <a:t>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uadroTexto 1"/>
          <p:cNvSpPr txBox="1">
            <a:spLocks noChangeArrowheads="1"/>
          </p:cNvSpPr>
          <p:nvPr/>
        </p:nvSpPr>
        <p:spPr bwMode="auto">
          <a:xfrm>
            <a:off x="0" y="323850"/>
            <a:ext cx="9331401" cy="627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>
                <a:solidFill>
                  <a:srgbClr val="FF0000"/>
                </a:solidFill>
              </a:rPr>
              <a:t>EXCEPCIÓN DE DEFECTO LEGAL AMBIENTAL</a:t>
            </a:r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Que, por el contrario, </a:t>
            </a:r>
            <a:r>
              <a:rPr lang="es-ES_tradnl" altLang="es-AR" sz="2400" b="1" dirty="0"/>
              <a:t>la eventual admisión de la defensa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defecto legal importaría alterar esencialmente el espíritu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la demanda </a:t>
            </a:r>
            <a:r>
              <a:rPr lang="es-ES_tradnl" altLang="es-AR" sz="2400" dirty="0"/>
              <a:t>que se sustenta en las normas del Artículo 41 de 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Constitución Nacional y en la Ley 25675 General del Ambiente.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Ello es así, pues </a:t>
            </a:r>
            <a:r>
              <a:rPr lang="es-ES_tradnl" altLang="es-AR" sz="2400" b="1" dirty="0"/>
              <a:t>no hay ESTADO DE INDEFENSIÓN si la cosa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demandada ha sido denunciada con precisión</a:t>
            </a:r>
            <a:r>
              <a:rPr lang="es-ES_tradnl" altLang="es-AR" sz="2400" dirty="0"/>
              <a:t> con lo que </a:t>
            </a:r>
            <a:r>
              <a:rPr lang="es-ES_tradnl" altLang="es-AR" sz="2400" b="1" dirty="0"/>
              <a:t>no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surgen dudas </a:t>
            </a:r>
            <a:r>
              <a:rPr lang="es-ES_tradnl" altLang="es-AR" sz="2400" dirty="0"/>
              <a:t>respecto del </a:t>
            </a:r>
            <a:r>
              <a:rPr lang="es-ES_tradnl" altLang="es-AR" sz="2400" b="1" dirty="0"/>
              <a:t>alcance de la pretensión </a:t>
            </a:r>
            <a:r>
              <a:rPr lang="es-ES_tradnl" altLang="es-AR" sz="2400" dirty="0"/>
              <a:t>de la actora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y de las posibilidades de los demandados de plantear las defensas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que estimen pertinentes.</a:t>
            </a:r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None/>
            </a:pPr>
            <a:r>
              <a:rPr lang="es-ES" altLang="es-AR" sz="1800" dirty="0"/>
              <a:t>Corte Suprema de Justicia de la Nación, 19 de febrero de </a:t>
            </a:r>
            <a:r>
              <a:rPr lang="es-ES" altLang="es-AR" sz="1800" dirty="0" smtClean="0"/>
              <a:t>2015. </a:t>
            </a:r>
            <a:r>
              <a:rPr lang="es-AR" sz="1800" dirty="0"/>
              <a:t>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	 		</a:t>
            </a:r>
            <a:endParaRPr lang="es-AR" altLang="es-AR" sz="2400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uadroTexto 1"/>
          <p:cNvSpPr txBox="1">
            <a:spLocks noChangeArrowheads="1"/>
          </p:cNvSpPr>
          <p:nvPr/>
        </p:nvSpPr>
        <p:spPr bwMode="auto">
          <a:xfrm>
            <a:off x="276225" y="981075"/>
            <a:ext cx="8836073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COSA DEMANDADA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este punto, </a:t>
            </a:r>
            <a:r>
              <a:rPr lang="es-AR" altLang="es-AR" sz="2400" b="1" dirty="0"/>
              <a:t>la cosa demandada ha sido denunciada con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precisión en el caso</a:t>
            </a:r>
            <a:r>
              <a:rPr lang="es-AR" altLang="es-AR" sz="2400" dirty="0"/>
              <a:t>, hasta tal punto que </a:t>
            </a:r>
            <a:r>
              <a:rPr lang="es-AR" altLang="es-AR" sz="2400" b="1" dirty="0"/>
              <a:t>son los mismos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demandados los que destacan reiteradamente un acabado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conocimiento de la localización de los daños que son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imputados en la presente causa</a:t>
            </a:r>
            <a:r>
              <a:rPr lang="es-AR" altLang="es-AR" sz="2400" dirty="0"/>
              <a:t>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None/>
            </a:pPr>
            <a:r>
              <a:rPr lang="es-ES" altLang="es-AR" sz="1800" dirty="0"/>
              <a:t>Corte Suprema de Justicia de la Nación, 19 de febrero de </a:t>
            </a:r>
            <a:r>
              <a:rPr lang="es-ES" altLang="es-AR" sz="1800" dirty="0" smtClean="0"/>
              <a:t>2015. </a:t>
            </a:r>
            <a:r>
              <a:rPr lang="es-AR" sz="1800" dirty="0"/>
              <a:t>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uadroTexto 1"/>
          <p:cNvSpPr txBox="1">
            <a:spLocks noChangeArrowheads="1"/>
          </p:cNvSpPr>
          <p:nvPr/>
        </p:nvSpPr>
        <p:spPr bwMode="auto">
          <a:xfrm>
            <a:off x="0" y="549275"/>
            <a:ext cx="10518775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RECHAZO DE LA EXCEPCIÓN DE DEFECTO LEGAL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Sobre la base de estas consideraciones, </a:t>
            </a:r>
            <a:r>
              <a:rPr lang="es-AR" altLang="es-AR" sz="2400" b="1" dirty="0"/>
              <a:t>es posible advertir que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la demandante ha planteado su posición desde la perspectiva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 la citada Cuenca Hídrica Matanza Riachuelo</a:t>
            </a:r>
            <a:r>
              <a:rPr lang="es-AR" altLang="es-AR" sz="2400" dirty="0"/>
              <a:t>, con lo que </a:t>
            </a:r>
            <a:r>
              <a:rPr lang="es-AR" altLang="es-AR" sz="2400" b="1" dirty="0"/>
              <a:t>no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surge </a:t>
            </a:r>
            <a:r>
              <a:rPr lang="es-AR" altLang="es-AR" sz="2400" dirty="0"/>
              <a:t>-con evidencia suficiente- </a:t>
            </a:r>
            <a:r>
              <a:rPr lang="es-AR" altLang="es-AR" sz="2400" b="1" dirty="0"/>
              <a:t>que las demandadas hayan sido privadas del conocimiento que es requerido en estos casos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protección ambiental, respecto del alcance de la pretensión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la actora</a:t>
            </a:r>
            <a:r>
              <a:rPr lang="es-AR" altLang="es-AR" sz="2400" dirty="0"/>
              <a:t> </a:t>
            </a:r>
            <a:r>
              <a:rPr lang="es-AR" altLang="es-AR" sz="2400" b="1" dirty="0"/>
              <a:t>y de las posibilidades de los demandados de plantear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las defensas de fondo </a:t>
            </a:r>
            <a:r>
              <a:rPr lang="es-AR" altLang="es-AR" sz="2400" dirty="0"/>
              <a:t>que estimen pertinentes respecto de sus actividades.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16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6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None/>
            </a:pPr>
            <a:r>
              <a:rPr lang="es-ES" altLang="es-AR" sz="1600" dirty="0"/>
              <a:t>Corte Suprema de Justicia de la Nación, </a:t>
            </a:r>
            <a:r>
              <a:rPr lang="es-ES" altLang="es-AR" sz="1600" dirty="0" smtClean="0"/>
              <a:t>19/02/2015. </a:t>
            </a:r>
            <a:r>
              <a:rPr lang="es-AR" sz="1600" dirty="0"/>
              <a:t>Fallos: 338:80</a:t>
            </a:r>
            <a:endParaRPr lang="es-ES" altLang="es-AR" sz="16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6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uadroTexto 1"/>
          <p:cNvSpPr txBox="1">
            <a:spLocks noChangeArrowheads="1"/>
          </p:cNvSpPr>
          <p:nvPr/>
        </p:nvSpPr>
        <p:spPr bwMode="auto">
          <a:xfrm>
            <a:off x="179388" y="487363"/>
            <a:ext cx="9294812" cy="664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ARGUMENTO CENTRAL DE RECHAZO DE LA EXCEPCIÓN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en el contexto de estas actuaciones, CADA DEMANDADO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(Estado, industrias o empresas de servicio) conoce perfectamente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CUÁL ES LA ACTIVIDAD </a:t>
            </a:r>
            <a:r>
              <a:rPr lang="es-AR" altLang="es-AR" sz="2400" dirty="0"/>
              <a:t>que lleva a cabo, (…) y también NECESARIAMENTE debe saber, en concreto, </a:t>
            </a:r>
            <a:r>
              <a:rPr lang="es-AR" altLang="es-AR" sz="2400" b="1" dirty="0"/>
              <a:t>cuáles de esas conductas podrían resultar CONTAMINANTES </a:t>
            </a:r>
            <a:r>
              <a:rPr lang="es-AR" altLang="es-AR" sz="2400" dirty="0"/>
              <a:t>o se le endilgan normalmente a la actividad que ellas mismas desarrollan, LO QUE RESULTA SUFICIENTE ARGUMENTO O BASTANTE RAZÓN, para que no pueda atribuirse a la demanda una imprecisión, de una gravedad tal, como para justificar el progreso de la excepción de defecto legal en el modo de proponer la demanda.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None/>
            </a:pPr>
            <a:r>
              <a:rPr lang="es-ES" altLang="es-AR" sz="1800" dirty="0"/>
              <a:t>Corte Suprema de Justicia de la Nación, 19 de febrero de </a:t>
            </a:r>
            <a:r>
              <a:rPr lang="es-ES" altLang="es-AR" sz="1800" dirty="0" smtClean="0"/>
              <a:t>2015. </a:t>
            </a:r>
            <a:r>
              <a:rPr lang="es-AR" sz="1800" dirty="0"/>
              <a:t>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36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uadroTexto 1"/>
          <p:cNvSpPr txBox="1">
            <a:spLocks noChangeArrowheads="1"/>
          </p:cNvSpPr>
          <p:nvPr/>
        </p:nvSpPr>
        <p:spPr bwMode="auto">
          <a:xfrm>
            <a:off x="179512" y="620688"/>
            <a:ext cx="10871200" cy="710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NO IDENTIFICACIÓN CON DEMANDAS PATRIMONIALES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este sentido, cabe tener en consideración que -a partir de lo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 smtClean="0"/>
              <a:t>resuelto </a:t>
            </a:r>
            <a:r>
              <a:rPr lang="es-AR" altLang="es-AR" sz="2400" dirty="0"/>
              <a:t>en </a:t>
            </a:r>
            <a:r>
              <a:rPr lang="es-AR" altLang="es-AR" sz="2400" dirty="0" smtClean="0"/>
              <a:t>F.: </a:t>
            </a:r>
            <a:r>
              <a:rPr lang="es-AR" altLang="es-AR" sz="2400" dirty="0"/>
              <a:t>329:2316- la pretensión de la </a:t>
            </a:r>
            <a:r>
              <a:rPr lang="es-AR" altLang="es-AR" sz="2400" dirty="0" smtClean="0"/>
              <a:t>actora </a:t>
            </a:r>
            <a:r>
              <a:rPr lang="es-AR" altLang="es-AR" sz="2400" b="1" dirty="0"/>
              <a:t>no puede </a:t>
            </a:r>
            <a:endParaRPr lang="es-AR" altLang="es-AR" sz="2400" b="1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 smtClean="0"/>
              <a:t>identificarse </a:t>
            </a:r>
            <a:r>
              <a:rPr lang="es-AR" altLang="es-AR" sz="2400" b="1" dirty="0"/>
              <a:t>con una multiplicidad de demandas </a:t>
            </a:r>
            <a:r>
              <a:rPr lang="es-AR" altLang="es-AR" sz="2400" b="1" dirty="0" smtClean="0"/>
              <a:t>patrimoniales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 smtClean="0"/>
              <a:t>contra </a:t>
            </a:r>
            <a:r>
              <a:rPr lang="es-AR" altLang="es-AR" sz="2400" b="1" dirty="0"/>
              <a:t>cada una de las partes demandadas que </a:t>
            </a:r>
            <a:r>
              <a:rPr lang="es-AR" altLang="es-AR" sz="2400" b="1" dirty="0" smtClean="0"/>
              <a:t>sea </a:t>
            </a:r>
            <a:r>
              <a:rPr lang="es-AR" altLang="es-AR" sz="2400" b="1" dirty="0"/>
              <a:t>divisible </a:t>
            </a:r>
            <a:endParaRPr lang="es-AR" altLang="es-AR" sz="2400" b="1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 smtClean="0"/>
              <a:t>entre </a:t>
            </a:r>
            <a:r>
              <a:rPr lang="es-AR" altLang="es-AR" sz="2400" b="1" dirty="0"/>
              <a:t>ellas</a:t>
            </a:r>
            <a:r>
              <a:rPr lang="es-AR" altLang="es-AR" sz="2400" dirty="0"/>
              <a:t>. Se trata, en cambio, de una demanda </a:t>
            </a:r>
            <a:r>
              <a:rPr lang="es-AR" altLang="es-AR" sz="2400" dirty="0" smtClean="0"/>
              <a:t>con </a:t>
            </a:r>
            <a:r>
              <a:rPr lang="es-AR" altLang="es-AR" sz="2400" dirty="0"/>
              <a:t>sustento </a:t>
            </a:r>
            <a:endParaRPr lang="es-AR" altLang="es-AR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 smtClean="0"/>
              <a:t>en </a:t>
            </a:r>
            <a:r>
              <a:rPr lang="es-AR" altLang="es-AR" sz="2400" dirty="0"/>
              <a:t>la protección del ambiente, en la cual se imputa </a:t>
            </a:r>
            <a:r>
              <a:rPr lang="es-AR" altLang="es-AR" sz="2400" dirty="0" smtClean="0"/>
              <a:t>a </a:t>
            </a:r>
            <a:r>
              <a:rPr lang="es-AR" altLang="es-AR" sz="2400" dirty="0"/>
              <a:t>cada una </a:t>
            </a:r>
            <a:endParaRPr lang="es-AR" altLang="es-AR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 smtClean="0"/>
              <a:t>de </a:t>
            </a:r>
            <a:r>
              <a:rPr lang="es-AR" altLang="es-AR" sz="2400" dirty="0"/>
              <a:t>las demandadas una participación en el supuesto </a:t>
            </a:r>
            <a:r>
              <a:rPr lang="es-AR" altLang="es-AR" sz="2400" dirty="0" smtClean="0"/>
              <a:t>proceso </a:t>
            </a:r>
            <a:r>
              <a:rPr lang="es-AR" altLang="es-AR" sz="2400" dirty="0"/>
              <a:t>de contaminación que sufriría la Cuenca Hídrica </a:t>
            </a:r>
            <a:r>
              <a:rPr lang="es-AR" altLang="es-AR" sz="2400" dirty="0" smtClean="0"/>
              <a:t>Matanza Riachuelo</a:t>
            </a:r>
            <a:r>
              <a:rPr lang="es-AR" altLang="es-AR" sz="2400" dirty="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MENDOZA, BEATRIZ S. </a:t>
            </a:r>
            <a:r>
              <a:rPr lang="es-ES" altLang="es-AR" sz="2400" dirty="0" smtClean="0"/>
              <a:t>y </a:t>
            </a:r>
            <a:r>
              <a:rPr lang="es-ES" altLang="es-AR" sz="2400" dirty="0"/>
              <a:t>OTROS </a:t>
            </a:r>
            <a:r>
              <a:rPr lang="es-ES" altLang="es-AR" sz="2400" dirty="0" smtClean="0"/>
              <a:t>c/ </a:t>
            </a:r>
            <a:r>
              <a:rPr lang="es-ES" altLang="es-AR" sz="2400" dirty="0"/>
              <a:t>ESTADO NACIONAL </a:t>
            </a:r>
            <a:r>
              <a:rPr lang="es-ES" altLang="es-AR" sz="2400" dirty="0" smtClean="0"/>
              <a:t>y</a:t>
            </a:r>
          </a:p>
          <a:p>
            <a:pPr>
              <a:spcBef>
                <a:spcPct val="0"/>
              </a:spcBef>
              <a:buNone/>
            </a:pPr>
            <a:r>
              <a:rPr lang="es-ES" altLang="es-AR" sz="2400" dirty="0" smtClean="0"/>
              <a:t>OTROS, </a:t>
            </a:r>
            <a:r>
              <a:rPr lang="es-ES" altLang="es-AR" sz="2400" dirty="0"/>
              <a:t>19 de febrero de </a:t>
            </a:r>
            <a:r>
              <a:rPr lang="es-ES" altLang="es-AR" sz="2400" dirty="0" smtClean="0"/>
              <a:t>2015. </a:t>
            </a:r>
            <a:r>
              <a:rPr lang="es-AR" sz="2400" dirty="0"/>
              <a:t>Fallos: 338:80</a:t>
            </a: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404664"/>
            <a:ext cx="939712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ACCIONES DE DIFÍCIL O IMPOSIBLE REPARACIÓN ULTERIOR</a:t>
            </a:r>
            <a:endParaRPr lang="es-AR" sz="2400" dirty="0">
              <a:solidFill>
                <a:srgbClr val="FF0000"/>
              </a:solidFill>
            </a:endParaRPr>
          </a:p>
          <a:p>
            <a:endParaRPr lang="es-AR" sz="2400" dirty="0" smtClean="0"/>
          </a:p>
          <a:p>
            <a:r>
              <a:rPr lang="es-AR" sz="2400" dirty="0" smtClean="0"/>
              <a:t>Si </a:t>
            </a:r>
            <a:r>
              <a:rPr lang="es-AR" sz="2400" dirty="0"/>
              <a:t>bien a efectos de </a:t>
            </a:r>
            <a:r>
              <a:rPr lang="es-AR" sz="2400" u="sng" dirty="0"/>
              <a:t>habilitar la instancia el recurso extraordinario </a:t>
            </a:r>
            <a:endParaRPr lang="es-AR" sz="2400" u="sng" dirty="0" smtClean="0"/>
          </a:p>
          <a:p>
            <a:r>
              <a:rPr lang="es-AR" sz="2400" dirty="0" smtClean="0"/>
              <a:t>debe </a:t>
            </a:r>
            <a:r>
              <a:rPr lang="es-AR" sz="2400" dirty="0"/>
              <a:t>dirigirse contra </a:t>
            </a:r>
            <a:r>
              <a:rPr lang="es-AR" sz="2400" u="sng" dirty="0"/>
              <a:t>una sentencia definitiva o equiparable </a:t>
            </a:r>
            <a:r>
              <a:rPr lang="es-AR" sz="2400" dirty="0"/>
              <a:t>a tal, </a:t>
            </a:r>
            <a:endParaRPr lang="es-AR" sz="2400" dirty="0" smtClean="0"/>
          </a:p>
          <a:p>
            <a:r>
              <a:rPr lang="es-AR" sz="2400" dirty="0" smtClean="0"/>
              <a:t>calidad </a:t>
            </a:r>
            <a:r>
              <a:rPr lang="es-AR" sz="2400" dirty="0"/>
              <a:t>de la que carecen -en principio- las que rechazan </a:t>
            </a:r>
            <a:r>
              <a:rPr lang="es-AR" sz="2400" u="sng" dirty="0"/>
              <a:t>la acción </a:t>
            </a:r>
            <a:endParaRPr lang="es-AR" sz="2400" u="sng" dirty="0" smtClean="0"/>
          </a:p>
          <a:p>
            <a:r>
              <a:rPr lang="es-AR" sz="2400" u="sng" dirty="0" smtClean="0"/>
              <a:t>de </a:t>
            </a:r>
            <a:r>
              <a:rPr lang="es-AR" sz="2400" b="1" u="sng" dirty="0"/>
              <a:t>amparo</a:t>
            </a:r>
            <a:r>
              <a:rPr lang="es-AR" sz="2400" u="sng" dirty="0"/>
              <a:t> </a:t>
            </a:r>
            <a:r>
              <a:rPr lang="es-AR" sz="2400" dirty="0"/>
              <a:t>pero dejan subsistente el acceso a la revisión judicial a </a:t>
            </a:r>
            <a:endParaRPr lang="es-AR" sz="2400" dirty="0" smtClean="0"/>
          </a:p>
          <a:p>
            <a:r>
              <a:rPr lang="es-AR" sz="2400" dirty="0" smtClean="0"/>
              <a:t>través </a:t>
            </a:r>
            <a:r>
              <a:rPr lang="es-AR" sz="2400" dirty="0"/>
              <a:t>de la instancia ordinaria- </a:t>
            </a:r>
            <a:r>
              <a:rPr lang="es-AR" sz="2400" b="1" dirty="0"/>
              <a:t>ello no obsta para admitir su </a:t>
            </a:r>
            <a:endParaRPr lang="es-AR" sz="2400" b="1" dirty="0" smtClean="0"/>
          </a:p>
          <a:p>
            <a:r>
              <a:rPr lang="es-AR" sz="2400" b="1" dirty="0" smtClean="0"/>
              <a:t>procedencia </a:t>
            </a:r>
            <a:r>
              <a:rPr lang="es-AR" sz="2400" dirty="0"/>
              <a:t>si se llevaron a cabo </a:t>
            </a:r>
            <a:r>
              <a:rPr lang="es-AR" sz="2400" u="sng" dirty="0"/>
              <a:t>acciones para la construcción </a:t>
            </a:r>
            <a:endParaRPr lang="es-AR" sz="2400" u="sng" dirty="0" smtClean="0"/>
          </a:p>
          <a:p>
            <a:r>
              <a:rPr lang="es-AR" sz="2400" u="sng" dirty="0" smtClean="0"/>
              <a:t>del </a:t>
            </a:r>
            <a:r>
              <a:rPr lang="es-AR" sz="2400" u="sng" dirty="0"/>
              <a:t>barrio que dañaron al ambiente, que por </a:t>
            </a:r>
            <a:r>
              <a:rPr lang="es-AR" sz="2400" u="sng" dirty="0" smtClean="0"/>
              <a:t>su </a:t>
            </a:r>
            <a:r>
              <a:rPr lang="es-AR" sz="2400" u="sng" dirty="0"/>
              <a:t>magnitud podrían </a:t>
            </a:r>
            <a:endParaRPr lang="es-AR" sz="2400" u="sng" dirty="0" smtClean="0"/>
          </a:p>
          <a:p>
            <a:r>
              <a:rPr lang="es-AR" sz="2400" u="sng" dirty="0" smtClean="0"/>
              <a:t>ser </a:t>
            </a:r>
            <a:r>
              <a:rPr lang="es-AR" sz="2400" u="sng" dirty="0"/>
              <a:t>de difícil o imposible reparación ulterior. </a:t>
            </a:r>
            <a:endParaRPr lang="es-AR" sz="2400" u="sng" dirty="0" smtClean="0"/>
          </a:p>
          <a:p>
            <a:endParaRPr lang="es-AR" sz="2400" u="sng" dirty="0"/>
          </a:p>
          <a:p>
            <a:r>
              <a:rPr lang="es-AR" sz="2400" dirty="0" smtClean="0"/>
              <a:t>CSJ </a:t>
            </a:r>
            <a:r>
              <a:rPr lang="es-AR" sz="2400" dirty="0"/>
              <a:t>000714/2016/RH001 </a:t>
            </a:r>
            <a:endParaRPr lang="es-AR" sz="2400" dirty="0" smtClean="0"/>
          </a:p>
          <a:p>
            <a:r>
              <a:rPr lang="es-AR" sz="2400" dirty="0" smtClean="0"/>
              <a:t>MAJUL</a:t>
            </a:r>
            <a:r>
              <a:rPr lang="es-AR" sz="2400" dirty="0"/>
              <a:t>, </a:t>
            </a:r>
            <a:r>
              <a:rPr lang="es-AR" sz="2400" dirty="0" smtClean="0"/>
              <a:t>JULIO JESUS c</a:t>
            </a:r>
            <a:r>
              <a:rPr lang="es-AR" sz="2400" dirty="0"/>
              <a:t>/ </a:t>
            </a:r>
            <a:r>
              <a:rPr lang="es-AR" sz="2400" dirty="0" smtClean="0"/>
              <a:t>MUNICIPALIDAD </a:t>
            </a:r>
            <a:r>
              <a:rPr lang="es-AR" sz="2400" dirty="0"/>
              <a:t>DE PUEBLO </a:t>
            </a:r>
            <a:endParaRPr lang="es-AR" sz="2400" dirty="0" smtClean="0"/>
          </a:p>
          <a:p>
            <a:r>
              <a:rPr lang="es-AR" sz="2400" dirty="0" smtClean="0"/>
              <a:t>GENERAL </a:t>
            </a:r>
            <a:r>
              <a:rPr lang="es-AR" sz="2400" dirty="0"/>
              <a:t>BELGRANO </a:t>
            </a:r>
            <a:r>
              <a:rPr lang="es-AR" sz="2400" dirty="0" smtClean="0"/>
              <a:t>Y </a:t>
            </a:r>
            <a:r>
              <a:rPr lang="es-AR" sz="2400" dirty="0"/>
              <a:t>OTROS s/ACCION DE AMPARO </a:t>
            </a:r>
            <a:endParaRPr lang="es-AR" sz="2400" dirty="0" smtClean="0"/>
          </a:p>
          <a:p>
            <a:r>
              <a:rPr lang="es-AR" sz="2400" dirty="0" smtClean="0"/>
              <a:t>AMBIENTAL 11/07/2019. F. 342:1203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75028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16632"/>
            <a:ext cx="9844362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ARBITRARIEDAD INUSITADO RIGOR FORMAL </a:t>
            </a:r>
          </a:p>
          <a:p>
            <a:endParaRPr lang="es-AR" sz="2400" dirty="0"/>
          </a:p>
          <a:p>
            <a:r>
              <a:rPr lang="es-AR" sz="2400" dirty="0" smtClean="0"/>
              <a:t>Si </a:t>
            </a:r>
            <a:r>
              <a:rPr lang="es-AR" sz="2400" dirty="0"/>
              <a:t>bien los pronunciamientos por los que </a:t>
            </a:r>
            <a:r>
              <a:rPr lang="es-AR" sz="2400" b="1" u="sng" dirty="0"/>
              <a:t>los superiores </a:t>
            </a:r>
            <a:r>
              <a:rPr lang="es-AR" sz="2400" b="1" u="sng" dirty="0" smtClean="0"/>
              <a:t>tribunales</a:t>
            </a:r>
          </a:p>
          <a:p>
            <a:r>
              <a:rPr lang="es-AR" sz="2400" u="sng" dirty="0" smtClean="0"/>
              <a:t>provinciales </a:t>
            </a:r>
            <a:r>
              <a:rPr lang="es-AR" sz="2400" u="sng" dirty="0"/>
              <a:t>deciden acerca de los </a:t>
            </a:r>
            <a:r>
              <a:rPr lang="es-AR" sz="2400" u="sng" dirty="0" smtClean="0"/>
              <a:t>RECURSOS DE ORDEN LOCAL </a:t>
            </a:r>
          </a:p>
          <a:p>
            <a:r>
              <a:rPr lang="es-AR" sz="2400" dirty="0" smtClean="0"/>
              <a:t>no son</a:t>
            </a:r>
            <a:r>
              <a:rPr lang="es-AR" sz="2400" dirty="0"/>
              <a:t>, </a:t>
            </a:r>
            <a:r>
              <a:rPr lang="es-AR" sz="2400" dirty="0" smtClean="0"/>
              <a:t>en </a:t>
            </a:r>
            <a:r>
              <a:rPr lang="es-AR" sz="2400" dirty="0"/>
              <a:t>principio, </a:t>
            </a:r>
            <a:r>
              <a:rPr lang="es-AR" sz="2400" dirty="0" smtClean="0"/>
              <a:t>SUSCEPTIBLES DE REVISIÓN por </a:t>
            </a:r>
            <a:r>
              <a:rPr lang="es-AR" sz="2400" dirty="0"/>
              <a:t>medio de </a:t>
            </a:r>
            <a:endParaRPr lang="es-AR" sz="2400" dirty="0" smtClean="0"/>
          </a:p>
          <a:p>
            <a:r>
              <a:rPr lang="es-AR" sz="2400" dirty="0" smtClean="0"/>
              <a:t>la apelación federal </a:t>
            </a:r>
            <a:r>
              <a:rPr lang="es-AR" sz="2400" dirty="0"/>
              <a:t>por revestir </a:t>
            </a:r>
            <a:r>
              <a:rPr lang="es-AR" sz="2400" u="sng" dirty="0" smtClean="0"/>
              <a:t>CARÁCTER netamente PROCESAL</a:t>
            </a:r>
            <a:r>
              <a:rPr lang="es-AR" sz="2400" dirty="0" smtClean="0"/>
              <a:t>, </a:t>
            </a:r>
          </a:p>
          <a:p>
            <a:r>
              <a:rPr lang="es-AR" sz="2400" dirty="0" smtClean="0"/>
              <a:t>procede </a:t>
            </a:r>
            <a:r>
              <a:rPr lang="es-AR" sz="2400" dirty="0"/>
              <a:t>la </a:t>
            </a:r>
            <a:r>
              <a:rPr lang="es-AR" sz="2400" dirty="0" smtClean="0"/>
              <a:t>excepción </a:t>
            </a:r>
            <a:r>
              <a:rPr lang="es-AR" sz="2400" b="1" dirty="0"/>
              <a:t>cuando lo resuelto por los órganos </a:t>
            </a:r>
            <a:r>
              <a:rPr lang="es-AR" sz="2400" b="1" dirty="0" smtClean="0"/>
              <a:t>de </a:t>
            </a:r>
          </a:p>
          <a:p>
            <a:r>
              <a:rPr lang="es-AR" sz="2400" b="1" dirty="0" smtClean="0"/>
              <a:t>justicia </a:t>
            </a:r>
            <a:r>
              <a:rPr lang="es-AR" sz="2400" b="1" dirty="0"/>
              <a:t>locales</a:t>
            </a:r>
            <a:r>
              <a:rPr lang="es-AR" sz="2400" dirty="0"/>
              <a:t> </a:t>
            </a:r>
            <a:r>
              <a:rPr lang="es-AR" sz="2400" b="1" dirty="0" smtClean="0"/>
              <a:t>no </a:t>
            </a:r>
            <a:r>
              <a:rPr lang="es-AR" sz="2400" b="1" dirty="0"/>
              <a:t>constituye </a:t>
            </a:r>
            <a:r>
              <a:rPr lang="es-AR" sz="2400" b="1" dirty="0" smtClean="0"/>
              <a:t>UNA DERIVACIÓN RAZONADA </a:t>
            </a:r>
            <a:r>
              <a:rPr lang="es-AR" sz="2400" b="1" dirty="0"/>
              <a:t>del </a:t>
            </a:r>
            <a:endParaRPr lang="es-AR" sz="2400" b="1" dirty="0" smtClean="0"/>
          </a:p>
          <a:p>
            <a:r>
              <a:rPr lang="es-AR" sz="2400" b="1" dirty="0" smtClean="0"/>
              <a:t>DERECHO VIGENTE con arreglo a </a:t>
            </a:r>
            <a:r>
              <a:rPr lang="es-AR" sz="2400" b="1" dirty="0"/>
              <a:t>las circunstancias de la causa,</a:t>
            </a:r>
            <a:r>
              <a:rPr lang="es-AR" sz="2400" dirty="0"/>
              <a:t> </a:t>
            </a:r>
            <a:endParaRPr lang="es-AR" sz="2400" dirty="0" smtClean="0"/>
          </a:p>
          <a:p>
            <a:r>
              <a:rPr lang="es-AR" sz="2400" b="1" dirty="0" smtClean="0"/>
              <a:t>o </a:t>
            </a:r>
            <a:r>
              <a:rPr lang="es-AR" sz="2400" b="1" dirty="0"/>
              <a:t>se realiza </a:t>
            </a:r>
            <a:r>
              <a:rPr lang="es-AR" sz="2400" b="1" dirty="0" smtClean="0"/>
              <a:t>un </a:t>
            </a:r>
            <a:r>
              <a:rPr lang="es-AR" sz="2400" b="1" dirty="0"/>
              <a:t>examen </a:t>
            </a:r>
            <a:r>
              <a:rPr lang="es-AR" sz="2400" b="1" dirty="0" smtClean="0"/>
              <a:t>de </a:t>
            </a:r>
            <a:r>
              <a:rPr lang="es-AR" sz="2400" b="1" dirty="0"/>
              <a:t>los requisitos que debe </a:t>
            </a:r>
            <a:r>
              <a:rPr lang="es-AR" sz="2400" b="1" dirty="0" smtClean="0"/>
              <a:t>reunir </a:t>
            </a:r>
            <a:r>
              <a:rPr lang="es-AR" sz="2400" b="1" dirty="0"/>
              <a:t>la </a:t>
            </a:r>
            <a:endParaRPr lang="es-AR" sz="2400" b="1" dirty="0" smtClean="0"/>
          </a:p>
          <a:p>
            <a:r>
              <a:rPr lang="es-AR" sz="2400" b="1" dirty="0" smtClean="0"/>
              <a:t>apelación </a:t>
            </a:r>
            <a:r>
              <a:rPr lang="es-AR" sz="2400" b="1" dirty="0"/>
              <a:t>con </a:t>
            </a:r>
            <a:r>
              <a:rPr lang="es-AR" sz="2400" b="1" dirty="0" smtClean="0"/>
              <a:t>INUSITADO RIGOR FORMAL que </a:t>
            </a:r>
            <a:r>
              <a:rPr lang="es-AR" sz="2400" b="1" dirty="0"/>
              <a:t>lesiona garantías </a:t>
            </a:r>
            <a:endParaRPr lang="es-AR" sz="2400" b="1" dirty="0" smtClean="0"/>
          </a:p>
          <a:p>
            <a:r>
              <a:rPr lang="es-AR" sz="2400" b="1" dirty="0" smtClean="0"/>
              <a:t>constitucionales</a:t>
            </a:r>
            <a:r>
              <a:rPr lang="es-AR" sz="2400" b="1" dirty="0"/>
              <a:t>. </a:t>
            </a:r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smtClean="0"/>
              <a:t>MAJUL</a:t>
            </a:r>
            <a:r>
              <a:rPr lang="es-AR" sz="2400" dirty="0"/>
              <a:t>, JULIO JESUS c/ MUNICIPALIDAD DE PUEBLO GENERAL </a:t>
            </a:r>
            <a:endParaRPr lang="es-AR" sz="2400" dirty="0" smtClean="0"/>
          </a:p>
          <a:p>
            <a:r>
              <a:rPr lang="es-AR" sz="2400" dirty="0" smtClean="0"/>
              <a:t>BELGRANO Y </a:t>
            </a:r>
            <a:r>
              <a:rPr lang="es-AR" sz="2400" dirty="0"/>
              <a:t>OTROS s/ACCION DE AMPARO AMBIENTAL </a:t>
            </a:r>
            <a:endParaRPr lang="es-AR" sz="2400" dirty="0" smtClean="0"/>
          </a:p>
          <a:p>
            <a:r>
              <a:rPr lang="es-AR" sz="2400" dirty="0" smtClean="0"/>
              <a:t>11/07/2019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48417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uadroTexto 1"/>
          <p:cNvSpPr txBox="1">
            <a:spLocks noChangeArrowheads="1"/>
          </p:cNvSpPr>
          <p:nvPr/>
        </p:nvSpPr>
        <p:spPr bwMode="auto">
          <a:xfrm>
            <a:off x="0" y="476250"/>
            <a:ext cx="9482083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CUSTODIA AMBIENTAL EN CUENCA MATANZA RIACHUELO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la ley 25.675 señala concretamente a la protección de un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"ambiente sano, equilibrado, apto para el desarrollo humano" por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lo que debe tenerse en cuenta que </a:t>
            </a:r>
            <a:r>
              <a:rPr lang="es-AR" altLang="es-AR" sz="2400" b="1" dirty="0"/>
              <a:t>la demanda se refiere a 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custodia del ambiente localizado en la Cuenca Hídrica Matanza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Riachuelo</a:t>
            </a:r>
            <a:r>
              <a:rPr lang="es-AR" altLang="es-AR" sz="2400" dirty="0"/>
              <a:t> y, en particular, a la recomposición integral de los daños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colectivos ambientales supuestamente causados por la actividad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desarrollan las demandadas.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</a:t>
            </a:r>
            <a:r>
              <a:rPr lang="es-ES" altLang="es-AR" sz="1800" dirty="0" smtClean="0"/>
              <a:t>19/02/2015. </a:t>
            </a:r>
            <a:r>
              <a:rPr lang="es-AR" sz="1800" dirty="0"/>
              <a:t/>
            </a:r>
            <a:br>
              <a:rPr lang="es-AR" sz="1800" dirty="0"/>
            </a:br>
            <a:r>
              <a:rPr lang="es-AR" sz="1800" dirty="0"/>
              <a:t>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3359" y="210007"/>
            <a:ext cx="922880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VIA PREVIA ADMINISTRATIVA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b="1" dirty="0" smtClean="0"/>
              <a:t>El </a:t>
            </a:r>
            <a:r>
              <a:rPr lang="es-AR" sz="2400" b="1" dirty="0"/>
              <a:t>superior tribunal local</a:t>
            </a:r>
            <a:r>
              <a:rPr lang="es-AR" sz="2400" dirty="0"/>
              <a:t>, al rechazar la </a:t>
            </a:r>
            <a:r>
              <a:rPr lang="es-AR" sz="2400" b="1" dirty="0"/>
              <a:t>acción de amparo en </a:t>
            </a:r>
            <a:endParaRPr lang="es-AR" sz="2400" b="1" dirty="0" smtClean="0"/>
          </a:p>
          <a:p>
            <a:r>
              <a:rPr lang="es-AR" sz="2400" b="1" dirty="0" smtClean="0"/>
              <a:t>razón </a:t>
            </a:r>
            <a:r>
              <a:rPr lang="es-AR" sz="2400" b="1" dirty="0"/>
              <a:t>de que existía "un reclamo reflejo" deducido con </a:t>
            </a:r>
            <a:endParaRPr lang="es-AR" sz="2400" b="1" dirty="0" smtClean="0"/>
          </a:p>
          <a:p>
            <a:r>
              <a:rPr lang="es-AR" sz="2400" b="1" dirty="0" smtClean="0"/>
              <a:t>anterioridad </a:t>
            </a:r>
            <a:r>
              <a:rPr lang="es-AR" sz="2400" b="1" dirty="0"/>
              <a:t>por la Municipalidad de </a:t>
            </a:r>
            <a:r>
              <a:rPr lang="es-AR" sz="2400" b="1" dirty="0" err="1"/>
              <a:t>Gualeguaychú</a:t>
            </a:r>
            <a:r>
              <a:rPr lang="es-AR" sz="2400" b="1" dirty="0"/>
              <a:t> en sede </a:t>
            </a:r>
            <a:endParaRPr lang="es-AR" sz="2400" b="1" dirty="0" smtClean="0"/>
          </a:p>
          <a:p>
            <a:r>
              <a:rPr lang="es-AR" sz="2400" b="1" dirty="0" smtClean="0"/>
              <a:t>administrativa</a:t>
            </a:r>
            <a:r>
              <a:rPr lang="es-AR" sz="2400" b="1" dirty="0"/>
              <a:t>, omitió dar respuesta a planteos del actor </a:t>
            </a:r>
            <a:endParaRPr lang="es-AR" sz="2400" b="1" dirty="0" smtClean="0"/>
          </a:p>
          <a:p>
            <a:r>
              <a:rPr lang="es-AR" sz="2400" b="1" dirty="0" smtClean="0"/>
              <a:t>conducentes </a:t>
            </a:r>
            <a:r>
              <a:rPr lang="es-AR" sz="2400" b="1" dirty="0"/>
              <a:t>para la solución del caso</a:t>
            </a:r>
            <a:r>
              <a:rPr lang="es-AR" sz="2400" dirty="0"/>
              <a:t>, tendientes a demostrar </a:t>
            </a:r>
            <a:endParaRPr lang="es-AR" sz="2400" dirty="0" smtClean="0"/>
          </a:p>
          <a:p>
            <a:r>
              <a:rPr lang="es-AR" sz="2400" dirty="0" smtClean="0"/>
              <a:t>que </a:t>
            </a:r>
            <a:r>
              <a:rPr lang="es-AR" sz="2400" dirty="0"/>
              <a:t>la acción de amparo era la vía adecuada para la tutela </a:t>
            </a:r>
            <a:r>
              <a:rPr lang="es-AR" sz="2400" dirty="0" smtClean="0"/>
              <a:t>de los </a:t>
            </a:r>
          </a:p>
          <a:p>
            <a:r>
              <a:rPr lang="es-AR" sz="2400" dirty="0" smtClean="0"/>
              <a:t>derechos </a:t>
            </a:r>
            <a:r>
              <a:rPr lang="es-AR" sz="2400" dirty="0"/>
              <a:t>invocados y </a:t>
            </a:r>
            <a:r>
              <a:rPr lang="es-AR" sz="2400" b="1" dirty="0"/>
              <a:t>no tuvo en cuenta que en la </a:t>
            </a:r>
            <a:r>
              <a:rPr lang="es-AR" sz="2400" b="1" dirty="0" smtClean="0"/>
              <a:t>pretensión </a:t>
            </a:r>
          </a:p>
          <a:p>
            <a:r>
              <a:rPr lang="es-AR" sz="2400" b="1" dirty="0" smtClean="0"/>
              <a:t>del </a:t>
            </a:r>
            <a:r>
              <a:rPr lang="es-AR" sz="2400" b="1" dirty="0"/>
              <a:t>actor, además del cese </a:t>
            </a:r>
            <a:r>
              <a:rPr lang="es-AR" sz="2400" b="1" dirty="0" smtClean="0"/>
              <a:t>de </a:t>
            </a:r>
            <a:r>
              <a:rPr lang="es-AR" sz="2400" b="1" dirty="0"/>
              <a:t>las obras, se había </a:t>
            </a:r>
            <a:r>
              <a:rPr lang="es-AR" sz="2400" b="1" dirty="0" smtClean="0"/>
              <a:t>solicitado </a:t>
            </a:r>
          </a:p>
          <a:p>
            <a:r>
              <a:rPr lang="es-AR" sz="2400" b="1" dirty="0" smtClean="0"/>
              <a:t>la </a:t>
            </a:r>
            <a:r>
              <a:rPr lang="es-AR" sz="2400" b="1" dirty="0"/>
              <a:t>recomposición del ambiente . </a:t>
            </a:r>
            <a:endParaRPr lang="es-AR" sz="2400" b="1" dirty="0" smtClean="0"/>
          </a:p>
          <a:p>
            <a:endParaRPr lang="es-AR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000714/2016/RH001 MAJUL, JULIO JESUS c/ </a:t>
            </a:r>
            <a:endParaRPr lang="es-AR" sz="2400" dirty="0" smtClean="0"/>
          </a:p>
          <a:p>
            <a:r>
              <a:rPr lang="es-AR" sz="2400" dirty="0" smtClean="0"/>
              <a:t>MUNICIPALIDAD </a:t>
            </a:r>
            <a:r>
              <a:rPr lang="es-AR" sz="2400" dirty="0"/>
              <a:t>DE PUEBLO GENERAL BELGRANO </a:t>
            </a:r>
            <a:endParaRPr lang="es-AR" sz="2400" dirty="0" smtClean="0"/>
          </a:p>
          <a:p>
            <a:r>
              <a:rPr lang="es-AR" sz="2400" dirty="0" smtClean="0"/>
              <a:t>Y </a:t>
            </a:r>
            <a:r>
              <a:rPr lang="es-AR" sz="2400" dirty="0"/>
              <a:t>OTROS s/ACCION DE AMPARO AMBIENTAL </a:t>
            </a:r>
            <a:r>
              <a:rPr lang="es-AR" sz="2400" dirty="0" smtClean="0"/>
              <a:t>11/07/2019</a:t>
            </a:r>
          </a:p>
          <a:p>
            <a:r>
              <a:rPr lang="es-AR" sz="2400" dirty="0" smtClean="0"/>
              <a:t>F. 342:1203.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79471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332656"/>
            <a:ext cx="934422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RECLAMO REFLEJO </a:t>
            </a:r>
          </a:p>
          <a:p>
            <a:endParaRPr lang="es-AR" sz="2400" dirty="0"/>
          </a:p>
          <a:p>
            <a:r>
              <a:rPr lang="es-AR" sz="2400" dirty="0" smtClean="0"/>
              <a:t>El </a:t>
            </a:r>
            <a:r>
              <a:rPr lang="es-AR" sz="2400" dirty="0"/>
              <a:t>razonamiento expuesto por los jueces del superior tribunal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que existía un "reclamo reflejo" interpuesto con anterioridad </a:t>
            </a:r>
            <a:endParaRPr lang="es-AR" sz="2400" dirty="0" smtClean="0"/>
          </a:p>
          <a:p>
            <a:r>
              <a:rPr lang="es-AR" sz="2400" dirty="0" smtClean="0"/>
              <a:t>por </a:t>
            </a:r>
            <a:r>
              <a:rPr lang="es-AR" sz="2400" dirty="0"/>
              <a:t>la comuna de </a:t>
            </a:r>
            <a:r>
              <a:rPr lang="es-AR" sz="2400" dirty="0" err="1"/>
              <a:t>Gualeguaychú</a:t>
            </a:r>
            <a:r>
              <a:rPr lang="es-AR" sz="2400" dirty="0"/>
              <a:t>, </a:t>
            </a:r>
            <a:r>
              <a:rPr lang="es-AR" sz="2400" u="sng" dirty="0"/>
              <a:t>resulta contrario a lo establecido </a:t>
            </a:r>
            <a:endParaRPr lang="es-AR" sz="2400" u="sng" dirty="0" smtClean="0"/>
          </a:p>
          <a:p>
            <a:r>
              <a:rPr lang="es-AR" sz="2400" u="sng" dirty="0" smtClean="0"/>
              <a:t>por </a:t>
            </a:r>
            <a:r>
              <a:rPr lang="es-AR" sz="2400" u="sng" dirty="0"/>
              <a:t>el segundo párrafo del art. 30 de la ley 25.675 </a:t>
            </a:r>
            <a:r>
              <a:rPr lang="es-AR" sz="2400" dirty="0"/>
              <a:t>(Ley General </a:t>
            </a:r>
            <a:endParaRPr lang="es-AR" sz="2400" dirty="0" smtClean="0"/>
          </a:p>
          <a:p>
            <a:r>
              <a:rPr lang="es-AR" sz="2400" dirty="0" smtClean="0"/>
              <a:t>del </a:t>
            </a:r>
            <a:r>
              <a:rPr lang="es-AR" sz="2400" dirty="0"/>
              <a:t>Ambiente, de orden público y de </a:t>
            </a:r>
            <a:r>
              <a:rPr lang="es-AR" sz="2400" dirty="0" smtClean="0"/>
              <a:t>aplicación en </a:t>
            </a:r>
            <a:r>
              <a:rPr lang="es-AR" sz="2400" dirty="0"/>
              <a:t>todo el territorio </a:t>
            </a:r>
            <a:endParaRPr lang="es-AR" sz="2400" dirty="0" smtClean="0"/>
          </a:p>
          <a:p>
            <a:r>
              <a:rPr lang="es-AR" sz="2400" dirty="0" smtClean="0"/>
              <a:t>nacional </a:t>
            </a:r>
            <a:r>
              <a:rPr lang="es-AR" sz="2400" dirty="0"/>
              <a:t>-art. 3°-) que establece que deducida una demanda de </a:t>
            </a:r>
            <a:endParaRPr lang="es-AR" sz="2400" dirty="0" smtClean="0"/>
          </a:p>
          <a:p>
            <a:r>
              <a:rPr lang="es-AR" sz="2400" dirty="0" smtClean="0"/>
              <a:t>daño </a:t>
            </a:r>
            <a:r>
              <a:rPr lang="es-AR" sz="2400" dirty="0"/>
              <a:t>ambiental colectivo por alguno de los titulares señalados </a:t>
            </a:r>
            <a:endParaRPr lang="es-AR" sz="2400" dirty="0" smtClean="0"/>
          </a:p>
          <a:p>
            <a:r>
              <a:rPr lang="es-AR" sz="2400" dirty="0" smtClean="0"/>
              <a:t>no </a:t>
            </a:r>
            <a:r>
              <a:rPr lang="es-AR" sz="2400" dirty="0"/>
              <a:t>podrán interponerla los restantes, lo que no obsta a su derecho </a:t>
            </a:r>
            <a:endParaRPr lang="es-AR" sz="2400" dirty="0" smtClean="0"/>
          </a:p>
          <a:p>
            <a:r>
              <a:rPr lang="es-AR" sz="2400" dirty="0" smtClean="0"/>
              <a:t>a </a:t>
            </a:r>
            <a:r>
              <a:rPr lang="es-AR" sz="2400" dirty="0"/>
              <a:t>intervenir como terceros.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000714/2016/RH001 MAJUL, JULIO JESUS c/ </a:t>
            </a:r>
            <a:endParaRPr lang="es-AR" sz="2400" dirty="0" smtClean="0"/>
          </a:p>
          <a:p>
            <a:r>
              <a:rPr lang="es-AR" sz="2400" dirty="0" smtClean="0"/>
              <a:t>MUNICIPALIDAD </a:t>
            </a:r>
            <a:r>
              <a:rPr lang="es-AR" sz="2400" dirty="0"/>
              <a:t>DE PUEBLO GENERAL BELGRANO </a:t>
            </a:r>
            <a:endParaRPr lang="es-AR" sz="2400" dirty="0" smtClean="0"/>
          </a:p>
          <a:p>
            <a:r>
              <a:rPr lang="es-AR" sz="2400" dirty="0" smtClean="0"/>
              <a:t>Y </a:t>
            </a:r>
            <a:r>
              <a:rPr lang="es-AR" sz="2400" dirty="0"/>
              <a:t>OTROS s/ACCION DE AMPARO AMBIENTAL 11/07/2019</a:t>
            </a:r>
          </a:p>
        </p:txBody>
      </p:sp>
    </p:spTree>
    <p:extLst>
      <p:ext uri="{BB962C8B-B14F-4D97-AF65-F5344CB8AC3E}">
        <p14:creationId xmlns:p14="http://schemas.microsoft.com/office/powerpoint/2010/main" val="184802032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620688"/>
            <a:ext cx="905408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ARTÍCULO 30 DE LA LEY 25675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a mayor abundamiento, debe señalarse que el artículo 30° </a:t>
            </a:r>
            <a:endParaRPr lang="es-MX" sz="2400" dirty="0" smtClean="0"/>
          </a:p>
          <a:p>
            <a:r>
              <a:rPr lang="es-MX" sz="2400" dirty="0" smtClean="0"/>
              <a:t>de </a:t>
            </a:r>
            <a:r>
              <a:rPr lang="es-MX" sz="2400" dirty="0"/>
              <a:t>la ley 25.675, dispone que “Deducida demanda de daño </a:t>
            </a:r>
            <a:endParaRPr lang="es-MX" sz="2400" dirty="0" smtClean="0"/>
          </a:p>
          <a:p>
            <a:r>
              <a:rPr lang="es-MX" sz="2400" dirty="0" smtClean="0"/>
              <a:t>ambiental </a:t>
            </a:r>
            <a:r>
              <a:rPr lang="es-MX" sz="2400" dirty="0"/>
              <a:t>colectivo por alguno de los titulares señalados, </a:t>
            </a:r>
            <a:r>
              <a:rPr lang="es-AR" sz="2400" dirty="0"/>
              <a:t>no </a:t>
            </a:r>
            <a:endParaRPr lang="es-AR" sz="2400" dirty="0" smtClean="0"/>
          </a:p>
          <a:p>
            <a:r>
              <a:rPr lang="es-AR" sz="2400" dirty="0" smtClean="0"/>
              <a:t>podrán </a:t>
            </a:r>
            <a:r>
              <a:rPr lang="es-AR" sz="2400" dirty="0"/>
              <a:t>interponerla los restantes</a:t>
            </a:r>
            <a:r>
              <a:rPr lang="es-MX" sz="2400" dirty="0"/>
              <a:t>…”. </a:t>
            </a:r>
            <a:r>
              <a:rPr lang="es-MX" sz="2400" dirty="0" smtClean="0"/>
              <a:t>Que </a:t>
            </a:r>
            <a:r>
              <a:rPr lang="es-MX" sz="2400" dirty="0"/>
              <a:t>en materia de </a:t>
            </a:r>
            <a:endParaRPr lang="es-MX" sz="2400" dirty="0" smtClean="0"/>
          </a:p>
          <a:p>
            <a:r>
              <a:rPr lang="es-MX" sz="2400" dirty="0" smtClean="0"/>
              <a:t>hermenéutica </a:t>
            </a:r>
            <a:r>
              <a:rPr lang="es-MX" sz="2400" dirty="0"/>
              <a:t>jurídica, la Corte ha dicho </a:t>
            </a:r>
            <a:r>
              <a:rPr lang="es-AR" sz="2400" dirty="0"/>
              <a:t>que la primera regla de </a:t>
            </a:r>
            <a:endParaRPr lang="es-AR" sz="2400" dirty="0" smtClean="0"/>
          </a:p>
          <a:p>
            <a:r>
              <a:rPr lang="es-AR" sz="2400" dirty="0" smtClean="0"/>
              <a:t>interpretación </a:t>
            </a:r>
            <a:r>
              <a:rPr lang="es-AR" sz="2400" dirty="0"/>
              <a:t>de las leyes es dar pleno efecto a la intención del </a:t>
            </a:r>
            <a:endParaRPr lang="es-AR" sz="2400" dirty="0" smtClean="0"/>
          </a:p>
          <a:p>
            <a:r>
              <a:rPr lang="es-AR" sz="2400" dirty="0" smtClean="0"/>
              <a:t>legislador </a:t>
            </a:r>
            <a:r>
              <a:rPr lang="es-AR" sz="2400" dirty="0"/>
              <a:t>y la primera fuente para determinar esa voluntad es la </a:t>
            </a:r>
            <a:endParaRPr lang="es-AR" sz="2400" dirty="0" smtClean="0"/>
          </a:p>
          <a:p>
            <a:r>
              <a:rPr lang="es-AR" sz="2400" dirty="0" smtClean="0"/>
              <a:t>letra </a:t>
            </a:r>
            <a:r>
              <a:rPr lang="es-AR" sz="2400" dirty="0"/>
              <a:t>de la ley (Fallos: 308:1745; 318:1887). </a:t>
            </a:r>
            <a:endParaRPr lang="es-AR" sz="2400" dirty="0" smtClean="0"/>
          </a:p>
          <a:p>
            <a:endParaRPr lang="es-AR" sz="2400" dirty="0"/>
          </a:p>
          <a:p>
            <a:r>
              <a:rPr lang="es-ES" altLang="es-AR" sz="2400" dirty="0"/>
              <a:t>MENDOZA, BEATRIZ S. y OTROS c/ ESTADO NACIONAL y</a:t>
            </a:r>
          </a:p>
          <a:p>
            <a:r>
              <a:rPr lang="es-ES" altLang="es-AR" sz="2400" dirty="0" smtClean="0"/>
              <a:t>OTROS, 10/09/2019. F. 343:1611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37103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548680"/>
            <a:ext cx="945483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ARTÍCULO 30 DE LA LEY 25675</a:t>
            </a:r>
          </a:p>
          <a:p>
            <a:endParaRPr lang="es-MX" sz="2400" dirty="0" smtClean="0"/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si bien u</a:t>
            </a:r>
            <a:r>
              <a:rPr lang="es-AR" sz="2400" dirty="0"/>
              <a:t>n precepto legal no debe ser aplicado literalmente </a:t>
            </a:r>
          </a:p>
          <a:p>
            <a:r>
              <a:rPr lang="es-AR" sz="2400" dirty="0"/>
              <a:t>sin una formulación circunstancial previa conducente a su recta </a:t>
            </a:r>
            <a:endParaRPr lang="es-AR" sz="2400" dirty="0" smtClean="0"/>
          </a:p>
          <a:p>
            <a:r>
              <a:rPr lang="es-AR" sz="2400" dirty="0" smtClean="0"/>
              <a:t>interpretación </a:t>
            </a:r>
            <a:r>
              <a:rPr lang="es-AR" sz="2400" dirty="0"/>
              <a:t>jurídica, pues, de lo contrario, se corre el peligro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arribar a una conclusión irrazonable (Fallos: 308: 1861), en </a:t>
            </a:r>
            <a:endParaRPr lang="es-AR" sz="2400" dirty="0" smtClean="0"/>
          </a:p>
          <a:p>
            <a:r>
              <a:rPr lang="es-AR" sz="2400" dirty="0" smtClean="0"/>
              <a:t>este </a:t>
            </a:r>
            <a:r>
              <a:rPr lang="es-AR" sz="2400" dirty="0"/>
              <a:t>caso la interpretación literal se impone, toda vez que es la </a:t>
            </a:r>
            <a:endParaRPr lang="es-AR" sz="2400" dirty="0" smtClean="0"/>
          </a:p>
          <a:p>
            <a:r>
              <a:rPr lang="es-AR" sz="2400" dirty="0" smtClean="0"/>
              <a:t>que </a:t>
            </a:r>
            <a:r>
              <a:rPr lang="es-AR" sz="2400" dirty="0"/>
              <a:t>mejor se armoniza con </a:t>
            </a:r>
            <a:r>
              <a:rPr lang="es-MX" sz="2400" dirty="0"/>
              <a:t>las disposiciones del Código Procesal </a:t>
            </a:r>
            <a:endParaRPr lang="es-MX" sz="2400" dirty="0" smtClean="0"/>
          </a:p>
          <a:p>
            <a:r>
              <a:rPr lang="es-MX" sz="2400" dirty="0" smtClean="0"/>
              <a:t>Civil </a:t>
            </a:r>
            <a:r>
              <a:rPr lang="es-MX" sz="2400" dirty="0"/>
              <a:t>y Comercial de la Nación (artículos 5°, 195°, 330°, entre otros) </a:t>
            </a:r>
            <a:endParaRPr lang="es-MX" sz="2400" dirty="0" smtClean="0"/>
          </a:p>
          <a:p>
            <a:r>
              <a:rPr lang="es-MX" sz="2400" dirty="0" smtClean="0"/>
              <a:t>y </a:t>
            </a:r>
            <a:r>
              <a:rPr lang="es-MX" sz="2400" dirty="0"/>
              <a:t>con el espíritu de la ley 25.675. </a:t>
            </a:r>
            <a:endParaRPr lang="es-MX" sz="2400" dirty="0" smtClean="0"/>
          </a:p>
          <a:p>
            <a:endParaRPr lang="es-MX" sz="2400" dirty="0"/>
          </a:p>
          <a:p>
            <a:r>
              <a:rPr lang="es-ES" altLang="es-AR" sz="2400" dirty="0"/>
              <a:t>MENDOZA, BEATRIZ S. y OTROS c/ ESTADO NACIONAL y</a:t>
            </a:r>
          </a:p>
          <a:p>
            <a:r>
              <a:rPr lang="es-ES" altLang="es-AR" sz="2400" dirty="0" smtClean="0"/>
              <a:t>OTROS, 10/09/2019. F. 343:1611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53931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476672"/>
            <a:ext cx="86566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solidFill>
                  <a:srgbClr val="FF0000"/>
                </a:solidFill>
              </a:rPr>
              <a:t>ARTÍCULO 30 DE LA LEY 25675</a:t>
            </a:r>
          </a:p>
          <a:p>
            <a:endParaRPr lang="es-AR" sz="2400" dirty="0"/>
          </a:p>
          <a:p>
            <a:r>
              <a:rPr lang="es-AR" sz="2400" dirty="0" smtClean="0"/>
              <a:t>Que </a:t>
            </a:r>
            <a:r>
              <a:rPr lang="es-AR" sz="2400" dirty="0"/>
              <a:t>en esta inteligencia, cabe concluir, contrariamente a lo </a:t>
            </a:r>
          </a:p>
          <a:p>
            <a:r>
              <a:rPr lang="es-AR" sz="2400" dirty="0"/>
              <a:t>sostenido por una de las </a:t>
            </a:r>
            <a:r>
              <a:rPr lang="es-AR" sz="2400" dirty="0" err="1"/>
              <a:t>excepcionantes</a:t>
            </a:r>
            <a:r>
              <a:rPr lang="es-AR" sz="2400" dirty="0"/>
              <a:t> y toda vez que la </a:t>
            </a:r>
            <a:endParaRPr lang="es-AR" sz="2400" dirty="0" smtClean="0"/>
          </a:p>
          <a:p>
            <a:r>
              <a:rPr lang="es-AR" sz="2400" dirty="0" smtClean="0"/>
              <a:t>inconsecuencia </a:t>
            </a:r>
            <a:r>
              <a:rPr lang="es-AR" sz="2400" dirty="0"/>
              <a:t>del legislador no se presume (conf. doctrina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Fallos: 322:2189 y 323:585, entre otros), que cuando la </a:t>
            </a:r>
            <a:endParaRPr lang="es-AR" sz="2400" dirty="0" smtClean="0"/>
          </a:p>
          <a:p>
            <a:r>
              <a:rPr lang="es-AR" sz="2400" dirty="0" smtClean="0"/>
              <a:t>norma </a:t>
            </a:r>
            <a:r>
              <a:rPr lang="es-AR" sz="2400" dirty="0"/>
              <a:t>utiliza el término “deducida”, se</a:t>
            </a:r>
            <a:r>
              <a:rPr lang="es-MX" sz="2400" dirty="0"/>
              <a:t> refiere al momento de </a:t>
            </a:r>
            <a:endParaRPr lang="es-MX" sz="2400" dirty="0" smtClean="0"/>
          </a:p>
          <a:p>
            <a:r>
              <a:rPr lang="es-MX" sz="2400" dirty="0" smtClean="0"/>
              <a:t>interposición </a:t>
            </a:r>
            <a:r>
              <a:rPr lang="es-MX" sz="2400" dirty="0"/>
              <a:t>de la demanda y no al de su efectiva notificación </a:t>
            </a:r>
            <a:endParaRPr lang="es-MX" sz="2400" dirty="0" smtClean="0"/>
          </a:p>
          <a:p>
            <a:r>
              <a:rPr lang="es-MX" sz="2400" dirty="0" smtClean="0"/>
              <a:t>a </a:t>
            </a:r>
            <a:r>
              <a:rPr lang="es-MX" sz="2400" dirty="0"/>
              <a:t>la otra parte.  </a:t>
            </a:r>
            <a:endParaRPr lang="es-MX" sz="2400" dirty="0" smtClean="0"/>
          </a:p>
          <a:p>
            <a:endParaRPr lang="es-AR" sz="2400" dirty="0"/>
          </a:p>
          <a:p>
            <a:r>
              <a:rPr lang="es-ES" altLang="es-AR" sz="2400" dirty="0"/>
              <a:t>MENDOZA, BEATRIZ S. y OTROS c/ ESTADO NACIONAL y</a:t>
            </a:r>
          </a:p>
          <a:p>
            <a:r>
              <a:rPr lang="es-ES" altLang="es-AR" sz="2400" dirty="0" smtClean="0"/>
              <a:t>OTROS, 10/09/2019. F. 343:1611</a:t>
            </a:r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71594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CuadroTexto 1"/>
          <p:cNvSpPr txBox="1">
            <a:spLocks noChangeArrowheads="1"/>
          </p:cNvSpPr>
          <p:nvPr/>
        </p:nvSpPr>
        <p:spPr bwMode="auto">
          <a:xfrm>
            <a:off x="-468313" y="2708275"/>
            <a:ext cx="88725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AR">
                <a:solidFill>
                  <a:srgbClr val="FF0000"/>
                </a:solidFill>
              </a:rPr>
              <a:t>       </a:t>
            </a:r>
            <a:r>
              <a:rPr lang="es-ES" altLang="es-AR" b="1">
                <a:solidFill>
                  <a:srgbClr val="FF0000"/>
                </a:solidFill>
              </a:rPr>
              <a:t>   </a:t>
            </a:r>
            <a:r>
              <a:rPr lang="es-ES" altLang="es-AR">
                <a:solidFill>
                  <a:srgbClr val="FF0000"/>
                </a:solidFill>
              </a:rPr>
              <a:t>  ACCESO A LA JUSTICIA AMBIENTAL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0" y="765175"/>
            <a:ext cx="940435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ACCIONES IDÓNEAS DE TUTELA AMBIENTAL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En 1º lugar, </a:t>
            </a:r>
            <a:r>
              <a:rPr lang="es-ES" altLang="es-AR" sz="2400" b="1" dirty="0"/>
              <a:t>frente a la invocación de una amenaza al bien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ambiental, no puede soslayarse la existencia de diversos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medios procesales aptos</a:t>
            </a:r>
            <a:r>
              <a:rPr lang="es-ES" altLang="es-AR" sz="2400" dirty="0"/>
              <a:t>, como la acción de </a:t>
            </a:r>
            <a:r>
              <a:rPr lang="es-ES" altLang="es-AR" sz="2400" b="1" dirty="0"/>
              <a:t>amparo</a:t>
            </a:r>
            <a:r>
              <a:rPr lang="es-ES" altLang="es-AR" sz="2400" dirty="0"/>
              <a:t>, prevista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en el artículo 43 CN y </a:t>
            </a:r>
            <a:r>
              <a:rPr lang="es-ES" altLang="es-AR" sz="2400" b="1" dirty="0"/>
              <a:t>las acciones de la Ley 25675</a:t>
            </a:r>
            <a:r>
              <a:rPr lang="es-ES" altLang="es-AR" sz="2400" dirty="0"/>
              <a:t> General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Ambiente, en tanto que </a:t>
            </a:r>
            <a:r>
              <a:rPr lang="es-ES" altLang="es-AR" sz="2400" b="1" dirty="0"/>
              <a:t>la acción meramente declarativa</a:t>
            </a:r>
            <a:r>
              <a:rPr lang="es-ES" altLang="es-AR" sz="2400" dirty="0"/>
              <a:t> exige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“que no dispusiera de otro medio legal”</a:t>
            </a:r>
            <a:r>
              <a:rPr lang="es-ES" altLang="es-AR" sz="2400" dirty="0"/>
              <a:t> (A. 322 CPCCN).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ASOCIACIÓN MULTISECTORIAL DEL SUR EN DEFENSA DEL DESARROLLO SUSTENTABLE c/ COMISIÓN NACIONAL DE ENERGÍA ATÓMICA, voto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Doctor Ricardo LORENZETTI, </a:t>
            </a:r>
            <a:r>
              <a:rPr lang="es-ES" altLang="es-AR" sz="1800" dirty="0"/>
              <a:t>Corte Suprema de Justicia de la Nación,</a:t>
            </a:r>
            <a:r>
              <a:rPr lang="es-ES" altLang="es-AR" sz="1800" b="1" dirty="0"/>
              <a:t> </a:t>
            </a:r>
            <a:r>
              <a:rPr lang="es-ES" altLang="es-AR" sz="1800" dirty="0"/>
              <a:t>26 de mayo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de 2010 – Fallos: 333:748.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CuadroTexto 1"/>
          <p:cNvSpPr txBox="1">
            <a:spLocks noChangeArrowheads="1"/>
          </p:cNvSpPr>
          <p:nvPr/>
        </p:nvSpPr>
        <p:spPr bwMode="auto">
          <a:xfrm>
            <a:off x="250825" y="908050"/>
            <a:ext cx="856932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PROCESO COLECTIVO AMBIENTAL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en primer lugar, corresponde calificar en los términos de la causa HALABÍ (publicada en Fallos: 332:111) a la </a:t>
            </a:r>
            <a:r>
              <a:rPr lang="es-AR" altLang="es-AR" sz="2400" b="1" dirty="0"/>
              <a:t>acción promovida como un proceso colectivo, pues procura la tutela de un derecho de incidencia colectiva referido a uno de los componentes del bien colectivo ambiente: el agua potable.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uadroTexto 1"/>
          <p:cNvSpPr txBox="1">
            <a:spLocks noChangeArrowheads="1"/>
          </p:cNvSpPr>
          <p:nvPr/>
        </p:nvSpPr>
        <p:spPr bwMode="auto">
          <a:xfrm>
            <a:off x="431800" y="620713"/>
            <a:ext cx="87122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ACCESO A RECURSOS JUDICIALES EFECTIVOS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este sentido cabe resaltar que en su reciente resolución A/HRC/RES/27/7 distribuida el 2 de octubre de 2014,</a:t>
            </a:r>
            <a:r>
              <a:rPr lang="es-AR" altLang="es-AR" sz="2400" b="1" dirty="0"/>
              <a:t>el CONSEJO DE DERECHOS HUMANOS </a:t>
            </a:r>
            <a:r>
              <a:rPr lang="es-AR" altLang="es-AR" sz="2400" dirty="0"/>
              <a:t>DE LA ASAMBLEA GENERAL DE NACIONES UNIDAS exhorta a los Estados a que </a:t>
            </a:r>
            <a:r>
              <a:rPr lang="es-AR" altLang="es-AR" sz="2400" b="1" dirty="0"/>
              <a:t>“velen por que todas las personas tengan acceso sin discriminación a recursos efectivos en caso de violación de sus obligaciones respecto del derecho humano al agua potable y el saneamiento, incluido recursos judiciales, </a:t>
            </a:r>
            <a:r>
              <a:rPr lang="es-AR" altLang="es-AR" sz="2400" b="1" dirty="0" err="1"/>
              <a:t>cuasijudiciales</a:t>
            </a:r>
            <a:r>
              <a:rPr lang="es-AR" altLang="es-AR" sz="2400" b="1" dirty="0"/>
              <a:t> y otros recursos apropiados” </a:t>
            </a:r>
            <a:r>
              <a:rPr lang="es-AR" altLang="es-AR" sz="2400" dirty="0"/>
              <a:t>(11.c).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CuadroTexto 1"/>
          <p:cNvSpPr txBox="1">
            <a:spLocks noChangeArrowheads="1"/>
          </p:cNvSpPr>
          <p:nvPr/>
        </p:nvSpPr>
        <p:spPr bwMode="auto">
          <a:xfrm>
            <a:off x="107950" y="333375"/>
            <a:ext cx="8567738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ADMISIBILIDAD FORMAL RECURSO EXTRAORDINARIO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el caso, </a:t>
            </a:r>
            <a:r>
              <a:rPr lang="es-AR" altLang="es-AR" sz="2400" b="1" dirty="0"/>
              <a:t>concurren las circunstancias excepcionales </a:t>
            </a:r>
            <a:r>
              <a:rPr lang="es-AR" altLang="es-AR" sz="2400" dirty="0"/>
              <a:t>que permiten superar dicho óbice formal, pues de las constancias de la causa, especialmente, de la resolución 35/09 de la Secretaría de Estado de Minería de la Provincia de Catamarca, </a:t>
            </a:r>
            <a:r>
              <a:rPr lang="es-AR" altLang="es-AR" sz="2400" b="1" dirty="0"/>
              <a:t>se desprende que la medida dispuesta es susceptible de producir un agravio al medio ambiente </a:t>
            </a:r>
            <a:r>
              <a:rPr lang="es-AR" altLang="es-AR" sz="2400" dirty="0"/>
              <a:t>que, por su magnitud y circunstancias de hecho, puede ser de tardía, insuficiente o imposible reparación ulterior.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RECURSO DE HECHO: “Martínez, Sergio Raúl c</a:t>
            </a:r>
            <a:r>
              <a:rPr lang="es-AR" altLang="es-AR" sz="2000" i="1" dirty="0"/>
              <a:t>l </a:t>
            </a:r>
            <a:r>
              <a:rPr lang="es-AR" altLang="es-AR" sz="2000" dirty="0"/>
              <a:t>Agua Rica LLC Sucursal Argentina y su propietaria YAMANA GOLD INC. y otros s/ acción de amparo”, 2 de marzo de 2016.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sz="2000" dirty="0"/>
              <a:t>Fallos: 339:201</a:t>
            </a:r>
            <a:endParaRPr lang="es-AR" altLang="es-AR" sz="20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uadroTexto 1"/>
          <p:cNvSpPr txBox="1">
            <a:spLocks noChangeArrowheads="1"/>
          </p:cNvSpPr>
          <p:nvPr/>
        </p:nvSpPr>
        <p:spPr bwMode="auto">
          <a:xfrm>
            <a:off x="251520" y="476672"/>
            <a:ext cx="9062096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TUTELA DEL AMBIENTE COMO UN TODO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este aspecto, cabe mencionar también que la requerida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precisión en cuanto a los </a:t>
            </a:r>
            <a:r>
              <a:rPr lang="es-AR" altLang="es-AR" sz="2400" b="1" dirty="0"/>
              <a:t>eventuales casos de contaminación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y la determinación de las personas respectivas </a:t>
            </a:r>
            <a:r>
              <a:rPr lang="es-AR" altLang="es-AR" sz="2400" b="1" dirty="0"/>
              <a:t>se aparta,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precisamente, del principio rector </a:t>
            </a:r>
            <a:r>
              <a:rPr lang="es-AR" altLang="es-AR" sz="2400" dirty="0"/>
              <a:t>establecido en esta materia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ya que </a:t>
            </a:r>
            <a:r>
              <a:rPr lang="es-AR" altLang="es-AR" sz="2400" b="1" dirty="0"/>
              <a:t>se atiende a la custodia del ambiente como un todo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y no una parte de cada uno de los daños localizados dentro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ámbito exclusivo de las propiedades de los demandados.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19/02/2015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sz="1800" dirty="0" smtClean="0"/>
              <a:t>Fallos</a:t>
            </a:r>
            <a:r>
              <a:rPr lang="es-AR" sz="1800" dirty="0"/>
              <a:t>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uadroTexto 1"/>
          <p:cNvSpPr txBox="1">
            <a:spLocks noChangeArrowheads="1"/>
          </p:cNvSpPr>
          <p:nvPr/>
        </p:nvSpPr>
        <p:spPr bwMode="auto">
          <a:xfrm>
            <a:off x="179388" y="908050"/>
            <a:ext cx="9545637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OMISIÓN DE DAR RESPUESTA A PLANTEOS CONDUCENTES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El superior tribunal local, al rechazar la VIA CASATORIA por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ausencia de sentencia definitiva, </a:t>
            </a:r>
            <a:r>
              <a:rPr lang="es-AR" altLang="es-AR" sz="2400" b="1" dirty="0"/>
              <a:t>OMITIÓ DAR RESPUESTA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a planteos de los actores conducentes para la solución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caso</a:t>
            </a:r>
            <a:r>
              <a:rPr lang="es-AR" altLang="es-AR" sz="2400" dirty="0"/>
              <a:t>, tendientes a demostrar que la acción de amparo era la vía adecuada para cuestionar la resolución 35/09.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 DE HECHO: “Martínez, Sergio Raúl </a:t>
            </a:r>
            <a:r>
              <a:rPr lang="es-AR" altLang="es-AR" sz="2000" i="1" dirty="0"/>
              <a:t>el </a:t>
            </a:r>
            <a:r>
              <a:rPr lang="es-AR" altLang="es-AR" sz="2000" dirty="0"/>
              <a:t>Agua Rica LLC Sucursal Argentina y su propietaria YAMANA GOLD LNC. y otros s/ acción de amparo”,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2 de marzo de 2016</a:t>
            </a:r>
            <a:r>
              <a:rPr lang="es-AR" altLang="es-AR" sz="2000" dirty="0" smtClean="0"/>
              <a:t>. </a:t>
            </a:r>
            <a:r>
              <a:rPr lang="es-AR" sz="2000" dirty="0"/>
              <a:t>Fallos: 339:201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uadroTexto 1"/>
          <p:cNvSpPr txBox="1">
            <a:spLocks noChangeArrowheads="1"/>
          </p:cNvSpPr>
          <p:nvPr/>
        </p:nvSpPr>
        <p:spPr bwMode="auto">
          <a:xfrm>
            <a:off x="107950" y="671513"/>
            <a:ext cx="9780241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RECHAZO DOGMÁTICO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Que, sobre la base de lo expuesto, asiste razón a las recurrentes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cuanto afirman que la </a:t>
            </a:r>
            <a:r>
              <a:rPr lang="es-AR" altLang="es-AR" sz="2400" b="1" dirty="0"/>
              <a:t>resolución apelada es arbitraria </a:t>
            </a:r>
            <a:r>
              <a:rPr lang="es-AR" altLang="es-AR" sz="2400" dirty="0"/>
              <a:t>y, por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ende, descalificable como acto jurisdiccional.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efecto, para confirmar el rechazo de la medida cautelar solicitada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por la actora, </a:t>
            </a:r>
            <a:r>
              <a:rPr lang="es-AR" altLang="es-AR" sz="2400" b="1" dirty="0"/>
              <a:t>la cámara se limitó a sostener de manera dogmática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su objeto coincidía con el de la demanda y que la importancia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la cuestión discutida exigía el análisis de las pruebas aportadas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por ambas partes.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154/2013 (49-Cl/CSJ) / CSJ 695/2013 (49-Cl/CSJ)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RECURSOS DE HECHO. “Cruz, Felipa y otros c/ MINERA ALUMBRERA LD</a:t>
            </a:r>
          </a:p>
          <a:p>
            <a:pPr>
              <a:spcBef>
                <a:spcPct val="0"/>
              </a:spcBef>
              <a:buNone/>
            </a:pPr>
            <a:r>
              <a:rPr lang="es-AR" altLang="es-AR" sz="2000" dirty="0"/>
              <a:t>y otro si sumarísimo</a:t>
            </a:r>
            <a:r>
              <a:rPr lang="es-AR" altLang="es-AR" sz="2000" dirty="0" smtClean="0"/>
              <a:t>”. 23/02/2016. </a:t>
            </a:r>
            <a:r>
              <a:rPr lang="es-AR" sz="2000" dirty="0" smtClean="0"/>
              <a:t>Fallos</a:t>
            </a:r>
            <a:r>
              <a:rPr lang="es-AR" sz="2000" dirty="0"/>
              <a:t>: 339:142. 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29" y="332656"/>
            <a:ext cx="9296135" cy="581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ACCIÓN DE AMPARO </a:t>
            </a:r>
          </a:p>
          <a:p>
            <a:endParaRPr lang="es-AR" sz="2400" b="1" dirty="0"/>
          </a:p>
          <a:p>
            <a:r>
              <a:rPr lang="es-AR" sz="2400" b="1" dirty="0" smtClean="0"/>
              <a:t>Si </a:t>
            </a:r>
            <a:r>
              <a:rPr lang="es-AR" sz="2400" b="1" dirty="0"/>
              <a:t>bien la acción de amparo </a:t>
            </a:r>
            <a:r>
              <a:rPr lang="es-AR" sz="2400" b="1" u="sng" dirty="0"/>
              <a:t>no está destinada a reemplazar </a:t>
            </a:r>
            <a:endParaRPr lang="es-AR" sz="2400" b="1" u="sng" dirty="0" smtClean="0"/>
          </a:p>
          <a:p>
            <a:r>
              <a:rPr lang="es-AR" sz="2400" b="1" u="sng" dirty="0" smtClean="0"/>
              <a:t>los </a:t>
            </a:r>
            <a:r>
              <a:rPr lang="es-AR" sz="2400" b="1" u="sng" dirty="0"/>
              <a:t>medios ordinarios</a:t>
            </a:r>
            <a:r>
              <a:rPr lang="es-AR" sz="2400" b="1" dirty="0"/>
              <a:t> para la solución de controversias</a:t>
            </a:r>
            <a:r>
              <a:rPr lang="es-AR" sz="2400" dirty="0"/>
              <a:t>, </a:t>
            </a:r>
            <a:r>
              <a:rPr lang="es-AR" sz="2400" b="1" dirty="0"/>
              <a:t>su </a:t>
            </a:r>
            <a:endParaRPr lang="es-AR" sz="2400" b="1" dirty="0" smtClean="0"/>
          </a:p>
          <a:p>
            <a:r>
              <a:rPr lang="es-AR" sz="2400" b="1" dirty="0" smtClean="0"/>
              <a:t>falta </a:t>
            </a:r>
            <a:r>
              <a:rPr lang="es-AR" sz="2400" b="1" dirty="0"/>
              <a:t>de utilización no puede fundarse en una </a:t>
            </a:r>
            <a:r>
              <a:rPr lang="es-AR" sz="2400" b="1" dirty="0" smtClean="0"/>
              <a:t>APRECIACIÓN </a:t>
            </a:r>
          </a:p>
          <a:p>
            <a:r>
              <a:rPr lang="es-AR" sz="2400" b="1" dirty="0" smtClean="0"/>
              <a:t>MERAMENTE RITUAL e </a:t>
            </a:r>
            <a:r>
              <a:rPr lang="es-AR" sz="2400" b="1" dirty="0"/>
              <a:t>insuficiente de las alegaciones de las </a:t>
            </a:r>
            <a:endParaRPr lang="es-AR" sz="2400" b="1" dirty="0" smtClean="0"/>
          </a:p>
          <a:p>
            <a:r>
              <a:rPr lang="es-AR" sz="2400" b="1" dirty="0" smtClean="0"/>
              <a:t>partes</a:t>
            </a:r>
            <a:r>
              <a:rPr lang="es-AR" sz="2400" b="1" dirty="0"/>
              <a:t>, toda vez que la </a:t>
            </a:r>
            <a:r>
              <a:rPr lang="es-AR" sz="2400" b="1" dirty="0" smtClean="0"/>
              <a:t>CITADA INSTITUCIÓN </a:t>
            </a:r>
            <a:r>
              <a:rPr lang="es-AR" sz="2400" b="1" u="sng" dirty="0" smtClean="0"/>
              <a:t>tiene </a:t>
            </a:r>
            <a:r>
              <a:rPr lang="es-AR" sz="2400" b="1" u="sng" dirty="0"/>
              <a:t>por objeto </a:t>
            </a:r>
            <a:endParaRPr lang="es-AR" sz="2400" b="1" u="sng" dirty="0" smtClean="0"/>
          </a:p>
          <a:p>
            <a:r>
              <a:rPr lang="es-AR" sz="2400" b="1" u="sng" dirty="0" smtClean="0"/>
              <a:t>una EFECTIVA PROTECCIÓN DE DERECHOS </a:t>
            </a:r>
            <a:r>
              <a:rPr lang="es-AR" sz="2400" dirty="0" smtClean="0"/>
              <a:t>más </a:t>
            </a:r>
            <a:r>
              <a:rPr lang="es-AR" sz="2400" dirty="0"/>
              <a:t>que una </a:t>
            </a:r>
            <a:endParaRPr lang="es-AR" sz="2400" dirty="0" smtClean="0"/>
          </a:p>
          <a:p>
            <a:r>
              <a:rPr lang="es-AR" sz="2400" dirty="0" smtClean="0"/>
              <a:t>ordenación </a:t>
            </a:r>
            <a:r>
              <a:rPr lang="es-AR" sz="2400" dirty="0"/>
              <a:t>o resguardo de competencias </a:t>
            </a:r>
            <a:r>
              <a:rPr lang="es-AR" sz="2400" b="1" dirty="0"/>
              <a:t>y </a:t>
            </a:r>
            <a:r>
              <a:rPr lang="es-AR" sz="2400" b="1" dirty="0" smtClean="0"/>
              <a:t>LOS JUECES deben </a:t>
            </a:r>
          </a:p>
          <a:p>
            <a:r>
              <a:rPr lang="es-AR" sz="2400" b="1" dirty="0" smtClean="0"/>
              <a:t>buscar SOLUCIONES PROCESALES que </a:t>
            </a:r>
            <a:r>
              <a:rPr lang="es-AR" sz="2400" b="1" dirty="0"/>
              <a:t>utilicen las vías más </a:t>
            </a:r>
            <a:endParaRPr lang="es-AR" sz="2400" b="1" dirty="0" smtClean="0"/>
          </a:p>
          <a:p>
            <a:r>
              <a:rPr lang="es-AR" sz="2400" b="1" dirty="0" smtClean="0"/>
              <a:t>EXPEDITIVAS a </a:t>
            </a:r>
            <a:r>
              <a:rPr lang="es-AR" sz="2400" b="1" dirty="0"/>
              <a:t>fin de </a:t>
            </a:r>
            <a:r>
              <a:rPr lang="es-AR" sz="2400" b="1" dirty="0" smtClean="0"/>
              <a:t>EVITAR la frustración de DERECHOS </a:t>
            </a:r>
          </a:p>
          <a:p>
            <a:r>
              <a:rPr lang="es-AR" sz="2400" b="1" dirty="0" smtClean="0"/>
              <a:t>FUNDAMENTALES. </a:t>
            </a:r>
          </a:p>
          <a:p>
            <a:endParaRPr lang="es-AR" sz="2400" dirty="0"/>
          </a:p>
          <a:p>
            <a:r>
              <a:rPr lang="es-AR" sz="2000" dirty="0" smtClean="0"/>
              <a:t>CSJ </a:t>
            </a:r>
            <a:r>
              <a:rPr lang="es-AR" sz="2000" dirty="0"/>
              <a:t>000714/2016/RH001 MAJUL, JULIO JESUS c/ </a:t>
            </a:r>
            <a:r>
              <a:rPr lang="es-AR" sz="2000" dirty="0" smtClean="0"/>
              <a:t> MUNICIPALIDAD </a:t>
            </a:r>
            <a:r>
              <a:rPr lang="es-AR" sz="2000" dirty="0"/>
              <a:t>DE </a:t>
            </a:r>
            <a:endParaRPr lang="es-AR" sz="2000" dirty="0" smtClean="0"/>
          </a:p>
          <a:p>
            <a:r>
              <a:rPr lang="es-AR" sz="2000" dirty="0" smtClean="0"/>
              <a:t>PUEBLO </a:t>
            </a:r>
            <a:r>
              <a:rPr lang="es-AR" sz="2000" dirty="0"/>
              <a:t>GENERAL BELGRANO </a:t>
            </a:r>
            <a:r>
              <a:rPr lang="es-AR" sz="2000" dirty="0" smtClean="0"/>
              <a:t>Y </a:t>
            </a:r>
            <a:r>
              <a:rPr lang="es-AR" sz="2000" dirty="0"/>
              <a:t>OTROS s/ACCION DE AMPARO </a:t>
            </a:r>
            <a:endParaRPr lang="es-AR" sz="2000" dirty="0" smtClean="0"/>
          </a:p>
          <a:p>
            <a:r>
              <a:rPr lang="es-AR" sz="2000" dirty="0" smtClean="0"/>
              <a:t>AMBIENTAL 11/07/2019. F. 342:1203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77695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http://www.fcagr.unr.edu.ar/Extension/Agromensajes/13/imagenes/f1a7n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341438"/>
            <a:ext cx="4895850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uadroTexto 1"/>
          <p:cNvSpPr txBox="1">
            <a:spLocks noChangeArrowheads="1"/>
          </p:cNvSpPr>
          <p:nvPr/>
        </p:nvSpPr>
        <p:spPr bwMode="auto">
          <a:xfrm>
            <a:off x="539750" y="2133600"/>
            <a:ext cx="8299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dirty="0">
                <a:solidFill>
                  <a:srgbClr val="FF0000"/>
                </a:solidFill>
              </a:rPr>
              <a:t>PRINCIPIOS DE DERECHO AMBIENTAL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1124743"/>
            <a:ext cx="916892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PRINCIPIO DE NO REGRESIÓN </a:t>
            </a:r>
          </a:p>
          <a:p>
            <a:endParaRPr lang="es-AR" sz="2400" dirty="0"/>
          </a:p>
          <a:p>
            <a:r>
              <a:rPr lang="es-AR" sz="2400" dirty="0" smtClean="0"/>
              <a:t>En </a:t>
            </a:r>
            <a:r>
              <a:rPr lang="es-AR" sz="2400" dirty="0"/>
              <a:t>el campo ambiental, </a:t>
            </a:r>
            <a:r>
              <a:rPr lang="es-AR" sz="2400" b="1" dirty="0"/>
              <a:t>si se reconociera una competencia </a:t>
            </a:r>
          </a:p>
          <a:p>
            <a:r>
              <a:rPr lang="es-AR" sz="2400" b="1" dirty="0"/>
              <a:t>excluyente a los municipios</a:t>
            </a:r>
            <a:r>
              <a:rPr lang="es-AR" sz="2400" dirty="0"/>
              <a:t>, habría que admitir que también </a:t>
            </a:r>
          </a:p>
          <a:p>
            <a:r>
              <a:rPr lang="es-AR" sz="2400" dirty="0"/>
              <a:t>pueden dictar regulaciones lesivas del ambiente, </a:t>
            </a:r>
            <a:r>
              <a:rPr lang="es-AR" sz="2400" b="1" dirty="0"/>
              <a:t>violando el </a:t>
            </a:r>
          </a:p>
          <a:p>
            <a:r>
              <a:rPr lang="es-AR" sz="2400" b="1" dirty="0"/>
              <a:t>principio de no regresión o</a:t>
            </a:r>
            <a:r>
              <a:rPr lang="es-AR" sz="2400" dirty="0"/>
              <a:t> </a:t>
            </a:r>
            <a:r>
              <a:rPr lang="es-AR" sz="2400" b="1" dirty="0"/>
              <a:t>los presupuestos mínimos </a:t>
            </a:r>
          </a:p>
          <a:p>
            <a:r>
              <a:rPr lang="es-AR" sz="2400" dirty="0"/>
              <a:t>establecidos en la legislación federal, pero no lo pueden hacer </a:t>
            </a:r>
          </a:p>
          <a:p>
            <a:r>
              <a:rPr lang="es-AR" sz="2400" dirty="0"/>
              <a:t>porque sus disposiciones deben ser armonizadas con la Ley </a:t>
            </a:r>
          </a:p>
          <a:p>
            <a:r>
              <a:rPr lang="es-AR" sz="2400" dirty="0"/>
              <a:t>General del Ambiente (Voto del juez Lorenzetti).</a:t>
            </a:r>
          </a:p>
          <a:p>
            <a:endParaRPr lang="es-AR" sz="2400" dirty="0"/>
          </a:p>
          <a:p>
            <a:r>
              <a:rPr lang="es-AR" sz="2400" dirty="0"/>
              <a:t>FSA 011000507/2010/1/RH001</a:t>
            </a:r>
          </a:p>
          <a:p>
            <a:r>
              <a:rPr lang="es-AR" sz="2400" i="1" dirty="0"/>
              <a:t>Recurso Queja Nº 1 - TELEFONICA MOVILES ARGENTINA S.A. </a:t>
            </a:r>
          </a:p>
          <a:p>
            <a:r>
              <a:rPr lang="es-AR" sz="2400" dirty="0" smtClean="0"/>
              <a:t>02/07/2019. F, 342:1061</a:t>
            </a:r>
            <a:endParaRPr lang="es-AR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281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4"/>
          <p:cNvSpPr txBox="1">
            <a:spLocks noChangeArrowheads="1"/>
          </p:cNvSpPr>
          <p:nvPr/>
        </p:nvSpPr>
        <p:spPr bwMode="auto">
          <a:xfrm>
            <a:off x="41275" y="620713"/>
            <a:ext cx="9102725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PRINCIPIO PRECAUTORIO Y ACCIÓN DECLARATIVA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Que la aplicación del </a:t>
            </a:r>
            <a:r>
              <a:rPr lang="es-ES" altLang="es-AR" sz="2400" b="1" dirty="0"/>
              <a:t>principio precautorio</a:t>
            </a:r>
            <a:r>
              <a:rPr lang="es-ES" altLang="es-AR" sz="2400" dirty="0"/>
              <a:t> establece que,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cuando haya peligro de daño grave e irreversible, la ausencia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 información o certeza científica no debe utilizarse como razón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para postergar la adopción de medidas eficaces en función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los costos, para impedir la degradación del medio ambiente, </a:t>
            </a:r>
            <a:r>
              <a:rPr lang="es-ES" altLang="es-AR" sz="2400" b="1" dirty="0"/>
              <a:t>lo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que no puede confundirse con la idoneidad de la acción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meramente declarativa.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ASOCIACIÓN MULTISECTORIAL DEL SUR EN DEFENSA DEL DESARROLLO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SUSTENTABLE c/ COMISIÓN NACIONAL DE ENERGÍA ATÓMICA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</a:t>
            </a:r>
            <a:r>
              <a:rPr lang="es-ES" altLang="es-AR" sz="1800" b="1" dirty="0"/>
              <a:t>, voto del doctor Ricardo LORENZETTI,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26 de mayo de 2010. Fallos: 333:748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859838" cy="387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PRINCIPIO JURÍDICO DE DERECHO SUSTANTIVO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El principio precautorio</a:t>
            </a:r>
            <a:r>
              <a:rPr lang="es-ES" altLang="es-AR" sz="2400" b="1" dirty="0"/>
              <a:t> es un principio jurídico del derecho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sustantivo</a:t>
            </a:r>
            <a:r>
              <a:rPr lang="es-ES" altLang="es-AR" sz="2400" dirty="0"/>
              <a:t>. </a:t>
            </a: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ASOCIACIÓN MULTISECTORIAL DEL SUR EN DEFENSA DEL DESARROLLO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SUSTENTABLE c/ COMISIÓN NACIONAL DE ENERGÍA ATÓMICA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</a:t>
            </a:r>
            <a:r>
              <a:rPr lang="es-ES" altLang="es-AR" sz="1800" b="1" dirty="0"/>
              <a:t>, voto del doctor Ricardo LORENZETTI,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26 de mayo de 2010. Fallos: 333:748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990013" cy="535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JUICIO DE PONDERACIÓN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 tal modo, una vez que se acredita el daño grave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 irreversible, el principio obliga a actuar aun cuando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exista una ausencia de información o certeza científica,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debiéndose efectuar</a:t>
            </a:r>
            <a:r>
              <a:rPr lang="es-ES" altLang="es-AR" sz="2400" b="1" dirty="0"/>
              <a:t> un juicio de ponderación con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otros principios y valores en juego.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ASOCIACIÓN MULTISECTORIAL DEL SUR EN DEFENSA DEL DESARROLLO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SUSTENTABLE c/ COMISIÓN NACIONAL DE ENERGÍA ATÓMICA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</a:t>
            </a:r>
            <a:r>
              <a:rPr lang="es-ES" altLang="es-AR" sz="1800" b="1" dirty="0"/>
              <a:t>, voto del doctor Ricardo LORENZETTI,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26 de mayo de 2010. Fallos: 333:748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4"/>
          <p:cNvSpPr txBox="1">
            <a:spLocks noChangeArrowheads="1"/>
          </p:cNvSpPr>
          <p:nvPr/>
        </p:nvSpPr>
        <p:spPr bwMode="auto">
          <a:xfrm>
            <a:off x="250825" y="620713"/>
            <a:ext cx="9504363" cy="581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GUÍA DE CONDUCTA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El principio es una guía de conducta</a:t>
            </a:r>
            <a:r>
              <a:rPr lang="es-ES" altLang="es-AR" sz="2400" dirty="0"/>
              <a:t>, pero los caminos para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llevarla a cabo están contemplados en la regulación procesal,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que establece diferentes acciones con elementos disímiles,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precisos y determinados, que no pueden ser ignorados en una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decisión que no sea “contra </a:t>
            </a:r>
            <a:r>
              <a:rPr lang="es-ES" altLang="es-AR" sz="2400" dirty="0" err="1"/>
              <a:t>legem</a:t>
            </a:r>
            <a:r>
              <a:rPr lang="es-ES" altLang="es-AR" sz="2400" dirty="0"/>
              <a:t>”.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ASOCIACIÓN MULTISECTORIAL DEL SUR EN DEFENSA DEL DESARROLLO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SUSTENTABLE c/ COMISIÓN NACIONAL DE ENERGÍA ATÓMICA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</a:t>
            </a:r>
            <a:r>
              <a:rPr lang="es-ES" altLang="es-AR" sz="1800" b="1" dirty="0"/>
              <a:t>, voto del doctor Ricardo LORENZETTI,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26 de mayo de 2010. Fallos: 333:748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uadroTexto 1"/>
          <p:cNvSpPr txBox="1">
            <a:spLocks noChangeArrowheads="1"/>
          </p:cNvSpPr>
          <p:nvPr/>
        </p:nvSpPr>
        <p:spPr bwMode="auto">
          <a:xfrm>
            <a:off x="250825" y="476250"/>
            <a:ext cx="62720538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>
                <a:solidFill>
                  <a:srgbClr val="FF0000"/>
                </a:solidFill>
              </a:rPr>
              <a:t>DEFENSA DEL AMBIENTE COMO BIEN COLECTIVO</a:t>
            </a:r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No hay dudas de que </a:t>
            </a:r>
            <a:r>
              <a:rPr lang="es-ES_tradnl" altLang="es-AR" sz="2400" b="1" dirty="0"/>
              <a:t>la presente causa tiene por objeto </a:t>
            </a:r>
            <a:r>
              <a:rPr lang="es-ES_tradnl" altLang="es-AR" sz="2400" dirty="0"/>
              <a:t>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defensa del bien de incidencia colectiva configurado por 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ambiente.</a:t>
            </a:r>
            <a:r>
              <a:rPr lang="es-ES_tradnl" altLang="es-AR" sz="2400" dirty="0"/>
              <a:t> En este caso, los actores reclaman como </a:t>
            </a:r>
            <a:r>
              <a:rPr lang="es-ES_tradnl" altLang="es-AR" sz="2400" b="1" dirty="0"/>
              <a:t>legitimados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b="1" dirty="0"/>
              <a:t>extraordinarios </a:t>
            </a:r>
            <a:r>
              <a:rPr lang="es-ES_tradnl" altLang="es-AR" sz="2400" dirty="0"/>
              <a:t>para </a:t>
            </a:r>
            <a:r>
              <a:rPr lang="es-ES_tradnl" altLang="es-AR" sz="2400" b="1" dirty="0"/>
              <a:t>la TUTELA DE UN BIEN COLECTIVO</a:t>
            </a:r>
            <a:r>
              <a:rPr lang="es-ES_tradnl" altLang="es-AR" sz="2400" dirty="0"/>
              <a:t>, 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que por </a:t>
            </a:r>
            <a:r>
              <a:rPr lang="es-ES_tradnl" altLang="es-AR" sz="2400" b="1" dirty="0"/>
              <a:t>naturaleza jurídica, </a:t>
            </a:r>
            <a:r>
              <a:rPr lang="es-ES_tradnl" altLang="es-AR" sz="2400" dirty="0"/>
              <a:t>es </a:t>
            </a:r>
            <a:r>
              <a:rPr lang="es-ES_tradnl" altLang="es-AR" sz="2400" b="1" dirty="0"/>
              <a:t>de uso común, indivisible </a:t>
            </a:r>
            <a:r>
              <a:rPr lang="es-ES_tradnl" altLang="es-AR" sz="2400" dirty="0"/>
              <a:t>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está tutelado de manera </a:t>
            </a:r>
            <a:r>
              <a:rPr lang="es-ES_tradnl" altLang="es-AR" sz="2400" b="1" dirty="0"/>
              <a:t>indisponible por las partes</a:t>
            </a:r>
            <a:r>
              <a:rPr lang="es-ES_tradnl" altLang="es-AR" sz="2400" dirty="0"/>
              <a:t>, ya que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primero </a:t>
            </a:r>
            <a:r>
              <a:rPr lang="es-ES_tradnl" altLang="es-AR" sz="2400" b="1" dirty="0"/>
              <a:t>corresponde la prevención</a:t>
            </a:r>
            <a:r>
              <a:rPr lang="es-ES_tradnl" altLang="es-AR" sz="2400" dirty="0"/>
              <a:t>, luego la </a:t>
            </a:r>
            <a:r>
              <a:rPr lang="es-ES_tradnl" altLang="es-AR" sz="2400" b="1" dirty="0"/>
              <a:t>recomposición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y en ausencia de toda posibilidad, dará lugar al </a:t>
            </a:r>
            <a:r>
              <a:rPr lang="es-ES_tradnl" altLang="es-AR" sz="2400" b="1" dirty="0"/>
              <a:t>resarcimiento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AR" sz="2400" dirty="0"/>
              <a:t>(Fallos: 326:2316).  </a:t>
            </a:r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19/02/2015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sz="1800" dirty="0" smtClean="0"/>
              <a:t>Fallos</a:t>
            </a:r>
            <a:r>
              <a:rPr lang="es-AR" sz="1800" dirty="0"/>
              <a:t>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ES_tradnl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4"/>
          <p:cNvSpPr txBox="1">
            <a:spLocks noChangeArrowheads="1"/>
          </p:cNvSpPr>
          <p:nvPr/>
        </p:nvSpPr>
        <p:spPr bwMode="auto">
          <a:xfrm>
            <a:off x="323850" y="476250"/>
            <a:ext cx="8504238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OBLIGACIÓN DE PREVISIÓN ANTICIPADA Y EXTENDIDA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El principio precautorio produce</a:t>
            </a:r>
            <a:r>
              <a:rPr lang="es-ES" altLang="es-AR" sz="2400" dirty="0"/>
              <a:t> </a:t>
            </a:r>
            <a:r>
              <a:rPr lang="es-ES" altLang="es-AR" sz="2400" b="1" dirty="0"/>
              <a:t>una obligación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previsión extendida y anticipatoria</a:t>
            </a:r>
            <a:r>
              <a:rPr lang="es-ES" altLang="es-AR" sz="2400" dirty="0"/>
              <a:t> </a:t>
            </a:r>
            <a:r>
              <a:rPr lang="es-ES" altLang="es-AR" sz="2400" b="1" dirty="0"/>
              <a:t>a cargo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funcionario público</a:t>
            </a:r>
            <a:r>
              <a:rPr lang="es-ES" altLang="es-AR" sz="2400" dirty="0"/>
              <a:t>. Por lo tanto, </a:t>
            </a:r>
            <a:r>
              <a:rPr lang="es-ES" altLang="es-AR" sz="2400" b="1" dirty="0"/>
              <a:t>no se cumple con la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ley</a:t>
            </a:r>
            <a:r>
              <a:rPr lang="es-ES" altLang="es-AR" sz="2400" dirty="0"/>
              <a:t> </a:t>
            </a:r>
            <a:r>
              <a:rPr lang="es-ES" altLang="es-AR" sz="2400" b="1" dirty="0"/>
              <a:t>si se otorgan autorizaciones sin conocer el efecto</a:t>
            </a:r>
            <a:r>
              <a:rPr lang="es-ES" altLang="es-AR" sz="2400" dirty="0"/>
              <a:t>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con el propósito de actuar una vez que esos daños se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manifiestan. Por el contrario, </a:t>
            </a:r>
            <a:r>
              <a:rPr lang="es-ES" altLang="es-AR" sz="2400" b="1" dirty="0"/>
              <a:t>el administrador</a:t>
            </a:r>
            <a:r>
              <a:rPr lang="es-ES" altLang="es-AR" sz="2400" dirty="0"/>
              <a:t> que </a:t>
            </a:r>
            <a:r>
              <a:rPr lang="es-ES" altLang="es-AR" sz="2400" b="1" dirty="0"/>
              <a:t>tiene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ante sí dos opciones fundadas sobre el riesgo</a:t>
            </a:r>
            <a:r>
              <a:rPr lang="es-ES" altLang="es-AR" sz="2400" dirty="0"/>
              <a:t>, </a:t>
            </a:r>
            <a:r>
              <a:rPr lang="es-ES" altLang="es-AR" sz="2400" b="1" dirty="0"/>
              <a:t>debe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actuar precautoriamente, y obtener previamente la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suficiente información </a:t>
            </a:r>
            <a:r>
              <a:rPr lang="es-ES" altLang="es-AR" sz="2400" dirty="0"/>
              <a:t>a efectos de adoptar una decisión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basada en un </a:t>
            </a:r>
            <a:r>
              <a:rPr lang="es-ES" altLang="es-AR" sz="2400" b="1" dirty="0"/>
              <a:t>adecuado balance de riesgos y beneficios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SALAS, DINO Y OTROS C/ SALTA, PROVINCIA DE Y OTRO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26 de marzo de 2009 - Fallos: 332:663  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96752"/>
            <a:ext cx="4568762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OBLIGACIÓN DE PREVISIÓN ANTICIPADA Y EXTENDIDA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En este sentido, este Tribunal ha tenido oportunidad de </a:t>
            </a:r>
            <a:r>
              <a:rPr lang="es-AR" sz="2400" dirty="0" smtClean="0">
                <a:cs typeface="Arial" panose="020B0604020202020204" pitchFamily="34" charset="0"/>
              </a:rPr>
              <a:t>enfatizar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la </a:t>
            </a:r>
            <a:r>
              <a:rPr lang="es-AR" sz="2400" dirty="0">
                <a:cs typeface="Arial" panose="020B0604020202020204" pitchFamily="34" charset="0"/>
              </a:rPr>
              <a:t>importancia y gravitación que reviste el principio precautorio en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el </a:t>
            </a:r>
            <a:r>
              <a:rPr lang="es-AR" sz="2400" dirty="0">
                <a:cs typeface="Arial" panose="020B0604020202020204" pitchFamily="34" charset="0"/>
              </a:rPr>
              <a:t>precedente "Salas, Dino, publicado en Fallos: 332: 663. Allí,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estableció </a:t>
            </a:r>
            <a:r>
              <a:rPr lang="es-AR" sz="2400" dirty="0">
                <a:cs typeface="Arial" panose="020B0604020202020204" pitchFamily="34" charset="0"/>
              </a:rPr>
              <a:t>que "el principio precautorio produce </a:t>
            </a:r>
            <a:r>
              <a:rPr lang="es-AR" sz="2400" dirty="0" smtClean="0">
                <a:cs typeface="Arial" panose="020B0604020202020204" pitchFamily="34" charset="0"/>
              </a:rPr>
              <a:t>una </a:t>
            </a:r>
            <a:r>
              <a:rPr lang="es-AR" sz="2400" dirty="0">
                <a:cs typeface="Arial" panose="020B0604020202020204" pitchFamily="34" charset="0"/>
              </a:rPr>
              <a:t>obligación de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previsión </a:t>
            </a:r>
            <a:r>
              <a:rPr lang="es-AR" sz="2400" dirty="0">
                <a:cs typeface="Arial" panose="020B0604020202020204" pitchFamily="34" charset="0"/>
              </a:rPr>
              <a:t>extendida y anticipatoria a cargo del funcionario público”.</a:t>
            </a:r>
          </a:p>
          <a:p>
            <a:endParaRPr lang="es-AR" sz="20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</a:t>
            </a:r>
            <a:r>
              <a:rPr lang="es-AR" sz="2000" i="1" dirty="0">
                <a:cs typeface="Arial" panose="020B0604020202020204" pitchFamily="34" charset="0"/>
              </a:rPr>
              <a:t>318/2014 (50-M)/CS1 </a:t>
            </a:r>
            <a:r>
              <a:rPr lang="es-AR" sz="2000" dirty="0">
                <a:cs typeface="Arial" panose="020B0604020202020204" pitchFamily="34" charset="0"/>
              </a:rPr>
              <a:t>RECURSO DE HECHO Mamani, </a:t>
            </a:r>
            <a:r>
              <a:rPr lang="es-AR" sz="2000" dirty="0" smtClean="0">
                <a:cs typeface="Arial" panose="020B0604020202020204" pitchFamily="34" charset="0"/>
              </a:rPr>
              <a:t>Agustín </a:t>
            </a:r>
            <a:r>
              <a:rPr lang="es-AR" sz="2000" dirty="0">
                <a:cs typeface="Arial" panose="020B0604020202020204" pitchFamily="34" charset="0"/>
              </a:rPr>
              <a:t>Pío y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otros </a:t>
            </a:r>
            <a:r>
              <a:rPr lang="es-AR" sz="2000" i="1" dirty="0">
                <a:cs typeface="Arial" panose="020B0604020202020204" pitchFamily="34" charset="0"/>
              </a:rPr>
              <a:t>cl </a:t>
            </a:r>
            <a:r>
              <a:rPr lang="es-AR" sz="2000" dirty="0">
                <a:cs typeface="Arial" panose="020B0604020202020204" pitchFamily="34" charset="0"/>
              </a:rPr>
              <a:t>Estado Provincial - Dirección Provincial de </a:t>
            </a:r>
            <a:r>
              <a:rPr lang="es-AR" sz="2000" dirty="0" smtClean="0">
                <a:cs typeface="Arial" panose="020B0604020202020204" pitchFamily="34" charset="0"/>
              </a:rPr>
              <a:t>Políticas </a:t>
            </a:r>
            <a:r>
              <a:rPr lang="es-AR" sz="2000" dirty="0">
                <a:cs typeface="Arial" panose="020B0604020202020204" pitchFamily="34" charset="0"/>
              </a:rPr>
              <a:t>Ambientales y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Recursos Naturales </a:t>
            </a:r>
            <a:r>
              <a:rPr lang="es-AR" sz="2000" dirty="0">
                <a:cs typeface="Arial" panose="020B0604020202020204" pitchFamily="34" charset="0"/>
              </a:rPr>
              <a:t>y </a:t>
            </a:r>
            <a:r>
              <a:rPr lang="es-AR" sz="2000" dirty="0" smtClean="0">
                <a:cs typeface="Arial" panose="020B0604020202020204" pitchFamily="34" charset="0"/>
              </a:rPr>
              <a:t>otro s/</a:t>
            </a:r>
            <a:r>
              <a:rPr lang="es-AR" sz="2000" i="1" dirty="0" smtClean="0">
                <a:cs typeface="Arial" panose="020B0604020202020204" pitchFamily="34" charset="0"/>
              </a:rPr>
              <a:t> </a:t>
            </a:r>
            <a:r>
              <a:rPr lang="es-AR" sz="2000" dirty="0">
                <a:cs typeface="Arial" panose="020B0604020202020204" pitchFamily="34" charset="0"/>
              </a:rPr>
              <a:t>recurso.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623159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4"/>
          <p:cNvSpPr txBox="1">
            <a:spLocks noChangeArrowheads="1"/>
          </p:cNvSpPr>
          <p:nvPr/>
        </p:nvSpPr>
        <p:spPr bwMode="auto">
          <a:xfrm>
            <a:off x="-7938" y="476250"/>
            <a:ext cx="9874251" cy="572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ARMONIZACIÓN Y COMPLEMENTARIEDAD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La aplicación de este principio implica armonizar la tutela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ambiente y el desarrollo, mediante un juicio de ponderación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razonable.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Por esta razón no debe buscarse oposición entre ambos, sino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complementariedad, ya que la tutela del ambiente no significa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detener el progreso, sino por el contrario, hacerlo más perdurable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en el tiempo, de manera que puedan disfrutarlo las generaciones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futuras.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SALAS, DINO Y OTROS C/ SALTA, PROVINCIA DE Y OTRO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26 de marzo de 2009 - Fallos: 332:663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uadroTexto 1"/>
          <p:cNvSpPr txBox="1">
            <a:spLocks noChangeArrowheads="1"/>
          </p:cNvSpPr>
          <p:nvPr/>
        </p:nvSpPr>
        <p:spPr bwMode="auto">
          <a:xfrm>
            <a:off x="107950" y="765175"/>
            <a:ext cx="9461500" cy="529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PRINCIPIOS DE PREVENCIÓN Y PRECAUTORIO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Estando en juego el </a:t>
            </a:r>
            <a:r>
              <a:rPr lang="es-AR" altLang="es-AR" sz="2400" b="1" dirty="0"/>
              <a:t>derecho humano al agua potable </a:t>
            </a:r>
            <a:r>
              <a:rPr lang="es-AR" altLang="es-AR" sz="2400" dirty="0"/>
              <a:t>deberá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mantenerse la cautelar dispuesta por el tribunal de origen, con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base en los principios de prevención y precautorio, hasta tanto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se cumpla con lo ordenado.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CuadroTexto 1"/>
          <p:cNvSpPr txBox="1">
            <a:spLocks noChangeArrowheads="1"/>
          </p:cNvSpPr>
          <p:nvPr/>
        </p:nvSpPr>
        <p:spPr bwMode="auto">
          <a:xfrm>
            <a:off x="179388" y="188913"/>
            <a:ext cx="10744200" cy="554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PRINCIPIOS DE DERECHO AMBIENTAL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Que, por su lado, los principios de prevención, precautorio,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progresividad, de responsabilidad y de solidaridad -según lo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dispone el artículo 4° de la mencionada norma- </a:t>
            </a:r>
            <a:r>
              <a:rPr lang="es-AR" altLang="es-AR" sz="2400" b="1" dirty="0"/>
              <a:t>imponen que no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deban ser mecánicamente trasladadas, ni con consideraciones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meramente superficiales, los principios y reglas propios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derecho patrimonial individual </a:t>
            </a:r>
            <a:r>
              <a:rPr lang="es-AR" altLang="es-AR" sz="2400" dirty="0"/>
              <a:t>para el examen y subsunción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este tipo de pretensiones que alcanzan al medio ambiente como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bien indivisible.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19 de febrero de </a:t>
            </a:r>
            <a:r>
              <a:rPr lang="es-ES" altLang="es-AR" sz="1800" dirty="0" smtClean="0"/>
              <a:t>2015. Fallos: 338:80</a:t>
            </a: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uadroTexto 1"/>
          <p:cNvSpPr txBox="1">
            <a:spLocks noChangeArrowheads="1"/>
          </p:cNvSpPr>
          <p:nvPr/>
        </p:nvSpPr>
        <p:spPr bwMode="auto">
          <a:xfrm>
            <a:off x="0" y="1136650"/>
            <a:ext cx="10783888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JUICIO DE PONDERACIÓN EN APLICACIÓN PRECAUTORIO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el </a:t>
            </a:r>
            <a:r>
              <a:rPr lang="es-AR" altLang="es-AR" sz="2400" b="1" dirty="0"/>
              <a:t>juicio de ponderación al que obliga la aplicación del </a:t>
            </a:r>
            <a:endParaRPr lang="es-AR" altLang="es-AR" sz="2400" b="1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 smtClean="0"/>
              <a:t>principio </a:t>
            </a:r>
            <a:r>
              <a:rPr lang="es-AR" altLang="es-AR" sz="2400" b="1" dirty="0"/>
              <a:t>precautorio, </a:t>
            </a:r>
            <a:r>
              <a:rPr lang="es-AR" altLang="es-AR" sz="2400" dirty="0"/>
              <a:t>exige al juez considerar que todo aquel </a:t>
            </a:r>
            <a:endParaRPr lang="es-AR" altLang="es-AR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 smtClean="0"/>
              <a:t>que </a:t>
            </a:r>
            <a:r>
              <a:rPr lang="es-AR" altLang="es-AR" sz="2400" dirty="0"/>
              <a:t>cause daño ambiental es </a:t>
            </a:r>
            <a:r>
              <a:rPr lang="es-AR" altLang="es-AR" sz="2400" b="1" dirty="0"/>
              <a:t>responsable de restablecer </a:t>
            </a:r>
            <a:r>
              <a:rPr lang="es-AR" altLang="es-AR" sz="2400" dirty="0"/>
              <a:t>las </a:t>
            </a:r>
            <a:endParaRPr lang="es-AR" altLang="es-AR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 smtClean="0"/>
              <a:t>cosas </a:t>
            </a:r>
            <a:r>
              <a:rPr lang="es-AR" altLang="es-AR" sz="2400" dirty="0"/>
              <a:t>al estado anterior </a:t>
            </a:r>
            <a:r>
              <a:rPr lang="es-AR" altLang="es-AR" sz="2400" dirty="0" smtClean="0"/>
              <a:t>a </a:t>
            </a:r>
            <a:r>
              <a:rPr lang="es-AR" altLang="es-AR" sz="2400" dirty="0"/>
              <a:t>su producción (art. 41 de la Constitución </a:t>
            </a:r>
            <a:endParaRPr lang="es-AR" altLang="es-AR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 smtClean="0"/>
              <a:t>Nacional</a:t>
            </a:r>
            <a:r>
              <a:rPr lang="es-AR" altLang="es-AR" sz="2400" dirty="0"/>
              <a:t>, </a:t>
            </a:r>
            <a:r>
              <a:rPr lang="es-AR" altLang="es-AR" sz="2400" dirty="0" smtClean="0"/>
              <a:t>A. 27 L. </a:t>
            </a:r>
            <a:r>
              <a:rPr lang="es-AR" altLang="es-AR" sz="2400" dirty="0"/>
              <a:t>25.675 </a:t>
            </a:r>
            <a:r>
              <a:rPr lang="es-AR" altLang="es-AR" sz="2400" dirty="0" smtClean="0"/>
              <a:t>y A. </a:t>
            </a:r>
            <a:r>
              <a:rPr lang="es-AR" altLang="es-AR" sz="2400" dirty="0"/>
              <a:t>263 del Código de Minería).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154/2013 (49-Cl/CSJ) / CSJ 695/2013 (49-Cl/CSJ</a:t>
            </a:r>
            <a:r>
              <a:rPr lang="es-AR" altLang="es-AR" sz="2000" dirty="0" smtClean="0"/>
              <a:t>). 23/02/2016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RECURSOS DE HECHO. “Cruz, Felipa y otros c/ MINERA ALUMBRERA LD</a:t>
            </a:r>
          </a:p>
          <a:p>
            <a:pPr>
              <a:spcBef>
                <a:spcPct val="0"/>
              </a:spcBef>
              <a:buNone/>
            </a:pPr>
            <a:r>
              <a:rPr lang="es-AR" altLang="es-AR" sz="2000" dirty="0"/>
              <a:t>y otro si sumarísimo</a:t>
            </a:r>
            <a:r>
              <a:rPr lang="es-AR" altLang="es-AR" sz="2000" dirty="0" smtClean="0"/>
              <a:t>”. </a:t>
            </a:r>
            <a:r>
              <a:rPr lang="es-AR" sz="2000" dirty="0"/>
              <a:t>Fallos: 339:142. 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61784" y="260648"/>
            <a:ext cx="1534098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JUICIO DE PONDERACIÓN Y PRINCIPIO PRECAUTORIO</a:t>
            </a:r>
            <a:endParaRPr lang="es-ES" sz="2400" dirty="0" smtClean="0"/>
          </a:p>
          <a:p>
            <a:endParaRPr lang="es-ES" sz="2400" b="1" dirty="0"/>
          </a:p>
          <a:p>
            <a:r>
              <a:rPr lang="es-ES" sz="2400" b="1" dirty="0" smtClean="0"/>
              <a:t>La </a:t>
            </a:r>
            <a:r>
              <a:rPr lang="es-ES" sz="2400" b="1" dirty="0"/>
              <a:t>sentencia que dejó sin efecto la medida cautelar</a:t>
            </a:r>
            <a:r>
              <a:rPr lang="es-ES" sz="2400" dirty="0"/>
              <a:t> </a:t>
            </a:r>
            <a:r>
              <a:rPr lang="es-ES" sz="2400" b="1" dirty="0"/>
              <a:t>que </a:t>
            </a:r>
            <a:endParaRPr lang="es-ES" sz="2400" b="1" dirty="0" smtClean="0"/>
          </a:p>
          <a:p>
            <a:r>
              <a:rPr lang="es-ES" sz="2400" b="1" dirty="0" smtClean="0"/>
              <a:t>dispuso </a:t>
            </a:r>
            <a:r>
              <a:rPr lang="es-ES" sz="2400" b="1" dirty="0"/>
              <a:t>la suspensión de la actividad industrial de la empresa</a:t>
            </a:r>
            <a:r>
              <a:rPr lang="es-ES" sz="2400" dirty="0"/>
              <a:t> </a:t>
            </a:r>
            <a:endParaRPr lang="es-ES" sz="2400" dirty="0" smtClean="0"/>
          </a:p>
          <a:p>
            <a:r>
              <a:rPr lang="es-ES" sz="2400" dirty="0" smtClean="0"/>
              <a:t>demandada </a:t>
            </a:r>
            <a:r>
              <a:rPr lang="es-ES" sz="2400" dirty="0"/>
              <a:t>ante </a:t>
            </a:r>
            <a:r>
              <a:rPr lang="es-ES" sz="2400" b="1" dirty="0"/>
              <a:t>posibles emanaciones de efluentes gaseosos </a:t>
            </a:r>
            <a:endParaRPr lang="es-ES" sz="2400" b="1" dirty="0" smtClean="0"/>
          </a:p>
          <a:p>
            <a:r>
              <a:rPr lang="es-ES" sz="2400" b="1" dirty="0" smtClean="0"/>
              <a:t>y </a:t>
            </a:r>
            <a:r>
              <a:rPr lang="es-ES" sz="2400" b="1" dirty="0"/>
              <a:t>líquidos vertidos sobre el río Paraná, </a:t>
            </a:r>
            <a:r>
              <a:rPr lang="es-ES" sz="2400" b="1" dirty="0" smtClean="0"/>
              <a:t>así </a:t>
            </a:r>
            <a:r>
              <a:rPr lang="es-ES" sz="2400" b="1" dirty="0"/>
              <a:t>como por el </a:t>
            </a:r>
            <a:endParaRPr lang="es-ES" sz="2400" b="1" dirty="0" smtClean="0"/>
          </a:p>
          <a:p>
            <a:r>
              <a:rPr lang="es-ES" sz="2400" b="1" dirty="0" smtClean="0"/>
              <a:t>enterramiento </a:t>
            </a:r>
            <a:r>
              <a:rPr lang="es-ES" sz="2400" b="1" dirty="0"/>
              <a:t>de residuos peligrosos </a:t>
            </a:r>
            <a:r>
              <a:rPr lang="es-ES" sz="2400" b="1" dirty="0" smtClean="0"/>
              <a:t>es </a:t>
            </a:r>
            <a:r>
              <a:rPr lang="es-ES" sz="2400" b="1" dirty="0"/>
              <a:t>arbitraria</a:t>
            </a:r>
            <a:r>
              <a:rPr lang="es-ES" sz="2400" dirty="0"/>
              <a:t>, si el tribunal </a:t>
            </a:r>
            <a:endParaRPr lang="es-ES" sz="2400" dirty="0" smtClean="0"/>
          </a:p>
          <a:p>
            <a:r>
              <a:rPr lang="es-ES" sz="2400" b="1" dirty="0" smtClean="0"/>
              <a:t>no </a:t>
            </a:r>
            <a:r>
              <a:rPr lang="es-ES" sz="2400" b="1" dirty="0"/>
              <a:t>realizó el juicio de ponderación al que obliga la aplicación </a:t>
            </a:r>
            <a:endParaRPr lang="es-ES" sz="2400" b="1" dirty="0" smtClean="0"/>
          </a:p>
          <a:p>
            <a:r>
              <a:rPr lang="es-ES" sz="2400" b="1" dirty="0" smtClean="0"/>
              <a:t>del </a:t>
            </a:r>
            <a:r>
              <a:rPr lang="es-ES" sz="2400" b="1" dirty="0"/>
              <a:t>principio precautorio,</a:t>
            </a:r>
            <a:r>
              <a:rPr lang="es-ES" sz="2400" dirty="0"/>
              <a:t> según el cual, </a:t>
            </a:r>
            <a:r>
              <a:rPr lang="es-ES" sz="2400" b="1" dirty="0" smtClean="0"/>
              <a:t>cuando haya peligro de </a:t>
            </a:r>
          </a:p>
          <a:p>
            <a:r>
              <a:rPr lang="es-ES" sz="2400" b="1" dirty="0" smtClean="0"/>
              <a:t>daño grave e irreversible la ausencia de información o certeza </a:t>
            </a:r>
          </a:p>
          <a:p>
            <a:r>
              <a:rPr lang="es-ES" sz="2400" b="1" dirty="0" smtClean="0"/>
              <a:t>científica no deberá utilizarse como razón para postergar la </a:t>
            </a:r>
          </a:p>
          <a:p>
            <a:r>
              <a:rPr lang="es-ES" sz="2400" b="1" dirty="0" smtClean="0"/>
              <a:t>adopción </a:t>
            </a:r>
            <a:r>
              <a:rPr lang="es-ES" sz="2400" b="1" dirty="0"/>
              <a:t>de medidas eficaces, en función de los costos, </a:t>
            </a:r>
            <a:endParaRPr lang="es-ES" sz="2400" b="1" dirty="0" smtClean="0"/>
          </a:p>
          <a:p>
            <a:r>
              <a:rPr lang="es-ES" sz="2400" b="1" dirty="0" smtClean="0"/>
              <a:t>para impedir </a:t>
            </a:r>
            <a:r>
              <a:rPr lang="es-ES" sz="2400" b="1" dirty="0"/>
              <a:t>la degradación del ambiente</a:t>
            </a:r>
            <a:r>
              <a:rPr lang="es-ES" sz="2400" b="1" dirty="0" smtClean="0"/>
              <a:t>.</a:t>
            </a:r>
          </a:p>
          <a:p>
            <a:endParaRPr lang="es-ES" sz="2400" b="1" dirty="0"/>
          </a:p>
          <a:p>
            <a:r>
              <a:rPr lang="es-ES" sz="2400" dirty="0"/>
              <a:t>Asociación Civil Protección Ambiental del Río </a:t>
            </a:r>
            <a:r>
              <a:rPr lang="es-ES" sz="2400" dirty="0" smtClean="0"/>
              <a:t>Paraná c/ </a:t>
            </a:r>
          </a:p>
          <a:p>
            <a:r>
              <a:rPr lang="es-ES" sz="2400" dirty="0" err="1" smtClean="0"/>
              <a:t>Carboquímica</a:t>
            </a:r>
            <a:r>
              <a:rPr lang="es-ES" sz="2400" dirty="0" smtClean="0"/>
              <a:t> s/ incidente cautelar. 2/7/2020. F. 343:519</a:t>
            </a:r>
            <a:endParaRPr lang="es-ES" sz="2400" dirty="0"/>
          </a:p>
          <a:p>
            <a:endParaRPr lang="es-ES" sz="2400" b="1" dirty="0" smtClean="0"/>
          </a:p>
          <a:p>
            <a:endParaRPr lang="es-ES" sz="2400" b="1" dirty="0"/>
          </a:p>
          <a:p>
            <a:endParaRPr lang="es-ES" sz="2400" b="1" dirty="0" smtClean="0"/>
          </a:p>
          <a:p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40085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uadroTexto 1"/>
          <p:cNvSpPr txBox="1">
            <a:spLocks noChangeArrowheads="1"/>
          </p:cNvSpPr>
          <p:nvPr/>
        </p:nvSpPr>
        <p:spPr bwMode="auto">
          <a:xfrm>
            <a:off x="344488" y="549275"/>
            <a:ext cx="8863324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PRINCIPIOS PRECAUTORIO Y DE COOPERACIÓN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virtud de los </a:t>
            </a:r>
            <a:r>
              <a:rPr lang="es-AR" altLang="es-AR" sz="2400" b="1" dirty="0"/>
              <a:t>principios precautorio y de cooperación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previstos en la Ley General del Ambiente, </a:t>
            </a:r>
            <a:r>
              <a:rPr lang="es-AR" altLang="es-AR" sz="2400" b="1" dirty="0"/>
              <a:t>dado el carácter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binacional del emprendimiento minero, </a:t>
            </a:r>
            <a:r>
              <a:rPr lang="es-AR" altLang="es-AR" sz="2400" dirty="0"/>
              <a:t>cabe considerar las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decisiones jurisdiccionales adoptadas por el país extranjero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ordena la paralización de su construcción y en el marco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las facultades </a:t>
            </a:r>
            <a:r>
              <a:rPr lang="es-AR" altLang="es-AR" sz="2400" dirty="0" err="1"/>
              <a:t>instructorias</a:t>
            </a:r>
            <a:r>
              <a:rPr lang="es-AR" altLang="es-AR" sz="2400" dirty="0"/>
              <a:t> del</a:t>
            </a:r>
            <a:r>
              <a:rPr lang="es-AR" altLang="es-AR" sz="2400" b="1" dirty="0"/>
              <a:t> juez </a:t>
            </a:r>
            <a:r>
              <a:rPr lang="es-AR" altLang="es-AR" sz="2400" dirty="0"/>
              <a:t>en el proceso ambiental,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corresponde requerir informes sobre el estado de las tareas de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Monitoreo y prevención de daños, sin perjuicio de lo que en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definitiva se decida respecto de la competencia.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Vargas, Ricardo Marcelo c/ San Juan, Provincia de y otros s/ Daño ambiental”,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01/09/2015</a:t>
            </a:r>
            <a:r>
              <a:rPr lang="es-AR" altLang="es-AR" sz="1800" dirty="0" smtClean="0"/>
              <a:t>. </a:t>
            </a:r>
            <a:r>
              <a:rPr lang="es-AR" sz="1800" dirty="0"/>
              <a:t>Fallos: 338:811</a:t>
            </a: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CuadroTexto 1"/>
          <p:cNvSpPr txBox="1">
            <a:spLocks noChangeArrowheads="1"/>
          </p:cNvSpPr>
          <p:nvPr/>
        </p:nvSpPr>
        <p:spPr bwMode="auto">
          <a:xfrm>
            <a:off x="0" y="476250"/>
            <a:ext cx="10063163" cy="7294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BALANCE PROVISORIO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al omitir toda referencia a la prueba aludida, </a:t>
            </a:r>
            <a:r>
              <a:rPr lang="es-AR" altLang="es-AR" sz="2400" b="1" dirty="0"/>
              <a:t>la cámara no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realizó un BALANCE PROVISORIO ENTRE LA PERSPECTIVA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 la ocurrencia de un DAÑO GRAVE E IRREVERSIBLE y 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COSTO de acreditar el cumplimiento de las medidas solicitadas, principalmente, a la luz del ya citado PRINCIPIO PRECAUTORIO,</a:t>
            </a:r>
            <a:r>
              <a:rPr lang="es-AR" altLang="es-AR" sz="24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conforme al cual, cuando haya peligro de daño grave o irreversible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ausencia de información o certeza científica no deberá utilizarse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como razón para postergar la adopción de medidas eficaces, en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función de los costos, para impedir la degradación del ambiente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–art. 4° de la ley 25.675- (F: 333:748).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154/2013 (49-Cl/CSJ) / CSJ 695/2013 (49-Cl/CSJ). RECURSOS DE HECHO. “Cruz, Felipa y otros c/ MINERA ALUMBRERA LD y otro si sumarísimo”.</a:t>
            </a:r>
          </a:p>
          <a:p>
            <a:pPr>
              <a:spcBef>
                <a:spcPct val="0"/>
              </a:spcBef>
              <a:buNone/>
            </a:pPr>
            <a:r>
              <a:rPr lang="es-AR" sz="2000" dirty="0"/>
              <a:t>Fallos: 339:142. </a:t>
            </a:r>
            <a:r>
              <a:rPr lang="es-AR" sz="2000" dirty="0" smtClean="0"/>
              <a:t>23/02/2016. Fallos 349:142. 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CuadroTexto 1"/>
          <p:cNvSpPr txBox="1">
            <a:spLocks noChangeArrowheads="1"/>
          </p:cNvSpPr>
          <p:nvPr/>
        </p:nvSpPr>
        <p:spPr bwMode="auto">
          <a:xfrm>
            <a:off x="107950" y="765175"/>
            <a:ext cx="9416296" cy="7294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EXISTENCIA DE UN INFORME PERICIAL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sin hacer mérito de los argumentos de la actora relativos a 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vigencia del principio precautorio </a:t>
            </a:r>
            <a:r>
              <a:rPr lang="es-AR" altLang="es-AR" sz="2400" dirty="0"/>
              <a:t>previsto en el art. 4° de la Ley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General del Ambiente, </a:t>
            </a:r>
            <a:r>
              <a:rPr lang="es-AR" altLang="es-AR" sz="2400" b="1" dirty="0"/>
              <a:t>ni de los expresados con relación a 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EXISTENCIA DE UN INFORME PERICIAL QUE ACREDITARÍA 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CONTAMINACIÓN </a:t>
            </a:r>
            <a:r>
              <a:rPr lang="es-AR" altLang="es-AR" sz="2400" dirty="0"/>
              <a:t>GENERADA POR LA EMPRESA demandada 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su potencial incremento en caso de no disponerse </a:t>
            </a:r>
            <a:r>
              <a:rPr lang="es-AR" altLang="es-AR" sz="2400" b="1" dirty="0"/>
              <a:t>la cesación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la actividad minera en cuestión.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154/2013 (49-Cl/CSJ) / CSJ 695/2013 (49-Cl/CSJ)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RECURSOS DE HECHO. “Cruz, Felipa y otros c/ MINERA ALUMBRERA LD</a:t>
            </a:r>
          </a:p>
          <a:p>
            <a:pPr>
              <a:spcBef>
                <a:spcPct val="0"/>
              </a:spcBef>
              <a:buNone/>
            </a:pPr>
            <a:r>
              <a:rPr lang="es-AR" altLang="es-AR" sz="2000" dirty="0"/>
              <a:t>y otro si sumarísimo</a:t>
            </a:r>
            <a:r>
              <a:rPr lang="es-AR" altLang="es-AR" sz="2000" dirty="0" smtClean="0"/>
              <a:t>”. </a:t>
            </a:r>
            <a:r>
              <a:rPr lang="es-AR" sz="2000" dirty="0"/>
              <a:t>Fallos: 339:142. 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2348880"/>
            <a:ext cx="5512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PARADIGMA AMBIENTAL 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82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CuadroTexto 1"/>
          <p:cNvSpPr txBox="1">
            <a:spLocks noChangeArrowheads="1"/>
          </p:cNvSpPr>
          <p:nvPr/>
        </p:nvSpPr>
        <p:spPr bwMode="auto">
          <a:xfrm>
            <a:off x="12700" y="981075"/>
            <a:ext cx="94710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PRINCIPIOS PREVENTIVO Y PRECAUTORIO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En el caso </a:t>
            </a:r>
            <a:r>
              <a:rPr lang="es-AR" altLang="es-AR" sz="2400" dirty="0"/>
              <a:t>resulta de fundamental importancia </a:t>
            </a:r>
            <a:r>
              <a:rPr lang="es-AR" altLang="es-AR" sz="2400" b="1" dirty="0"/>
              <a:t>EL DERECHO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ACCESO AL AGUA POTABLE y la aplicación del principio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prevención y, aun en la duda técnica, del principio precautorio</a:t>
            </a:r>
            <a:r>
              <a:rPr lang="es-AR" altLang="es-AR" sz="2400" dirty="0"/>
              <a:t>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como sustento de ese derecho.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24744"/>
            <a:ext cx="4825723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DESCONOCIMIENTO DEL PRINCIPIO PRECAUTORIO </a:t>
            </a:r>
          </a:p>
          <a:p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También correctamente afirma que la sentencia apelada modificó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la </a:t>
            </a:r>
            <a:r>
              <a:rPr lang="es-AR" sz="2400" dirty="0">
                <a:cs typeface="Arial" panose="020B0604020202020204" pitchFamily="34" charset="0"/>
              </a:rPr>
              <a:t>pretensión al exigir acreditación o inminencia del daño ambiental,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cuando </a:t>
            </a:r>
            <a:r>
              <a:rPr lang="es-AR" sz="2400" dirty="0">
                <a:cs typeface="Arial" panose="020B0604020202020204" pitchFamily="34" charset="0"/>
              </a:rPr>
              <a:t>en rigor la actora demandó la nulidad de los actos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administrativos </a:t>
            </a:r>
            <a:r>
              <a:rPr lang="es-AR" sz="2400" dirty="0">
                <a:cs typeface="Arial" panose="020B0604020202020204" pitchFamily="34" charset="0"/>
              </a:rPr>
              <a:t>que autorizaron los desmontes. Con ello, además,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desconoció </a:t>
            </a:r>
            <a:r>
              <a:rPr lang="es-AR" sz="2400" dirty="0">
                <a:cs typeface="Arial" panose="020B0604020202020204" pitchFamily="34" charset="0"/>
              </a:rPr>
              <a:t>en forma expresa la aplicación del principio precautorio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que </a:t>
            </a:r>
            <a:r>
              <a:rPr lang="es-AR" sz="2400" dirty="0">
                <a:cs typeface="Arial" panose="020B0604020202020204" pitchFamily="34" charset="0"/>
              </a:rPr>
              <a:t>rige la materia.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</a:t>
            </a:r>
            <a:r>
              <a:rPr lang="es-AR" sz="2000" i="1" dirty="0">
                <a:cs typeface="Arial" panose="020B0604020202020204" pitchFamily="34" charset="0"/>
              </a:rPr>
              <a:t>318/2014 (50-M)/CS1 </a:t>
            </a:r>
            <a:r>
              <a:rPr lang="es-AR" sz="2000" dirty="0">
                <a:cs typeface="Arial" panose="020B0604020202020204" pitchFamily="34" charset="0"/>
              </a:rPr>
              <a:t>RECURSO DE HECHO Mamani, Agustín Pío y otros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i="1" dirty="0" smtClean="0">
                <a:cs typeface="Arial" panose="020B0604020202020204" pitchFamily="34" charset="0"/>
              </a:rPr>
              <a:t>cl </a:t>
            </a:r>
            <a:r>
              <a:rPr lang="es-AR" sz="2000" dirty="0">
                <a:cs typeface="Arial" panose="020B0604020202020204" pitchFamily="34" charset="0"/>
              </a:rPr>
              <a:t>Estado Provincial - Dirección Provincial de Políticas Ambientales y Recursos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Naturales y otro </a:t>
            </a:r>
            <a:r>
              <a:rPr lang="es-AR" sz="2000" i="1" dirty="0" smtClean="0">
                <a:cs typeface="Arial" panose="020B0604020202020204" pitchFamily="34" charset="0"/>
              </a:rPr>
              <a:t>s. </a:t>
            </a:r>
            <a:r>
              <a:rPr lang="es-AR" sz="2000" dirty="0" smtClean="0">
                <a:cs typeface="Arial" panose="020B0604020202020204" pitchFamily="34" charset="0"/>
              </a:rPr>
              <a:t>recurso</a:t>
            </a:r>
            <a:r>
              <a:rPr lang="es-AR" sz="2000" dirty="0">
                <a:cs typeface="Arial" panose="020B0604020202020204" pitchFamily="34" charset="0"/>
              </a:rPr>
              <a:t>, 5 de septiembre de 2017</a:t>
            </a:r>
            <a:r>
              <a:rPr lang="es-AR" sz="2000" dirty="0" smtClean="0">
                <a:cs typeface="Arial" panose="020B0604020202020204" pitchFamily="34" charset="0"/>
              </a:rPr>
              <a:t>. 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4390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30553" y="337080"/>
            <a:ext cx="9878025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UMBRAL DE ACCESO AL PRINCIPIO PRECAUTORIO</a:t>
            </a:r>
          </a:p>
          <a:p>
            <a:endParaRPr lang="es-AR" sz="2400" dirty="0" smtClean="0"/>
          </a:p>
          <a:p>
            <a:r>
              <a:rPr lang="es-AR" sz="2400" b="1" dirty="0" smtClean="0"/>
              <a:t>La </a:t>
            </a:r>
            <a:r>
              <a:rPr lang="es-AR" sz="2400" b="1" dirty="0"/>
              <a:t>aplicación del principio precautorio</a:t>
            </a:r>
            <a:r>
              <a:rPr lang="es-AR" sz="2400" dirty="0"/>
              <a:t>, aun existiendo una </a:t>
            </a:r>
            <a:endParaRPr lang="es-AR" sz="2400" dirty="0" smtClean="0"/>
          </a:p>
          <a:p>
            <a:r>
              <a:rPr lang="es-AR" sz="2400" b="1" dirty="0" smtClean="0"/>
              <a:t>incertidumbre </a:t>
            </a:r>
            <a:r>
              <a:rPr lang="es-AR" sz="2400" b="1" dirty="0"/>
              <a:t>científica respecto al riesgo</a:t>
            </a:r>
            <a:r>
              <a:rPr lang="es-AR" sz="2400" dirty="0" smtClean="0"/>
              <a:t>, requiere </a:t>
            </a:r>
            <a:r>
              <a:rPr lang="es-AR" sz="2400" dirty="0"/>
              <a:t>un </a:t>
            </a:r>
            <a:r>
              <a:rPr lang="es-AR" sz="2400" b="1" dirty="0"/>
              <a:t>mínimo </a:t>
            </a:r>
            <a:endParaRPr lang="es-AR" sz="2400" b="1" dirty="0" smtClean="0"/>
          </a:p>
          <a:p>
            <a:r>
              <a:rPr lang="es-AR" sz="2400" b="1" dirty="0" smtClean="0"/>
              <a:t>de </a:t>
            </a:r>
            <a:r>
              <a:rPr lang="es-AR" sz="2400" b="1" dirty="0"/>
              <a:t>demostración de la posible concreción del daño</a:t>
            </a:r>
            <a:r>
              <a:rPr lang="es-AR" sz="2400" dirty="0"/>
              <a:t>; debe existir </a:t>
            </a:r>
            <a:endParaRPr lang="es-AR" sz="2400" dirty="0" smtClean="0"/>
          </a:p>
          <a:p>
            <a:r>
              <a:rPr lang="es-AR" sz="2400" b="1" dirty="0" smtClean="0"/>
              <a:t>un </a:t>
            </a:r>
            <a:r>
              <a:rPr lang="es-AR" sz="2400" b="1" dirty="0"/>
              <a:t>umbral de </a:t>
            </a:r>
            <a:r>
              <a:rPr lang="es-AR" sz="2400" b="1" dirty="0" smtClean="0"/>
              <a:t>acceso al </a:t>
            </a:r>
            <a:r>
              <a:rPr lang="es-AR" sz="2400" b="1" dirty="0"/>
              <a:t>principio precautorio </a:t>
            </a:r>
            <a:r>
              <a:rPr lang="es-AR" sz="2400" dirty="0"/>
              <a:t>ya que de lo contrario </a:t>
            </a:r>
            <a:endParaRPr lang="es-AR" sz="2400" dirty="0" smtClean="0"/>
          </a:p>
          <a:p>
            <a:r>
              <a:rPr lang="es-AR" sz="2400" dirty="0" smtClean="0"/>
              <a:t>siempre </a:t>
            </a:r>
            <a:r>
              <a:rPr lang="es-AR" sz="2400" dirty="0"/>
              <a:t>se podrá argumentar que cualquier actividad </a:t>
            </a:r>
            <a:r>
              <a:rPr lang="es-AR" sz="2400" dirty="0" smtClean="0"/>
              <a:t>podrá causar </a:t>
            </a:r>
          </a:p>
          <a:p>
            <a:r>
              <a:rPr lang="es-AR" sz="2400" dirty="0" smtClean="0"/>
              <a:t>daños</a:t>
            </a:r>
            <a:r>
              <a:rPr lang="es-AR" sz="2400" dirty="0"/>
              <a:t>, el problema que ello acarrea es que se puede </a:t>
            </a:r>
            <a:r>
              <a:rPr lang="es-AR" sz="2400" dirty="0" smtClean="0"/>
              <a:t>desnaturalizar </a:t>
            </a:r>
          </a:p>
          <a:p>
            <a:r>
              <a:rPr lang="es-AR" sz="2400" dirty="0" smtClean="0"/>
              <a:t>la </a:t>
            </a:r>
            <a:r>
              <a:rPr lang="es-AR" sz="2400" dirty="0"/>
              <a:t>utilización del </a:t>
            </a:r>
            <a:r>
              <a:rPr lang="es-AR" sz="2400" dirty="0" smtClean="0"/>
              <a:t>principio, prestándose </a:t>
            </a:r>
            <a:r>
              <a:rPr lang="es-AR" sz="2400" dirty="0"/>
              <a:t>a usos que sean negligentes </a:t>
            </a:r>
            <a:endParaRPr lang="es-AR" sz="2400" dirty="0" smtClean="0"/>
          </a:p>
          <a:p>
            <a:r>
              <a:rPr lang="es-AR" sz="2400" dirty="0" smtClean="0"/>
              <a:t>u </a:t>
            </a:r>
            <a:r>
              <a:rPr lang="es-AR" sz="2400" dirty="0"/>
              <a:t>obedezcan en realidad a otras </a:t>
            </a:r>
            <a:r>
              <a:rPr lang="es-AR" sz="2400" dirty="0" smtClean="0"/>
              <a:t>intenciones. </a:t>
            </a:r>
          </a:p>
          <a:p>
            <a:r>
              <a:rPr lang="es-AR" sz="2400" dirty="0" smtClean="0"/>
              <a:t>(</a:t>
            </a:r>
            <a:r>
              <a:rPr lang="es-AR" sz="2400" dirty="0"/>
              <a:t>Voto del </a:t>
            </a:r>
            <a:r>
              <a:rPr lang="es-AR" sz="2400" dirty="0" smtClean="0"/>
              <a:t>juez </a:t>
            </a:r>
            <a:r>
              <a:rPr lang="es-AR" sz="2400" dirty="0" err="1" smtClean="0"/>
              <a:t>Lorenzetti</a:t>
            </a:r>
            <a:r>
              <a:rPr lang="es-AR" sz="2400" dirty="0" smtClean="0"/>
              <a:t>).</a:t>
            </a:r>
          </a:p>
          <a:p>
            <a:endParaRPr lang="es-AR" sz="2400" dirty="0"/>
          </a:p>
          <a:p>
            <a:r>
              <a:rPr lang="es-AR" sz="2000" dirty="0"/>
              <a:t>FSA </a:t>
            </a:r>
            <a:r>
              <a:rPr lang="es-AR" sz="2000" dirty="0" smtClean="0"/>
              <a:t>011000507/2010/1/RH001. </a:t>
            </a:r>
            <a:r>
              <a:rPr lang="es-AR" sz="2000" i="1" dirty="0" smtClean="0"/>
              <a:t>Recurso </a:t>
            </a:r>
            <a:r>
              <a:rPr lang="es-AR" sz="2000" i="1" dirty="0"/>
              <a:t>Queja Nº 1 </a:t>
            </a:r>
            <a:r>
              <a:rPr lang="es-AR" sz="2000" i="1" dirty="0" smtClean="0"/>
              <a:t> </a:t>
            </a:r>
          </a:p>
          <a:p>
            <a:r>
              <a:rPr lang="es-AR" sz="2000" b="1" dirty="0" smtClean="0"/>
              <a:t>TELEFONICA </a:t>
            </a:r>
            <a:r>
              <a:rPr lang="es-AR" sz="2000" b="1" dirty="0"/>
              <a:t>MOVILES </a:t>
            </a:r>
            <a:r>
              <a:rPr lang="es-AR" sz="2000" b="1" dirty="0" smtClean="0"/>
              <a:t> ARGENTINA </a:t>
            </a:r>
            <a:r>
              <a:rPr lang="es-AR" sz="2000" b="1" dirty="0"/>
              <a:t>S.A. </a:t>
            </a:r>
            <a:r>
              <a:rPr lang="es-AR" sz="2000" dirty="0" smtClean="0"/>
              <a:t>02/07/2019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44780607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476672"/>
            <a:ext cx="9445214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IDENTIFICACIÓN MÍNIMA DE RIESGOS 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b="1" dirty="0" smtClean="0"/>
              <a:t>La </a:t>
            </a:r>
            <a:r>
              <a:rPr lang="es-AR" sz="2400" b="1" dirty="0"/>
              <a:t>regulación municipal que se cuestiona establece normas </a:t>
            </a:r>
            <a:endParaRPr lang="es-AR" sz="2400" b="1" dirty="0" smtClean="0"/>
          </a:p>
          <a:p>
            <a:r>
              <a:rPr lang="es-AR" sz="2400" b="1" dirty="0" smtClean="0"/>
              <a:t>restrictivas </a:t>
            </a:r>
            <a:r>
              <a:rPr lang="es-AR" sz="2400" b="1" dirty="0"/>
              <a:t>en materia de instalación </a:t>
            </a:r>
            <a:r>
              <a:rPr lang="es-AR" sz="2400" b="1" dirty="0" smtClean="0"/>
              <a:t>de antenas </a:t>
            </a:r>
            <a:r>
              <a:rPr lang="es-AR" sz="2400" b="1" dirty="0"/>
              <a:t>de celulares </a:t>
            </a:r>
            <a:endParaRPr lang="es-AR" sz="2400" b="1" dirty="0" smtClean="0"/>
          </a:p>
          <a:p>
            <a:r>
              <a:rPr lang="es-AR" sz="2400" b="1" dirty="0" smtClean="0"/>
              <a:t>que </a:t>
            </a:r>
            <a:r>
              <a:rPr lang="es-AR" sz="2400" b="1" dirty="0"/>
              <a:t>conspiran contra el normal desarrollo de la telefonía móvil </a:t>
            </a:r>
            <a:endParaRPr lang="es-AR" sz="2400" b="1" dirty="0" smtClean="0"/>
          </a:p>
          <a:p>
            <a:r>
              <a:rPr lang="es-AR" sz="2400" dirty="0" smtClean="0"/>
              <a:t>ya </a:t>
            </a:r>
            <a:r>
              <a:rPr lang="es-AR" sz="2400" dirty="0"/>
              <a:t>que </a:t>
            </a:r>
            <a:r>
              <a:rPr lang="es-AR" sz="2400" dirty="0" smtClean="0"/>
              <a:t>impone condiciones </a:t>
            </a:r>
            <a:r>
              <a:rPr lang="es-AR" sz="2400" dirty="0"/>
              <a:t>que se apartan de las establecidas </a:t>
            </a:r>
            <a:endParaRPr lang="es-AR" sz="2400" dirty="0" smtClean="0"/>
          </a:p>
          <a:p>
            <a:r>
              <a:rPr lang="es-AR" sz="2400" dirty="0" smtClean="0"/>
              <a:t>por </a:t>
            </a:r>
            <a:r>
              <a:rPr lang="es-AR" sz="2400" dirty="0"/>
              <a:t>la autoridad nacional </a:t>
            </a:r>
            <a:r>
              <a:rPr lang="es-AR" sz="2400" b="1" dirty="0"/>
              <a:t>sin que se hayan </a:t>
            </a:r>
            <a:r>
              <a:rPr lang="es-AR" sz="2400" b="1" dirty="0" smtClean="0"/>
              <a:t>identificado siquiera </a:t>
            </a:r>
          </a:p>
          <a:p>
            <a:r>
              <a:rPr lang="es-AR" sz="2400" b="1" dirty="0" smtClean="0"/>
              <a:t>mínimamente </a:t>
            </a:r>
            <a:r>
              <a:rPr lang="es-AR" sz="2400" b="1" dirty="0"/>
              <a:t>los riesgos que lo justificarían</a:t>
            </a:r>
            <a:r>
              <a:rPr lang="es-AR" sz="2400" dirty="0"/>
              <a:t>, impidiendo así la </a:t>
            </a:r>
            <a:endParaRPr lang="es-AR" sz="2400" dirty="0" smtClean="0"/>
          </a:p>
          <a:p>
            <a:r>
              <a:rPr lang="es-AR" sz="2400" dirty="0" smtClean="0"/>
              <a:t>existencia </a:t>
            </a:r>
            <a:r>
              <a:rPr lang="es-AR" sz="2400" dirty="0"/>
              <a:t>de un régimen </a:t>
            </a:r>
            <a:r>
              <a:rPr lang="es-AR" sz="2400" dirty="0" smtClean="0"/>
              <a:t>de uniformidad </a:t>
            </a:r>
          </a:p>
          <a:p>
            <a:r>
              <a:rPr lang="es-AR" sz="2400" dirty="0" smtClean="0"/>
              <a:t>(</a:t>
            </a:r>
            <a:r>
              <a:rPr lang="es-AR" sz="2400" dirty="0"/>
              <a:t>Voto del juez </a:t>
            </a:r>
            <a:r>
              <a:rPr lang="es-AR" sz="2400" dirty="0" err="1"/>
              <a:t>Lorenzetti</a:t>
            </a:r>
            <a:r>
              <a:rPr lang="es-AR" sz="2400" dirty="0"/>
              <a:t>).</a:t>
            </a:r>
          </a:p>
          <a:p>
            <a:endParaRPr lang="es-AR" sz="2400" dirty="0" smtClean="0"/>
          </a:p>
          <a:p>
            <a:r>
              <a:rPr lang="es-AR" sz="2400" dirty="0"/>
              <a:t>FSA 011000507/2010/1/RH001. </a:t>
            </a:r>
            <a:r>
              <a:rPr lang="es-AR" sz="2400" i="1" dirty="0"/>
              <a:t>Recurso Queja Nº 1  </a:t>
            </a:r>
          </a:p>
          <a:p>
            <a:r>
              <a:rPr lang="es-AR" sz="2400" b="1" dirty="0"/>
              <a:t>TELEFONICA MOVILES  ARGENTINA S.A. </a:t>
            </a:r>
            <a:r>
              <a:rPr lang="es-AR" sz="2400" dirty="0" smtClean="0"/>
              <a:t>02/07/2019. </a:t>
            </a:r>
          </a:p>
          <a:p>
            <a:r>
              <a:rPr lang="es-AR" sz="2400" dirty="0" smtClean="0"/>
              <a:t>F. 342:1061</a:t>
            </a:r>
            <a:endParaRPr lang="es-AR" sz="2400" dirty="0"/>
          </a:p>
          <a:p>
            <a:endParaRPr lang="es-AR" sz="2400" dirty="0"/>
          </a:p>
          <a:p>
            <a:endParaRPr lang="es-AR" sz="2400" dirty="0" smtClean="0"/>
          </a:p>
        </p:txBody>
      </p:sp>
    </p:spTree>
    <p:extLst>
      <p:ext uri="{BB962C8B-B14F-4D97-AF65-F5344CB8AC3E}">
        <p14:creationId xmlns:p14="http://schemas.microsoft.com/office/powerpoint/2010/main" val="174679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575" y="403129"/>
            <a:ext cx="9199891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IN DUBIO PRO NATURA </a:t>
            </a:r>
          </a:p>
          <a:p>
            <a:endParaRPr lang="es-AR" sz="2400" b="1" u="sng" dirty="0"/>
          </a:p>
          <a:p>
            <a:r>
              <a:rPr lang="es-AR" sz="2400" b="1" dirty="0" smtClean="0"/>
              <a:t>Los </a:t>
            </a:r>
            <a:r>
              <a:rPr lang="es-AR" sz="2400" b="1" dirty="0"/>
              <a:t>jueces deben considerar el principio in dubio pro natura </a:t>
            </a:r>
            <a:endParaRPr lang="es-AR" sz="2400" b="1" dirty="0" smtClean="0"/>
          </a:p>
          <a:p>
            <a:r>
              <a:rPr lang="es-AR" sz="2400" dirty="0" smtClean="0"/>
              <a:t>que </a:t>
            </a:r>
            <a:r>
              <a:rPr lang="es-AR" sz="2400" dirty="0"/>
              <a:t>establece que </a:t>
            </a:r>
            <a:r>
              <a:rPr lang="es-AR" sz="2400" b="1" dirty="0"/>
              <a:t>en caso de duda, </a:t>
            </a:r>
            <a:r>
              <a:rPr lang="es-AR" sz="2400" dirty="0"/>
              <a:t>todos los procesos ante </a:t>
            </a:r>
            <a:endParaRPr lang="es-AR" sz="2400" dirty="0" smtClean="0"/>
          </a:p>
          <a:p>
            <a:r>
              <a:rPr lang="es-AR" sz="2400" dirty="0" smtClean="0"/>
              <a:t>tribunales</a:t>
            </a:r>
            <a:r>
              <a:rPr lang="es-AR" sz="2400" dirty="0"/>
              <a:t>, órganos administrativos y otros tomadores de </a:t>
            </a:r>
            <a:endParaRPr lang="es-AR" sz="2400" dirty="0" smtClean="0"/>
          </a:p>
          <a:p>
            <a:r>
              <a:rPr lang="es-AR" sz="2400" dirty="0" smtClean="0"/>
              <a:t>decisión </a:t>
            </a:r>
            <a:r>
              <a:rPr lang="es-AR" sz="2400" b="1" dirty="0"/>
              <a:t>deberán ser resueltos de manera tal que favorezcan </a:t>
            </a:r>
            <a:endParaRPr lang="es-AR" sz="2400" b="1" dirty="0" smtClean="0"/>
          </a:p>
          <a:p>
            <a:r>
              <a:rPr lang="es-AR" sz="2400" b="1" dirty="0" smtClean="0"/>
              <a:t>la </a:t>
            </a:r>
            <a:r>
              <a:rPr lang="es-AR" sz="2400" b="1" dirty="0"/>
              <a:t>protección y conservación del medio ambiente</a:t>
            </a:r>
            <a:r>
              <a:rPr lang="es-AR" sz="2400" dirty="0"/>
              <a:t>, </a:t>
            </a:r>
            <a:r>
              <a:rPr lang="es-AR" sz="2400" b="1" dirty="0"/>
              <a:t>dando </a:t>
            </a:r>
            <a:endParaRPr lang="es-AR" sz="2400" b="1" dirty="0" smtClean="0"/>
          </a:p>
          <a:p>
            <a:r>
              <a:rPr lang="es-AR" sz="2400" b="1" dirty="0" smtClean="0"/>
              <a:t>preferencia </a:t>
            </a:r>
            <a:r>
              <a:rPr lang="es-AR" sz="2400" b="1" dirty="0"/>
              <a:t>a las alternativas menos perjudiciales </a:t>
            </a:r>
            <a:r>
              <a:rPr lang="es-AR" sz="2400" dirty="0"/>
              <a:t>y no se </a:t>
            </a:r>
            <a:endParaRPr lang="es-AR" sz="2400" dirty="0" smtClean="0"/>
          </a:p>
          <a:p>
            <a:r>
              <a:rPr lang="es-AR" sz="2400" dirty="0" smtClean="0"/>
              <a:t>emprenderán </a:t>
            </a:r>
            <a:r>
              <a:rPr lang="es-AR" sz="2400" dirty="0"/>
              <a:t>acciones cuando sus potenciales efectos adversos </a:t>
            </a:r>
            <a:endParaRPr lang="es-AR" sz="2400" dirty="0" smtClean="0"/>
          </a:p>
          <a:p>
            <a:r>
              <a:rPr lang="es-AR" sz="2400" dirty="0" smtClean="0"/>
              <a:t>sean </a:t>
            </a:r>
            <a:r>
              <a:rPr lang="es-AR" sz="2400" dirty="0"/>
              <a:t>desproporcionados o excesivos en relación con los </a:t>
            </a:r>
            <a:endParaRPr lang="es-AR" sz="2400" dirty="0" smtClean="0"/>
          </a:p>
          <a:p>
            <a:r>
              <a:rPr lang="es-AR" sz="2400" dirty="0" smtClean="0"/>
              <a:t>beneficios </a:t>
            </a:r>
            <a:r>
              <a:rPr lang="es-AR" sz="2400" dirty="0"/>
              <a:t>derivados de los mismos.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000" dirty="0" smtClean="0"/>
              <a:t>CSJ </a:t>
            </a:r>
            <a:r>
              <a:rPr lang="es-AR" sz="2000" dirty="0"/>
              <a:t>000714/2016/RH001 MAJUL, JULIO JESUS c/ </a:t>
            </a:r>
            <a:r>
              <a:rPr lang="es-AR" sz="2000" dirty="0" smtClean="0"/>
              <a:t>MUNICIPALIDAD </a:t>
            </a:r>
            <a:r>
              <a:rPr lang="es-AR" sz="2000" dirty="0"/>
              <a:t>DE </a:t>
            </a:r>
            <a:endParaRPr lang="es-AR" sz="2000" dirty="0" smtClean="0"/>
          </a:p>
          <a:p>
            <a:r>
              <a:rPr lang="es-AR" sz="2000" dirty="0" smtClean="0"/>
              <a:t>PUEBLO </a:t>
            </a:r>
            <a:r>
              <a:rPr lang="es-AR" sz="2000" dirty="0"/>
              <a:t>GENERAL BELGRANO </a:t>
            </a:r>
            <a:r>
              <a:rPr lang="es-AR" sz="2000" dirty="0" smtClean="0"/>
              <a:t>Y </a:t>
            </a:r>
            <a:r>
              <a:rPr lang="es-AR" sz="2000" dirty="0"/>
              <a:t>OTROS </a:t>
            </a:r>
            <a:r>
              <a:rPr lang="es-AR" sz="2000" dirty="0" smtClean="0"/>
              <a:t>S.  AMPARO </a:t>
            </a:r>
            <a:r>
              <a:rPr lang="es-AR" sz="2000" dirty="0"/>
              <a:t>AMBIENTAL </a:t>
            </a:r>
            <a:endParaRPr lang="es-AR" sz="2000" dirty="0" smtClean="0"/>
          </a:p>
          <a:p>
            <a:r>
              <a:rPr lang="es-AR" sz="2000" dirty="0" smtClean="0"/>
              <a:t>11/07/2019. F. 342:1203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426913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620688"/>
            <a:ext cx="9738563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PRINCIPIO IN DUBIO PRO AQUA </a:t>
            </a:r>
          </a:p>
          <a:p>
            <a:endParaRPr lang="es-AR" sz="2400" dirty="0"/>
          </a:p>
          <a:p>
            <a:r>
              <a:rPr lang="es-AR" sz="2400" dirty="0" smtClean="0"/>
              <a:t>Especialmente </a:t>
            </a:r>
            <a:r>
              <a:rPr lang="es-AR" sz="2400" dirty="0"/>
              <a:t>el principio </a:t>
            </a:r>
            <a:r>
              <a:rPr lang="es-AR" sz="2400" dirty="0" smtClean="0"/>
              <a:t>IN DUBIO PRO AQUA, </a:t>
            </a:r>
            <a:r>
              <a:rPr lang="es-AR" sz="2400" dirty="0"/>
              <a:t>consistente con </a:t>
            </a:r>
            <a:endParaRPr lang="es-AR" sz="2400" dirty="0" smtClean="0"/>
          </a:p>
          <a:p>
            <a:r>
              <a:rPr lang="es-AR" sz="2400" dirty="0" smtClean="0"/>
              <a:t>el </a:t>
            </a:r>
            <a:r>
              <a:rPr lang="es-AR" sz="2400" dirty="0"/>
              <a:t>principio </a:t>
            </a:r>
            <a:r>
              <a:rPr lang="es-AR" sz="2400" dirty="0" smtClean="0"/>
              <a:t>IN DUBIO PRO NATURA, </a:t>
            </a:r>
            <a:r>
              <a:rPr lang="es-AR" sz="2400" dirty="0"/>
              <a:t>que en caso de incerteza, </a:t>
            </a:r>
            <a:endParaRPr lang="es-AR" sz="2400" dirty="0" smtClean="0"/>
          </a:p>
          <a:p>
            <a:r>
              <a:rPr lang="es-AR" sz="2400" dirty="0" smtClean="0"/>
              <a:t>establece </a:t>
            </a:r>
            <a:r>
              <a:rPr lang="es-AR" sz="2400" dirty="0"/>
              <a:t>que </a:t>
            </a:r>
            <a:r>
              <a:rPr lang="es-AR" sz="2400" b="1" dirty="0"/>
              <a:t>las controversias ambientales y de agua </a:t>
            </a:r>
            <a:r>
              <a:rPr lang="es-AR" sz="2400" dirty="0" smtClean="0"/>
              <a:t>deberán </a:t>
            </a:r>
          </a:p>
          <a:p>
            <a:r>
              <a:rPr lang="es-AR" sz="2400" dirty="0" smtClean="0"/>
              <a:t>ser </a:t>
            </a:r>
            <a:r>
              <a:rPr lang="es-AR" sz="2400" dirty="0"/>
              <a:t>resueltas en los tribunales, y las leyes de aplicación interpretadas </a:t>
            </a:r>
            <a:endParaRPr lang="es-AR" sz="2400" dirty="0" smtClean="0"/>
          </a:p>
          <a:p>
            <a:r>
              <a:rPr lang="es-AR" sz="2400" b="1" dirty="0" smtClean="0"/>
              <a:t>del </a:t>
            </a:r>
            <a:r>
              <a:rPr lang="es-AR" sz="2400" b="1" dirty="0"/>
              <a:t>modo más favorable a la protección y preservación de los </a:t>
            </a:r>
            <a:endParaRPr lang="es-AR" sz="2400" b="1" dirty="0" smtClean="0"/>
          </a:p>
          <a:p>
            <a:r>
              <a:rPr lang="es-AR" sz="2400" b="1" dirty="0" smtClean="0"/>
              <a:t>recursos </a:t>
            </a:r>
            <a:r>
              <a:rPr lang="es-AR" sz="2400" b="1" dirty="0"/>
              <a:t>de agua y ecosistemas conexos </a:t>
            </a:r>
            <a:r>
              <a:rPr lang="es-AR" sz="2400" dirty="0"/>
              <a:t>(UICN. </a:t>
            </a:r>
            <a:r>
              <a:rPr lang="es-AR" sz="2400" dirty="0" smtClean="0"/>
              <a:t>OCTAVO FORO </a:t>
            </a:r>
          </a:p>
          <a:p>
            <a:r>
              <a:rPr lang="es-AR" sz="2400" dirty="0" smtClean="0"/>
              <a:t>Mundial </a:t>
            </a:r>
            <a:r>
              <a:rPr lang="es-AR" sz="2400" dirty="0"/>
              <a:t>del Agua. Brasilia </a:t>
            </a:r>
            <a:r>
              <a:rPr lang="es-AR" sz="2400" dirty="0" err="1"/>
              <a:t>Declaration</a:t>
            </a:r>
            <a:r>
              <a:rPr lang="es-AR" sz="2400" dirty="0"/>
              <a:t> of </a:t>
            </a:r>
            <a:r>
              <a:rPr lang="es-AR" sz="2400" dirty="0" err="1"/>
              <a:t>Judges</a:t>
            </a:r>
            <a:r>
              <a:rPr lang="es-AR" sz="2400" dirty="0"/>
              <a:t> </a:t>
            </a:r>
            <a:r>
              <a:rPr lang="es-AR" sz="2400" dirty="0" err="1"/>
              <a:t>on</a:t>
            </a:r>
            <a:r>
              <a:rPr lang="es-AR" sz="2400" dirty="0"/>
              <a:t> </a:t>
            </a:r>
            <a:r>
              <a:rPr lang="es-AR" sz="2400" dirty="0" err="1"/>
              <a:t>Water</a:t>
            </a:r>
            <a:r>
              <a:rPr lang="es-AR" sz="2400" dirty="0"/>
              <a:t> </a:t>
            </a:r>
            <a:r>
              <a:rPr lang="es-AR" sz="2400" dirty="0" err="1"/>
              <a:t>Justice</a:t>
            </a:r>
            <a:r>
              <a:rPr lang="es-AR" sz="2400" dirty="0"/>
              <a:t>. </a:t>
            </a:r>
            <a:endParaRPr lang="es-AR" sz="2400" dirty="0" smtClean="0"/>
          </a:p>
          <a:p>
            <a:r>
              <a:rPr lang="es-AR" sz="2400" dirty="0" smtClean="0"/>
              <a:t>Brasilia</a:t>
            </a:r>
            <a:r>
              <a:rPr lang="es-AR" sz="2400" dirty="0"/>
              <a:t>, 21 de marzo de 2018).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000" dirty="0"/>
              <a:t>CSJ 000714/2016/RH001 MAJUL, JULIO JESUS c/ </a:t>
            </a:r>
            <a:r>
              <a:rPr lang="es-AR" sz="2000" dirty="0" smtClean="0"/>
              <a:t>MUNICIPALIDAD </a:t>
            </a:r>
            <a:r>
              <a:rPr lang="es-AR" sz="2000" dirty="0"/>
              <a:t>DE </a:t>
            </a:r>
            <a:endParaRPr lang="es-AR" sz="2000" dirty="0" smtClean="0"/>
          </a:p>
          <a:p>
            <a:r>
              <a:rPr lang="es-AR" sz="2000" dirty="0" smtClean="0"/>
              <a:t>PUEBLO </a:t>
            </a:r>
            <a:r>
              <a:rPr lang="es-AR" sz="2000" dirty="0"/>
              <a:t>GENERAL BELGRANO </a:t>
            </a:r>
            <a:r>
              <a:rPr lang="es-AR" sz="2000" dirty="0" smtClean="0"/>
              <a:t>Y </a:t>
            </a:r>
            <a:r>
              <a:rPr lang="es-AR" sz="2000" dirty="0"/>
              <a:t>OTROS </a:t>
            </a:r>
            <a:r>
              <a:rPr lang="es-AR" sz="2000" dirty="0" smtClean="0"/>
              <a:t>S. ACCION </a:t>
            </a:r>
            <a:r>
              <a:rPr lang="es-AR" sz="2000" dirty="0"/>
              <a:t>DE AMPARO </a:t>
            </a:r>
            <a:endParaRPr lang="es-AR" sz="2000" dirty="0" smtClean="0"/>
          </a:p>
          <a:p>
            <a:r>
              <a:rPr lang="es-AR" sz="2000" dirty="0" smtClean="0"/>
              <a:t>AMBIENTAL </a:t>
            </a:r>
            <a:r>
              <a:rPr lang="es-AR" sz="2000" dirty="0"/>
              <a:t>11/07/2019 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66391245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1520" y="980728"/>
            <a:ext cx="515134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PRINCIPIO DE INTEGRACIÓN </a:t>
            </a:r>
          </a:p>
          <a:p>
            <a:endParaRPr lang="es-AR" sz="2400" dirty="0"/>
          </a:p>
          <a:p>
            <a:r>
              <a:rPr lang="es-AR" sz="2400" dirty="0" smtClean="0"/>
              <a:t>Por </a:t>
            </a:r>
            <a:r>
              <a:rPr lang="es-AR" sz="2400" dirty="0"/>
              <a:t>último la propia normativa de referencia establece que la </a:t>
            </a:r>
            <a:endParaRPr lang="es-AR" sz="2400" dirty="0" smtClean="0"/>
          </a:p>
          <a:p>
            <a:r>
              <a:rPr lang="es-AR" sz="2400" dirty="0" smtClean="0"/>
              <a:t>aplicación </a:t>
            </a:r>
            <a:r>
              <a:rPr lang="es-AR" sz="2400" dirty="0"/>
              <a:t>y la interpretación de la ley, y de toda otra norma a </a:t>
            </a:r>
            <a:endParaRPr lang="es-AR" sz="2400" dirty="0" smtClean="0"/>
          </a:p>
          <a:p>
            <a:r>
              <a:rPr lang="es-AR" sz="2400" dirty="0" smtClean="0"/>
              <a:t>través </a:t>
            </a:r>
            <a:r>
              <a:rPr lang="es-AR" sz="2400" dirty="0"/>
              <a:t>de la cual se ejecute la política ambiental, estará sujeta </a:t>
            </a:r>
            <a:endParaRPr lang="es-AR" sz="2400" dirty="0" smtClean="0"/>
          </a:p>
          <a:p>
            <a:r>
              <a:rPr lang="es-AR" sz="2400" dirty="0" smtClean="0"/>
              <a:t>al </a:t>
            </a:r>
            <a:r>
              <a:rPr lang="es-AR" sz="2400" dirty="0"/>
              <a:t>cumplimiento de los principios, establecidos en el artículo 4°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la ley 25675 General del Ambiente, que se deben integrar </a:t>
            </a:r>
            <a:endParaRPr lang="es-AR" sz="2400" dirty="0" smtClean="0"/>
          </a:p>
          <a:p>
            <a:r>
              <a:rPr lang="es-AR" sz="2400" dirty="0" smtClean="0"/>
              <a:t>(</a:t>
            </a:r>
            <a:r>
              <a:rPr lang="es-AR" sz="2400" dirty="0"/>
              <a:t>artículo 5°), en todas las decisiones de carácter ambiental.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FERNÁNDEZ, MIGUEL ÁNGEL s/ infracción ley 24.051</a:t>
            </a:r>
          </a:p>
          <a:p>
            <a:r>
              <a:rPr lang="es-AR" sz="2400" dirty="0" smtClean="0"/>
              <a:t>CUESTIÓN DE COMPETENCIA: 22/08/2019. F. 342:1327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166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08720"/>
            <a:ext cx="98413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ARMAZÓN ESTRUCTURAL DE LA ESPECIALIDAD </a:t>
            </a:r>
          </a:p>
          <a:p>
            <a:endParaRPr lang="es-AR" sz="2400" b="1" dirty="0"/>
          </a:p>
          <a:p>
            <a:r>
              <a:rPr lang="es-AR" sz="2400" dirty="0" smtClean="0"/>
              <a:t>En </a:t>
            </a:r>
            <a:r>
              <a:rPr lang="es-AR" sz="2400" dirty="0"/>
              <a:t>este contexto, se destaca que por el artículo 4° de dicha ley, </a:t>
            </a:r>
            <a:endParaRPr lang="es-AR" sz="2400" dirty="0" smtClean="0"/>
          </a:p>
          <a:p>
            <a:r>
              <a:rPr lang="es-AR" sz="2400" b="1" dirty="0" smtClean="0"/>
              <a:t>el </a:t>
            </a:r>
            <a:r>
              <a:rPr lang="es-AR" sz="2400" b="1" dirty="0"/>
              <a:t>principio de congruencia, el principio de prevención, el principio </a:t>
            </a:r>
            <a:r>
              <a:rPr lang="es-AR" sz="2400" b="1" dirty="0" smtClean="0"/>
              <a:t>precautorio</a:t>
            </a:r>
            <a:r>
              <a:rPr lang="es-AR" sz="2400" b="1" dirty="0"/>
              <a:t>, y el principio de sustentabilidad, para resaltar, algunos </a:t>
            </a:r>
            <a:r>
              <a:rPr lang="es-AR" sz="2400" b="1" dirty="0" smtClean="0"/>
              <a:t>de </a:t>
            </a:r>
            <a:r>
              <a:rPr lang="es-AR" sz="2400" b="1" dirty="0"/>
              <a:t>los más relevantes, entre otros, constituyen </a:t>
            </a:r>
            <a:endParaRPr lang="es-AR" sz="2400" b="1" dirty="0" smtClean="0"/>
          </a:p>
          <a:p>
            <a:r>
              <a:rPr lang="es-AR" sz="2400" b="1" dirty="0" smtClean="0"/>
              <a:t>el </a:t>
            </a:r>
            <a:r>
              <a:rPr lang="es-AR" sz="2400" b="1" dirty="0"/>
              <a:t>armazón </a:t>
            </a:r>
            <a:r>
              <a:rPr lang="es-AR" sz="2400" b="1" dirty="0" smtClean="0"/>
              <a:t>estructural de la regulación de la especialidad</a:t>
            </a:r>
            <a:r>
              <a:rPr lang="es-AR" sz="2400" dirty="0" smtClean="0"/>
              <a:t>, no debiendo el juez, perder de vista la aplicación de los mismos, que </a:t>
            </a:r>
            <a:r>
              <a:rPr lang="es-AR" sz="2400" b="1" dirty="0" smtClean="0"/>
              <a:t>informan todo el sistema </a:t>
            </a:r>
            <a:r>
              <a:rPr lang="es-AR" sz="2400" dirty="0" smtClean="0"/>
              <a:t>de derecho ambiental, aun en cuestiones </a:t>
            </a:r>
          </a:p>
          <a:p>
            <a:r>
              <a:rPr lang="es-AR" sz="2400" dirty="0" smtClean="0"/>
              <a:t>de competencia.  </a:t>
            </a:r>
          </a:p>
          <a:p>
            <a:endParaRPr lang="es-AR" sz="2400" dirty="0"/>
          </a:p>
          <a:p>
            <a:r>
              <a:rPr lang="es-AR" sz="2400" dirty="0" smtClean="0"/>
              <a:t>FERNÁNDEZ, MIGUEL ÁNGEL s/ infracción ley 24.051</a:t>
            </a:r>
          </a:p>
          <a:p>
            <a:r>
              <a:rPr lang="es-AR" sz="2400" dirty="0" smtClean="0"/>
              <a:t>CUESTIÓN DE COMPETENCIA: 22/08/2019: F. 342:1327 </a:t>
            </a: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09770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http://www.qualiconlatam.com/img/su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341438"/>
            <a:ext cx="5715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CuadroTexto 1"/>
          <p:cNvSpPr txBox="1">
            <a:spLocks noChangeArrowheads="1"/>
          </p:cNvSpPr>
          <p:nvPr/>
        </p:nvSpPr>
        <p:spPr bwMode="auto">
          <a:xfrm>
            <a:off x="611560" y="2636837"/>
            <a:ext cx="791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dirty="0" smtClean="0">
                <a:solidFill>
                  <a:srgbClr val="FF0000"/>
                </a:solidFill>
              </a:rPr>
              <a:t>EVALUACIÓN DE </a:t>
            </a:r>
            <a:r>
              <a:rPr lang="es-AR" altLang="es-AR" dirty="0">
                <a:solidFill>
                  <a:srgbClr val="FF0000"/>
                </a:solidFill>
              </a:rPr>
              <a:t>IMPACTO AMBIENTAL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548680"/>
            <a:ext cx="982904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NO ES UNA MERA COLISIÓN DE DERECHOS SUBJETIVOS </a:t>
            </a:r>
          </a:p>
          <a:p>
            <a:endParaRPr lang="es-ES" sz="2400" b="1" dirty="0" smtClean="0"/>
          </a:p>
          <a:p>
            <a:r>
              <a:rPr lang="es-ES" sz="2400" b="1" dirty="0" smtClean="0"/>
              <a:t>Que </a:t>
            </a:r>
            <a:r>
              <a:rPr lang="es-ES" sz="2400" b="1" dirty="0"/>
              <a:t>sin perjuicio de ello, puede agregarse que cuando existen</a:t>
            </a:r>
          </a:p>
          <a:p>
            <a:r>
              <a:rPr lang="es-ES" sz="2400" b="1" dirty="0"/>
              <a:t>derechos de incidencia colectiva atinentes a la protección del </a:t>
            </a:r>
          </a:p>
          <a:p>
            <a:r>
              <a:rPr lang="es-ES" sz="2400" b="1" dirty="0"/>
              <a:t>ambiente</a:t>
            </a:r>
            <a:r>
              <a:rPr lang="es-ES" sz="2400" dirty="0"/>
              <a:t> –que involucran en los términos de la Ley de Glaciares, </a:t>
            </a:r>
          </a:p>
          <a:p>
            <a:r>
              <a:rPr lang="es-ES" sz="2400" dirty="0"/>
              <a:t>la posibilidad de estar afectando el acceso de grandes grupos de </a:t>
            </a:r>
          </a:p>
          <a:p>
            <a:r>
              <a:rPr lang="es-ES" sz="2400" dirty="0"/>
              <a:t>población al recurso estratégico del agua (art. 1°)- </a:t>
            </a:r>
            <a:r>
              <a:rPr lang="es-ES" sz="2400" b="1" dirty="0"/>
              <a:t>la hipotética </a:t>
            </a:r>
          </a:p>
          <a:p>
            <a:r>
              <a:rPr lang="es-ES" sz="2400" b="1" dirty="0"/>
              <a:t>controversia no puede ser atendida como la mera colisión de </a:t>
            </a:r>
          </a:p>
          <a:p>
            <a:r>
              <a:rPr lang="es-ES" sz="2400" b="1" dirty="0"/>
              <a:t>derechos subjetivos. </a:t>
            </a:r>
            <a:endParaRPr lang="es-ES" sz="2400" b="1" dirty="0" smtClean="0"/>
          </a:p>
          <a:p>
            <a:endParaRPr lang="es-ES" sz="2400" b="1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b="1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36504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4"/>
          <p:cNvSpPr txBox="1">
            <a:spLocks noChangeArrowheads="1"/>
          </p:cNvSpPr>
          <p:nvPr/>
        </p:nvSpPr>
        <p:spPr bwMode="auto">
          <a:xfrm>
            <a:off x="323850" y="549275"/>
            <a:ext cx="8645525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ESTUDIO DE IMPACTO AMBIENTAL ACUMULATIVO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Que la aplicación del principio precautorio en este caso,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obliga a suspender las autorizaciones de tala y desmonte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y su ejecución en los cuatro departamentos de mención,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hasta tanto se efectúe un estudio de impacto acumulativo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de dichos procesos.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SALAS, DINO Y OTROS C/ SALTA, PROVINCIA DE Y OTRO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26 de marzo de 2009 - Fallos: 332:663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4"/>
          <p:cNvSpPr txBox="1">
            <a:spLocks noChangeArrowheads="1"/>
          </p:cNvSpPr>
          <p:nvPr/>
        </p:nvSpPr>
        <p:spPr bwMode="auto">
          <a:xfrm>
            <a:off x="468313" y="549275"/>
            <a:ext cx="8281987" cy="424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ESTUDIO DE IMPACTO AMBIENTAL ACUMULATIVO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El estudio</a:t>
            </a:r>
            <a:r>
              <a:rPr lang="es-ES" altLang="es-AR" sz="2400" dirty="0"/>
              <a:t> referido deberá ser realizado por la </a:t>
            </a:r>
            <a:r>
              <a:rPr lang="es-ES" altLang="es-AR" sz="2400" b="1" dirty="0"/>
              <a:t>Provincia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 Salta, </a:t>
            </a:r>
            <a:r>
              <a:rPr lang="es-ES" altLang="es-AR" sz="2400" b="1" dirty="0"/>
              <a:t>en forma conjunta</a:t>
            </a:r>
            <a:r>
              <a:rPr lang="es-ES" altLang="es-AR" sz="2400" dirty="0"/>
              <a:t> con la Secretaria de Ambiente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y Desarrollo Sustentable de la </a:t>
            </a:r>
            <a:r>
              <a:rPr lang="es-ES" altLang="es-AR" sz="2400" b="1" dirty="0"/>
              <a:t>Nación</a:t>
            </a:r>
            <a:r>
              <a:rPr lang="es-ES" altLang="es-AR" sz="2400" dirty="0"/>
              <a:t>, la que deberá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resguardar el respeto de los presupuestos mínimos 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la materia. </a:t>
            </a:r>
            <a:r>
              <a:rPr lang="es-ES" altLang="es-AR" sz="2400" b="1" dirty="0"/>
              <a:t>Asimismo, deberá dar amplia participación 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las comunidades que habitan en la zona afectada.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SALAS, DINO Y OTROS C/ SALTA, PROVINCIA DE Y OTRO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26 de marzo de 2009 - Fallos: 332:663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4"/>
          <p:cNvSpPr txBox="1">
            <a:spLocks noChangeArrowheads="1"/>
          </p:cNvSpPr>
          <p:nvPr/>
        </p:nvSpPr>
        <p:spPr bwMode="auto">
          <a:xfrm>
            <a:off x="468313" y="333375"/>
            <a:ext cx="9329737" cy="498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ESTUDIO DE IMPACTO AMBIENTAL ACUMULATIVO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Dicho estudio deberá concentrarse en el análisis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impacto ambiental acumulativo de la tala y desmonte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señalados sobre el clima, el paisaje y el ambiente 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general, </a:t>
            </a:r>
            <a:r>
              <a:rPr lang="es-ES" altLang="es-AR" sz="2400" dirty="0"/>
              <a:t>así como las condiciones de vida de los habitantes.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Deberá proponer asimismo, </a:t>
            </a:r>
            <a:r>
              <a:rPr lang="es-ES" altLang="es-AR" sz="2400" b="1" dirty="0"/>
              <a:t>una solución que armonice la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protección de los bienes ambientales con el desarrollo</a:t>
            </a:r>
            <a:r>
              <a:rPr lang="es-ES" altLang="es-AR" sz="24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/>
              <a:t>en función de los costos – beneficios involucrados.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SALAS, DINO Y OTROS C/ SALTA, PROVINCIA DE Y OTRO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26 de marzo de 2009 - Fallos: 332:663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uadroTexto 1"/>
          <p:cNvSpPr txBox="1">
            <a:spLocks noChangeArrowheads="1"/>
          </p:cNvSpPr>
          <p:nvPr/>
        </p:nvSpPr>
        <p:spPr bwMode="auto">
          <a:xfrm>
            <a:off x="0" y="620713"/>
            <a:ext cx="9990138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INFORME DE IMPACTO AMBIENTAL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Concretamente, </a:t>
            </a:r>
            <a:r>
              <a:rPr lang="es-AR" altLang="es-AR" sz="2400" b="1" dirty="0"/>
              <a:t>no consideró que la elección de dicha vía, como remedio judicial expeditivo, se fundó en los daños inminentes 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medio ambiente </a:t>
            </a:r>
            <a:r>
              <a:rPr lang="es-AR" altLang="es-AR" sz="2400" dirty="0"/>
              <a:t>que puede provocar </a:t>
            </a:r>
            <a:r>
              <a:rPr lang="es-AR" altLang="es-AR" sz="2400" b="1" dirty="0"/>
              <a:t>la aprobación del "Informe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 Impacto Ambiental“ presentado por la Minera </a:t>
            </a:r>
            <a:r>
              <a:rPr lang="es-AR" altLang="es-AR" sz="2400" dirty="0"/>
              <a:t>Agua Rica LLC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mediante la resolución 35/09, </a:t>
            </a:r>
            <a:r>
              <a:rPr lang="es-AR" altLang="es-AR" sz="2400" b="1" dirty="0"/>
              <a:t>sin haberse salvado en forma previa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las objeciones señaladas en el mismo acto por la autoridad de aplicación.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 DE HECHO: “Martínez, Sergio Raúl c/</a:t>
            </a:r>
            <a:r>
              <a:rPr lang="es-AR" altLang="es-AR" sz="2000" i="1" dirty="0"/>
              <a:t> </a:t>
            </a:r>
            <a:r>
              <a:rPr lang="es-AR" altLang="es-AR" sz="2000" dirty="0"/>
              <a:t>Agua Rica LLC Sucursal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Argentina y su propietaria YAMANA GOLD LNC. y otros s/ acción de amparo”,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2 de marzo de 2016</a:t>
            </a:r>
            <a:r>
              <a:rPr lang="es-AR" altLang="es-AR" sz="2000" dirty="0" smtClean="0"/>
              <a:t>. F. 339:201</a:t>
            </a: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CuadroTexto 1"/>
          <p:cNvSpPr txBox="1">
            <a:spLocks noChangeArrowheads="1"/>
          </p:cNvSpPr>
          <p:nvPr/>
        </p:nvSpPr>
        <p:spPr bwMode="auto">
          <a:xfrm>
            <a:off x="0" y="188913"/>
            <a:ext cx="43164125" cy="717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EXISTENCIA DE PROBLEMAS AMBIENTALES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efecto, de la resolución mencionada -por la cual se aprobó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el </a:t>
            </a:r>
            <a:r>
              <a:rPr lang="es-AR" altLang="es-AR" sz="2400" b="1" dirty="0"/>
              <a:t>Informe de Impacto Ambiental </a:t>
            </a:r>
            <a:r>
              <a:rPr lang="es-AR" altLang="es-AR" sz="2400" dirty="0"/>
              <a:t>presentado por la Minera Agua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Rica LLC para </a:t>
            </a:r>
            <a:r>
              <a:rPr lang="es-AR" altLang="es-AR" sz="2400" b="1" dirty="0"/>
              <a:t>la etapa de explotación </a:t>
            </a:r>
            <a:r>
              <a:rPr lang="es-AR" altLang="es-AR" sz="2400" dirty="0"/>
              <a:t>del proyecto en carácter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Declaración de Impacto Ambiental- surge que </a:t>
            </a:r>
            <a:r>
              <a:rPr lang="es-AR" altLang="es-AR" sz="2400" b="1" dirty="0"/>
              <a:t>la provincia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demandada </a:t>
            </a:r>
            <a:r>
              <a:rPr lang="es-AR" altLang="es-AR" sz="2400" b="1" dirty="0"/>
              <a:t>admitió la existencia de problemas ambientales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</a:t>
            </a:r>
            <a:r>
              <a:rPr lang="es-AR" altLang="es-AR" sz="2400" b="1" dirty="0"/>
              <a:t>la empresa </a:t>
            </a:r>
            <a:r>
              <a:rPr lang="es-AR" altLang="es-AR" sz="2400" dirty="0"/>
              <a:t>debía solucionar </a:t>
            </a:r>
            <a:r>
              <a:rPr lang="es-AR" altLang="es-AR" sz="2400" b="1" dirty="0"/>
              <a:t>antes del inicio </a:t>
            </a:r>
            <a:r>
              <a:rPr lang="es-AR" altLang="es-AR" sz="2400" dirty="0"/>
              <a:t>de los trabajos,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tanto respecto del área de mina ANDALGALÁ, como del área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proceso Campo Arenal (ver copia de la resolución en el expediente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111.10.1 del registro de la Cámara de Apelaciones en lo Penal 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Exhortos) 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RECURSO DE HECHO: “Martínez, Sergio Raúl c/</a:t>
            </a:r>
            <a:r>
              <a:rPr lang="es-AR" altLang="es-AR" sz="2000" i="1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Agua Rica LLC Sucursal Argentina y su propietaria YAMANA GOLD INC.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s/ acción de amparo”, 2 de marzo de 2016. F. 339:201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CuadroTexto 1"/>
          <p:cNvSpPr txBox="1">
            <a:spLocks noChangeArrowheads="1"/>
          </p:cNvSpPr>
          <p:nvPr/>
        </p:nvSpPr>
        <p:spPr bwMode="auto">
          <a:xfrm>
            <a:off x="0" y="404813"/>
            <a:ext cx="9288463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DECLARACIÓN DE IMPACTO AMBIENTAL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Que, en este sentido, el superior tribunal provincial omitió 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análisis de normas aplicables al caso que, por un lado, exigen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emisión de la declaración de impacto ambiental en forma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previa al inicio de las obras; y por el otro, </a:t>
            </a:r>
            <a:r>
              <a:rPr lang="es-AR" altLang="es-AR" sz="2400" b="1" dirty="0"/>
              <a:t>al disponer en forma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expresa que la administración debe aprobar o rechazar los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estudios presentados, se limitan a conferirle facultades regladas</a:t>
            </a:r>
            <a:r>
              <a:rPr lang="es-AR" altLang="es-AR" sz="2400" dirty="0"/>
              <a:t> </a:t>
            </a:r>
            <a:r>
              <a:rPr lang="es-AR" altLang="es-AR" sz="2400" b="1" dirty="0"/>
              <a:t>en este aspecto, que no incluyen la potestad de admitir tales evaluaciones en forma condicional.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 DE HECHO: “Martínez, Sergio Raúl c/</a:t>
            </a:r>
            <a:r>
              <a:rPr lang="es-AR" altLang="es-AR" sz="2000" i="1" dirty="0"/>
              <a:t> </a:t>
            </a:r>
            <a:r>
              <a:rPr lang="es-AR" altLang="es-AR" sz="2000" dirty="0"/>
              <a:t>Agua Rica LLC Sucursal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Argentina y su propietaria YAMANA GOLD LNC. y otros s/ acción de amparo”,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2 de marzo de 2016. F. 339:201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CuadroTexto 1"/>
          <p:cNvSpPr txBox="1">
            <a:spLocks noChangeArrowheads="1"/>
          </p:cNvSpPr>
          <p:nvPr/>
        </p:nvSpPr>
        <p:spPr bwMode="auto">
          <a:xfrm>
            <a:off x="107950" y="404813"/>
            <a:ext cx="9402763" cy="643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LEY 25675 EVALUACIÓN DE IMPACTO AMBIENTAL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No tuvo en cuenta que, de acuerdo con lo establecido en la ley </a:t>
            </a:r>
            <a:r>
              <a:rPr lang="es-AR" altLang="es-AR" sz="2400" b="1" dirty="0"/>
              <a:t>25.675, "toda obra o actividad que, </a:t>
            </a:r>
            <a:r>
              <a:rPr lang="es-AR" altLang="es-AR" sz="2400" dirty="0"/>
              <a:t>en el territorio de la Nación </a:t>
            </a:r>
            <a:r>
              <a:rPr lang="es-AR" altLang="es-AR" sz="2400" b="1" dirty="0"/>
              <a:t>sea susceptible de degradar el ambiente</a:t>
            </a:r>
            <a:r>
              <a:rPr lang="es-AR" altLang="es-AR" sz="2400" dirty="0"/>
              <a:t>, </a:t>
            </a:r>
            <a:r>
              <a:rPr lang="es-AR" altLang="es-AR" sz="2400" b="1" dirty="0"/>
              <a:t>alguno de sus componentes, </a:t>
            </a:r>
            <a:r>
              <a:rPr lang="es-AR" altLang="es-AR" sz="2400" dirty="0"/>
              <a:t>o afectar la calidad de vida de la población, </a:t>
            </a:r>
            <a:r>
              <a:rPr lang="es-AR" altLang="es-AR" sz="2400" b="1" dirty="0"/>
              <a:t>en forma significativa, estará sujeta a un procedimiento de evaluación de impacto ambiental, previo a su ejecución” </a:t>
            </a:r>
            <a:r>
              <a:rPr lang="es-AR" altLang="es-AR" sz="2400" dirty="0"/>
              <a:t>(art. 11) y que, según dicha norma, es deber de las autoridades competentes "..emitir una </a:t>
            </a:r>
            <a:r>
              <a:rPr lang="es-AR" altLang="es-AR" sz="2400" b="1" dirty="0"/>
              <a:t>declaración de impacto </a:t>
            </a:r>
            <a:r>
              <a:rPr lang="es-AR" altLang="es-AR" sz="2400" dirty="0"/>
              <a:t>ambiental en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que se manifieste </a:t>
            </a:r>
            <a:r>
              <a:rPr lang="es-AR" altLang="es-AR" sz="2400" b="1" dirty="0"/>
              <a:t>la aprobación o rechazo </a:t>
            </a:r>
            <a:r>
              <a:rPr lang="es-AR" altLang="es-AR" sz="2400" dirty="0"/>
              <a:t>de los estudios presentados (art. 12).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RECURSO DE HECHO: “Martínez, Sergio Raúl c/</a:t>
            </a:r>
            <a:r>
              <a:rPr lang="es-AR" altLang="es-AR" sz="2000" i="1" dirty="0"/>
              <a:t> </a:t>
            </a:r>
            <a:r>
              <a:rPr lang="es-AR" altLang="es-AR" sz="2000" dirty="0"/>
              <a:t>Agua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Rica LLC Sucursal Argentina y su propietaria YAMANA GOLD LNC. y otros s/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acción de amparo”, 2 de marzo de 2016. F. 339:201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uadroTexto 1"/>
          <p:cNvSpPr txBox="1">
            <a:spLocks noChangeArrowheads="1"/>
          </p:cNvSpPr>
          <p:nvPr/>
        </p:nvSpPr>
        <p:spPr bwMode="auto">
          <a:xfrm>
            <a:off x="0" y="908050"/>
            <a:ext cx="10109200" cy="551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CÓDIGO DE MINERÍA (Informe de Impacto Ambiental)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Tampoco consideró el superior tribunal local que, en similar sentido,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el </a:t>
            </a:r>
            <a:r>
              <a:rPr lang="es-AR" altLang="es-AR" sz="2400" b="1" dirty="0"/>
              <a:t>Código de Minería establece que los responsables de las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actividades mineras "deberán presentar </a:t>
            </a:r>
            <a:r>
              <a:rPr lang="es-AR" altLang="es-AR" sz="2400" dirty="0"/>
              <a:t>ante la autoridad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aplicación, y </a:t>
            </a:r>
            <a:r>
              <a:rPr lang="es-AR" altLang="es-AR" sz="2400" b="1" dirty="0"/>
              <a:t>antes del inicio de cualquier actividad </a:t>
            </a:r>
            <a:r>
              <a:rPr lang="es-AR" altLang="es-AR" sz="2400" dirty="0"/>
              <a:t>especificada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el Artículo 249, </a:t>
            </a:r>
            <a:r>
              <a:rPr lang="es-AR" altLang="es-AR" sz="2400" b="1" dirty="0"/>
              <a:t>un Informe de Impacto Ambiental </a:t>
            </a:r>
            <a:r>
              <a:rPr lang="es-AR" altLang="es-AR" sz="2400" dirty="0"/>
              <a:t>(art. 251).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 DE HECHO: “Martínez, Sergio Raúl </a:t>
            </a:r>
            <a:r>
              <a:rPr lang="es-AR" altLang="es-AR" sz="2000" i="1" dirty="0"/>
              <a:t>el </a:t>
            </a:r>
            <a:r>
              <a:rPr lang="es-AR" altLang="es-AR" sz="2000" dirty="0"/>
              <a:t>Agua Rica LLC Sucursal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Argentina y su propietaria YAMANA GOLD LNC. y otros s/ acción de amparo”,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2 de marzo de 2016. F. 339:201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CuadroTexto 1"/>
          <p:cNvSpPr txBox="1">
            <a:spLocks noChangeArrowheads="1"/>
          </p:cNvSpPr>
          <p:nvPr/>
        </p:nvSpPr>
        <p:spPr bwMode="auto">
          <a:xfrm>
            <a:off x="0" y="260350"/>
            <a:ext cx="9585325" cy="741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CÓDIGO DE MINERÍA (Aprobación o rechazo)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Asimismo,  dispone que </a:t>
            </a:r>
            <a:r>
              <a:rPr lang="es-AR" altLang="es-AR" sz="2400" b="1" dirty="0"/>
              <a:t>"la autoridad de aplicación se expedirá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aprobando o rechazando </a:t>
            </a:r>
            <a:r>
              <a:rPr lang="es-AR" altLang="es-AR" sz="2400" dirty="0"/>
              <a:t>en forma expresa el Informe de Impacto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Ambiental en un plazo no mayor de sesenta (60) días hábiles desde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el interesado lo presente" (art. 254). Finalmente, estipula que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“si mediante decisión fundada se estimare insuficiente el contenido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del Informe de Impacto Ambiental, el responsable podrá efectuar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una nueva presentación dentro de un plazo de treinta (30) días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hábiles de notificado. La autoridad de aplicación en el término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treinta (30) días hábiles </a:t>
            </a:r>
            <a:r>
              <a:rPr lang="es-AR" altLang="es-AR" sz="2400" b="1" dirty="0"/>
              <a:t>se expedirá aprobando o rechazando </a:t>
            </a:r>
            <a:r>
              <a:rPr lang="es-AR" altLang="es-AR" sz="2400" dirty="0"/>
              <a:t>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informe en forma expresa" (art. 255).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RECURSO DE HECHO: “Martínez, Sergio Raúl c/</a:t>
            </a:r>
            <a:r>
              <a:rPr lang="es-AR" altLang="es-AR" sz="2000" i="1" dirty="0"/>
              <a:t> </a:t>
            </a:r>
            <a:r>
              <a:rPr lang="es-AR" altLang="es-AR" sz="2000" dirty="0"/>
              <a:t>Agua Rica LLC Sucursal Argentina y su propietaria YAMANA GOLD INC. y otros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s/ acción de amparo”, 2 de marzo de 2016. F. 339:201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uadroTexto 1"/>
          <p:cNvSpPr txBox="1">
            <a:spLocks noChangeArrowheads="1"/>
          </p:cNvSpPr>
          <p:nvPr/>
        </p:nvSpPr>
        <p:spPr bwMode="auto">
          <a:xfrm>
            <a:off x="6350" y="430213"/>
            <a:ext cx="9483725" cy="606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UNA INSTANCIA DE ANÁLISIS REFLEXIVO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Que, asimismo, </a:t>
            </a:r>
            <a:r>
              <a:rPr lang="es-AR" altLang="es-AR" sz="2400" b="1" dirty="0"/>
              <a:t>es importante señalar que en CUESTIONES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 MEDIO AMBIENTE, cuando se persigue la tutela del bien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colectivo, tiene prioridad absoluta la PREVENCIÓN DEL DAÑO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FUTURO </a:t>
            </a:r>
            <a:r>
              <a:rPr lang="es-AR" altLang="es-AR" sz="2400" dirty="0"/>
              <a:t>(Fallos: 329:2316). </a:t>
            </a:r>
            <a:r>
              <a:rPr lang="es-AR" altLang="es-AR" sz="2400" b="1" dirty="0"/>
              <a:t>En ese sentido, la realización de un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estudio de impacto ambiental previo al inicio de las actividades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no significa una DECISIÓN PROHIBITIVA del emprendimiento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en cuestión, sino antes bien una instancia de análisis reflexivo,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realizado sobre bases científicas y con participación ciudadana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CSJ 1314/2012 (48-M) ICS1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RECURSO DE HECHO: “Martínez, Sergio Raúl </a:t>
            </a:r>
            <a:r>
              <a:rPr lang="es-AR" altLang="es-AR" sz="2000" i="1" dirty="0"/>
              <a:t>el </a:t>
            </a:r>
            <a:r>
              <a:rPr lang="es-AR" altLang="es-AR" sz="2000" dirty="0"/>
              <a:t>Agua Rica LLC Sucursal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Argentina y su propietaria YAMANA GOLD LNC. y otros s/ acción de amparo”,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000" dirty="0"/>
              <a:t>2 de marzo de 2016. F. 339:201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764704"/>
            <a:ext cx="6443005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PARADIGMA JURÍDICO ECOCÉNTRICO </a:t>
            </a:r>
          </a:p>
          <a:p>
            <a:endParaRPr lang="es-ES" sz="2400" dirty="0"/>
          </a:p>
          <a:p>
            <a:r>
              <a:rPr lang="es-ES" sz="2400" dirty="0" smtClean="0"/>
              <a:t>A </a:t>
            </a:r>
            <a:r>
              <a:rPr lang="es-ES" sz="2400" dirty="0"/>
              <a:t>partir de la inclusión en 1994 de la cláusula ambiental de la </a:t>
            </a:r>
            <a:endParaRPr lang="es-ES" sz="2400" dirty="0" smtClean="0"/>
          </a:p>
          <a:p>
            <a:r>
              <a:rPr lang="es-ES" sz="2400" dirty="0" smtClean="0"/>
              <a:t>Constitución </a:t>
            </a:r>
            <a:r>
              <a:rPr lang="es-ES" sz="2400" dirty="0"/>
              <a:t>Nacional (art. 41), el paradigma jurídico que ordena </a:t>
            </a:r>
            <a:endParaRPr lang="es-ES" sz="2400" dirty="0" smtClean="0"/>
          </a:p>
          <a:p>
            <a:r>
              <a:rPr lang="es-ES" sz="2400" dirty="0" smtClean="0"/>
              <a:t>la </a:t>
            </a:r>
            <a:r>
              <a:rPr lang="es-ES" sz="2400" dirty="0"/>
              <a:t>regulación de los bienes colectivos ambientales</a:t>
            </a:r>
            <a:r>
              <a:rPr lang="es-ES" sz="2400" b="1" dirty="0"/>
              <a:t> es </a:t>
            </a:r>
            <a:r>
              <a:rPr lang="es-ES" sz="2400" b="1" dirty="0" err="1" smtClean="0"/>
              <a:t>ecocéntrico</a:t>
            </a:r>
            <a:r>
              <a:rPr lang="es-ES" sz="2400" b="1" dirty="0" smtClean="0"/>
              <a:t> </a:t>
            </a:r>
          </a:p>
          <a:p>
            <a:r>
              <a:rPr lang="es-ES" sz="2400" b="1" dirty="0" smtClean="0"/>
              <a:t>o </a:t>
            </a:r>
            <a:r>
              <a:rPr lang="es-ES" sz="2400" b="1" dirty="0"/>
              <a:t>sistémico,</a:t>
            </a:r>
            <a:r>
              <a:rPr lang="es-ES" sz="2400" dirty="0"/>
              <a:t> y no tiene en cuenta solamente los intereses privados </a:t>
            </a:r>
            <a:endParaRPr lang="es-ES" sz="2400" dirty="0" smtClean="0"/>
          </a:p>
          <a:p>
            <a:r>
              <a:rPr lang="es-ES" sz="2400" dirty="0" smtClean="0"/>
              <a:t>o </a:t>
            </a:r>
            <a:r>
              <a:rPr lang="es-ES" sz="2400" dirty="0"/>
              <a:t>estaduales, sino los del sistema mismo, como lo establece la </a:t>
            </a:r>
            <a:endParaRPr lang="es-ES" sz="2400" dirty="0" smtClean="0"/>
          </a:p>
          <a:p>
            <a:r>
              <a:rPr lang="es-ES" sz="2400" dirty="0" smtClean="0"/>
              <a:t>Ley </a:t>
            </a:r>
            <a:r>
              <a:rPr lang="es-ES" sz="2400" dirty="0"/>
              <a:t>General del Ambiente 25.675 debiendo conjugar el territorio </a:t>
            </a:r>
            <a:endParaRPr lang="es-ES" sz="2400" dirty="0" smtClean="0"/>
          </a:p>
          <a:p>
            <a:r>
              <a:rPr lang="es-ES" sz="2400" dirty="0" smtClean="0"/>
              <a:t>ambiental</a:t>
            </a:r>
            <a:r>
              <a:rPr lang="es-ES" sz="2400" dirty="0"/>
              <a:t>, de base natural, con el territorio federal, de base </a:t>
            </a:r>
            <a:endParaRPr lang="es-ES" sz="2400" dirty="0" smtClean="0"/>
          </a:p>
          <a:p>
            <a:r>
              <a:rPr lang="es-ES" sz="2400" dirty="0" smtClean="0"/>
              <a:t>cultural </a:t>
            </a:r>
            <a:r>
              <a:rPr lang="es-ES" sz="2400" dirty="0"/>
              <a:t>o </a:t>
            </a:r>
            <a:r>
              <a:rPr lang="es-ES" sz="2400" dirty="0" smtClean="0"/>
              <a:t>política. </a:t>
            </a:r>
          </a:p>
          <a:p>
            <a:endParaRPr lang="es-ES" sz="2400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</a:t>
            </a:r>
            <a:r>
              <a:rPr lang="es-ES" sz="2400" dirty="0" smtClean="0"/>
              <a:t>11/8/2020. F. 343:726</a:t>
            </a:r>
            <a:endParaRPr lang="es-ES" sz="2400" dirty="0"/>
          </a:p>
          <a:p>
            <a:endParaRPr lang="es-ES" sz="2400" dirty="0" smtClean="0"/>
          </a:p>
          <a:p>
            <a:endParaRPr lang="es-ES" sz="2400" dirty="0"/>
          </a:p>
          <a:p>
            <a:endParaRPr lang="es-ES" sz="2400" dirty="0" smtClean="0"/>
          </a:p>
          <a:p>
            <a:endParaRPr lang="es-ES" sz="2400" dirty="0"/>
          </a:p>
          <a:p>
            <a:endParaRPr lang="es-ES" sz="2400" dirty="0" smtClean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618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CuadroTexto 1"/>
          <p:cNvSpPr txBox="1">
            <a:spLocks noChangeArrowheads="1"/>
          </p:cNvSpPr>
          <p:nvPr/>
        </p:nvSpPr>
        <p:spPr bwMode="auto">
          <a:xfrm>
            <a:off x="0" y="260350"/>
            <a:ext cx="9604375" cy="760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SENTENCIA ARBITRARIA 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Que, en tales condiciones, </a:t>
            </a:r>
            <a:r>
              <a:rPr lang="es-AR" altLang="es-AR" sz="2400" b="1" dirty="0"/>
              <a:t>la decisión de la Corte local de no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considerar los fundamentos de la actora </a:t>
            </a:r>
            <a:r>
              <a:rPr lang="es-AR" altLang="es-AR" sz="2400" dirty="0"/>
              <a:t>tendientes a demostrar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</a:t>
            </a:r>
            <a:r>
              <a:rPr lang="es-AR" altLang="es-AR" sz="2400" b="1" dirty="0"/>
              <a:t>la resolución </a:t>
            </a:r>
            <a:r>
              <a:rPr lang="es-AR" altLang="es-AR" sz="2400" dirty="0"/>
              <a:t>35/09 - en cuanto aprobó el informe de impacto ambiental en forma condicionada </a:t>
            </a:r>
            <a:r>
              <a:rPr lang="es-AR" altLang="es-AR" sz="2400" b="1" dirty="0"/>
              <a:t>- </a:t>
            </a:r>
            <a:r>
              <a:rPr lang="es-AR" altLang="es-AR" sz="2400" dirty="0"/>
              <a:t>era </a:t>
            </a:r>
            <a:r>
              <a:rPr lang="es-AR" altLang="es-AR" sz="2400" b="1" dirty="0"/>
              <a:t>manifiestamente ilegal y arbitraria </a:t>
            </a:r>
            <a:r>
              <a:rPr lang="es-AR" altLang="es-AR" sz="2400" dirty="0"/>
              <a:t>y que, en consecuencia, el amparo resultaba ser la vía idónea para cuestionar este aspecto de la pretensión y </a:t>
            </a:r>
            <a:r>
              <a:rPr lang="es-AR" altLang="es-AR" sz="2400" b="1" dirty="0"/>
              <a:t>evitar así un daño inminente al medio ambiente</a:t>
            </a:r>
            <a:r>
              <a:rPr lang="es-AR" altLang="es-AR" sz="2400" dirty="0"/>
              <a:t>, </a:t>
            </a:r>
            <a:r>
              <a:rPr lang="es-AR" altLang="es-AR" sz="2400" b="1" dirty="0"/>
              <a:t>no constituye un acto jurisdiccional válido </a:t>
            </a:r>
            <a:r>
              <a:rPr lang="es-AR" altLang="es-AR" sz="2400" dirty="0"/>
              <a:t>con arreglo a la doctrina de esta corte en materia de </a:t>
            </a:r>
            <a:r>
              <a:rPr lang="es-AR" altLang="es-AR" sz="2400" b="1" dirty="0"/>
              <a:t>arbitrariedad de sentencias</a:t>
            </a:r>
            <a:r>
              <a:rPr lang="es-AR" altLang="es-AR" sz="2400" dirty="0"/>
              <a:t>, por lo que corresponde su descalificación (F. 325:1744).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CSJ 1314/2012 (48-M) ICS1 RECURSO DE HECHO: “Martínez, Sergio Raúl </a:t>
            </a:r>
            <a:r>
              <a:rPr lang="es-AR" altLang="es-AR" sz="1800" i="1" dirty="0"/>
              <a:t>el </a:t>
            </a:r>
            <a:r>
              <a:rPr lang="es-AR" altLang="es-AR" sz="1800" dirty="0"/>
              <a:t>Agua Rica LLC Sucursal Argentina y su propietaria YAMANA GOLD LNC. y otros s/ acción de amparo”,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2 de marzo de 2016. F. 339:201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0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30553" y="836712"/>
            <a:ext cx="9429184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IRREGULARIDADES EL PROCEDIMIENTO DE E.I.A.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Que asiste razón a la recurrente en cuanto afirma que el </a:t>
            </a:r>
            <a:r>
              <a:rPr lang="es-AR" sz="2400" i="1" dirty="0">
                <a:cs typeface="Arial" panose="020B0604020202020204" pitchFamily="34" charset="0"/>
              </a:rPr>
              <a:t>a </a:t>
            </a:r>
            <a:r>
              <a:rPr lang="es-AR" sz="2400" i="1" dirty="0" smtClean="0">
                <a:cs typeface="Arial" panose="020B0604020202020204" pitchFamily="34" charset="0"/>
              </a:rPr>
              <a:t>qua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no consideró </a:t>
            </a:r>
            <a:r>
              <a:rPr lang="es-AR" sz="2400" dirty="0">
                <a:cs typeface="Arial" panose="020B0604020202020204" pitchFamily="34" charset="0"/>
              </a:rPr>
              <a:t>las constancias de la causa que daban cuenta de la </a:t>
            </a:r>
          </a:p>
          <a:p>
            <a:r>
              <a:rPr lang="es-AR" sz="2400" dirty="0">
                <a:cs typeface="Arial" panose="020B0604020202020204" pitchFamily="34" charset="0"/>
              </a:rPr>
              <a:t>existencia de </a:t>
            </a:r>
            <a:r>
              <a:rPr lang="es-AR" sz="2400" b="1" dirty="0">
                <a:cs typeface="Arial" panose="020B0604020202020204" pitchFamily="34" charset="0"/>
              </a:rPr>
              <a:t>irregularidades </a:t>
            </a:r>
            <a:r>
              <a:rPr lang="es-AR" sz="2400" dirty="0">
                <a:cs typeface="Arial" panose="020B0604020202020204" pitchFamily="34" charset="0"/>
              </a:rPr>
              <a:t>relevantes en torno al procedimiento </a:t>
            </a:r>
          </a:p>
          <a:p>
            <a:r>
              <a:rPr lang="es-AR" sz="2400" dirty="0">
                <a:cs typeface="Arial" panose="020B0604020202020204" pitchFamily="34" charset="0"/>
              </a:rPr>
              <a:t>de </a:t>
            </a:r>
            <a:r>
              <a:rPr lang="es-AR" sz="2400" b="1" dirty="0">
                <a:cs typeface="Arial" panose="020B0604020202020204" pitchFamily="34" charset="0"/>
              </a:rPr>
              <a:t>evaluación de impacto ambiental</a:t>
            </a:r>
            <a:r>
              <a:rPr lang="es-AR" sz="2400" dirty="0">
                <a:cs typeface="Arial" panose="020B0604020202020204" pitchFamily="34" charset="0"/>
              </a:rPr>
              <a:t>, como así también en el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trámite anterior </a:t>
            </a:r>
            <a:r>
              <a:rPr lang="es-AR" sz="2400" dirty="0">
                <a:cs typeface="Arial" panose="020B0604020202020204" pitchFamily="34" charset="0"/>
              </a:rPr>
              <a:t>al otorgamiento de las autorizaciones.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</a:t>
            </a:r>
            <a:r>
              <a:rPr lang="es-AR" sz="2000" i="1" dirty="0">
                <a:cs typeface="Arial" panose="020B0604020202020204" pitchFamily="34" charset="0"/>
              </a:rPr>
              <a:t>318/2014 (50-M)/CS1 </a:t>
            </a:r>
            <a:r>
              <a:rPr lang="es-AR" sz="2000" dirty="0">
                <a:cs typeface="Arial" panose="020B0604020202020204" pitchFamily="34" charset="0"/>
              </a:rPr>
              <a:t>RECURSO DE HECHO Mamani, </a:t>
            </a:r>
            <a:r>
              <a:rPr lang="es-AR" sz="2000" dirty="0" smtClean="0">
                <a:cs typeface="Arial" panose="020B0604020202020204" pitchFamily="34" charset="0"/>
              </a:rPr>
              <a:t>Agustín </a:t>
            </a:r>
            <a:r>
              <a:rPr lang="es-AR" sz="2000" dirty="0">
                <a:cs typeface="Arial" panose="020B0604020202020204" pitchFamily="34" charset="0"/>
              </a:rPr>
              <a:t>Pío </a:t>
            </a:r>
            <a:r>
              <a:rPr lang="es-AR" sz="2000" dirty="0" smtClean="0">
                <a:cs typeface="Arial" panose="020B0604020202020204" pitchFamily="34" charset="0"/>
              </a:rPr>
              <a:t>y </a:t>
            </a:r>
          </a:p>
          <a:p>
            <a:r>
              <a:rPr lang="es-AR" sz="2000" dirty="0" smtClean="0">
                <a:cs typeface="Arial" panose="020B0604020202020204" pitchFamily="34" charset="0"/>
              </a:rPr>
              <a:t>otros </a:t>
            </a:r>
            <a:r>
              <a:rPr lang="es-AR" sz="2000" i="1" dirty="0">
                <a:cs typeface="Arial" panose="020B0604020202020204" pitchFamily="34" charset="0"/>
              </a:rPr>
              <a:t>cl </a:t>
            </a:r>
            <a:r>
              <a:rPr lang="es-AR" sz="2000" dirty="0">
                <a:cs typeface="Arial" panose="020B0604020202020204" pitchFamily="34" charset="0"/>
              </a:rPr>
              <a:t>Estado Provincial - Dirección Provincial </a:t>
            </a:r>
            <a:r>
              <a:rPr lang="es-AR" sz="2000" dirty="0" smtClean="0">
                <a:cs typeface="Arial" panose="020B0604020202020204" pitchFamily="34" charset="0"/>
              </a:rPr>
              <a:t>de </a:t>
            </a:r>
            <a:r>
              <a:rPr lang="es-AR" sz="2000" dirty="0">
                <a:cs typeface="Arial" panose="020B0604020202020204" pitchFamily="34" charset="0"/>
              </a:rPr>
              <a:t>Políticas </a:t>
            </a:r>
            <a:r>
              <a:rPr lang="es-AR" sz="2000" dirty="0" smtClean="0">
                <a:cs typeface="Arial" panose="020B0604020202020204" pitchFamily="34" charset="0"/>
              </a:rPr>
              <a:t>Ambientales </a:t>
            </a:r>
            <a:r>
              <a:rPr lang="es-AR" sz="2000" dirty="0">
                <a:cs typeface="Arial" panose="020B0604020202020204" pitchFamily="34" charset="0"/>
              </a:rPr>
              <a:t>y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Recursos Naturales </a:t>
            </a:r>
            <a:r>
              <a:rPr lang="es-AR" sz="2000" dirty="0">
                <a:cs typeface="Arial" panose="020B0604020202020204" pitchFamily="34" charset="0"/>
              </a:rPr>
              <a:t>y </a:t>
            </a:r>
            <a:r>
              <a:rPr lang="es-AR" sz="2000" dirty="0" smtClean="0">
                <a:cs typeface="Arial" panose="020B0604020202020204" pitchFamily="34" charset="0"/>
              </a:rPr>
              <a:t>otra s/</a:t>
            </a:r>
            <a:r>
              <a:rPr lang="es-AR" sz="2000" i="1" dirty="0" smtClean="0">
                <a:cs typeface="Arial" panose="020B0604020202020204" pitchFamily="34" charset="0"/>
              </a:rPr>
              <a:t> </a:t>
            </a:r>
            <a:r>
              <a:rPr lang="es-AR" sz="2000" dirty="0" smtClean="0">
                <a:cs typeface="Arial" panose="020B0604020202020204" pitchFamily="34" charset="0"/>
              </a:rPr>
              <a:t>recurso.  5 </a:t>
            </a:r>
            <a:r>
              <a:rPr lang="es-AR" sz="2000" dirty="0">
                <a:cs typeface="Arial" panose="020B0604020202020204" pitchFamily="34" charset="0"/>
              </a:rPr>
              <a:t>de septiembre de 2017</a:t>
            </a:r>
            <a:r>
              <a:rPr lang="es-AR" sz="2000" dirty="0" smtClean="0">
                <a:cs typeface="Arial" panose="020B0604020202020204" pitchFamily="34" charset="0"/>
              </a:rPr>
              <a:t>. 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41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692696"/>
            <a:ext cx="1900993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APROBACIÓN CONDICIONADA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Que las irregularidades del procedimiento de evaluación de impacto </a:t>
            </a:r>
          </a:p>
          <a:p>
            <a:r>
              <a:rPr lang="es-AR" sz="2400" dirty="0">
                <a:cs typeface="Arial" panose="020B0604020202020204" pitchFamily="34" charset="0"/>
              </a:rPr>
              <a:t>ambiental que caracterizaron este pedido de desmonte revisten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carácter de </a:t>
            </a:r>
            <a:r>
              <a:rPr lang="es-AR" sz="2400" dirty="0">
                <a:cs typeface="Arial" panose="020B0604020202020204" pitchFamily="34" charset="0"/>
              </a:rPr>
              <a:t>suficiente gravedad para justificar la nulidad de las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autorizaciones</a:t>
            </a:r>
            <a:r>
              <a:rPr lang="es-AR" sz="2400" dirty="0">
                <a:cs typeface="Arial" panose="020B0604020202020204" pitchFamily="34" charset="0"/>
              </a:rPr>
              <a:t>. En </a:t>
            </a:r>
            <a:r>
              <a:rPr lang="es-AR" sz="2400" dirty="0" smtClean="0">
                <a:cs typeface="Arial" panose="020B0604020202020204" pitchFamily="34" charset="0"/>
              </a:rPr>
              <a:t>primer </a:t>
            </a:r>
            <a:r>
              <a:rPr lang="es-AR" sz="2400" dirty="0">
                <a:cs typeface="Arial" panose="020B0604020202020204" pitchFamily="34" charset="0"/>
              </a:rPr>
              <a:t>término, una aprobación condicionada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o </a:t>
            </a:r>
            <a:r>
              <a:rPr lang="es-AR" sz="2400" dirty="0">
                <a:cs typeface="Arial" panose="020B0604020202020204" pitchFamily="34" charset="0"/>
              </a:rPr>
              <a:t>tal como lo justifica el fallo </a:t>
            </a:r>
            <a:r>
              <a:rPr lang="es-AR" sz="2400" dirty="0" smtClean="0">
                <a:cs typeface="Arial" panose="020B0604020202020204" pitchFamily="34" charset="0"/>
              </a:rPr>
              <a:t>del </a:t>
            </a:r>
            <a:r>
              <a:rPr lang="es-AR" sz="2400" dirty="0">
                <a:cs typeface="Arial" panose="020B0604020202020204" pitchFamily="34" charset="0"/>
              </a:rPr>
              <a:t>superior tribunal "con sugerencias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o </a:t>
            </a:r>
            <a:r>
              <a:rPr lang="es-AR" sz="2400" dirty="0">
                <a:cs typeface="Arial" panose="020B0604020202020204" pitchFamily="34" charset="0"/>
              </a:rPr>
              <a:t>recomendaciones” no se </a:t>
            </a:r>
            <a:r>
              <a:rPr lang="es-AR" sz="2400" dirty="0" smtClean="0">
                <a:cs typeface="Arial" panose="020B0604020202020204" pitchFamily="34" charset="0"/>
              </a:rPr>
              <a:t>ajusta al </a:t>
            </a:r>
            <a:r>
              <a:rPr lang="es-AR" sz="2400" dirty="0">
                <a:cs typeface="Arial" panose="020B0604020202020204" pitchFamily="34" charset="0"/>
              </a:rPr>
              <a:t>marco normativo aplicable.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</a:t>
            </a:r>
            <a:r>
              <a:rPr lang="es-AR" sz="2000" dirty="0" smtClean="0">
                <a:cs typeface="Arial" panose="020B0604020202020204" pitchFamily="34" charset="0"/>
              </a:rPr>
              <a:t>Agustín </a:t>
            </a:r>
            <a:r>
              <a:rPr lang="es-AR" sz="2000" dirty="0">
                <a:cs typeface="Arial" panose="020B0604020202020204" pitchFamily="34" charset="0"/>
              </a:rPr>
              <a:t>Pio </a:t>
            </a:r>
            <a:r>
              <a:rPr lang="es-AR" sz="2000" dirty="0" smtClean="0">
                <a:cs typeface="Arial" panose="020B0604020202020204" pitchFamily="34" charset="0"/>
              </a:rPr>
              <a:t>y </a:t>
            </a:r>
            <a:r>
              <a:rPr lang="es-AR" sz="2000" dirty="0">
                <a:cs typeface="Arial" panose="020B0604020202020204" pitchFamily="34" charset="0"/>
              </a:rPr>
              <a:t>otros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c</a:t>
            </a:r>
            <a:r>
              <a:rPr lang="es-AR" sz="2000" dirty="0">
                <a:cs typeface="Arial" panose="020B0604020202020204" pitchFamily="34" charset="0"/>
              </a:rPr>
              <a:t>/ Estado Provincial - Dirección Provincial </a:t>
            </a:r>
            <a:r>
              <a:rPr lang="es-AR" sz="2000" dirty="0" smtClean="0">
                <a:cs typeface="Arial" panose="020B0604020202020204" pitchFamily="34" charset="0"/>
              </a:rPr>
              <a:t>de </a:t>
            </a:r>
            <a:r>
              <a:rPr lang="es-AR" sz="2000" dirty="0">
                <a:cs typeface="Arial" panose="020B0604020202020204" pitchFamily="34" charset="0"/>
              </a:rPr>
              <a:t>Políticas Ambientales y Recursos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Naturales </a:t>
            </a:r>
            <a:r>
              <a:rPr lang="es-AR" sz="2000" dirty="0">
                <a:cs typeface="Arial" panose="020B0604020202020204" pitchFamily="34" charset="0"/>
              </a:rPr>
              <a:t>y </a:t>
            </a:r>
            <a:r>
              <a:rPr lang="es-AR" sz="2000" dirty="0" smtClean="0">
                <a:cs typeface="Arial" panose="020B0604020202020204" pitchFamily="34" charset="0"/>
              </a:rPr>
              <a:t>otro </a:t>
            </a:r>
            <a:r>
              <a:rPr lang="es-AR" sz="2000" dirty="0">
                <a:cs typeface="Arial" panose="020B0604020202020204" pitchFamily="34" charset="0"/>
              </a:rPr>
              <a:t>s/ recurso</a:t>
            </a:r>
            <a:r>
              <a:rPr lang="es-AR" sz="2000" dirty="0" smtClean="0">
                <a:cs typeface="Arial" panose="020B0604020202020204" pitchFamily="34" charset="0"/>
              </a:rPr>
              <a:t>. 05 de septiembre de 2017. F. 340</a:t>
            </a:r>
            <a:r>
              <a:rPr lang="es-AR" sz="2000" dirty="0" smtClean="0">
                <a:cs typeface="Arial" panose="020B0604020202020204" pitchFamily="34" charset="0"/>
                <a:sym typeface="Wingdings" pitchFamily="2" charset="2"/>
              </a:rPr>
              <a:t>:1193</a:t>
            </a:r>
            <a:endParaRPr lang="es-AR" sz="2000" dirty="0" smtClean="0">
              <a:cs typeface="Arial" panose="020B0604020202020204" pitchFamily="34" charset="0"/>
            </a:endParaRP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115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476672"/>
            <a:ext cx="1101206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ESPECIAL RELEVANCIA REALIZACIÓN DE UN E.I.A</a:t>
            </a:r>
          </a:p>
          <a:p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Esta Corte ha establecido, en oportunidad de fallar el caso "Mendoza </a:t>
            </a:r>
          </a:p>
          <a:p>
            <a:r>
              <a:rPr lang="es-AR" sz="2400" dirty="0">
                <a:cs typeface="Arial" panose="020B0604020202020204" pitchFamily="34" charset="0"/>
              </a:rPr>
              <a:t>(Fallos: 329:2316), que en cuestiones de medio ambiente, cuando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se persigue </a:t>
            </a:r>
            <a:r>
              <a:rPr lang="es-AR" sz="2400" dirty="0">
                <a:cs typeface="Arial" panose="020B0604020202020204" pitchFamily="34" charset="0"/>
              </a:rPr>
              <a:t>la tutela del bien colectivo, tiene prioridad absoluta la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prevención del </a:t>
            </a:r>
            <a:r>
              <a:rPr lang="es-AR" sz="2400" dirty="0">
                <a:cs typeface="Arial" panose="020B0604020202020204" pitchFamily="34" charset="0"/>
              </a:rPr>
              <a:t>daño futuro. Para ello, como se sostuvo en "Martínez”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(</a:t>
            </a:r>
            <a:r>
              <a:rPr lang="es-AR" sz="2400" dirty="0" err="1">
                <a:cs typeface="Arial" panose="020B0604020202020204" pitchFamily="34" charset="0"/>
              </a:rPr>
              <a:t>arg</a:t>
            </a:r>
            <a:r>
              <a:rPr lang="es-AR" sz="2400" dirty="0">
                <a:cs typeface="Arial" panose="020B0604020202020204" pitchFamily="34" charset="0"/>
              </a:rPr>
              <a:t>. Fallos: 339: </a:t>
            </a:r>
            <a:r>
              <a:rPr lang="es-AR" sz="2400" dirty="0" smtClean="0">
                <a:cs typeface="Arial" panose="020B0604020202020204" pitchFamily="34" charset="0"/>
              </a:rPr>
              <a:t>201</a:t>
            </a:r>
            <a:r>
              <a:rPr lang="es-AR" sz="2400" dirty="0">
                <a:cs typeface="Arial" panose="020B0604020202020204" pitchFamily="34" charset="0"/>
              </a:rPr>
              <a:t>) cobra especial relevancia la realización de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un </a:t>
            </a:r>
            <a:r>
              <a:rPr lang="es-AR" sz="2400" dirty="0">
                <a:cs typeface="Arial" panose="020B0604020202020204" pitchFamily="34" charset="0"/>
              </a:rPr>
              <a:t>estudio de impacto </a:t>
            </a:r>
            <a:r>
              <a:rPr lang="es-AR" sz="2400" dirty="0" smtClean="0">
                <a:cs typeface="Arial" panose="020B0604020202020204" pitchFamily="34" charset="0"/>
              </a:rPr>
              <a:t>Ambiental </a:t>
            </a:r>
            <a:r>
              <a:rPr lang="es-AR" sz="2400" dirty="0">
                <a:cs typeface="Arial" panose="020B0604020202020204" pitchFamily="34" charset="0"/>
              </a:rPr>
              <a:t>previo al inicio de las actividades,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que </a:t>
            </a:r>
            <a:r>
              <a:rPr lang="es-AR" sz="2400" dirty="0">
                <a:cs typeface="Arial" panose="020B0604020202020204" pitchFamily="34" charset="0"/>
              </a:rPr>
              <a:t>no significa </a:t>
            </a:r>
            <a:r>
              <a:rPr lang="es-AR" sz="2400" dirty="0" smtClean="0">
                <a:cs typeface="Arial" panose="020B0604020202020204" pitchFamily="34" charset="0"/>
              </a:rPr>
              <a:t>una decisión </a:t>
            </a:r>
            <a:r>
              <a:rPr lang="es-AR" sz="2400" dirty="0">
                <a:cs typeface="Arial" panose="020B0604020202020204" pitchFamily="34" charset="0"/>
              </a:rPr>
              <a:t>prohibitiva, sino antes bien una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instancia </a:t>
            </a:r>
            <a:r>
              <a:rPr lang="es-AR" sz="2400" dirty="0">
                <a:cs typeface="Arial" panose="020B0604020202020204" pitchFamily="34" charset="0"/>
              </a:rPr>
              <a:t>de análisis reflexivo, </a:t>
            </a:r>
            <a:r>
              <a:rPr lang="es-AR" sz="2400" dirty="0" smtClean="0">
                <a:cs typeface="Arial" panose="020B0604020202020204" pitchFamily="34" charset="0"/>
              </a:rPr>
              <a:t>realizado </a:t>
            </a:r>
            <a:r>
              <a:rPr lang="es-AR" sz="2400" dirty="0">
                <a:cs typeface="Arial" panose="020B0604020202020204" pitchFamily="34" charset="0"/>
              </a:rPr>
              <a:t>sobre bases científicas y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con </a:t>
            </a:r>
            <a:r>
              <a:rPr lang="es-AR" sz="2400" dirty="0">
                <a:cs typeface="Arial" panose="020B0604020202020204" pitchFamily="34" charset="0"/>
              </a:rPr>
              <a:t>participación ciudadana.</a:t>
            </a:r>
          </a:p>
          <a:p>
            <a:endParaRPr lang="es-AR" sz="20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 </a:t>
            </a:r>
          </a:p>
          <a:p>
            <a:r>
              <a:rPr lang="es-AR" sz="2000" dirty="0">
                <a:cs typeface="Arial" panose="020B0604020202020204" pitchFamily="34" charset="0"/>
              </a:rPr>
              <a:t>y otros c/ Estado Provincial - Dirección Provincial de Políticas Ambientales</a:t>
            </a:r>
          </a:p>
          <a:p>
            <a:r>
              <a:rPr lang="es-AR" sz="2000" dirty="0">
                <a:cs typeface="Arial" panose="020B0604020202020204" pitchFamily="34" charset="0"/>
              </a:rPr>
              <a:t>y Recursos Naturales </a:t>
            </a:r>
            <a:r>
              <a:rPr lang="es-AR" sz="2000" dirty="0" smtClean="0">
                <a:cs typeface="Arial" panose="020B0604020202020204" pitchFamily="34" charset="0"/>
              </a:rPr>
              <a:t>y otro </a:t>
            </a:r>
            <a:r>
              <a:rPr lang="es-AR" sz="2000" dirty="0">
                <a:cs typeface="Arial" panose="020B0604020202020204" pitchFamily="34" charset="0"/>
              </a:rPr>
              <a:t>s/ recurso</a:t>
            </a:r>
            <a:r>
              <a:rPr lang="es-AR" sz="2000" dirty="0" smtClean="0">
                <a:cs typeface="Arial" panose="020B0604020202020204" pitchFamily="34" charset="0"/>
              </a:rPr>
              <a:t>. 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51522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836712"/>
            <a:ext cx="9425978" cy="4862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ESTUDIOS DE IMPACTO AMBIENTAL PREVIOS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En efecto, los estudios de evaluación de impacto ambiental y su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aprobación </a:t>
            </a:r>
            <a:r>
              <a:rPr lang="es-AR" sz="2400" dirty="0">
                <a:cs typeface="Arial" panose="020B0604020202020204" pitchFamily="34" charset="0"/>
              </a:rPr>
              <a:t>deben ser previos a la ejecución de la obra o actividad,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al </a:t>
            </a:r>
            <a:r>
              <a:rPr lang="es-AR" sz="2400" dirty="0">
                <a:cs typeface="Arial" panose="020B0604020202020204" pitchFamily="34" charset="0"/>
              </a:rPr>
              <a:t>tiempo que no se admite que la autorización estatal se expida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en </a:t>
            </a:r>
            <a:r>
              <a:rPr lang="es-AR" sz="2400" dirty="0">
                <a:cs typeface="Arial" panose="020B0604020202020204" pitchFamily="34" charset="0"/>
              </a:rPr>
              <a:t>forma condicionada (ley 26.331, artículos 18, 22 y </a:t>
            </a:r>
            <a:r>
              <a:rPr lang="es-AR" sz="2400" dirty="0" smtClean="0">
                <a:cs typeface="Arial" panose="020B0604020202020204" pitchFamily="34" charset="0"/>
              </a:rPr>
              <a:t>s; </a:t>
            </a:r>
            <a:r>
              <a:rPr lang="es-AR" sz="2400" dirty="0">
                <a:cs typeface="Arial" panose="020B0604020202020204" pitchFamily="34" charset="0"/>
              </a:rPr>
              <a:t>ley 25.675,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artículos </a:t>
            </a:r>
            <a:r>
              <a:rPr lang="es-AR" sz="2400" dirty="0">
                <a:cs typeface="Arial" panose="020B0604020202020204" pitchFamily="34" charset="0"/>
              </a:rPr>
              <a:t>11 y 12).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 </a:t>
            </a:r>
          </a:p>
          <a:p>
            <a:r>
              <a:rPr lang="es-AR" sz="2000" dirty="0">
                <a:cs typeface="Arial" panose="020B0604020202020204" pitchFamily="34" charset="0"/>
              </a:rPr>
              <a:t>y otros c/ Estado Provincial - Dirección Provincial de Políticas Ambientales</a:t>
            </a:r>
          </a:p>
          <a:p>
            <a:r>
              <a:rPr lang="es-AR" sz="2000" dirty="0">
                <a:cs typeface="Arial" panose="020B0604020202020204" pitchFamily="34" charset="0"/>
              </a:rPr>
              <a:t>y Recursos Naturales y </a:t>
            </a:r>
            <a:r>
              <a:rPr lang="es-AR" sz="2000" dirty="0" smtClean="0">
                <a:cs typeface="Arial" panose="020B0604020202020204" pitchFamily="34" charset="0"/>
              </a:rPr>
              <a:t>otro </a:t>
            </a:r>
            <a:r>
              <a:rPr lang="es-AR" sz="2000" dirty="0">
                <a:cs typeface="Arial" panose="020B0604020202020204" pitchFamily="34" charset="0"/>
              </a:rPr>
              <a:t>s/ recurso</a:t>
            </a:r>
            <a:r>
              <a:rPr lang="es-AR" sz="2000" dirty="0" smtClean="0">
                <a:cs typeface="Arial" panose="020B0604020202020204" pitchFamily="34" charset="0"/>
              </a:rPr>
              <a:t>. 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86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052736"/>
            <a:ext cx="979701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NO SE INCLUYE POTESTAD DE ADMITIR E.I.A CONDICIONADAS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En ese mismo sentido, en el citado caso </a:t>
            </a:r>
            <a:r>
              <a:rPr lang="es-AR" sz="2400" i="1" dirty="0">
                <a:cs typeface="Arial" panose="020B0604020202020204" pitchFamily="34" charset="0"/>
              </a:rPr>
              <a:t>"Cruz” </a:t>
            </a:r>
            <a:r>
              <a:rPr lang="es-AR" sz="2400" dirty="0">
                <a:cs typeface="Arial" panose="020B0604020202020204" pitchFamily="34" charset="0"/>
              </a:rPr>
              <a:t>la Corte dejó sin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efecto la </a:t>
            </a:r>
            <a:r>
              <a:rPr lang="es-AR" sz="2400" dirty="0">
                <a:cs typeface="Arial" panose="020B0604020202020204" pitchFamily="34" charset="0"/>
              </a:rPr>
              <a:t>sentencia que había omitido el análisis -de las normas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aplicables </a:t>
            </a:r>
            <a:r>
              <a:rPr lang="es-AR" sz="2400" dirty="0">
                <a:cs typeface="Arial" panose="020B0604020202020204" pitchFamily="34" charset="0"/>
              </a:rPr>
              <a:t>al </a:t>
            </a:r>
            <a:r>
              <a:rPr lang="es-AR" sz="2400" dirty="0" smtClean="0">
                <a:cs typeface="Arial" panose="020B0604020202020204" pitchFamily="34" charset="0"/>
              </a:rPr>
              <a:t>caso </a:t>
            </a:r>
            <a:r>
              <a:rPr lang="es-AR" sz="2400" dirty="0">
                <a:cs typeface="Arial" panose="020B0604020202020204" pitchFamily="34" charset="0"/>
              </a:rPr>
              <a:t>que, por un lado, exigían la emisión de la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declaración </a:t>
            </a:r>
            <a:r>
              <a:rPr lang="es-AR" sz="2400" dirty="0">
                <a:cs typeface="Arial" panose="020B0604020202020204" pitchFamily="34" charset="0"/>
              </a:rPr>
              <a:t>de impacto </a:t>
            </a:r>
            <a:r>
              <a:rPr lang="es-AR" sz="2400" dirty="0" smtClean="0">
                <a:cs typeface="Arial" panose="020B0604020202020204" pitchFamily="34" charset="0"/>
              </a:rPr>
              <a:t>ambiental </a:t>
            </a:r>
            <a:r>
              <a:rPr lang="es-AR" sz="2400" dirty="0">
                <a:cs typeface="Arial" panose="020B0604020202020204" pitchFamily="34" charset="0"/>
              </a:rPr>
              <a:t>en forma previa al inicio de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las </a:t>
            </a:r>
            <a:r>
              <a:rPr lang="es-AR" sz="2400" dirty="0">
                <a:cs typeface="Arial" panose="020B0604020202020204" pitchFamily="34" charset="0"/>
              </a:rPr>
              <a:t>obras y por el otro, disponían </a:t>
            </a:r>
            <a:r>
              <a:rPr lang="es-AR" sz="2400" dirty="0" smtClean="0">
                <a:cs typeface="Arial" panose="020B0604020202020204" pitchFamily="34" charset="0"/>
              </a:rPr>
              <a:t>en </a:t>
            </a:r>
            <a:r>
              <a:rPr lang="es-AR" sz="2400" dirty="0">
                <a:cs typeface="Arial" panose="020B0604020202020204" pitchFamily="34" charset="0"/>
              </a:rPr>
              <a:t>forma expresa que la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administración </a:t>
            </a:r>
            <a:r>
              <a:rPr lang="es-AR" sz="2400" dirty="0">
                <a:cs typeface="Arial" panose="020B0604020202020204" pitchFamily="34" charset="0"/>
              </a:rPr>
              <a:t>debía aprobar o rechazar los </a:t>
            </a:r>
            <a:r>
              <a:rPr lang="es-AR" sz="2400" dirty="0" smtClean="0">
                <a:cs typeface="Arial" panose="020B0604020202020204" pitchFamily="34" charset="0"/>
              </a:rPr>
              <a:t>estudios </a:t>
            </a:r>
            <a:r>
              <a:rPr lang="es-AR" sz="2400" dirty="0">
                <a:cs typeface="Arial" panose="020B0604020202020204" pitchFamily="34" charset="0"/>
              </a:rPr>
              <a:t>presentados,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pero </a:t>
            </a:r>
            <a:r>
              <a:rPr lang="es-AR" sz="2400" dirty="0">
                <a:cs typeface="Arial" panose="020B0604020202020204" pitchFamily="34" charset="0"/>
              </a:rPr>
              <a:t>no incluían la potestad de admitir tales </a:t>
            </a:r>
            <a:r>
              <a:rPr lang="es-AR" sz="2400" dirty="0" smtClean="0">
                <a:cs typeface="Arial" panose="020B0604020202020204" pitchFamily="34" charset="0"/>
              </a:rPr>
              <a:t>evaluaciones </a:t>
            </a:r>
            <a:r>
              <a:rPr lang="es-AR" sz="2400" dirty="0">
                <a:cs typeface="Arial" panose="020B0604020202020204" pitchFamily="34" charset="0"/>
              </a:rPr>
              <a:t>en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forma </a:t>
            </a:r>
            <a:r>
              <a:rPr lang="es-AR" sz="2400" dirty="0">
                <a:cs typeface="Arial" panose="020B0604020202020204" pitchFamily="34" charset="0"/>
              </a:rPr>
              <a:t>condicionada.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 </a:t>
            </a:r>
          </a:p>
          <a:p>
            <a:r>
              <a:rPr lang="es-AR" sz="2000" dirty="0" smtClean="0">
                <a:cs typeface="Arial" panose="020B0604020202020204" pitchFamily="34" charset="0"/>
              </a:rPr>
              <a:t>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AR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786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347863"/>
            <a:ext cx="927501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INCUMPLIMIENTO ESTUDIO DE IMPACTO AMBIENTAL  </a:t>
            </a:r>
          </a:p>
          <a:p>
            <a:endParaRPr lang="es-ES" sz="2400" b="1" dirty="0" smtClean="0"/>
          </a:p>
          <a:p>
            <a:r>
              <a:rPr lang="es-ES" sz="2400" b="1" dirty="0" smtClean="0"/>
              <a:t>Es </a:t>
            </a:r>
            <a:r>
              <a:rPr lang="es-ES" sz="2400" b="1" dirty="0"/>
              <a:t>arbitraria la sentencia que dejó sin efecto la medida </a:t>
            </a:r>
            <a:endParaRPr lang="es-ES" sz="2400" b="1" dirty="0" smtClean="0"/>
          </a:p>
          <a:p>
            <a:r>
              <a:rPr lang="es-ES" sz="2400" b="1" dirty="0" smtClean="0"/>
              <a:t>cautelar </a:t>
            </a:r>
            <a:r>
              <a:rPr lang="es-ES" sz="2400" dirty="0"/>
              <a:t>que dispuso </a:t>
            </a:r>
            <a:r>
              <a:rPr lang="es-ES" sz="2400" b="1" dirty="0"/>
              <a:t>la suspensión de la actividad industrial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la empresa demandada</a:t>
            </a:r>
            <a:r>
              <a:rPr lang="es-ES" sz="2400" dirty="0"/>
              <a:t> </a:t>
            </a:r>
            <a:r>
              <a:rPr lang="es-ES" sz="2400" b="1" dirty="0"/>
              <a:t>ante posibles emanaciones de </a:t>
            </a:r>
            <a:endParaRPr lang="es-ES" sz="2400" b="1" dirty="0" smtClean="0"/>
          </a:p>
          <a:p>
            <a:r>
              <a:rPr lang="es-ES" sz="2400" b="1" dirty="0" smtClean="0"/>
              <a:t>efluentes </a:t>
            </a:r>
            <a:r>
              <a:rPr lang="es-ES" sz="2400" b="1" dirty="0"/>
              <a:t>gaseosos y líquidos vertidos sobre el río Paraná, </a:t>
            </a:r>
            <a:endParaRPr lang="es-ES" sz="2400" b="1" dirty="0" smtClean="0"/>
          </a:p>
          <a:p>
            <a:r>
              <a:rPr lang="es-ES" sz="2400" dirty="0" smtClean="0"/>
              <a:t>así </a:t>
            </a:r>
            <a:r>
              <a:rPr lang="es-ES" sz="2400" dirty="0"/>
              <a:t>como por el enterramiento de residuos peligrosos, </a:t>
            </a:r>
            <a:r>
              <a:rPr lang="es-ES" sz="2400" b="1" dirty="0"/>
              <a:t>pues </a:t>
            </a:r>
            <a:r>
              <a:rPr lang="es-ES" sz="2400" b="1" dirty="0" smtClean="0"/>
              <a:t>se </a:t>
            </a:r>
          </a:p>
          <a:p>
            <a:r>
              <a:rPr lang="es-ES" sz="2400" b="1" dirty="0" smtClean="0"/>
              <a:t>omitió </a:t>
            </a:r>
            <a:r>
              <a:rPr lang="es-ES" sz="2400" b="1" dirty="0"/>
              <a:t>considerar </a:t>
            </a:r>
            <a:r>
              <a:rPr lang="es-ES" sz="2400" b="1" dirty="0" smtClean="0"/>
              <a:t>que </a:t>
            </a:r>
            <a:r>
              <a:rPr lang="es-ES" sz="2400" b="1" dirty="0"/>
              <a:t>del texto de la disposición 1743/2015 </a:t>
            </a:r>
            <a:endParaRPr lang="es-ES" sz="2400" b="1" dirty="0" smtClean="0"/>
          </a:p>
          <a:p>
            <a:r>
              <a:rPr lang="es-ES" sz="2400" b="1" dirty="0" smtClean="0"/>
              <a:t>dictada </a:t>
            </a:r>
            <a:r>
              <a:rPr lang="es-ES" sz="2400" b="1" dirty="0"/>
              <a:t>por el </a:t>
            </a:r>
            <a:r>
              <a:rPr lang="es-ES" sz="2400" b="1" dirty="0" smtClean="0"/>
              <a:t>OPDS Organismo </a:t>
            </a:r>
            <a:r>
              <a:rPr lang="es-ES" sz="2400" b="1" dirty="0"/>
              <a:t>Provincial </a:t>
            </a:r>
            <a:r>
              <a:rPr lang="es-ES" sz="2400" b="1" dirty="0" smtClean="0"/>
              <a:t>para </a:t>
            </a:r>
            <a:r>
              <a:rPr lang="es-ES" sz="2400" b="1" dirty="0"/>
              <a:t>el Desarrollo </a:t>
            </a:r>
            <a:endParaRPr lang="es-ES" sz="2400" b="1" dirty="0" smtClean="0"/>
          </a:p>
          <a:p>
            <a:r>
              <a:rPr lang="es-ES" sz="2400" b="1" dirty="0" smtClean="0"/>
              <a:t>Sostenible se </a:t>
            </a:r>
            <a:r>
              <a:rPr lang="es-ES" sz="2400" b="1" dirty="0"/>
              <a:t>desprendía que la empresa aún no había </a:t>
            </a:r>
            <a:endParaRPr lang="es-ES" sz="2400" b="1" dirty="0" smtClean="0"/>
          </a:p>
          <a:p>
            <a:r>
              <a:rPr lang="es-ES" sz="2400" b="1" dirty="0" smtClean="0"/>
              <a:t>cumplido </a:t>
            </a:r>
            <a:r>
              <a:rPr lang="es-ES" sz="2400" b="1" dirty="0"/>
              <a:t>con la presentación del estudio de impacto </a:t>
            </a:r>
            <a:endParaRPr lang="es-ES" sz="2400" b="1" dirty="0" smtClean="0"/>
          </a:p>
          <a:p>
            <a:r>
              <a:rPr lang="es-ES" sz="2400" b="1" dirty="0" smtClean="0"/>
              <a:t>ambiental</a:t>
            </a:r>
            <a:r>
              <a:rPr lang="es-ES" sz="2400" dirty="0"/>
              <a:t>, </a:t>
            </a:r>
            <a:r>
              <a:rPr lang="es-ES" sz="2400" b="1" dirty="0"/>
              <a:t>y que a ese fin se le había otorgado un plazo de </a:t>
            </a:r>
            <a:endParaRPr lang="es-ES" sz="2400" b="1" dirty="0" smtClean="0"/>
          </a:p>
          <a:p>
            <a:r>
              <a:rPr lang="es-ES" sz="2400" b="1" dirty="0" smtClean="0"/>
              <a:t>treinta </a:t>
            </a:r>
            <a:r>
              <a:rPr lang="es-ES" sz="2400" b="1" dirty="0"/>
              <a:t>días corridos a partir de la fecha de la notificación. </a:t>
            </a:r>
            <a:endParaRPr lang="es-ES" sz="2400" b="1" dirty="0" smtClean="0"/>
          </a:p>
          <a:p>
            <a:endParaRPr lang="es-ES" sz="2400" b="1" dirty="0"/>
          </a:p>
          <a:p>
            <a:r>
              <a:rPr lang="es-ES" sz="2400" dirty="0"/>
              <a:t>Asociación Civil Protección Ambiental del Río </a:t>
            </a:r>
            <a:r>
              <a:rPr lang="es-ES" sz="2400" dirty="0" smtClean="0"/>
              <a:t>Paraná c/ </a:t>
            </a:r>
          </a:p>
          <a:p>
            <a:r>
              <a:rPr lang="es-ES" sz="2400" dirty="0" err="1" smtClean="0"/>
              <a:t>Carboquímica</a:t>
            </a:r>
            <a:r>
              <a:rPr lang="es-ES" sz="2400" dirty="0" smtClean="0"/>
              <a:t> s/ incidente cautelar. 2/7/2020. F. 343:519</a:t>
            </a:r>
            <a:endParaRPr lang="es-ES" sz="2400" dirty="0"/>
          </a:p>
          <a:p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463212955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0"/>
            <a:ext cx="1004460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dirty="0" smtClean="0">
              <a:solidFill>
                <a:srgbClr val="FF0000"/>
              </a:solidFill>
            </a:endParaRPr>
          </a:p>
          <a:p>
            <a:r>
              <a:rPr lang="es-ES" sz="2400" dirty="0" smtClean="0">
                <a:solidFill>
                  <a:srgbClr val="FF0000"/>
                </a:solidFill>
              </a:rPr>
              <a:t>CERTIFICADO DE APTITUD AMBIENTAL CONDICIONADO</a:t>
            </a:r>
          </a:p>
          <a:p>
            <a:endParaRPr lang="es-ES" sz="2400" dirty="0"/>
          </a:p>
          <a:p>
            <a:r>
              <a:rPr lang="es-ES" sz="2400" dirty="0" smtClean="0"/>
              <a:t>Es </a:t>
            </a:r>
            <a:r>
              <a:rPr lang="es-ES" sz="2400" dirty="0"/>
              <a:t>arbitraria la sentencia que dejó sin efecto la medida </a:t>
            </a:r>
            <a:r>
              <a:rPr lang="es-ES" sz="2400" dirty="0" smtClean="0"/>
              <a:t>cautelar </a:t>
            </a:r>
            <a:r>
              <a:rPr lang="es-ES" sz="2400" dirty="0"/>
              <a:t>que dispuso la suspensión de la actividad industrial </a:t>
            </a:r>
            <a:r>
              <a:rPr lang="es-ES" sz="2400" dirty="0" smtClean="0"/>
              <a:t>de </a:t>
            </a:r>
            <a:r>
              <a:rPr lang="es-ES" sz="2400" dirty="0"/>
              <a:t>la empresa demandada ante posibles emanaciones de </a:t>
            </a:r>
            <a:r>
              <a:rPr lang="es-ES" sz="2400" dirty="0" smtClean="0"/>
              <a:t>efluentes </a:t>
            </a:r>
            <a:r>
              <a:rPr lang="es-ES" sz="2400" dirty="0"/>
              <a:t>gaseosos y líquidos vertidos sobre el río Paraná, </a:t>
            </a:r>
            <a:r>
              <a:rPr lang="es-ES" sz="2400" dirty="0" smtClean="0"/>
              <a:t>así </a:t>
            </a:r>
            <a:r>
              <a:rPr lang="es-ES" sz="2400" dirty="0"/>
              <a:t>como por el enterramiento </a:t>
            </a:r>
            <a:endParaRPr lang="es-ES" sz="2400" dirty="0" smtClean="0"/>
          </a:p>
          <a:p>
            <a:r>
              <a:rPr lang="es-ES" sz="2400" dirty="0" smtClean="0"/>
              <a:t>de </a:t>
            </a:r>
            <a:r>
              <a:rPr lang="es-ES" sz="2400" dirty="0"/>
              <a:t>residuos peligrosos, </a:t>
            </a:r>
            <a:r>
              <a:rPr lang="es-ES" sz="2400" b="1" dirty="0"/>
              <a:t>sin </a:t>
            </a:r>
            <a:r>
              <a:rPr lang="es-ES" sz="2400" b="1" dirty="0" smtClean="0"/>
              <a:t>que </a:t>
            </a:r>
            <a:r>
              <a:rPr lang="es-ES" sz="2400" b="1" dirty="0"/>
              <a:t>obste a ello la existencia de un certificado de aptitud </a:t>
            </a:r>
            <a:r>
              <a:rPr lang="es-ES" sz="2400" b="1" dirty="0" smtClean="0"/>
              <a:t>ambiental</a:t>
            </a:r>
            <a:r>
              <a:rPr lang="es-ES" sz="2400" b="1" dirty="0"/>
              <a:t>, si de su lectura se desprende </a:t>
            </a:r>
            <a:endParaRPr lang="es-ES" sz="2400" b="1" dirty="0" smtClean="0"/>
          </a:p>
          <a:p>
            <a:r>
              <a:rPr lang="es-ES" sz="2400" b="1" dirty="0" smtClean="0"/>
              <a:t>que </a:t>
            </a:r>
            <a:r>
              <a:rPr lang="es-ES" sz="2400" b="1" dirty="0"/>
              <a:t>tal instrumento </a:t>
            </a:r>
            <a:r>
              <a:rPr lang="es-ES" sz="2400" b="1" dirty="0" smtClean="0"/>
              <a:t>fue </a:t>
            </a:r>
            <a:r>
              <a:rPr lang="es-ES" sz="2400" b="1" dirty="0"/>
              <a:t>otorgado en forma condicionada </a:t>
            </a:r>
            <a:r>
              <a:rPr lang="es-ES" sz="2400" dirty="0"/>
              <a:t>al cumplimiento de </a:t>
            </a:r>
            <a:r>
              <a:rPr lang="es-ES" sz="2400" dirty="0" smtClean="0"/>
              <a:t>ciertos </a:t>
            </a:r>
            <a:r>
              <a:rPr lang="es-ES" sz="2400" dirty="0"/>
              <a:t>requisitos, circunstancia que demuestra la existencia </a:t>
            </a:r>
            <a:r>
              <a:rPr lang="es-ES" sz="2400" dirty="0" smtClean="0"/>
              <a:t>-</a:t>
            </a:r>
            <a:r>
              <a:rPr lang="es-ES" sz="2400" dirty="0"/>
              <a:t>al momento </a:t>
            </a:r>
            <a:r>
              <a:rPr lang="es-ES" sz="2400" dirty="0" smtClean="0"/>
              <a:t>de </a:t>
            </a:r>
            <a:r>
              <a:rPr lang="es-ES" sz="2400" dirty="0"/>
              <a:t>emisión- de una serie de observaciones, </a:t>
            </a:r>
            <a:endParaRPr lang="es-ES" sz="2400" dirty="0" smtClean="0"/>
          </a:p>
          <a:p>
            <a:r>
              <a:rPr lang="es-ES" sz="2400" dirty="0" smtClean="0"/>
              <a:t>cuyo </a:t>
            </a:r>
            <a:r>
              <a:rPr lang="es-ES" sz="2400" dirty="0"/>
              <a:t>cumplimiento la demandada no ha acreditado con </a:t>
            </a:r>
            <a:r>
              <a:rPr lang="es-ES" sz="2400" dirty="0" smtClean="0"/>
              <a:t>posterioridad </a:t>
            </a:r>
          </a:p>
          <a:p>
            <a:r>
              <a:rPr lang="es-ES" sz="2400" dirty="0" smtClean="0"/>
              <a:t>y</a:t>
            </a:r>
            <a:r>
              <a:rPr lang="es-ES" sz="2400" dirty="0"/>
              <a:t>, en consecuencia, la subsistencia del peligro </a:t>
            </a:r>
            <a:r>
              <a:rPr lang="es-ES" sz="2400" dirty="0" smtClean="0"/>
              <a:t>en </a:t>
            </a:r>
            <a:r>
              <a:rPr lang="es-ES" sz="2400" dirty="0"/>
              <a:t>la demora. </a:t>
            </a:r>
            <a:endParaRPr lang="es-ES" sz="2400" dirty="0" smtClean="0"/>
          </a:p>
          <a:p>
            <a:endParaRPr lang="es-ES" sz="2400" dirty="0" smtClean="0"/>
          </a:p>
          <a:p>
            <a:r>
              <a:rPr lang="es-ES" sz="2400" dirty="0"/>
              <a:t>Asociación Civil Protección Ambiental del Río Paraná. 2/7/2020.</a:t>
            </a:r>
          </a:p>
          <a:p>
            <a:endParaRPr lang="es-ES" sz="2400" dirty="0" smtClean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557662231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637" y="898775"/>
            <a:ext cx="9773829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OMISIÓN DE MENCIÓN OBSERVACIONES TÉCNICAS </a:t>
            </a:r>
          </a:p>
          <a:p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Las resoluciones cuestionadas en el caso omiten la mención de las </a:t>
            </a:r>
          </a:p>
          <a:p>
            <a:r>
              <a:rPr lang="es-AR" sz="2400" dirty="0">
                <a:cs typeface="Arial" panose="020B0604020202020204" pitchFamily="34" charset="0"/>
              </a:rPr>
              <a:t>observaciones que surgen de las inspecciones previas realizadas en </a:t>
            </a:r>
          </a:p>
          <a:p>
            <a:r>
              <a:rPr lang="es-AR" sz="2400" dirty="0">
                <a:cs typeface="Arial" panose="020B0604020202020204" pitchFamily="34" charset="0"/>
              </a:rPr>
              <a:t>el predio y que -entre otros aspectos- dan cuenta de la existencia de </a:t>
            </a:r>
          </a:p>
          <a:p>
            <a:r>
              <a:rPr lang="es-AR" sz="2400" dirty="0">
                <a:cs typeface="Arial" panose="020B0604020202020204" pitchFamily="34" charset="0"/>
              </a:rPr>
              <a:t>sectores </a:t>
            </a:r>
            <a:r>
              <a:rPr lang="es-AR" sz="2400" dirty="0" err="1">
                <a:cs typeface="Arial" panose="020B0604020202020204" pitchFamily="34" charset="0"/>
              </a:rPr>
              <a:t>colinados</a:t>
            </a:r>
            <a:r>
              <a:rPr lang="es-AR" sz="2400" dirty="0">
                <a:cs typeface="Arial" panose="020B0604020202020204" pitchFamily="34" charset="0"/>
              </a:rPr>
              <a:t> con una pendiente superior a 9%, un bañado que </a:t>
            </a:r>
          </a:p>
          <a:p>
            <a:r>
              <a:rPr lang="es-AR" sz="2400" dirty="0">
                <a:cs typeface="Arial" panose="020B0604020202020204" pitchFamily="34" charset="0"/>
              </a:rPr>
              <a:t>no figura en el plano presentado con el estudio de impacto ambiental, </a:t>
            </a:r>
          </a:p>
          <a:p>
            <a:r>
              <a:rPr lang="es-AR" sz="2400" dirty="0">
                <a:cs typeface="Arial" panose="020B0604020202020204" pitchFamily="34" charset="0"/>
              </a:rPr>
              <a:t>la necesidad de replanteo del plano de ubicación, dimensiones </a:t>
            </a:r>
            <a:r>
              <a:rPr lang="es-AR" sz="2400" dirty="0" smtClean="0">
                <a:cs typeface="Arial" panose="020B0604020202020204" pitchFamily="34" charset="0"/>
              </a:rPr>
              <a:t>de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lotes y </a:t>
            </a:r>
            <a:r>
              <a:rPr lang="es-AR" sz="2400" dirty="0">
                <a:cs typeface="Arial" panose="020B0604020202020204" pitchFamily="34" charset="0"/>
              </a:rPr>
              <a:t>cortinas y la especificación de zonas de reserva, la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necesidad de proponer </a:t>
            </a:r>
            <a:r>
              <a:rPr lang="es-AR" sz="2400" dirty="0">
                <a:cs typeface="Arial" panose="020B0604020202020204" pitchFamily="34" charset="0"/>
              </a:rPr>
              <a:t>medidas de mitigación, la delimitación de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nuevos </a:t>
            </a:r>
            <a:r>
              <a:rPr lang="es-AR" sz="2400" dirty="0">
                <a:cs typeface="Arial" panose="020B0604020202020204" pitchFamily="34" charset="0"/>
              </a:rPr>
              <a:t>lotes y </a:t>
            </a:r>
            <a:r>
              <a:rPr lang="es-AR" sz="2400" dirty="0" smtClean="0">
                <a:cs typeface="Arial" panose="020B0604020202020204" pitchFamily="34" charset="0"/>
              </a:rPr>
              <a:t>pendientes </a:t>
            </a:r>
            <a:r>
              <a:rPr lang="es-AR" sz="2400" dirty="0">
                <a:cs typeface="Arial" panose="020B0604020202020204" pitchFamily="34" charset="0"/>
              </a:rPr>
              <a:t>y advierten sobre el peligro de erosión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si </a:t>
            </a:r>
            <a:r>
              <a:rPr lang="es-AR" sz="2400" dirty="0">
                <a:cs typeface="Arial" panose="020B0604020202020204" pitchFamily="34" charset="0"/>
              </a:rPr>
              <a:t>no se respetan las </a:t>
            </a:r>
            <a:r>
              <a:rPr lang="es-AR" sz="2400" dirty="0" smtClean="0">
                <a:cs typeface="Arial" panose="020B0604020202020204" pitchFamily="34" charset="0"/>
              </a:rPr>
              <a:t>cortinas </a:t>
            </a:r>
            <a:r>
              <a:rPr lang="es-AR" sz="2400" dirty="0">
                <a:cs typeface="Arial" panose="020B0604020202020204" pitchFamily="34" charset="0"/>
              </a:rPr>
              <a:t>de los cursos de agua.</a:t>
            </a:r>
          </a:p>
          <a:p>
            <a:endParaRPr lang="es-AR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 </a:t>
            </a:r>
          </a:p>
          <a:p>
            <a:r>
              <a:rPr lang="es-AR" sz="2000" dirty="0" smtClean="0">
                <a:cs typeface="Arial" panose="020B0604020202020204" pitchFamily="34" charset="0"/>
              </a:rPr>
              <a:t>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468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268760"/>
            <a:ext cx="2175872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AUTORIZACIÓN COMPRENDE SUPERFICIE MAYOR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Que, en segundo término la autorización de desmonte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comprende una </a:t>
            </a:r>
            <a:r>
              <a:rPr lang="es-AR" sz="2400" dirty="0">
                <a:cs typeface="Arial" panose="020B0604020202020204" pitchFamily="34" charset="0"/>
              </a:rPr>
              <a:t>superficie mayor a la detallada en el estudio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impacto </a:t>
            </a:r>
            <a:r>
              <a:rPr lang="es-AR" sz="2400" dirty="0" smtClean="0">
                <a:cs typeface="Arial" panose="020B0604020202020204" pitchFamily="34" charset="0"/>
              </a:rPr>
              <a:t>ambiental</a:t>
            </a:r>
            <a:r>
              <a:rPr lang="es-AR" sz="2400" dirty="0">
                <a:cs typeface="Arial" panose="020B0604020202020204" pitchFamily="34" charset="0"/>
              </a:rPr>
              <a:t>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</a:t>
            </a:r>
            <a:r>
              <a:rPr lang="es-AR" sz="2000" dirty="0" smtClean="0">
                <a:cs typeface="Arial" panose="020B0604020202020204" pitchFamily="34" charset="0"/>
              </a:rPr>
              <a:t>Pio</a:t>
            </a:r>
          </a:p>
          <a:p>
            <a:r>
              <a:rPr lang="es-AR" sz="2000" dirty="0" smtClean="0">
                <a:cs typeface="Arial" panose="020B0604020202020204" pitchFamily="34" charset="0"/>
              </a:rPr>
              <a:t>y </a:t>
            </a:r>
            <a:r>
              <a:rPr lang="es-AR" sz="2000" dirty="0">
                <a:cs typeface="Arial" panose="020B0604020202020204" pitchFamily="34" charset="0"/>
              </a:rPr>
              <a:t>otros c/ Estado Provincial - Dirección Provincial de Políticas Ambientales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y </a:t>
            </a:r>
            <a:r>
              <a:rPr lang="es-AR" sz="2000" dirty="0">
                <a:cs typeface="Arial" panose="020B0604020202020204" pitchFamily="34" charset="0"/>
              </a:rPr>
              <a:t>Recursos Naturales y la Empresa </a:t>
            </a:r>
            <a:r>
              <a:rPr lang="es-AR" sz="2000" dirty="0" err="1">
                <a:cs typeface="Arial" panose="020B0604020202020204" pitchFamily="34" charset="0"/>
              </a:rPr>
              <a:t>Cram</a:t>
            </a:r>
            <a:r>
              <a:rPr lang="es-AR" sz="2000" dirty="0">
                <a:cs typeface="Arial" panose="020B0604020202020204" pitchFamily="34" charset="0"/>
              </a:rPr>
              <a:t> S.A. s/ recurso</a:t>
            </a:r>
            <a:r>
              <a:rPr lang="es-AR" sz="2000" dirty="0" smtClean="0">
                <a:cs typeface="Arial" panose="020B0604020202020204" pitchFamily="34" charset="0"/>
              </a:rPr>
              <a:t>. 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6009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836712"/>
            <a:ext cx="9480480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PARADIGMA AMBIENTAL ECOCÉNTRICO Y SISTÉMICO</a:t>
            </a:r>
          </a:p>
          <a:p>
            <a:endParaRPr lang="es-ES" sz="2400" b="1" i="1" dirty="0"/>
          </a:p>
          <a:p>
            <a:r>
              <a:rPr lang="es-ES" sz="2400" b="1" i="1" dirty="0" smtClean="0"/>
              <a:t>El </a:t>
            </a:r>
            <a:r>
              <a:rPr lang="es-ES" sz="2400" b="1" i="1" dirty="0"/>
              <a:t>paradigma jurídico que ordena la regulación del agua es </a:t>
            </a:r>
          </a:p>
          <a:p>
            <a:r>
              <a:rPr lang="es-ES" sz="2400" b="1" i="1" dirty="0" err="1" smtClean="0"/>
              <a:t>ecocéntrico</a:t>
            </a:r>
            <a:r>
              <a:rPr lang="es-ES" sz="2400" b="1" i="1" dirty="0"/>
              <a:t>, o sistémico</a:t>
            </a:r>
            <a:r>
              <a:rPr lang="es-ES" sz="2400" i="1" dirty="0"/>
              <a:t>, y no tiene en cuenta solamente los </a:t>
            </a:r>
          </a:p>
          <a:p>
            <a:r>
              <a:rPr lang="es-ES" sz="2400" i="1" dirty="0"/>
              <a:t>intereses privados o estaduales, sino los del mismo </a:t>
            </a:r>
            <a:r>
              <a:rPr lang="es-ES" sz="2400" b="1" i="1" dirty="0"/>
              <a:t>sistema, c</a:t>
            </a:r>
            <a:r>
              <a:rPr lang="es-ES" sz="2400" i="1" dirty="0"/>
              <a:t>omo </a:t>
            </a:r>
          </a:p>
          <a:p>
            <a:r>
              <a:rPr lang="es-ES" sz="2400" i="1" dirty="0"/>
              <a:t>bien lo establece la ley general del ambiente</a:t>
            </a:r>
            <a:r>
              <a:rPr lang="es-ES" sz="2400" dirty="0"/>
              <a:t>” (Fallos: 337:1361 </a:t>
            </a:r>
          </a:p>
          <a:p>
            <a:r>
              <a:rPr lang="es-ES" sz="2400" dirty="0"/>
              <a:t>y 340:1695</a:t>
            </a:r>
            <a:r>
              <a:rPr lang="es-ES" sz="2400" dirty="0" smtClean="0"/>
              <a:t>).</a:t>
            </a:r>
          </a:p>
          <a:p>
            <a:endParaRPr lang="es-ES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ES" sz="2400" dirty="0" smtClean="0"/>
          </a:p>
          <a:p>
            <a:endParaRPr lang="es-ES" sz="2400" i="1" dirty="0"/>
          </a:p>
          <a:p>
            <a:r>
              <a:rPr lang="es-ES" sz="2400" i="1" dirty="0" smtClean="0"/>
              <a:t> </a:t>
            </a:r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07790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24744"/>
            <a:ext cx="9227654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AUTORIZACIÓN SUPERIOR A LAS COMPRENDIDAS EN </a:t>
            </a:r>
            <a:r>
              <a:rPr lang="es-AR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E.I.A</a:t>
            </a:r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Resulta claro y manifiesto que se autorizó el desmonte de una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cantidad </a:t>
            </a:r>
            <a:r>
              <a:rPr lang="es-AR" sz="2400" dirty="0">
                <a:cs typeface="Arial" panose="020B0604020202020204" pitchFamily="34" charset="0"/>
              </a:rPr>
              <a:t>de hectáreas superior a las comprendidas en el estudio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impacto ambiental -380 hectáreas según la resolución </a:t>
            </a:r>
            <a:r>
              <a:rPr lang="es-AR" sz="2400" dirty="0" smtClean="0">
                <a:cs typeface="Arial" panose="020B0604020202020204" pitchFamily="34" charset="0"/>
              </a:rPr>
              <a:t>271-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DPPAyRN-2007 </a:t>
            </a:r>
            <a:r>
              <a:rPr lang="es-AR" sz="2400" dirty="0">
                <a:cs typeface="Arial" panose="020B0604020202020204" pitchFamily="34" charset="0"/>
              </a:rPr>
              <a:t>más las 1090 hectáreas de la resolución </a:t>
            </a:r>
            <a:r>
              <a:rPr lang="es-AR" sz="2400" dirty="0" smtClean="0">
                <a:cs typeface="Arial" panose="020B0604020202020204" pitchFamily="34" charset="0"/>
              </a:rPr>
              <a:t>239-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DPPAyRN-2009</a:t>
            </a:r>
            <a:r>
              <a:rPr lang="es-AR" sz="2400" dirty="0">
                <a:cs typeface="Arial" panose="020B0604020202020204" pitchFamily="34" charset="0"/>
              </a:rPr>
              <a:t>, lo que suma en total 1470 hectáreas frente a las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1200 </a:t>
            </a:r>
            <a:r>
              <a:rPr lang="es-AR" sz="2400" dirty="0">
                <a:cs typeface="Arial" panose="020B0604020202020204" pitchFamily="34" charset="0"/>
              </a:rPr>
              <a:t>hectáreas objeto del estudio de impacto </a:t>
            </a:r>
            <a:r>
              <a:rPr lang="es-AR" sz="2400" dirty="0" smtClean="0">
                <a:cs typeface="Arial" panose="020B0604020202020204" pitchFamily="34" charset="0"/>
              </a:rPr>
              <a:t>ambiental.</a:t>
            </a:r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</a:t>
            </a:r>
            <a:r>
              <a:rPr lang="es-AR" sz="2000" dirty="0" smtClean="0">
                <a:cs typeface="Arial" panose="020B0604020202020204" pitchFamily="34" charset="0"/>
              </a:rPr>
              <a:t>Agustín </a:t>
            </a:r>
            <a:r>
              <a:rPr lang="es-AR" sz="2000" dirty="0">
                <a:cs typeface="Arial" panose="020B0604020202020204" pitchFamily="34" charset="0"/>
              </a:rPr>
              <a:t>Pio y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otros </a:t>
            </a:r>
            <a:r>
              <a:rPr lang="es-AR" sz="2000" dirty="0">
                <a:cs typeface="Arial" panose="020B0604020202020204" pitchFamily="34" charset="0"/>
              </a:rPr>
              <a:t>c/ Estado Provincial </a:t>
            </a:r>
            <a:r>
              <a:rPr lang="es-AR" sz="2000" dirty="0" smtClean="0">
                <a:cs typeface="Arial" panose="020B0604020202020204" pitchFamily="34" charset="0"/>
              </a:rPr>
              <a:t> y </a:t>
            </a:r>
            <a:r>
              <a:rPr lang="es-AR" sz="2000" dirty="0">
                <a:cs typeface="Arial" panose="020B0604020202020204" pitchFamily="34" charset="0"/>
              </a:rPr>
              <a:t>otro F. 340:1193</a:t>
            </a: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417337994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108520" y="980728"/>
            <a:ext cx="2211876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INSPECCIÓN DEL 50% DEL ÁREA OBJETO DEL DESMONTE </a:t>
            </a:r>
          </a:p>
          <a:p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También de la prueba reunida surge que únicamente se fiscalizaron</a:t>
            </a:r>
          </a:p>
          <a:p>
            <a:r>
              <a:rPr lang="es-AR" sz="2400" dirty="0">
                <a:cs typeface="Arial" panose="020B0604020202020204" pitchFamily="34" charset="0"/>
              </a:rPr>
              <a:t>600 hectáreas, lo cual significa que ni siquiera se inspeccionó</a:t>
            </a:r>
          </a:p>
          <a:p>
            <a:r>
              <a:rPr lang="es-AR" sz="2400" dirty="0">
                <a:cs typeface="Arial" panose="020B0604020202020204" pitchFamily="34" charset="0"/>
              </a:rPr>
              <a:t>el 50% del área originalmente solicitada para el desmonte,</a:t>
            </a:r>
          </a:p>
          <a:p>
            <a:r>
              <a:rPr lang="es-AR" sz="2400" dirty="0">
                <a:cs typeface="Arial" panose="020B0604020202020204" pitchFamily="34" charset="0"/>
              </a:rPr>
              <a:t>además de hacerlo sin contar con planos, subdivisiones, medidas</a:t>
            </a:r>
          </a:p>
          <a:p>
            <a:r>
              <a:rPr lang="es-AR" sz="2400" dirty="0">
                <a:cs typeface="Arial" panose="020B0604020202020204" pitchFamily="34" charset="0"/>
              </a:rPr>
              <a:t>exactas, ni determinaciones reales de las pendientes superiores</a:t>
            </a:r>
          </a:p>
          <a:p>
            <a:r>
              <a:rPr lang="es-AR" sz="2400" dirty="0">
                <a:cs typeface="Arial" panose="020B0604020202020204" pitchFamily="34" charset="0"/>
              </a:rPr>
              <a:t>al 2%.</a:t>
            </a:r>
          </a:p>
          <a:p>
            <a:endParaRPr lang="es-AR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 y otros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c</a:t>
            </a:r>
            <a:r>
              <a:rPr lang="es-AR" sz="2000" dirty="0">
                <a:cs typeface="Arial" panose="020B0604020202020204" pitchFamily="34" charset="0"/>
              </a:rPr>
              <a:t>/ Estado Provincial - Dirección Provincial de Políticas Ambientales y Recursos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Naturales </a:t>
            </a:r>
            <a:r>
              <a:rPr lang="es-AR" sz="2000" dirty="0">
                <a:cs typeface="Arial" panose="020B0604020202020204" pitchFamily="34" charset="0"/>
              </a:rPr>
              <a:t>y </a:t>
            </a:r>
            <a:r>
              <a:rPr lang="es-AR" sz="2000" dirty="0" smtClean="0">
                <a:cs typeface="Arial" panose="020B0604020202020204" pitchFamily="34" charset="0"/>
              </a:rPr>
              <a:t>otro. </a:t>
            </a:r>
            <a:r>
              <a:rPr lang="es-AR" sz="2000" dirty="0">
                <a:cs typeface="Arial" panose="020B0604020202020204" pitchFamily="34" charset="0"/>
              </a:rPr>
              <a:t>s/ recurso</a:t>
            </a:r>
            <a:r>
              <a:rPr lang="es-AR" sz="2000" dirty="0" smtClean="0">
                <a:cs typeface="Arial" panose="020B0604020202020204" pitchFamily="34" charset="0"/>
              </a:rPr>
              <a:t>. F. 340:1193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AR" dirty="0">
              <a:cs typeface="Arial" panose="020B0604020202020204" pitchFamily="34" charset="0"/>
            </a:endParaRPr>
          </a:p>
          <a:p>
            <a:endParaRPr lang="es-AR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689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1268760"/>
            <a:ext cx="2161470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AUSENCIA DE AUDIENCIAS PÚBLICAS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Que, finalmente, no surge de las constancias de la causa que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se </a:t>
            </a:r>
            <a:r>
              <a:rPr lang="es-AR" sz="2400" dirty="0">
                <a:cs typeface="Arial" panose="020B0604020202020204" pitchFamily="34" charset="0"/>
              </a:rPr>
              <a:t>hayan celebrado las audiencias públicas antes del dictado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las resoluciones cuestionadas, </a:t>
            </a:r>
            <a:r>
              <a:rPr lang="es-AR" sz="2400" dirty="0" smtClean="0">
                <a:cs typeface="Arial" panose="020B0604020202020204" pitchFamily="34" charset="0"/>
              </a:rPr>
              <a:t>sino </a:t>
            </a:r>
            <a:r>
              <a:rPr lang="es-AR" sz="2400" dirty="0">
                <a:cs typeface="Arial" panose="020B0604020202020204" pitchFamily="34" charset="0"/>
              </a:rPr>
              <a:t>que únicamente existe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prueba </a:t>
            </a:r>
            <a:r>
              <a:rPr lang="es-AR" sz="2400" dirty="0">
                <a:cs typeface="Arial" panose="020B0604020202020204" pitchFamily="34" charset="0"/>
              </a:rPr>
              <a:t>de la publicación realizada en el Boletín Oficial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provincial</a:t>
            </a:r>
            <a:r>
              <a:rPr lang="es-AR" sz="2400" dirty="0">
                <a:cs typeface="Arial" panose="020B0604020202020204" pitchFamily="34" charset="0"/>
              </a:rPr>
              <a:t>, en oportunidad del dictado de la resolución </a:t>
            </a:r>
            <a:r>
              <a:rPr lang="es-AR" sz="2400" dirty="0" smtClean="0">
                <a:cs typeface="Arial" panose="020B0604020202020204" pitchFamily="34" charset="0"/>
              </a:rPr>
              <a:t>239-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DPPAyRN-2009</a:t>
            </a:r>
            <a:r>
              <a:rPr lang="es-AR" sz="2400" dirty="0">
                <a:cs typeface="Arial" panose="020B0604020202020204" pitchFamily="34" charset="0"/>
              </a:rPr>
              <a:t>.</a:t>
            </a:r>
          </a:p>
          <a:p>
            <a:endParaRPr lang="es-AR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 </a:t>
            </a:r>
            <a:r>
              <a:rPr lang="es-AR" sz="2000" dirty="0" smtClean="0">
                <a:cs typeface="Arial" panose="020B0604020202020204" pitchFamily="34" charset="0"/>
              </a:rPr>
              <a:t>y</a:t>
            </a:r>
          </a:p>
          <a:p>
            <a:r>
              <a:rPr lang="es-AR" sz="2000" dirty="0" smtClean="0">
                <a:cs typeface="Arial" panose="020B0604020202020204" pitchFamily="34" charset="0"/>
              </a:rPr>
              <a:t>otros c/ Estado </a:t>
            </a:r>
            <a:r>
              <a:rPr lang="es-AR" sz="2000" dirty="0">
                <a:cs typeface="Arial" panose="020B0604020202020204" pitchFamily="34" charset="0"/>
              </a:rPr>
              <a:t>Provincial - Dirección Provincial de Políticas Ambientales y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Recursos </a:t>
            </a:r>
            <a:r>
              <a:rPr lang="es-AR" sz="2000" dirty="0">
                <a:cs typeface="Arial" panose="020B0604020202020204" pitchFamily="34" charset="0"/>
              </a:rPr>
              <a:t>Naturales </a:t>
            </a:r>
            <a:r>
              <a:rPr lang="es-AR" sz="2000" dirty="0" smtClean="0">
                <a:cs typeface="Arial" panose="020B0604020202020204" pitchFamily="34" charset="0"/>
              </a:rPr>
              <a:t>y otro </a:t>
            </a:r>
            <a:r>
              <a:rPr lang="es-AR" sz="2000" dirty="0">
                <a:cs typeface="Arial" panose="020B0604020202020204" pitchFamily="34" charset="0"/>
              </a:rPr>
              <a:t>s/ recurso. F. 340:1193</a:t>
            </a: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5044616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1268760"/>
            <a:ext cx="902202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NORMATIVA PROVINCIAL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En consonancia con ello, las normas de la Provincia de </a:t>
            </a:r>
            <a:r>
              <a:rPr lang="es-AR" sz="2400" dirty="0" smtClean="0">
                <a:cs typeface="Arial" panose="020B0604020202020204" pitchFamily="34" charset="0"/>
              </a:rPr>
              <a:t>Jujuy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fijan </a:t>
            </a:r>
            <a:r>
              <a:rPr lang="es-AR" sz="2400" dirty="0">
                <a:cs typeface="Arial" panose="020B0604020202020204" pitchFamily="34" charset="0"/>
              </a:rPr>
              <a:t>como principio de política ambiental el "</a:t>
            </a:r>
            <a:r>
              <a:rPr lang="es-AR" sz="2400" i="1" dirty="0">
                <a:cs typeface="Arial" panose="020B0604020202020204" pitchFamily="34" charset="0"/>
              </a:rPr>
              <a:t>fomento </a:t>
            </a:r>
            <a:r>
              <a:rPr lang="es-AR" sz="2400" dirty="0">
                <a:cs typeface="Arial" panose="020B0604020202020204" pitchFamily="34" charset="0"/>
              </a:rPr>
              <a:t>de </a:t>
            </a:r>
            <a:r>
              <a:rPr lang="es-AR" sz="2400" i="1" dirty="0">
                <a:cs typeface="Arial" panose="020B0604020202020204" pitchFamily="34" charset="0"/>
              </a:rPr>
              <a:t>la </a:t>
            </a:r>
            <a:endParaRPr lang="es-AR" sz="2400" i="1" dirty="0" smtClean="0">
              <a:cs typeface="Arial" panose="020B0604020202020204" pitchFamily="34" charset="0"/>
            </a:endParaRPr>
          </a:p>
          <a:p>
            <a:r>
              <a:rPr lang="es-AR" sz="2400" i="1" dirty="0" smtClean="0">
                <a:cs typeface="Arial" panose="020B0604020202020204" pitchFamily="34" charset="0"/>
              </a:rPr>
              <a:t>participación </a:t>
            </a:r>
            <a:r>
              <a:rPr lang="es-AR" sz="2400" dirty="0">
                <a:cs typeface="Arial" panose="020B0604020202020204" pitchFamily="34" charset="0"/>
              </a:rPr>
              <a:t>de </a:t>
            </a:r>
            <a:r>
              <a:rPr lang="es-AR" sz="2400" i="1" dirty="0">
                <a:cs typeface="Arial" panose="020B0604020202020204" pitchFamily="34" charset="0"/>
              </a:rPr>
              <a:t>los habitantes </a:t>
            </a:r>
            <a:r>
              <a:rPr lang="es-AR" sz="2400" dirty="0">
                <a:cs typeface="Arial" panose="020B0604020202020204" pitchFamily="34" charset="0"/>
              </a:rPr>
              <a:t>de </a:t>
            </a:r>
            <a:r>
              <a:rPr lang="es-AR" sz="2400" i="1" dirty="0">
                <a:cs typeface="Arial" panose="020B0604020202020204" pitchFamily="34" charset="0"/>
              </a:rPr>
              <a:t>la provincia en las actividades </a:t>
            </a:r>
            <a:endParaRPr lang="es-AR" sz="2400" i="1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i="1" dirty="0">
                <a:cs typeface="Arial" panose="020B0604020202020204" pitchFamily="34" charset="0"/>
              </a:rPr>
              <a:t>protección, conservación </a:t>
            </a:r>
            <a:r>
              <a:rPr lang="es-AR" sz="2400" dirty="0">
                <a:cs typeface="Arial" panose="020B0604020202020204" pitchFamily="34" charset="0"/>
              </a:rPr>
              <a:t>y </a:t>
            </a:r>
            <a:r>
              <a:rPr lang="es-AR" sz="2400" i="1" dirty="0">
                <a:cs typeface="Arial" panose="020B0604020202020204" pitchFamily="34" charset="0"/>
              </a:rPr>
              <a:t>defensa del ambiente“ </a:t>
            </a:r>
            <a:r>
              <a:rPr lang="es-AR" sz="2400" dirty="0" smtClean="0">
                <a:cs typeface="Arial" panose="020B0604020202020204" pitchFamily="34" charset="0"/>
              </a:rPr>
              <a:t>(A.12- 1</a:t>
            </a:r>
            <a:r>
              <a:rPr lang="es-AR" sz="2400" dirty="0">
                <a:cs typeface="Arial" panose="020B0604020202020204" pitchFamily="34" charset="0"/>
              </a:rPr>
              <a:t>).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CSJ 318/2014 (50-M) /CS1 RECURSO DE HECHO Mamani</a:t>
            </a:r>
            <a:r>
              <a:rPr lang="es-AR" sz="2400" dirty="0" smtClean="0">
                <a:cs typeface="Arial" panose="020B0604020202020204" pitchFamily="34" charset="0"/>
              </a:rPr>
              <a:t>,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 </a:t>
            </a:r>
            <a:r>
              <a:rPr lang="es-AR" sz="2400" dirty="0">
                <a:cs typeface="Arial" panose="020B0604020202020204" pitchFamily="34" charset="0"/>
              </a:rPr>
              <a:t>Agustín </a:t>
            </a:r>
            <a:r>
              <a:rPr lang="es-AR" sz="2400" dirty="0" smtClean="0">
                <a:cs typeface="Arial" panose="020B0604020202020204" pitchFamily="34" charset="0"/>
              </a:rPr>
              <a:t>Pio. F. 340:1193</a:t>
            </a:r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5769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20688"/>
            <a:ext cx="3558663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CUESTIONES DE HECHO O DERECHO LOCAL </a:t>
            </a:r>
          </a:p>
          <a:p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Que aun cuando el juzgamiento del caso imponga al Tribunal </a:t>
            </a:r>
            <a:r>
              <a:rPr lang="es-AR" sz="2400" dirty="0" smtClean="0">
                <a:cs typeface="Arial" panose="020B0604020202020204" pitchFamily="34" charset="0"/>
              </a:rPr>
              <a:t>la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reconsideración </a:t>
            </a:r>
            <a:r>
              <a:rPr lang="es-AR" sz="2400" dirty="0">
                <a:cs typeface="Arial" panose="020B0604020202020204" pitchFamily="34" charset="0"/>
              </a:rPr>
              <a:t>de puntos de hecho o de derecho local ajenos a </a:t>
            </a:r>
          </a:p>
          <a:p>
            <a:r>
              <a:rPr lang="es-AR" sz="2400" dirty="0">
                <a:cs typeface="Arial" panose="020B0604020202020204" pitchFamily="34" charset="0"/>
              </a:rPr>
              <a:t>la jurisdicción extraordinaria, en el caso ello no es óbice a la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procedencia </a:t>
            </a:r>
            <a:r>
              <a:rPr lang="es-AR" sz="2400" dirty="0">
                <a:cs typeface="Arial" panose="020B0604020202020204" pitchFamily="34" charset="0"/>
              </a:rPr>
              <a:t>del recurso interpuesto, porque resulta necesario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para </a:t>
            </a:r>
            <a:r>
              <a:rPr lang="es-AR" sz="2400" dirty="0">
                <a:cs typeface="Arial" panose="020B0604020202020204" pitchFamily="34" charset="0"/>
              </a:rPr>
              <a:t>no desconocer el derecho federal aplicable, cuya frustración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sería </a:t>
            </a:r>
            <a:r>
              <a:rPr lang="es-AR" sz="2400" dirty="0">
                <a:cs typeface="Arial" panose="020B0604020202020204" pitchFamily="34" charset="0"/>
              </a:rPr>
              <a:t>de otra manera inevitable (conf. doctrina de Fallos: 192:104).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</a:t>
            </a:r>
            <a:r>
              <a:rPr lang="es-AR" sz="2000" i="1" dirty="0">
                <a:cs typeface="Arial" panose="020B0604020202020204" pitchFamily="34" charset="0"/>
              </a:rPr>
              <a:t>318/2014 (50-M)/CS1 </a:t>
            </a:r>
            <a:r>
              <a:rPr lang="es-AR" sz="2000" dirty="0">
                <a:cs typeface="Arial" panose="020B0604020202020204" pitchFamily="34" charset="0"/>
              </a:rPr>
              <a:t>RECURSO DE HECHO Mamani, Agustín Pío </a:t>
            </a:r>
            <a:r>
              <a:rPr lang="es-AR" sz="2000" dirty="0" smtClean="0">
                <a:cs typeface="Arial" panose="020B0604020202020204" pitchFamily="34" charset="0"/>
              </a:rPr>
              <a:t>y</a:t>
            </a:r>
          </a:p>
          <a:p>
            <a:r>
              <a:rPr lang="es-AR" sz="2000" dirty="0" smtClean="0">
                <a:cs typeface="Arial" panose="020B0604020202020204" pitchFamily="34" charset="0"/>
              </a:rPr>
              <a:t>otros </a:t>
            </a:r>
            <a:r>
              <a:rPr lang="es-AR" sz="2000" i="1" dirty="0">
                <a:cs typeface="Arial" panose="020B0604020202020204" pitchFamily="34" charset="0"/>
              </a:rPr>
              <a:t>cl </a:t>
            </a:r>
            <a:r>
              <a:rPr lang="es-AR" sz="2000" dirty="0">
                <a:cs typeface="Arial" panose="020B0604020202020204" pitchFamily="34" charset="0"/>
              </a:rPr>
              <a:t>Estado Provincial - Dirección Provincial de Políticas Ambientales y </a:t>
            </a:r>
            <a:endParaRPr lang="es-AR" sz="2000" dirty="0" smtClean="0">
              <a:cs typeface="Arial" panose="020B0604020202020204" pitchFamily="34" charset="0"/>
            </a:endParaRPr>
          </a:p>
          <a:p>
            <a:r>
              <a:rPr lang="es-AR" sz="2000" dirty="0" smtClean="0">
                <a:cs typeface="Arial" panose="020B0604020202020204" pitchFamily="34" charset="0"/>
              </a:rPr>
              <a:t>Recursos Naturales </a:t>
            </a:r>
            <a:r>
              <a:rPr lang="es-AR" sz="2000" dirty="0">
                <a:cs typeface="Arial" panose="020B0604020202020204" pitchFamily="34" charset="0"/>
              </a:rPr>
              <a:t>y </a:t>
            </a:r>
            <a:r>
              <a:rPr lang="es-AR" sz="2000" dirty="0" smtClean="0">
                <a:cs typeface="Arial" panose="020B0604020202020204" pitchFamily="34" charset="0"/>
              </a:rPr>
              <a:t>otro. </a:t>
            </a:r>
            <a:r>
              <a:rPr lang="es-AR" sz="2000" i="1" dirty="0" smtClean="0">
                <a:cs typeface="Arial" panose="020B0604020202020204" pitchFamily="34" charset="0"/>
              </a:rPr>
              <a:t>s. </a:t>
            </a:r>
            <a:r>
              <a:rPr lang="es-AR" sz="2000" dirty="0">
                <a:cs typeface="Arial" panose="020B0604020202020204" pitchFamily="34" charset="0"/>
              </a:rPr>
              <a:t>recurso, </a:t>
            </a:r>
            <a:r>
              <a:rPr lang="es-AR" sz="2000" dirty="0" smtClean="0">
                <a:cs typeface="Arial" panose="020B0604020202020204" pitchFamily="34" charset="0"/>
              </a:rPr>
              <a:t>F. 340:1193</a:t>
            </a:r>
            <a:endParaRPr lang="es-AR" sz="20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5 de septiembre de 2017.</a:t>
            </a: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11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-20767" y="1196751"/>
            <a:ext cx="8478860" cy="40010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DECLARACIÓN DE NULIDAD DE LAS </a:t>
            </a:r>
            <a:r>
              <a:rPr lang="es-AR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RESOLUCIONES</a:t>
            </a:r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En consecuencia, corresponde declarar la nulidad de las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resoluciones 271-DPPAyRN-2007 </a:t>
            </a:r>
            <a:r>
              <a:rPr lang="es-AR" sz="2400" dirty="0">
                <a:cs typeface="Arial" panose="020B0604020202020204" pitchFamily="34" charset="0"/>
              </a:rPr>
              <a:t>y </a:t>
            </a:r>
            <a:r>
              <a:rPr lang="es-AR" sz="2400" dirty="0" smtClean="0">
                <a:cs typeface="Arial" panose="020B0604020202020204" pitchFamily="34" charset="0"/>
              </a:rPr>
              <a:t>239-DPPAyRN-2009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mediante </a:t>
            </a:r>
            <a:r>
              <a:rPr lang="es-AR" sz="2400" dirty="0">
                <a:cs typeface="Arial" panose="020B0604020202020204" pitchFamily="34" charset="0"/>
              </a:rPr>
              <a:t>las cuales la Dirección de </a:t>
            </a:r>
            <a:r>
              <a:rPr lang="es-AR" sz="2400" dirty="0" smtClean="0">
                <a:cs typeface="Arial" panose="020B0604020202020204" pitchFamily="34" charset="0"/>
              </a:rPr>
              <a:t>Políticas </a:t>
            </a:r>
            <a:r>
              <a:rPr lang="es-AR" sz="2400" dirty="0">
                <a:cs typeface="Arial" panose="020B0604020202020204" pitchFamily="34" charset="0"/>
              </a:rPr>
              <a:t>Ambientales y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Recursos </a:t>
            </a:r>
            <a:r>
              <a:rPr lang="es-AR" sz="2400" dirty="0">
                <a:cs typeface="Arial" panose="020B0604020202020204" pitchFamily="34" charset="0"/>
              </a:rPr>
              <a:t>Naturales de la Provincia de Jujuy otorgó </a:t>
            </a:r>
            <a:r>
              <a:rPr lang="es-AR" sz="2400" dirty="0" smtClean="0">
                <a:cs typeface="Arial" panose="020B0604020202020204" pitchFamily="34" charset="0"/>
              </a:rPr>
              <a:t>las 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autorizaciones </a:t>
            </a:r>
            <a:r>
              <a:rPr lang="es-AR" sz="2400" dirty="0">
                <a:cs typeface="Arial" panose="020B0604020202020204" pitchFamily="34" charset="0"/>
              </a:rPr>
              <a:t>de desmonte cuestionadas.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</a:t>
            </a:r>
          </a:p>
          <a:p>
            <a:r>
              <a:rPr lang="es-AR" sz="2400" dirty="0" smtClean="0">
                <a:cs typeface="Arial" panose="020B0604020202020204" pitchFamily="34" charset="0"/>
              </a:rPr>
              <a:t>F. 340:1193</a:t>
            </a:r>
            <a:endParaRPr lang="es-AR" sz="2400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082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24744"/>
            <a:ext cx="3459563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NULIDAD DE LAS RESOLUCIONES ADMINISTRATIVAS </a:t>
            </a:r>
          </a:p>
          <a:p>
            <a:endParaRPr lang="es-AR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Por ello, habiendo dictaminado el señor Procurador Fiscal,</a:t>
            </a:r>
          </a:p>
          <a:p>
            <a:r>
              <a:rPr lang="es-AR" sz="2400" dirty="0">
                <a:cs typeface="Arial" panose="020B0604020202020204" pitchFamily="34" charset="0"/>
              </a:rPr>
              <a:t>se hace lugar a la queja, se declara formalmente procedente el</a:t>
            </a:r>
          </a:p>
          <a:p>
            <a:r>
              <a:rPr lang="es-AR" sz="2400" dirty="0">
                <a:cs typeface="Arial" panose="020B0604020202020204" pitchFamily="34" charset="0"/>
              </a:rPr>
              <a:t>recurso extraordinario, y se declara la nulidad de las resoluciones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271-DPPAyRN-2007 </a:t>
            </a:r>
            <a:r>
              <a:rPr lang="es-AR" sz="2400" dirty="0">
                <a:cs typeface="Arial" panose="020B0604020202020204" pitchFamily="34" charset="0"/>
              </a:rPr>
              <a:t>y 239-DPPAyRN-2009 de la Dirección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Provincial </a:t>
            </a:r>
            <a:r>
              <a:rPr lang="es-AR" sz="2400" dirty="0">
                <a:cs typeface="Arial" panose="020B0604020202020204" pitchFamily="34" charset="0"/>
              </a:rPr>
              <a:t>de Políticas Ambientales y Recursos Naturales de la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Provincia </a:t>
            </a:r>
            <a:r>
              <a:rPr lang="es-AR" sz="2400" dirty="0">
                <a:cs typeface="Arial" panose="020B0604020202020204" pitchFamily="34" charset="0"/>
              </a:rPr>
              <a:t>de Jujuy (artículo 16, segunda parte, de la ley 48).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</a:t>
            </a:r>
          </a:p>
          <a:p>
            <a:r>
              <a:rPr lang="es-ES" dirty="0" smtClean="0"/>
              <a:t>F. 340:1193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200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57399" y="836712"/>
            <a:ext cx="9640781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NORMATIVA PROVINCIAL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También aseguran la debida difusión de los estudios de impacto </a:t>
            </a:r>
          </a:p>
          <a:p>
            <a:r>
              <a:rPr lang="es-AR" sz="2400" dirty="0">
                <a:cs typeface="Arial" panose="020B0604020202020204" pitchFamily="34" charset="0"/>
              </a:rPr>
              <a:t>ambiental mediante </a:t>
            </a:r>
            <a:r>
              <a:rPr lang="es-AR" sz="2400" i="1" dirty="0">
                <a:cs typeface="Arial" panose="020B0604020202020204" pitchFamily="34" charset="0"/>
              </a:rPr>
              <a:t>"audiencias públicas con el objeto </a:t>
            </a:r>
            <a:r>
              <a:rPr lang="es-AR" sz="2400" dirty="0">
                <a:cs typeface="Arial" panose="020B0604020202020204" pitchFamily="34" charset="0"/>
              </a:rPr>
              <a:t>de </a:t>
            </a:r>
            <a:r>
              <a:rPr lang="es-AR" sz="2400" i="1" dirty="0">
                <a:cs typeface="Arial" panose="020B0604020202020204" pitchFamily="34" charset="0"/>
              </a:rPr>
              <a:t>someter </a:t>
            </a:r>
          </a:p>
          <a:p>
            <a:r>
              <a:rPr lang="es-AR" sz="2400" i="1" dirty="0">
                <a:cs typeface="Arial" panose="020B0604020202020204" pitchFamily="34" charset="0"/>
              </a:rPr>
              <a:t>el proyecto a consulta </a:t>
            </a:r>
            <a:r>
              <a:rPr lang="es-AR" sz="2400" dirty="0">
                <a:cs typeface="Arial" panose="020B0604020202020204" pitchFamily="34" charset="0"/>
              </a:rPr>
              <a:t>de </a:t>
            </a:r>
            <a:r>
              <a:rPr lang="es-AR" sz="2400" i="1" dirty="0">
                <a:cs typeface="Arial" panose="020B0604020202020204" pitchFamily="34" charset="0"/>
              </a:rPr>
              <a:t>la comunidad involucrada" </a:t>
            </a:r>
            <a:r>
              <a:rPr lang="es-AR" sz="2400" dirty="0">
                <a:cs typeface="Arial" panose="020B0604020202020204" pitchFamily="34" charset="0"/>
              </a:rPr>
              <a:t>(artículo 45; </a:t>
            </a:r>
          </a:p>
          <a:p>
            <a:r>
              <a:rPr lang="es-AR" sz="2400" dirty="0">
                <a:cs typeface="Arial" panose="020B0604020202020204" pitchFamily="34" charset="0"/>
              </a:rPr>
              <a:t>ambas Ley General de Medio Ambiente, 5063). La norma </a:t>
            </a:r>
          </a:p>
          <a:p>
            <a:r>
              <a:rPr lang="es-AR" sz="2400" dirty="0">
                <a:cs typeface="Arial" panose="020B0604020202020204" pitchFamily="34" charset="0"/>
              </a:rPr>
              <a:t>reglamentaria de la provincia instrumenta la audiencia pública previa </a:t>
            </a:r>
          </a:p>
          <a:p>
            <a:r>
              <a:rPr lang="es-AR" sz="2400" dirty="0">
                <a:cs typeface="Arial" panose="020B0604020202020204" pitchFamily="34" charset="0"/>
              </a:rPr>
              <a:t>a la emisión del dictamen de factibilidad ambiental como forma para </a:t>
            </a:r>
          </a:p>
          <a:p>
            <a:r>
              <a:rPr lang="es-AR" sz="2400" dirty="0">
                <a:cs typeface="Arial" panose="020B0604020202020204" pitchFamily="34" charset="0"/>
              </a:rPr>
              <a:t>canalizar la participación ciudadana (artículo 22 decreto 5980/2006).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</a:t>
            </a:r>
          </a:p>
          <a:p>
            <a:r>
              <a:rPr lang="es-AR" sz="2000" dirty="0">
                <a:cs typeface="Arial" panose="020B0604020202020204" pitchFamily="34" charset="0"/>
              </a:rPr>
              <a:t>F. 340:1193</a:t>
            </a:r>
          </a:p>
          <a:p>
            <a:endParaRPr lang="es-AR" sz="2000" dirty="0">
              <a:cs typeface="Arial" panose="020B0604020202020204" pitchFamily="34" charset="0"/>
            </a:endParaRPr>
          </a:p>
          <a:p>
            <a:endParaRPr lang="es-AR" dirty="0"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4016695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8959" y="260648"/>
            <a:ext cx="8692059" cy="73558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PARTICIPACIÓN CIUDADANA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Al respecto, la Constitución Nacional </a:t>
            </a:r>
            <a:r>
              <a:rPr lang="es-AR" sz="2400" b="1" dirty="0">
                <a:cs typeface="Arial" panose="020B0604020202020204" pitchFamily="34" charset="0"/>
              </a:rPr>
              <a:t>asegura a todos los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habitantes </a:t>
            </a:r>
            <a:r>
              <a:rPr lang="es-AR" sz="2400" b="1" dirty="0">
                <a:cs typeface="Arial" panose="020B0604020202020204" pitchFamily="34" charset="0"/>
              </a:rPr>
              <a:t>el derecho a gozar de un ambiente sano y el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acceso </a:t>
            </a:r>
            <a:r>
              <a:rPr lang="es-AR" sz="2400" b="1" dirty="0">
                <a:cs typeface="Arial" panose="020B0604020202020204" pitchFamily="34" charset="0"/>
              </a:rPr>
              <a:t>a la información ambiental </a:t>
            </a:r>
            <a:r>
              <a:rPr lang="es-AR" sz="2400" dirty="0">
                <a:cs typeface="Arial" panose="020B0604020202020204" pitchFamily="34" charset="0"/>
              </a:rPr>
              <a:t>(artículo 41). De su lado,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la </a:t>
            </a:r>
            <a:r>
              <a:rPr lang="es-AR" sz="2400" dirty="0">
                <a:cs typeface="Arial" panose="020B0604020202020204" pitchFamily="34" charset="0"/>
              </a:rPr>
              <a:t>Ley General del Ambiente 25.675 </a:t>
            </a:r>
            <a:r>
              <a:rPr lang="es-AR" sz="2400" b="1" dirty="0">
                <a:cs typeface="Arial" panose="020B0604020202020204" pitchFamily="34" charset="0"/>
              </a:rPr>
              <a:t>establece que toda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persona </a:t>
            </a:r>
            <a:r>
              <a:rPr lang="es-AR" sz="2400" b="1" dirty="0">
                <a:cs typeface="Arial" panose="020B0604020202020204" pitchFamily="34" charset="0"/>
              </a:rPr>
              <a:t>tiene derecho a ser consultada y a opinar en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procedimientos </a:t>
            </a:r>
            <a:r>
              <a:rPr lang="es-AR" sz="2400" b="1" dirty="0">
                <a:cs typeface="Arial" panose="020B0604020202020204" pitchFamily="34" charset="0"/>
              </a:rPr>
              <a:t>administrativos </a:t>
            </a:r>
            <a:r>
              <a:rPr lang="es-AR" sz="2400" dirty="0">
                <a:cs typeface="Arial" panose="020B0604020202020204" pitchFamily="34" charset="0"/>
              </a:rPr>
              <a:t>que se relacionen con la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preservación </a:t>
            </a:r>
            <a:r>
              <a:rPr lang="es-AR" sz="2400" dirty="0">
                <a:cs typeface="Arial" panose="020B0604020202020204" pitchFamily="34" charset="0"/>
              </a:rPr>
              <a:t>y protección del ambiente (artículo 19);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haciendo </a:t>
            </a:r>
            <a:r>
              <a:rPr lang="es-AR" sz="2400" b="1" dirty="0">
                <a:cs typeface="Arial" panose="020B0604020202020204" pitchFamily="34" charset="0"/>
              </a:rPr>
              <a:t>especial énfasis en la participación ciudadana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en </a:t>
            </a:r>
            <a:r>
              <a:rPr lang="es-AR" sz="2400" dirty="0">
                <a:cs typeface="Arial" panose="020B0604020202020204" pitchFamily="34" charset="0"/>
              </a:rPr>
              <a:t>los procedimientos de evaluación de impacto ambiental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y </a:t>
            </a:r>
            <a:r>
              <a:rPr lang="es-AR" sz="2400" dirty="0">
                <a:cs typeface="Arial" panose="020B0604020202020204" pitchFamily="34" charset="0"/>
              </a:rPr>
              <a:t>en los planes y programas de ordenamiento ambiental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del </a:t>
            </a:r>
            <a:r>
              <a:rPr lang="es-AR" sz="2400" dirty="0">
                <a:cs typeface="Arial" panose="020B0604020202020204" pitchFamily="34" charset="0"/>
              </a:rPr>
              <a:t>territorio (artículo 21</a:t>
            </a:r>
            <a:r>
              <a:rPr lang="es-AR" sz="2400" dirty="0" smtClean="0">
                <a:cs typeface="Arial" panose="020B0604020202020204" pitchFamily="34" charset="0"/>
              </a:rPr>
              <a:t>).</a:t>
            </a:r>
          </a:p>
          <a:p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318/2014 (50-M) /CS1 RECURSO DE HECHO Mamani, Agustín Pio y</a:t>
            </a:r>
          </a:p>
          <a:p>
            <a:r>
              <a:rPr lang="es-AR" sz="2000" dirty="0">
                <a:cs typeface="Arial" panose="020B0604020202020204" pitchFamily="34" charset="0"/>
              </a:rPr>
              <a:t>otros c/ Estado Provincial - Dirección Provincial de Políticas Ambientales </a:t>
            </a:r>
            <a:r>
              <a:rPr lang="es-AR" sz="2000" dirty="0" smtClean="0">
                <a:cs typeface="Arial" panose="020B0604020202020204" pitchFamily="34" charset="0"/>
              </a:rPr>
              <a:t> </a:t>
            </a:r>
            <a:endParaRPr lang="es-AR" sz="2000" dirty="0">
              <a:cs typeface="Arial" panose="020B0604020202020204" pitchFamily="34" charset="0"/>
            </a:endParaRPr>
          </a:p>
          <a:p>
            <a:endParaRPr lang="es-ES" sz="2400" dirty="0"/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52669459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196752"/>
            <a:ext cx="9676886" cy="4134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VEROSIMILITUD DEL DERECHO 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concurre en el caso </a:t>
            </a:r>
            <a:r>
              <a:rPr lang="es-AR" altLang="es-AR" sz="2400" b="1" dirty="0"/>
              <a:t>verosimilitud del derecho</a:t>
            </a:r>
            <a:r>
              <a:rPr lang="es-AR" altLang="es-AR" sz="2400" dirty="0"/>
              <a:t>, </a:t>
            </a:r>
            <a:r>
              <a:rPr lang="es-AR" altLang="es-AR" sz="2400" b="1" dirty="0"/>
              <a:t>puesto que </a:t>
            </a:r>
          </a:p>
          <a:p>
            <a:r>
              <a:rPr lang="es-AR" altLang="es-AR" sz="2400" b="1" dirty="0"/>
              <a:t>del informe producido a requerimiento de esta Corte se </a:t>
            </a:r>
          </a:p>
          <a:p>
            <a:r>
              <a:rPr lang="es-AR" altLang="es-AR" sz="2400" b="1" dirty="0"/>
              <a:t>desprende que el </a:t>
            </a:r>
            <a:r>
              <a:rPr lang="es-AR" altLang="es-AR" sz="2400" dirty="0"/>
              <a:t>Estado Nacional </a:t>
            </a:r>
            <a:r>
              <a:rPr lang="es-AR" altLang="es-AR" sz="2400" b="1" dirty="0"/>
              <a:t>no habría cumplido en su </a:t>
            </a:r>
          </a:p>
          <a:p>
            <a:r>
              <a:rPr lang="es-AR" altLang="es-AR" sz="2400" b="1" dirty="0"/>
              <a:t>ámbito con ningún procedimiento de evaluación de impacto </a:t>
            </a:r>
          </a:p>
          <a:p>
            <a:r>
              <a:rPr lang="es-AR" altLang="es-AR" sz="2400" b="1" dirty="0"/>
              <a:t>ambiental y audiencia.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 c/ Santa Cruz, </a:t>
            </a:r>
          </a:p>
          <a:p>
            <a:r>
              <a:rPr lang="es-AR" altLang="es-AR" dirty="0"/>
              <a:t>Provincia de y otro s/ amparo ambiental, 21/12/2016</a:t>
            </a:r>
            <a:r>
              <a:rPr lang="es-AR" altLang="es-AR" dirty="0" smtClean="0"/>
              <a:t>. F. 339:515</a:t>
            </a:r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7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artexpertswebsite.com/es/artistas/martin/600full-benito-quinquela-mart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412875"/>
            <a:ext cx="47529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8100" y="908720"/>
            <a:ext cx="955261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AMBIENTE COMO UN BIEN COLECTIVO </a:t>
            </a:r>
          </a:p>
          <a:p>
            <a:endParaRPr lang="es-ES" sz="2400" dirty="0"/>
          </a:p>
          <a:p>
            <a:r>
              <a:rPr lang="es-ES" sz="2400" dirty="0" smtClean="0"/>
              <a:t>En </a:t>
            </a:r>
            <a:r>
              <a:rPr lang="es-ES" sz="2400" dirty="0"/>
              <a:t>efecto, la caracterización del ambiente como “</a:t>
            </a:r>
            <a:r>
              <a:rPr lang="es-ES" sz="2400" i="1" dirty="0"/>
              <a:t>un bien colectivo,</a:t>
            </a:r>
          </a:p>
          <a:p>
            <a:r>
              <a:rPr lang="es-ES" sz="2400" i="1" dirty="0"/>
              <a:t>de pertenencia comunitaria, de uso común e indivisible</a:t>
            </a:r>
            <a:r>
              <a:rPr lang="es-ES" sz="2400" dirty="0"/>
              <a:t>” (Fallos: </a:t>
            </a:r>
          </a:p>
          <a:p>
            <a:r>
              <a:rPr lang="es-ES" sz="2400" dirty="0"/>
              <a:t>340:1695</a:t>
            </a:r>
            <a:r>
              <a:rPr lang="es-ES" sz="2400" i="1" dirty="0"/>
              <a:t> La Pampa, Provincia de c/ Mendoza</a:t>
            </a:r>
            <a:r>
              <a:rPr lang="es-ES" sz="2400" dirty="0"/>
              <a:t> y 329:2316) cambia </a:t>
            </a:r>
          </a:p>
          <a:p>
            <a:r>
              <a:rPr lang="es-ES" sz="2400" dirty="0"/>
              <a:t>sustancial­mente el enfoque del problema, que no solo debe atender </a:t>
            </a:r>
          </a:p>
          <a:p>
            <a:r>
              <a:rPr lang="es-ES" sz="2400" dirty="0"/>
              <a:t>a las pretensiones de las partes</a:t>
            </a:r>
            <a:r>
              <a:rPr lang="es-ES" sz="2400" dirty="0" smtClean="0"/>
              <a:t>.</a:t>
            </a:r>
          </a:p>
          <a:p>
            <a:endParaRPr lang="es-ES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r>
              <a:rPr lang="es-ES" sz="2400" dirty="0" smtClean="0"/>
              <a:t>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2309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764704"/>
            <a:ext cx="897316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LEY 23879 DE OBRAS HIDRÁULICAS </a:t>
            </a:r>
          </a:p>
          <a:p>
            <a:endParaRPr lang="es-AR" altLang="es-AR" sz="2400" dirty="0"/>
          </a:p>
          <a:p>
            <a:r>
              <a:rPr lang="es-AR" altLang="es-AR" sz="2400" dirty="0"/>
              <a:t>En especial no lo ha hecho en relación con el previsto en los </a:t>
            </a:r>
          </a:p>
          <a:p>
            <a:r>
              <a:rPr lang="es-AR" altLang="es-AR" sz="2400" dirty="0"/>
              <a:t>artículos 1°, 2° y 3° de la ley 23.879 (Obras Hidráulicas), </a:t>
            </a:r>
            <a:r>
              <a:rPr lang="es-AR" altLang="es-AR" sz="2400" b="1" dirty="0"/>
              <a:t>sin </a:t>
            </a:r>
          </a:p>
          <a:p>
            <a:r>
              <a:rPr lang="es-AR" altLang="es-AR" sz="2400" b="1" dirty="0"/>
              <a:t>que se hayan ofrecido, al menos en esta etapa inicial del </a:t>
            </a:r>
          </a:p>
          <a:p>
            <a:r>
              <a:rPr lang="es-AR" altLang="es-AR" sz="2400" b="1" dirty="0"/>
              <a:t>proceso, razones que expliquen dicha conducta</a:t>
            </a:r>
            <a:r>
              <a:rPr lang="es-AR" altLang="es-AR" sz="2400" dirty="0"/>
              <a:t>. En su </a:t>
            </a:r>
          </a:p>
          <a:p>
            <a:r>
              <a:rPr lang="es-AR" altLang="es-AR" sz="2400" dirty="0"/>
              <a:t>informe, más allá de mencionar que no ha reglamentado la </a:t>
            </a:r>
          </a:p>
          <a:p>
            <a:r>
              <a:rPr lang="es-AR" altLang="es-AR" sz="2400" dirty="0"/>
              <a:t>ley –lo cual solo implica un reconocimiento de una omisión </a:t>
            </a:r>
          </a:p>
          <a:p>
            <a:r>
              <a:rPr lang="es-AR" altLang="es-AR" sz="2400" dirty="0"/>
              <a:t>de su parte-, no pone en duda su aplicación al caso. 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</a:t>
            </a:r>
          </a:p>
          <a:p>
            <a:r>
              <a:rPr lang="es-AR" altLang="es-AR" dirty="0"/>
              <a:t>Patagonia  c/ Santa Cruz, Provincia de y otro s/ amparo </a:t>
            </a:r>
          </a:p>
          <a:p>
            <a:r>
              <a:rPr lang="es-AR" altLang="es-AR" dirty="0"/>
              <a:t>ambiental, 21/12/2016</a:t>
            </a:r>
            <a:r>
              <a:rPr lang="es-AR" altLang="es-AR" dirty="0" smtClean="0"/>
              <a:t>. F. 339:515</a:t>
            </a:r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008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404664"/>
            <a:ext cx="9512540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PELIGRO EN LA DEMORA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también se ve configurado en autos el otro requisito de las </a:t>
            </a:r>
          </a:p>
          <a:p>
            <a:r>
              <a:rPr lang="es-AR" altLang="es-AR" sz="2400" dirty="0"/>
              <a:t>decisiones cautelares, </a:t>
            </a:r>
            <a:r>
              <a:rPr lang="es-AR" altLang="es-AR" sz="2400" b="1" dirty="0"/>
              <a:t>el peligro en la demora. </a:t>
            </a:r>
            <a:r>
              <a:rPr lang="es-AR" altLang="es-AR" sz="2400" dirty="0"/>
              <a:t>Es así, puesto </a:t>
            </a:r>
          </a:p>
          <a:p>
            <a:r>
              <a:rPr lang="es-AR" altLang="es-AR" sz="2400" dirty="0"/>
              <a:t>que el 4/02/2015 se impartió </a:t>
            </a:r>
            <a:r>
              <a:rPr lang="es-AR" altLang="es-AR" sz="2400" b="1" dirty="0"/>
              <a:t>la orden de inicio de la obra</a:t>
            </a:r>
            <a:r>
              <a:rPr lang="es-AR" altLang="es-AR" sz="2400" dirty="0"/>
              <a:t>, en </a:t>
            </a:r>
          </a:p>
          <a:p>
            <a:r>
              <a:rPr lang="es-AR" altLang="es-AR" sz="2400" dirty="0"/>
              <a:t>función de la cual se suscribió el 15/02/2015 </a:t>
            </a:r>
            <a:r>
              <a:rPr lang="es-AR" altLang="es-AR" sz="2400" b="1" dirty="0"/>
              <a:t>el acta de inicio. </a:t>
            </a:r>
          </a:p>
          <a:p>
            <a:r>
              <a:rPr lang="es-AR" altLang="es-AR" sz="2400" dirty="0"/>
              <a:t>Con posterioridad se realizaron </a:t>
            </a:r>
            <a:r>
              <a:rPr lang="es-AR" altLang="es-AR" sz="2400" b="1" dirty="0"/>
              <a:t>tareas "preliminares </a:t>
            </a:r>
            <a:r>
              <a:rPr lang="es-AR" altLang="es-AR" sz="2400" dirty="0"/>
              <a:t>o generales </a:t>
            </a:r>
          </a:p>
          <a:p>
            <a:r>
              <a:rPr lang="es-AR" altLang="es-AR" sz="2400" dirty="0"/>
              <a:t>destinadas a </a:t>
            </a:r>
            <a:r>
              <a:rPr lang="es-AR" altLang="es-AR" sz="2400" b="1" dirty="0"/>
              <a:t>recopilar información </a:t>
            </a:r>
            <a:r>
              <a:rPr lang="es-AR" altLang="es-AR" sz="2400" dirty="0"/>
              <a:t>necesaria para la confección </a:t>
            </a:r>
          </a:p>
          <a:p>
            <a:r>
              <a:rPr lang="es-AR" altLang="es-AR" sz="2400" dirty="0"/>
              <a:t>del 'Proyecto Ejecutivo de Obra'. Una vez aprobado ese documento </a:t>
            </a:r>
          </a:p>
          <a:p>
            <a:r>
              <a:rPr lang="es-AR" altLang="es-AR" sz="2400" dirty="0"/>
              <a:t>se estará en condiciones de </a:t>
            </a:r>
            <a:r>
              <a:rPr lang="es-AR" altLang="es-AR" sz="2400" b="1" dirty="0"/>
              <a:t>comenzar la ejecución de las obras </a:t>
            </a:r>
          </a:p>
          <a:p>
            <a:r>
              <a:rPr lang="es-AR" altLang="es-AR" sz="2400" dirty="0"/>
              <a:t>principales". Se agrega, asimismo, que </a:t>
            </a:r>
            <a:r>
              <a:rPr lang="es-AR" altLang="es-AR" sz="2400" b="1" dirty="0"/>
              <a:t>se habían aprobado 13 </a:t>
            </a:r>
          </a:p>
          <a:p>
            <a:r>
              <a:rPr lang="es-AR" altLang="es-AR" sz="2400" dirty="0"/>
              <a:t>certificados de obra.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</a:t>
            </a:r>
          </a:p>
          <a:p>
            <a:r>
              <a:rPr lang="es-AR" altLang="es-AR" dirty="0"/>
              <a:t>c/ Santa Cruz, Provincia y otro s/ amparo ambiental 21/12/2016</a:t>
            </a:r>
            <a:r>
              <a:rPr lang="es-AR" altLang="es-AR" dirty="0" smtClean="0"/>
              <a:t>.</a:t>
            </a:r>
          </a:p>
          <a:p>
            <a:r>
              <a:rPr lang="es-AR" altLang="es-AR" dirty="0" smtClean="0"/>
              <a:t>F. 339:515</a:t>
            </a:r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695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476672"/>
            <a:ext cx="1020091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PROGRAMA NACIONAL OBRAS HIDROELÉCTRICAS 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la información aportada muestra que la de autos es </a:t>
            </a:r>
            <a:r>
              <a:rPr lang="es-AR" altLang="es-AR" sz="2400" b="1" dirty="0"/>
              <a:t>la obra </a:t>
            </a:r>
          </a:p>
          <a:p>
            <a:r>
              <a:rPr lang="es-AR" altLang="es-AR" sz="2400" b="1" dirty="0"/>
              <a:t>con mayor envergadura </a:t>
            </a:r>
            <a:r>
              <a:rPr lang="es-AR" altLang="es-AR" sz="2400" dirty="0"/>
              <a:t>entre las incorporadas al </a:t>
            </a:r>
            <a:r>
              <a:rPr lang="pt-BR" altLang="es-AR" sz="2400" dirty="0"/>
              <a:t>Programa </a:t>
            </a:r>
          </a:p>
          <a:p>
            <a:r>
              <a:rPr lang="pt-BR" altLang="es-AR" sz="2400" dirty="0"/>
              <a:t>Nacional de Obras </a:t>
            </a:r>
            <a:r>
              <a:rPr lang="pt-BR" altLang="es-AR" sz="2400" dirty="0" err="1"/>
              <a:t>Hidroeléctricas</a:t>
            </a:r>
            <a:r>
              <a:rPr lang="pt-BR" altLang="es-AR" sz="2400" dirty="0"/>
              <a:t> (</a:t>
            </a:r>
            <a:r>
              <a:rPr lang="pt-BR" altLang="es-AR" sz="2400" dirty="0" err="1"/>
              <a:t>párrafo</a:t>
            </a:r>
            <a:r>
              <a:rPr lang="pt-BR" altLang="es-AR" sz="2400" dirty="0"/>
              <a:t>  6° </a:t>
            </a:r>
            <a:r>
              <a:rPr lang="es-AR" altLang="es-AR" sz="2400" dirty="0"/>
              <a:t>resolución 932/2011 </a:t>
            </a:r>
          </a:p>
          <a:p>
            <a:r>
              <a:rPr lang="es-AR" altLang="es-AR" sz="2400" dirty="0"/>
              <a:t>de la Secretaria de Energía de la Nación); que ello ha sido a pedido </a:t>
            </a:r>
          </a:p>
          <a:p>
            <a:r>
              <a:rPr lang="es-AR" altLang="es-AR" sz="2400" dirty="0"/>
              <a:t>de la misma provincia (párrafo 15°, ídem); que formará parte del </a:t>
            </a:r>
          </a:p>
          <a:p>
            <a:r>
              <a:rPr lang="es-AR" altLang="es-AR" sz="2400" dirty="0"/>
              <a:t>Sistema Argentino de Interconexión (párrafo 8°, ídem) y que el </a:t>
            </a:r>
          </a:p>
          <a:p>
            <a:r>
              <a:rPr lang="es-AR" altLang="es-AR" sz="2400" dirty="0"/>
              <a:t>Poder Ejecutivo Nacional actúa corno autoridad concedente (art.</a:t>
            </a:r>
          </a:p>
          <a:p>
            <a:r>
              <a:rPr lang="es-AR" altLang="es-AR" sz="2400" dirty="0"/>
              <a:t>11, 14 Y 15 de la ley 15.336 a los que remite el articulo 4° de la </a:t>
            </a:r>
          </a:p>
          <a:p>
            <a:r>
              <a:rPr lang="es-AR" altLang="es-AR" sz="2400" dirty="0"/>
              <a:t>misma resolución).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</a:t>
            </a:r>
          </a:p>
          <a:p>
            <a:r>
              <a:rPr lang="es-AR" altLang="es-AR" dirty="0"/>
              <a:t>c/ Santa Cruz, Provincia y otro s/ </a:t>
            </a:r>
            <a:r>
              <a:rPr lang="es-AR" altLang="es-AR" dirty="0" smtClean="0"/>
              <a:t>amparo. F. 339:515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071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548680"/>
            <a:ext cx="952287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SUSPENSIÓN CAUTELAR DE LAS OBRAS</a:t>
            </a:r>
          </a:p>
          <a:p>
            <a:endParaRPr lang="es-AR" altLang="es-AR" sz="2400" dirty="0"/>
          </a:p>
          <a:p>
            <a:r>
              <a:rPr lang="es-AR" altLang="es-AR" sz="2400" dirty="0"/>
              <a:t>Tales circunstancias, sumadas a la ausencia de impedimentos </a:t>
            </a:r>
          </a:p>
          <a:p>
            <a:r>
              <a:rPr lang="es-AR" altLang="es-AR" sz="2400" dirty="0"/>
              <a:t>fácticos o jurídicos, advertibles a esta altura del proceso, para </a:t>
            </a:r>
          </a:p>
          <a:p>
            <a:r>
              <a:rPr lang="es-AR" altLang="es-AR" sz="2400" dirty="0"/>
              <a:t>el cumplimiento de la Ley de Obras Hidráulicas -dictándose la </a:t>
            </a:r>
          </a:p>
          <a:p>
            <a:r>
              <a:rPr lang="es-AR" altLang="es-AR" sz="2400" dirty="0"/>
              <a:t>reglamentación pertinente si fuera preciso-, constituyen razones </a:t>
            </a:r>
          </a:p>
          <a:p>
            <a:r>
              <a:rPr lang="es-AR" altLang="es-AR" sz="2400" dirty="0"/>
              <a:t>que imponen la suspensión con carácter cautelar de las obras </a:t>
            </a:r>
          </a:p>
          <a:p>
            <a:r>
              <a:rPr lang="es-AR" altLang="es-AR" sz="2400" dirty="0"/>
              <a:t>hasta que se implemente el proceso de evaluación de impacto </a:t>
            </a:r>
          </a:p>
          <a:p>
            <a:r>
              <a:rPr lang="es-AR" altLang="es-AR" sz="2400" dirty="0"/>
              <a:t>ambiental y audiencia previsto en la ley 23.879, o hasta el </a:t>
            </a:r>
          </a:p>
          <a:p>
            <a:r>
              <a:rPr lang="es-AR" altLang="es-AR" sz="2400" dirty="0"/>
              <a:t>momento en que se dicte la sentencia definitiva, lo que suceda </a:t>
            </a:r>
          </a:p>
          <a:p>
            <a:r>
              <a:rPr lang="es-AR" altLang="es-AR" sz="2400" dirty="0"/>
              <a:t>en primer término. 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</a:t>
            </a:r>
          </a:p>
          <a:p>
            <a:r>
              <a:rPr lang="es-AR" altLang="es-AR" dirty="0"/>
              <a:t>c/ Santa Cruz, Provincia y otro s/ amparo ambiental 21/12/2016</a:t>
            </a:r>
            <a:r>
              <a:rPr lang="es-AR" altLang="es-AR" dirty="0" smtClean="0"/>
              <a:t>. F. 339:515</a:t>
            </a:r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6096363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8511" y="1412776"/>
            <a:ext cx="8725466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TAREAS PRELIMINARES </a:t>
            </a:r>
          </a:p>
          <a:p>
            <a:endParaRPr lang="es-AR" altLang="es-AR" sz="2400" dirty="0"/>
          </a:p>
          <a:p>
            <a:r>
              <a:rPr lang="es-AR" altLang="es-AR" sz="2400" dirty="0"/>
              <a:t>La suspensión no incluye las "tareas preliminares" al proyecto </a:t>
            </a:r>
          </a:p>
          <a:p>
            <a:r>
              <a:rPr lang="es-AR" altLang="es-AR" sz="2400" dirty="0"/>
              <a:t>ejecutivo y su correspondiente estudio de impacto ambiental. 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</a:t>
            </a:r>
          </a:p>
          <a:p>
            <a:r>
              <a:rPr lang="es-AR" altLang="es-AR" dirty="0"/>
              <a:t>c/ Santa Cruz, Provincia y otro s/ amparo ambiental 21/12/2016</a:t>
            </a:r>
            <a:r>
              <a:rPr lang="es-AR" altLang="es-AR" dirty="0" smtClean="0"/>
              <a:t>. F. 339:515</a:t>
            </a:r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110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24744"/>
            <a:ext cx="4406077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COMPETENCIA ORIGINARIA CAUSAS AMBIENTALES </a:t>
            </a:r>
          </a:p>
          <a:p>
            <a:endParaRPr lang="es-ES" sz="2400" dirty="0"/>
          </a:p>
          <a:p>
            <a:r>
              <a:rPr lang="es-ES" sz="2400" dirty="0" smtClean="0"/>
              <a:t>En </a:t>
            </a:r>
            <a:r>
              <a:rPr lang="es-ES" sz="2400" dirty="0"/>
              <a:t>los procesos referidos a cuestiones ambientales la </a:t>
            </a:r>
            <a:r>
              <a:rPr lang="es-ES" sz="2400" dirty="0" smtClean="0"/>
              <a:t>competencia </a:t>
            </a:r>
          </a:p>
          <a:p>
            <a:r>
              <a:rPr lang="es-ES" sz="2400" dirty="0" smtClean="0"/>
              <a:t>originaria </a:t>
            </a:r>
            <a:r>
              <a:rPr lang="es-ES" sz="2400" dirty="0"/>
              <a:t>procede </a:t>
            </a:r>
            <a:r>
              <a:rPr lang="es-ES" sz="2400" b="1" dirty="0"/>
              <a:t>si es parte una provincia </a:t>
            </a:r>
            <a:r>
              <a:rPr lang="es-ES" sz="2400" b="1" dirty="0" smtClean="0"/>
              <a:t>y </a:t>
            </a:r>
            <a:r>
              <a:rPr lang="es-ES" sz="2400" b="1" dirty="0"/>
              <a:t>la causa reviste </a:t>
            </a:r>
            <a:endParaRPr lang="es-ES" sz="2400" b="1" dirty="0" smtClean="0"/>
          </a:p>
          <a:p>
            <a:r>
              <a:rPr lang="es-ES" sz="2400" b="1" dirty="0" smtClean="0"/>
              <a:t>naturaleza </a:t>
            </a:r>
            <a:r>
              <a:rPr lang="es-ES" sz="2400" b="1" dirty="0"/>
              <a:t>exclusivamente federa</a:t>
            </a:r>
            <a:r>
              <a:rPr lang="es-ES" sz="2400" dirty="0"/>
              <a:t>l, para </a:t>
            </a:r>
            <a:r>
              <a:rPr lang="es-ES" sz="2400" dirty="0" smtClean="0"/>
              <a:t>lo </a:t>
            </a:r>
            <a:r>
              <a:rPr lang="es-ES" sz="2400" dirty="0"/>
              <a:t>cual es necesario que </a:t>
            </a:r>
            <a:endParaRPr lang="es-ES" sz="2400" dirty="0" smtClean="0"/>
          </a:p>
          <a:p>
            <a:r>
              <a:rPr lang="es-ES" sz="2400" dirty="0" smtClean="0"/>
              <a:t>se </a:t>
            </a:r>
            <a:r>
              <a:rPr lang="es-ES" sz="2400" dirty="0"/>
              <a:t>configure </a:t>
            </a:r>
            <a:r>
              <a:rPr lang="es-ES" sz="2400" b="1" dirty="0"/>
              <a:t>la </a:t>
            </a:r>
            <a:r>
              <a:rPr lang="es-ES" sz="2400" b="1" dirty="0" err="1"/>
              <a:t>interjurisdiccionalidad</a:t>
            </a:r>
            <a:r>
              <a:rPr lang="es-ES" sz="2400" b="1" dirty="0"/>
              <a:t> </a:t>
            </a:r>
            <a:r>
              <a:rPr lang="es-ES" sz="2400" dirty="0" smtClean="0"/>
              <a:t>que </a:t>
            </a:r>
            <a:r>
              <a:rPr lang="es-ES" sz="2400" dirty="0"/>
              <a:t>requiere el art. 7, </a:t>
            </a:r>
            <a:r>
              <a:rPr lang="es-ES" sz="2400" dirty="0" smtClean="0"/>
              <a:t>2º </a:t>
            </a:r>
          </a:p>
          <a:p>
            <a:r>
              <a:rPr lang="es-ES" sz="2400" dirty="0" smtClean="0"/>
              <a:t>párrafo</a:t>
            </a:r>
            <a:r>
              <a:rPr lang="es-ES" sz="2400" dirty="0"/>
              <a:t>, de la Ley General del </a:t>
            </a:r>
            <a:r>
              <a:rPr lang="es-ES" sz="2400" dirty="0" smtClean="0"/>
              <a:t>Ambiente </a:t>
            </a:r>
            <a:r>
              <a:rPr lang="es-ES" sz="2400" dirty="0"/>
              <a:t>25.675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sz="2400" dirty="0" err="1"/>
              <a:t>E</a:t>
            </a:r>
            <a:r>
              <a:rPr lang="es-ES" sz="2400" dirty="0" err="1" smtClean="0"/>
              <a:t>quística</a:t>
            </a:r>
            <a:r>
              <a:rPr lang="es-ES" sz="2400" dirty="0" smtClean="0"/>
              <a:t> </a:t>
            </a:r>
            <a:r>
              <a:rPr lang="es-ES" sz="2400" dirty="0"/>
              <a:t>Defensa del Medio Ambiente: 11/8/2020 F. 343:726</a:t>
            </a:r>
          </a:p>
          <a:p>
            <a:endParaRPr lang="es-ES" sz="2400" dirty="0"/>
          </a:p>
          <a:p>
            <a:endParaRPr lang="es-ES" b="1" dirty="0"/>
          </a:p>
          <a:p>
            <a:endParaRPr lang="es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62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548680"/>
            <a:ext cx="9294532" cy="5816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LA PROVINCIA NO ES PARTE ADVERSA </a:t>
            </a:r>
          </a:p>
          <a:p>
            <a:endParaRPr lang="es-AR" altLang="es-AR" sz="2400" dirty="0">
              <a:solidFill>
                <a:srgbClr val="FF0000"/>
              </a:solidFill>
            </a:endParaRPr>
          </a:p>
          <a:p>
            <a:r>
              <a:rPr lang="es-AR" altLang="es-AR" sz="2400" b="1" dirty="0"/>
              <a:t>Que en lo que se refiere a la determinación de la competencia </a:t>
            </a:r>
          </a:p>
          <a:p>
            <a:r>
              <a:rPr lang="es-AR" altLang="es-AR" sz="2400" b="1" dirty="0"/>
              <a:t>originaria de esta Corte</a:t>
            </a:r>
            <a:r>
              <a:rPr lang="es-AR" altLang="es-AR" sz="2400" dirty="0"/>
              <a:t>, cabe señalar que el alcance de la </a:t>
            </a:r>
          </a:p>
          <a:p>
            <a:r>
              <a:rPr lang="es-AR" altLang="es-AR" sz="2400" dirty="0"/>
              <a:t>pretensión no permite atribuirle a la </a:t>
            </a:r>
            <a:r>
              <a:rPr lang="es-AR" altLang="es-AR" sz="2400" b="1" dirty="0"/>
              <a:t>Provincia de Santa Cruz el </a:t>
            </a:r>
          </a:p>
          <a:p>
            <a:r>
              <a:rPr lang="es-AR" altLang="es-AR" sz="2400" b="1" dirty="0"/>
              <a:t>carácter de parte adversa,</a:t>
            </a:r>
            <a:r>
              <a:rPr lang="es-AR" altLang="es-AR" sz="2400" dirty="0"/>
              <a:t> pues el objeto del litigio demuestra </a:t>
            </a:r>
          </a:p>
          <a:p>
            <a:r>
              <a:rPr lang="es-AR" altLang="es-AR" sz="2400" dirty="0"/>
              <a:t>que es el Estado Nacional el sujeto pasivo legitimado que integra </a:t>
            </a:r>
          </a:p>
          <a:p>
            <a:r>
              <a:rPr lang="es-AR" altLang="es-AR" sz="2400" dirty="0"/>
              <a:t>la relación jurídica sustancial, en tanto la ejecución de obra </a:t>
            </a:r>
          </a:p>
          <a:p>
            <a:r>
              <a:rPr lang="es-AR" altLang="es-AR" sz="2400" dirty="0"/>
              <a:t>denominada "Aprovechamientos Hidroeléctricos del Río Santa </a:t>
            </a:r>
          </a:p>
          <a:p>
            <a:r>
              <a:rPr lang="es-AR" altLang="es-AR" sz="2400" dirty="0"/>
              <a:t>Cruz Presidente Dr. Néstor Carlos Kirchner – Gobernador Jorge </a:t>
            </a:r>
          </a:p>
          <a:p>
            <a:r>
              <a:rPr lang="es-AR" altLang="es-AR" sz="2400" dirty="0" err="1"/>
              <a:t>Cepernic</a:t>
            </a:r>
            <a:r>
              <a:rPr lang="es-AR" altLang="es-AR" sz="2400" dirty="0"/>
              <a:t>", se encuentra </a:t>
            </a:r>
            <a:r>
              <a:rPr lang="es-AR" altLang="es-AR" dirty="0"/>
              <a:t>sometida a su jurisdicción.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</a:t>
            </a:r>
          </a:p>
          <a:p>
            <a:r>
              <a:rPr lang="es-AR" altLang="es-AR" dirty="0"/>
              <a:t>c/ Santa Cruz, Provincia y otro s/ amparo ambiental 21/12/2016</a:t>
            </a:r>
            <a:r>
              <a:rPr lang="es-AR" altLang="es-AR" dirty="0" smtClean="0"/>
              <a:t>. F. 339:515</a:t>
            </a:r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0884043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692696"/>
            <a:ext cx="8829277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altLang="es-AR" sz="2400" dirty="0" smtClean="0">
                <a:solidFill>
                  <a:srgbClr val="FF0000"/>
                </a:solidFill>
              </a:rPr>
              <a:t>ESTADO </a:t>
            </a:r>
            <a:r>
              <a:rPr lang="es-AR" altLang="es-AR" sz="2400" dirty="0">
                <a:solidFill>
                  <a:srgbClr val="FF0000"/>
                </a:solidFill>
              </a:rPr>
              <a:t>NACIONAL, ÚNICO OBLIGADO </a:t>
            </a:r>
          </a:p>
          <a:p>
            <a:endParaRPr lang="es-AR" altLang="es-AR" sz="2400" dirty="0"/>
          </a:p>
          <a:p>
            <a:r>
              <a:rPr lang="es-AR" altLang="es-AR" sz="2400" dirty="0"/>
              <a:t>En tales condiciones, el alcance de la pretensión determina</a:t>
            </a:r>
          </a:p>
          <a:p>
            <a:r>
              <a:rPr lang="es-AR" altLang="es-AR" sz="2400" dirty="0"/>
              <a:t>que </a:t>
            </a:r>
            <a:r>
              <a:rPr lang="es-AR" altLang="es-AR" sz="2400" b="1" dirty="0"/>
              <a:t>el Estado Nacional es el único que resultaría obligado</a:t>
            </a:r>
          </a:p>
          <a:p>
            <a:r>
              <a:rPr lang="es-AR" altLang="es-AR" sz="2400" b="1" dirty="0"/>
              <a:t>y con posibilidades de cumplir con el mandato restitutorio</a:t>
            </a:r>
          </a:p>
          <a:p>
            <a:r>
              <a:rPr lang="es-AR" altLang="es-AR" sz="2400" dirty="0"/>
              <a:t>del derecho que se denuncia como violado, en el supuesto de </a:t>
            </a:r>
          </a:p>
          <a:p>
            <a:r>
              <a:rPr lang="es-AR" altLang="es-AR" sz="2400" dirty="0"/>
              <a:t>admitirse la demanda, esto es, la realización del estudio de </a:t>
            </a:r>
          </a:p>
          <a:p>
            <a:r>
              <a:rPr lang="es-AR" altLang="es-AR" sz="2400" dirty="0"/>
              <a:t>impacto ambiental y la audiencia pública que se denuncian </a:t>
            </a:r>
          </a:p>
          <a:p>
            <a:r>
              <a:rPr lang="es-AR" altLang="es-AR" sz="2400" dirty="0"/>
              <a:t>omitidas (Fallos: 330:555, considerando </a:t>
            </a:r>
            <a:r>
              <a:rPr lang="es-AR" altLang="es-AR" sz="2400" i="1" dirty="0"/>
              <a:t>7°; </a:t>
            </a:r>
            <a:r>
              <a:rPr lang="es-AR" altLang="es-AR" sz="2400" dirty="0"/>
              <a:t>333:479; 334:1143 </a:t>
            </a:r>
          </a:p>
          <a:p>
            <a:r>
              <a:rPr lang="es-AR" altLang="es-AR" sz="2400" dirty="0"/>
              <a:t>y 1342).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</a:t>
            </a:r>
          </a:p>
          <a:p>
            <a:r>
              <a:rPr lang="es-AR" altLang="es-AR" dirty="0"/>
              <a:t>c/ Santa Cruz, </a:t>
            </a:r>
            <a:r>
              <a:rPr lang="es-AR" altLang="es-AR" dirty="0" smtClean="0"/>
              <a:t>Provincia</a:t>
            </a:r>
          </a:p>
          <a:p>
            <a:r>
              <a:rPr lang="es-AR" dirty="0" smtClean="0"/>
              <a:t>21/12/2016 F. 339:515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76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404664"/>
            <a:ext cx="815813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JUEZ QUE DEBE INTERVENIR 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Que, sin perjuicio de ello, </a:t>
            </a:r>
            <a:r>
              <a:rPr lang="es-AR" altLang="es-AR" sz="2400" b="1" dirty="0"/>
              <a:t>con la finalidad de impedir la </a:t>
            </a:r>
          </a:p>
          <a:p>
            <a:r>
              <a:rPr lang="es-AR" altLang="es-AR" sz="2400" b="1" dirty="0"/>
              <a:t>perduración de situaciones </a:t>
            </a:r>
            <a:r>
              <a:rPr lang="es-AR" altLang="es-AR" sz="2400" dirty="0"/>
              <a:t>que de mantenerse en el tiempo </a:t>
            </a:r>
            <a:r>
              <a:rPr lang="es-AR" altLang="es-AR" sz="2400" dirty="0" smtClean="0"/>
              <a:t>podrían </a:t>
            </a:r>
            <a:r>
              <a:rPr lang="es-AR" altLang="es-AR" sz="2400" dirty="0"/>
              <a:t>llegar a configurar un caso de </a:t>
            </a:r>
            <a:r>
              <a:rPr lang="es-AR" altLang="es-AR" sz="2400" b="1" dirty="0"/>
              <a:t>privación </a:t>
            </a:r>
            <a:r>
              <a:rPr lang="es-AR" altLang="es-AR" sz="2400" b="1" dirty="0" smtClean="0"/>
              <a:t>jurisdiccional </a:t>
            </a:r>
            <a:r>
              <a:rPr lang="es-AR" altLang="es-AR" sz="2400" dirty="0" smtClean="0"/>
              <a:t>para </a:t>
            </a:r>
            <a:r>
              <a:rPr lang="es-AR" altLang="es-AR" sz="2400" dirty="0"/>
              <a:t>las partes, </a:t>
            </a:r>
            <a:r>
              <a:rPr lang="es-AR" altLang="es-AR" sz="2400" b="1" dirty="0"/>
              <a:t>es necesario en esta instancia </a:t>
            </a:r>
            <a:r>
              <a:rPr lang="es-AR" altLang="es-AR" sz="2400" b="1" dirty="0" smtClean="0"/>
              <a:t>determinar qué </a:t>
            </a:r>
            <a:r>
              <a:rPr lang="es-AR" altLang="es-AR" sz="2400" b="1" dirty="0"/>
              <a:t>juez debe intervenir en estas actuaciones</a:t>
            </a:r>
            <a:r>
              <a:rPr lang="es-AR" altLang="es-AR" sz="2400" dirty="0"/>
              <a:t>, </a:t>
            </a:r>
            <a:r>
              <a:rPr lang="es-AR" altLang="es-AR" sz="2400" b="1" dirty="0" smtClean="0"/>
              <a:t>resultando competente </a:t>
            </a:r>
            <a:r>
              <a:rPr lang="es-AR" altLang="es-AR" sz="2400" b="1" dirty="0"/>
              <a:t>la justicia nacional en lo </a:t>
            </a:r>
            <a:r>
              <a:rPr lang="es-AR" altLang="es-AR" sz="2400" b="1" dirty="0" smtClean="0"/>
              <a:t>contencioso administrativo </a:t>
            </a:r>
            <a:r>
              <a:rPr lang="es-AR" altLang="es-AR" sz="2400" b="1" dirty="0"/>
              <a:t>federal de la Ciudad Autónoma de Buenos </a:t>
            </a:r>
            <a:r>
              <a:rPr lang="es-AR" altLang="es-AR" sz="2400" b="1" dirty="0" smtClean="0"/>
              <a:t>Aires</a:t>
            </a:r>
            <a:r>
              <a:rPr lang="es-AR" altLang="es-AR" sz="2400" dirty="0"/>
              <a:t>, lugar en el que, llegado el caso, debería cumplirse la </a:t>
            </a:r>
            <a:r>
              <a:rPr lang="es-AR" altLang="es-AR" sz="2400" dirty="0" smtClean="0"/>
              <a:t>obligación </a:t>
            </a:r>
            <a:r>
              <a:rPr lang="es-AR" altLang="es-AR" sz="2400" dirty="0"/>
              <a:t>de hacer reclamada por la parte actora (art. 5, inc. 3° </a:t>
            </a:r>
            <a:r>
              <a:rPr lang="es-AR" altLang="es-AR" sz="2400" dirty="0" smtClean="0"/>
              <a:t>del </a:t>
            </a:r>
            <a:r>
              <a:rPr lang="es-AR" altLang="es-AR" sz="2400" dirty="0"/>
              <a:t>CPCCN).</a:t>
            </a:r>
          </a:p>
          <a:p>
            <a:r>
              <a:rPr lang="es-AR" altLang="es-AR" sz="2000" dirty="0"/>
              <a:t> </a:t>
            </a:r>
          </a:p>
          <a:p>
            <a:r>
              <a:rPr lang="es-AR" altLang="es-AR" sz="2000" dirty="0"/>
              <a:t>Asociación Argentina de Abogados Ambientalistas de la Patagonia </a:t>
            </a:r>
          </a:p>
          <a:p>
            <a:r>
              <a:rPr lang="es-AR" altLang="es-AR" sz="2000" dirty="0"/>
              <a:t>c/ Santa Cruz, Provincia y otro s/ amparo ambiental 21/12/2016.</a:t>
            </a:r>
          </a:p>
          <a:p>
            <a:endParaRPr lang="es-AR" altLang="es-AR" sz="2000" dirty="0"/>
          </a:p>
          <a:p>
            <a:endParaRPr lang="es-AR" altLang="es-AR" sz="2000" dirty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354188830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CuadroTexto 2"/>
          <p:cNvSpPr txBox="1">
            <a:spLocks noChangeArrowheads="1"/>
          </p:cNvSpPr>
          <p:nvPr/>
        </p:nvSpPr>
        <p:spPr bwMode="auto">
          <a:xfrm>
            <a:off x="468313" y="2349500"/>
            <a:ext cx="84963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800">
                <a:solidFill>
                  <a:srgbClr val="FF0000"/>
                </a:solidFill>
              </a:rPr>
              <a:t>CRITERIOS DE PROTECCIÓN DEL AMBIENTE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uadroTexto 1"/>
          <p:cNvSpPr txBox="1">
            <a:spLocks noChangeArrowheads="1"/>
          </p:cNvSpPr>
          <p:nvPr/>
        </p:nvSpPr>
        <p:spPr bwMode="auto">
          <a:xfrm>
            <a:off x="1692275" y="2276475"/>
            <a:ext cx="58324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dirty="0">
                <a:solidFill>
                  <a:srgbClr val="FF0000"/>
                </a:solidFill>
              </a:rPr>
              <a:t>DERECHO AMBIENTAL</a:t>
            </a: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CuadroTexto 1"/>
          <p:cNvSpPr txBox="1">
            <a:spLocks noChangeArrowheads="1"/>
          </p:cNvSpPr>
          <p:nvPr/>
        </p:nvSpPr>
        <p:spPr bwMode="auto">
          <a:xfrm>
            <a:off x="107950" y="620713"/>
            <a:ext cx="9280525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FACULTAD DE APLICAR CRITERIOS DE PROTECCIÓN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el precedente de Fallos 318:992, se dejó bien establecido que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corresponde reconocer a las autoridades locales la facultad de </a:t>
            </a:r>
            <a:r>
              <a:rPr lang="es-AR" altLang="es-AR" sz="2400" b="1" dirty="0" smtClean="0"/>
              <a:t>aplicar </a:t>
            </a:r>
            <a:r>
              <a:rPr lang="es-AR" altLang="es-AR" sz="2400" b="1" dirty="0"/>
              <a:t>los criterios de protección ambiental </a:t>
            </a:r>
            <a:r>
              <a:rPr lang="es-AR" altLang="es-AR" sz="2400" dirty="0"/>
              <a:t>que consideren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conducentes para el bienestar de la comunidad para la que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gobiernan</a:t>
            </a:r>
            <a:r>
              <a:rPr lang="es-AR" altLang="es-AR" sz="2400" dirty="0"/>
              <a:t>, así como valorar y juzgar si los actos que llevan 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cabo sus autoridades, en ejercicio de poderes propios, afectan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el bienestar perseguido.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Salas, </a:t>
            </a:r>
            <a:r>
              <a:rPr lang="es-ES" altLang="es-AR" sz="1800" dirty="0" err="1"/>
              <a:t>Dino</a:t>
            </a:r>
            <a:r>
              <a:rPr lang="es-ES" altLang="es-AR" sz="1800" dirty="0"/>
              <a:t> y otros c/ Salta, Provincia de y Estado Nacional s/ amparo, Corte Suprema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de Justicia de la Nación, 13 de diciembre de 2011. </a:t>
            </a:r>
            <a:r>
              <a:rPr lang="es-AR" sz="1800" dirty="0"/>
              <a:t>Fallos: 334:1754</a:t>
            </a:r>
            <a:endParaRPr lang="es-ES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908720"/>
            <a:ext cx="10247307" cy="4483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APARTAMIENTO DEL OBJETO DEL AMPARO </a:t>
            </a:r>
          </a:p>
          <a:p>
            <a:endParaRPr lang="es-AR" altLang="es-AR" sz="2400" dirty="0"/>
          </a:p>
          <a:p>
            <a:r>
              <a:rPr lang="es-AR" altLang="es-AR" sz="2400" dirty="0"/>
              <a:t>En efecto, los agravios de la actora en su recurso de revocatoria </a:t>
            </a:r>
          </a:p>
          <a:p>
            <a:r>
              <a:rPr lang="es-AR" altLang="es-AR" sz="2400" dirty="0"/>
              <a:t>ante el Superior Tribunal en pleno se centraron en que, al resolver </a:t>
            </a:r>
          </a:p>
          <a:p>
            <a:r>
              <a:rPr lang="es-AR" altLang="es-AR" sz="2400" dirty="0"/>
              <a:t>del modo en que lo hizo, el </a:t>
            </a:r>
            <a:r>
              <a:rPr lang="es-AR" altLang="es-AR" sz="2400" b="1" dirty="0"/>
              <a:t>juez del amparo se apartó del objeto </a:t>
            </a:r>
          </a:p>
          <a:p>
            <a:r>
              <a:rPr lang="es-AR" altLang="es-AR" sz="2400" b="1" dirty="0"/>
              <a:t>de la demanda, en violación al principio de congruencia.</a:t>
            </a:r>
          </a:p>
          <a:p>
            <a:endParaRPr lang="es-AR" altLang="es-AR" sz="2400" b="1" dirty="0"/>
          </a:p>
          <a:p>
            <a:r>
              <a:rPr lang="es-AR" altLang="es-AR" dirty="0"/>
              <a:t>CUSTET LLAMBÍ, MARIA RITA – DEFENSORA GENERAL s/</a:t>
            </a:r>
          </a:p>
          <a:p>
            <a:r>
              <a:rPr lang="es-AR" altLang="es-AR" dirty="0"/>
              <a:t>Amparo CSJ 2810/2015/RH1, 11/11/2016</a:t>
            </a:r>
          </a:p>
          <a:p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5117325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332656"/>
            <a:ext cx="932452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 smtClean="0">
                <a:solidFill>
                  <a:srgbClr val="FF0000"/>
                </a:solidFill>
              </a:rPr>
              <a:t>AMPARO COLECTIVO POR REMEDIACIÓN 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el Superior Tribunal de Justicia de la Provincia de Río Negro </a:t>
            </a:r>
            <a:r>
              <a:rPr lang="es-AR" altLang="es-AR" sz="2400" dirty="0" smtClean="0"/>
              <a:t>declaró </a:t>
            </a:r>
            <a:r>
              <a:rPr lang="es-AR" altLang="es-AR" sz="2400" b="1" dirty="0"/>
              <a:t>mal concedido el recurso de revocatoria </a:t>
            </a:r>
            <a:r>
              <a:rPr lang="es-AR" altLang="es-AR" sz="2400" dirty="0"/>
              <a:t>interpuesto por </a:t>
            </a:r>
            <a:r>
              <a:rPr lang="es-AR" altLang="es-AR" sz="2400" dirty="0" smtClean="0"/>
              <a:t>la </a:t>
            </a:r>
            <a:r>
              <a:rPr lang="es-AR" altLang="es-AR" sz="2400" b="1" dirty="0"/>
              <a:t>Defensora General </a:t>
            </a:r>
            <a:r>
              <a:rPr lang="es-AR" altLang="es-AR" sz="2400" dirty="0"/>
              <a:t>de dicho Estado local contra la sentencia </a:t>
            </a:r>
            <a:r>
              <a:rPr lang="es-AR" altLang="es-AR" sz="2400" dirty="0" smtClean="0"/>
              <a:t>que </a:t>
            </a:r>
            <a:r>
              <a:rPr lang="es-AR" altLang="es-AR" sz="2400" dirty="0"/>
              <a:t>hizo lugar a la acción de </a:t>
            </a:r>
            <a:r>
              <a:rPr lang="es-AR" altLang="es-AR" sz="2400" b="1" dirty="0"/>
              <a:t>amparo colectivo</a:t>
            </a:r>
            <a:r>
              <a:rPr lang="es-AR" altLang="es-AR" sz="2400" dirty="0"/>
              <a:t>, iniciada contra la </a:t>
            </a:r>
            <a:r>
              <a:rPr lang="es-AR" altLang="es-AR" sz="2400" dirty="0" smtClean="0"/>
              <a:t>mencionada </a:t>
            </a:r>
            <a:r>
              <a:rPr lang="es-AR" altLang="es-AR" sz="2400" dirty="0"/>
              <a:t>provincia y la </a:t>
            </a:r>
            <a:r>
              <a:rPr lang="es-AR" altLang="es-AR" sz="2400" b="1" dirty="0"/>
              <a:t>Municipalidad de San Antonio Oeste</a:t>
            </a:r>
            <a:r>
              <a:rPr lang="es-AR" altLang="es-AR" sz="2400" dirty="0"/>
              <a:t>, </a:t>
            </a:r>
            <a:r>
              <a:rPr lang="es-AR" altLang="es-AR" sz="2400" dirty="0" smtClean="0"/>
              <a:t>con </a:t>
            </a:r>
            <a:r>
              <a:rPr lang="es-AR" altLang="es-AR" sz="2400" dirty="0"/>
              <a:t>el objeto de que se hiciera </a:t>
            </a:r>
            <a:r>
              <a:rPr lang="es-AR" altLang="es-AR" sz="2400" b="1" dirty="0"/>
              <a:t>efectiva la remediación </a:t>
            </a:r>
            <a:r>
              <a:rPr lang="es-AR" altLang="es-AR" sz="2400" dirty="0"/>
              <a:t>de zonas </a:t>
            </a:r>
            <a:r>
              <a:rPr lang="es-AR" altLang="es-AR" sz="2400" b="1" dirty="0" smtClean="0"/>
              <a:t>contaminadas </a:t>
            </a:r>
            <a:r>
              <a:rPr lang="es-AR" altLang="es-AR" sz="2400" b="1" dirty="0"/>
              <a:t>con</a:t>
            </a:r>
            <a:r>
              <a:rPr lang="es-AR" altLang="es-AR" sz="2400" dirty="0"/>
              <a:t> </a:t>
            </a:r>
            <a:r>
              <a:rPr lang="es-AR" altLang="es-AR" sz="2400" b="1" dirty="0"/>
              <a:t>plomo</a:t>
            </a:r>
            <a:r>
              <a:rPr lang="es-AR" altLang="es-AR" sz="2400" dirty="0"/>
              <a:t> y metales pesados y se resguardaran </a:t>
            </a:r>
            <a:r>
              <a:rPr lang="es-AR" altLang="es-AR" sz="2400" dirty="0" smtClean="0"/>
              <a:t>los </a:t>
            </a:r>
            <a:r>
              <a:rPr lang="es-AR" altLang="es-AR" sz="2400" dirty="0"/>
              <a:t>derechos a la salud y a un medio ambiente sano de los niños, </a:t>
            </a:r>
            <a:r>
              <a:rPr lang="es-AR" altLang="es-AR" sz="2400" dirty="0" smtClean="0"/>
              <a:t>niñas </a:t>
            </a:r>
            <a:r>
              <a:rPr lang="es-AR" altLang="es-AR" sz="2400" dirty="0"/>
              <a:t>y adolescentes, tanto mediante </a:t>
            </a:r>
            <a:r>
              <a:rPr lang="es-AR" altLang="es-AR" sz="2400" b="1" dirty="0"/>
              <a:t>acciones preventivas </a:t>
            </a:r>
            <a:r>
              <a:rPr lang="es-AR" altLang="es-AR" sz="2400" dirty="0" smtClean="0"/>
              <a:t>tendientes </a:t>
            </a:r>
            <a:r>
              <a:rPr lang="es-AR" altLang="es-AR" sz="2400" dirty="0"/>
              <a:t>a evitar daños futuros como a través del tratamiento </a:t>
            </a:r>
            <a:r>
              <a:rPr lang="es-AR" altLang="es-AR" sz="2400" dirty="0" smtClean="0"/>
              <a:t> sanitario </a:t>
            </a:r>
            <a:r>
              <a:rPr lang="es-AR" altLang="es-AR" sz="2400" dirty="0"/>
              <a:t>de los niños con altos niveles de plomo en sangre.</a:t>
            </a:r>
          </a:p>
          <a:p>
            <a:endParaRPr lang="es-AR" altLang="es-AR" sz="2400" dirty="0" smtClean="0"/>
          </a:p>
          <a:p>
            <a:r>
              <a:rPr lang="es-AR" altLang="es-AR" dirty="0"/>
              <a:t>CUSTET LLAMBÍ, MARIA RITA – DEFENSORA GENERAL s/</a:t>
            </a:r>
          </a:p>
          <a:p>
            <a:r>
              <a:rPr lang="es-AR" altLang="es-AR" dirty="0"/>
              <a:t>Amparo CSJ 2810/2015/RH1, 11/11/2016</a:t>
            </a:r>
          </a:p>
          <a:p>
            <a:endParaRPr lang="es-AR" altLang="es-AR" sz="2400" dirty="0"/>
          </a:p>
          <a:p>
            <a:endParaRPr lang="es-AR" altLang="es-AR" sz="2400" dirty="0"/>
          </a:p>
        </p:txBody>
      </p:sp>
    </p:spTree>
    <p:extLst>
      <p:ext uri="{BB962C8B-B14F-4D97-AF65-F5344CB8AC3E}">
        <p14:creationId xmlns:p14="http://schemas.microsoft.com/office/powerpoint/2010/main" val="312909020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268760"/>
            <a:ext cx="2858107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ARGUMENTO FORMAL </a:t>
            </a:r>
          </a:p>
          <a:p>
            <a:endParaRPr lang="es-AR" altLang="es-AR" sz="2400" dirty="0"/>
          </a:p>
          <a:p>
            <a:r>
              <a:rPr lang="es-AR" altLang="es-AR" sz="2400" dirty="0"/>
              <a:t>Para decidir del modo en que lo hizo, </a:t>
            </a:r>
            <a:r>
              <a:rPr lang="es-AR" altLang="es-AR" sz="2400" b="1" dirty="0"/>
              <a:t>el tribunal a quo </a:t>
            </a:r>
            <a:r>
              <a:rPr lang="es-AR" altLang="es-AR" sz="2400" dirty="0"/>
              <a:t>sostuvo </a:t>
            </a:r>
          </a:p>
          <a:p>
            <a:r>
              <a:rPr lang="es-AR" altLang="es-AR" sz="2400" dirty="0"/>
              <a:t>que el art. 20 de la ley B 2779, que rige los procesos de amparo </a:t>
            </a:r>
            <a:endParaRPr lang="es-AR" altLang="es-AR" sz="2400" dirty="0" smtClean="0"/>
          </a:p>
          <a:p>
            <a:r>
              <a:rPr lang="es-AR" altLang="es-AR" sz="2400" dirty="0" smtClean="0"/>
              <a:t>colectivo</a:t>
            </a:r>
            <a:r>
              <a:rPr lang="es-AR" altLang="es-AR" sz="2400" dirty="0"/>
              <a:t>, establece que </a:t>
            </a:r>
            <a:r>
              <a:rPr lang="es-AR" altLang="es-AR" sz="2400" i="1" dirty="0"/>
              <a:t>"serán recurribles únicamente la sentencia </a:t>
            </a:r>
            <a:endParaRPr lang="es-AR" altLang="es-AR" sz="2400" i="1" dirty="0" smtClean="0"/>
          </a:p>
          <a:p>
            <a:r>
              <a:rPr lang="es-AR" altLang="es-AR" sz="2400" i="1" dirty="0" smtClean="0"/>
              <a:t>denegatoria </a:t>
            </a:r>
            <a:r>
              <a:rPr lang="es-AR" altLang="es-AR" sz="2400" dirty="0"/>
              <a:t>y </a:t>
            </a:r>
            <a:r>
              <a:rPr lang="es-AR" altLang="es-AR" sz="2400" i="1" dirty="0"/>
              <a:t>la que decida sobre las medidas cautelares solicitadas", </a:t>
            </a:r>
          </a:p>
          <a:p>
            <a:r>
              <a:rPr lang="es-AR" altLang="es-AR" sz="2400" dirty="0"/>
              <a:t>y consideró que, como la sentencia apelada había hecho lugar a </a:t>
            </a:r>
            <a:endParaRPr lang="es-AR" altLang="es-AR" sz="2400" dirty="0" smtClean="0"/>
          </a:p>
          <a:p>
            <a:r>
              <a:rPr lang="es-AR" altLang="es-AR" sz="2400" dirty="0" smtClean="0"/>
              <a:t>la </a:t>
            </a:r>
            <a:r>
              <a:rPr lang="es-AR" altLang="es-AR" sz="2400" dirty="0"/>
              <a:t>acción, el recurso de revocatoria ante el cuerpo en pleno no debió </a:t>
            </a:r>
          </a:p>
          <a:p>
            <a:r>
              <a:rPr lang="es-AR" altLang="es-AR" sz="2400" dirty="0"/>
              <a:t>haber sido concedido.</a:t>
            </a:r>
          </a:p>
          <a:p>
            <a:endParaRPr lang="es-AR" altLang="es-AR" dirty="0"/>
          </a:p>
          <a:p>
            <a:r>
              <a:rPr lang="es-AR" altLang="es-AR" dirty="0"/>
              <a:t>CUSTET LLAMBÍ, MARIA RITA – DEFENSORA GENERAL s/</a:t>
            </a:r>
          </a:p>
          <a:p>
            <a:r>
              <a:rPr lang="es-AR" altLang="es-AR" dirty="0"/>
              <a:t>Amparo CSJ 2810/2015/RH1, 11/11/2016</a:t>
            </a:r>
          </a:p>
          <a:p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4021022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889" y="591989"/>
            <a:ext cx="1487241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PRESCINDENCIA DE DAR RESPUESTA A PLANTEOS</a:t>
            </a:r>
          </a:p>
          <a:p>
            <a:endParaRPr lang="es-AR" altLang="es-AR" sz="2400" dirty="0"/>
          </a:p>
          <a:p>
            <a:r>
              <a:rPr lang="es-AR" altLang="es-AR" sz="2400" dirty="0"/>
              <a:t>En el caso, el Superior Tribunal local, al declarar mal concedido </a:t>
            </a:r>
          </a:p>
          <a:p>
            <a:r>
              <a:rPr lang="es-AR" altLang="es-AR" sz="2400" dirty="0"/>
              <a:t>el recurso de revocatoria, </a:t>
            </a:r>
            <a:r>
              <a:rPr lang="es-AR" altLang="es-AR" sz="2400" b="1" dirty="0"/>
              <a:t>prescindió de dar respuesta a planteos </a:t>
            </a:r>
          </a:p>
          <a:p>
            <a:r>
              <a:rPr lang="es-AR" altLang="es-AR" sz="2400" b="1" dirty="0"/>
              <a:t>de la actora, conducentes para la solución del caso</a:t>
            </a:r>
            <a:r>
              <a:rPr lang="es-AR" altLang="es-AR" sz="2400" dirty="0"/>
              <a:t>, tendientes </a:t>
            </a:r>
          </a:p>
          <a:p>
            <a:r>
              <a:rPr lang="es-AR" altLang="es-AR" sz="2400" dirty="0"/>
              <a:t>a </a:t>
            </a:r>
            <a:r>
              <a:rPr lang="es-AR" altLang="es-AR" sz="2400" b="1" dirty="0"/>
              <a:t>demostrar que dicho recurso era la vía adecuada </a:t>
            </a:r>
            <a:r>
              <a:rPr lang="es-AR" altLang="es-AR" sz="2400" dirty="0"/>
              <a:t>para la tutela </a:t>
            </a:r>
          </a:p>
          <a:p>
            <a:r>
              <a:rPr lang="es-AR" altLang="es-AR" sz="2400" dirty="0"/>
              <a:t>de los derechos invocados. Especialmente, </a:t>
            </a:r>
            <a:r>
              <a:rPr lang="es-AR" altLang="es-AR" sz="2400" b="1" dirty="0"/>
              <a:t>omitió considerar que </a:t>
            </a:r>
          </a:p>
          <a:p>
            <a:r>
              <a:rPr lang="es-AR" altLang="es-AR" sz="2400" b="1" dirty="0"/>
              <a:t>la interposición del remedio procesal aludido se fundó en que </a:t>
            </a:r>
          </a:p>
          <a:p>
            <a:r>
              <a:rPr lang="es-AR" altLang="es-AR" sz="2400" b="1" dirty="0"/>
              <a:t>la acción de amparo había sido parcialmente denegada por el </a:t>
            </a:r>
          </a:p>
          <a:p>
            <a:r>
              <a:rPr lang="es-AR" altLang="es-AR" sz="2400" b="1" dirty="0"/>
              <a:t>magistrado interviniente</a:t>
            </a:r>
            <a:r>
              <a:rPr lang="es-AR" altLang="es-AR" sz="2400" dirty="0"/>
              <a:t> y que, en consecuencia, su decisión era </a:t>
            </a:r>
          </a:p>
          <a:p>
            <a:r>
              <a:rPr lang="es-AR" altLang="es-AR" sz="2400" dirty="0"/>
              <a:t>susceptible de ser apelada por esa vía.</a:t>
            </a:r>
          </a:p>
          <a:p>
            <a:endParaRPr lang="es-AR" altLang="es-AR" sz="2400" dirty="0"/>
          </a:p>
          <a:p>
            <a:r>
              <a:rPr lang="es-AR" altLang="es-AR" dirty="0"/>
              <a:t>CUSTET LLAMBÍ, MARIA RITA – DEFENSORA GENERAL s/ Amparo </a:t>
            </a:r>
            <a:endParaRPr lang="es-AR" altLang="es-AR" dirty="0" smtClean="0"/>
          </a:p>
          <a:p>
            <a:r>
              <a:rPr lang="es-AR" altLang="es-AR" dirty="0" smtClean="0"/>
              <a:t>CSJ </a:t>
            </a:r>
            <a:r>
              <a:rPr lang="es-AR" altLang="es-AR" dirty="0"/>
              <a:t>2810/2015/RH1, </a:t>
            </a:r>
            <a:r>
              <a:rPr lang="es-AR" altLang="es-AR" dirty="0" smtClean="0"/>
              <a:t>11/11/2016 F. 339:1423</a:t>
            </a:r>
            <a:endParaRPr lang="es-AR" altLang="es-AR" dirty="0"/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153519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836712"/>
            <a:ext cx="981006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NO EXIGIR MEDIDAS CONCRETAS DE REMEDIACIÓN </a:t>
            </a:r>
          </a:p>
          <a:p>
            <a:endParaRPr lang="es-AR" altLang="es-AR" dirty="0"/>
          </a:p>
          <a:p>
            <a:r>
              <a:rPr lang="es-AR" altLang="es-AR" sz="2400" dirty="0"/>
              <a:t>La apelante sostuvo, concretamente que: a) </a:t>
            </a:r>
            <a:r>
              <a:rPr lang="es-AR" altLang="es-AR" sz="2400" b="1" dirty="0"/>
              <a:t>al imponer a la </a:t>
            </a:r>
          </a:p>
          <a:p>
            <a:r>
              <a:rPr lang="es-AR" altLang="es-AR" sz="2400" b="1" dirty="0"/>
              <a:t>Provincia de Rio Negro la obligación de informar sobre la </a:t>
            </a:r>
          </a:p>
          <a:p>
            <a:r>
              <a:rPr lang="es-AR" altLang="es-AR" sz="2400" dirty="0"/>
              <a:t>ejecución del </a:t>
            </a:r>
            <a:r>
              <a:rPr lang="es-AR" altLang="es-AR" sz="2400" b="1" dirty="0"/>
              <a:t>plan de remediación </a:t>
            </a:r>
            <a:r>
              <a:rPr lang="es-AR" altLang="es-AR" sz="2400" dirty="0"/>
              <a:t>a cargo del </a:t>
            </a:r>
            <a:r>
              <a:rPr lang="es-AR" altLang="es-AR" sz="2400" b="1" dirty="0"/>
              <a:t>Estado Nacional</a:t>
            </a:r>
          </a:p>
          <a:p>
            <a:r>
              <a:rPr lang="es-AR" altLang="es-AR" sz="2400" b="1" dirty="0"/>
              <a:t>cuando ello no había sido reclamado</a:t>
            </a:r>
            <a:r>
              <a:rPr lang="es-AR" altLang="es-AR" sz="2400" dirty="0"/>
              <a:t>, el magistrado </a:t>
            </a:r>
            <a:r>
              <a:rPr lang="es-AR" altLang="es-AR" sz="2400" b="1" dirty="0"/>
              <a:t>se apartó </a:t>
            </a:r>
          </a:p>
          <a:p>
            <a:r>
              <a:rPr lang="es-AR" altLang="es-AR" sz="2400" dirty="0"/>
              <a:t>del objeto del amparo; y b) al </a:t>
            </a:r>
            <a:r>
              <a:rPr lang="es-AR" altLang="es-AR" sz="2400" b="1" dirty="0"/>
              <a:t>no exigir a las demandadas </a:t>
            </a:r>
          </a:p>
          <a:p>
            <a:r>
              <a:rPr lang="es-AR" altLang="es-AR" sz="2400" b="1" dirty="0"/>
              <a:t>medidas concretas</a:t>
            </a:r>
            <a:r>
              <a:rPr lang="es-AR" altLang="es-AR" sz="2400" dirty="0"/>
              <a:t> para la remediación de la zona, ni establecer </a:t>
            </a:r>
          </a:p>
          <a:p>
            <a:r>
              <a:rPr lang="es-AR" altLang="es-AR" sz="2400" dirty="0"/>
              <a:t>un plazo para su concreción, el juez omitió expedirse sobre aquello </a:t>
            </a:r>
          </a:p>
          <a:p>
            <a:r>
              <a:rPr lang="es-AR" altLang="es-AR" sz="2400" dirty="0"/>
              <a:t>que sí había sido el objeto del reclamo.</a:t>
            </a:r>
          </a:p>
          <a:p>
            <a:endParaRPr lang="es-AR" altLang="es-AR" dirty="0"/>
          </a:p>
          <a:p>
            <a:r>
              <a:rPr lang="es-AR" altLang="es-AR" dirty="0"/>
              <a:t>CUSTET LLAMBÍ, MARIA RITA – DEFENSORA GENERAL s/ </a:t>
            </a:r>
          </a:p>
          <a:p>
            <a:r>
              <a:rPr lang="es-AR" altLang="es-AR" dirty="0"/>
              <a:t>Amparo CSJ 2810/2015/RH1, 11/11/201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801471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764704"/>
            <a:ext cx="2381239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RECHAZO SUSTANCIAL DE LAS PRETENSIONES </a:t>
            </a:r>
          </a:p>
          <a:p>
            <a:endParaRPr lang="es-AR" altLang="es-AR" b="1" dirty="0"/>
          </a:p>
          <a:p>
            <a:r>
              <a:rPr lang="es-AR" altLang="es-AR" sz="2400" b="1" dirty="0"/>
              <a:t>De las constancias del expediente surge que si bien</a:t>
            </a:r>
            <a:r>
              <a:rPr lang="es-AR" altLang="es-AR" sz="2400" dirty="0"/>
              <a:t> </a:t>
            </a:r>
            <a:r>
              <a:rPr lang="es-AR" altLang="es-AR" sz="2400" b="1" dirty="0"/>
              <a:t>el </a:t>
            </a:r>
            <a:endParaRPr lang="es-AR" altLang="es-AR" sz="2400" b="1" dirty="0" smtClean="0"/>
          </a:p>
          <a:p>
            <a:r>
              <a:rPr lang="es-AR" altLang="es-AR" sz="2400" b="1" dirty="0" smtClean="0"/>
              <a:t>magistrado </a:t>
            </a:r>
            <a:r>
              <a:rPr lang="es-AR" altLang="es-AR" sz="2400" b="1" dirty="0"/>
              <a:t>que intervino originariamente admitió </a:t>
            </a:r>
            <a:endParaRPr lang="es-AR" altLang="es-AR" sz="2400" b="1" dirty="0" smtClean="0"/>
          </a:p>
          <a:p>
            <a:r>
              <a:rPr lang="es-AR" altLang="es-AR" sz="2400" b="1" dirty="0" smtClean="0"/>
              <a:t>parcialmente </a:t>
            </a:r>
            <a:r>
              <a:rPr lang="es-AR" altLang="es-AR" sz="2400" b="1" dirty="0"/>
              <a:t>la acción, rechazó en lo sustancial las </a:t>
            </a:r>
            <a:endParaRPr lang="es-AR" altLang="es-AR" sz="2400" b="1" dirty="0" smtClean="0"/>
          </a:p>
          <a:p>
            <a:r>
              <a:rPr lang="es-AR" altLang="es-AR" sz="2400" b="1" dirty="0" smtClean="0"/>
              <a:t>pretensiones </a:t>
            </a:r>
            <a:r>
              <a:rPr lang="es-AR" altLang="es-AR" sz="2400" b="1" dirty="0"/>
              <a:t>de la defensora general. </a:t>
            </a:r>
            <a:r>
              <a:rPr lang="es-AR" altLang="es-AR" sz="2400" dirty="0"/>
              <a:t>Concretamente, </a:t>
            </a:r>
          </a:p>
          <a:p>
            <a:r>
              <a:rPr lang="es-AR" altLang="es-AR" sz="2400" dirty="0"/>
              <a:t>omitió hacer lugar al reclamo de la actora tendiente a que </a:t>
            </a:r>
          </a:p>
          <a:p>
            <a:r>
              <a:rPr lang="es-AR" altLang="es-AR" sz="2400" dirty="0"/>
              <a:t>se impusiera, tanto a la provincia como al municipio demandados, </a:t>
            </a:r>
            <a:endParaRPr lang="es-AR" altLang="es-AR" sz="2400" dirty="0" smtClean="0"/>
          </a:p>
          <a:p>
            <a:r>
              <a:rPr lang="es-AR" altLang="es-AR" sz="2400" dirty="0" smtClean="0"/>
              <a:t>la </a:t>
            </a:r>
            <a:r>
              <a:rPr lang="es-AR" altLang="es-AR" sz="2400" dirty="0"/>
              <a:t>obligación de remediar el sitio contaminado en un plazo no </a:t>
            </a:r>
            <a:endParaRPr lang="es-AR" altLang="es-AR" sz="2400" dirty="0" smtClean="0"/>
          </a:p>
          <a:p>
            <a:r>
              <a:rPr lang="es-AR" altLang="es-AR" sz="2400" dirty="0" smtClean="0"/>
              <a:t>mayor </a:t>
            </a:r>
            <a:r>
              <a:rPr lang="es-AR" altLang="es-AR" sz="2400" dirty="0"/>
              <a:t>a 12 meses. </a:t>
            </a:r>
          </a:p>
          <a:p>
            <a:endParaRPr lang="es-AR" altLang="es-AR" sz="2400" dirty="0"/>
          </a:p>
          <a:p>
            <a:r>
              <a:rPr lang="es-AR" altLang="es-AR" dirty="0"/>
              <a:t>CUSTET LLAMBÍ, MARIA RITA – DEFENSORA GENERAL s/ Amparo </a:t>
            </a:r>
            <a:endParaRPr lang="es-AR" altLang="es-AR" dirty="0" smtClean="0"/>
          </a:p>
          <a:p>
            <a:r>
              <a:rPr lang="es-AR" altLang="es-AR" dirty="0" smtClean="0"/>
              <a:t>CSJ </a:t>
            </a:r>
            <a:r>
              <a:rPr lang="es-AR" altLang="es-AR" dirty="0"/>
              <a:t>2810/2015/RH1, </a:t>
            </a:r>
            <a:r>
              <a:rPr lang="es-AR" altLang="es-AR" dirty="0" smtClean="0"/>
              <a:t>11/11/2016  F. 339:1423</a:t>
            </a:r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3523484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889" y="548680"/>
            <a:ext cx="1170084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SENTENCIA SUSCEPTIBLE DE </a:t>
            </a:r>
            <a:r>
              <a:rPr lang="es-AR" altLang="es-AR" sz="2400" dirty="0" smtClean="0">
                <a:solidFill>
                  <a:srgbClr val="FF0000"/>
                </a:solidFill>
              </a:rPr>
              <a:t>CAUSAR  </a:t>
            </a:r>
            <a:r>
              <a:rPr lang="es-AR" altLang="es-AR" sz="2400" dirty="0">
                <a:solidFill>
                  <a:srgbClr val="FF0000"/>
                </a:solidFill>
              </a:rPr>
              <a:t>AGRAVIOS </a:t>
            </a:r>
          </a:p>
          <a:p>
            <a:endParaRPr lang="es-AR" altLang="es-AR" sz="2400" dirty="0">
              <a:solidFill>
                <a:srgbClr val="FF0000"/>
              </a:solidFill>
            </a:endParaRPr>
          </a:p>
          <a:p>
            <a:r>
              <a:rPr lang="es-AR" altLang="es-AR" sz="2400" dirty="0"/>
              <a:t>Que según se desprende de las constancias de la causa, al </a:t>
            </a:r>
          </a:p>
          <a:p>
            <a:r>
              <a:rPr lang="es-AR" altLang="es-AR" sz="2400" dirty="0"/>
              <a:t>momento de decidir sobre la procedencia del recurso de </a:t>
            </a:r>
          </a:p>
          <a:p>
            <a:r>
              <a:rPr lang="es-AR" altLang="es-AR" sz="2400" dirty="0"/>
              <a:t>revocatoria, </a:t>
            </a:r>
            <a:r>
              <a:rPr lang="es-AR" altLang="es-AR" sz="2400" b="1" dirty="0"/>
              <a:t>la situación ambiental llevaba un prolongado</a:t>
            </a:r>
          </a:p>
          <a:p>
            <a:r>
              <a:rPr lang="es-AR" altLang="es-AR" sz="2400" b="1" dirty="0"/>
              <a:t>tiempo sin resolver e incidía negativamente en la salud de </a:t>
            </a:r>
            <a:endParaRPr lang="es-AR" altLang="es-AR" sz="2400" b="1" dirty="0" smtClean="0"/>
          </a:p>
          <a:p>
            <a:r>
              <a:rPr lang="es-AR" altLang="es-AR" sz="2400" b="1" dirty="0" smtClean="0"/>
              <a:t>niñas</a:t>
            </a:r>
            <a:r>
              <a:rPr lang="es-AR" altLang="es-AR" sz="2400" b="1" dirty="0"/>
              <a:t>, </a:t>
            </a:r>
            <a:r>
              <a:rPr lang="es-AR" altLang="es-AR" sz="2400" b="1" dirty="0" smtClean="0"/>
              <a:t>niños </a:t>
            </a:r>
            <a:r>
              <a:rPr lang="es-AR" altLang="es-AR" sz="2400" b="1" dirty="0"/>
              <a:t>y adolescentes que habitan las zonas afectadas, </a:t>
            </a:r>
            <a:endParaRPr lang="es-AR" altLang="es-AR" sz="2400" b="1" dirty="0" smtClean="0"/>
          </a:p>
          <a:p>
            <a:r>
              <a:rPr lang="es-AR" altLang="es-AR" sz="2400" dirty="0" smtClean="0"/>
              <a:t>lo </a:t>
            </a:r>
            <a:r>
              <a:rPr lang="es-AR" altLang="es-AR" sz="2400" dirty="0"/>
              <a:t>cual </a:t>
            </a:r>
            <a:r>
              <a:rPr lang="es-AR" altLang="es-AR" sz="2400" dirty="0" smtClean="0"/>
              <a:t>demuestra </a:t>
            </a:r>
            <a:r>
              <a:rPr lang="es-AR" altLang="es-AR" sz="2400" dirty="0"/>
              <a:t>que </a:t>
            </a:r>
            <a:r>
              <a:rPr lang="es-AR" altLang="es-AR" sz="2400" b="1" dirty="0"/>
              <a:t>los efectos de la sentencia apelada son </a:t>
            </a:r>
            <a:endParaRPr lang="es-AR" altLang="es-AR" sz="2400" b="1" dirty="0" smtClean="0"/>
          </a:p>
          <a:p>
            <a:r>
              <a:rPr lang="es-AR" altLang="es-AR" sz="2400" b="1" dirty="0" smtClean="0"/>
              <a:t>susceptibles de </a:t>
            </a:r>
            <a:r>
              <a:rPr lang="es-AR" altLang="es-AR" sz="2400" b="1" dirty="0"/>
              <a:t>causar agravios al medio ambiente </a:t>
            </a:r>
            <a:r>
              <a:rPr lang="es-AR" altLang="es-AR" sz="2400" dirty="0"/>
              <a:t>que, por </a:t>
            </a:r>
            <a:endParaRPr lang="es-AR" altLang="es-AR" sz="2400" dirty="0" smtClean="0"/>
          </a:p>
          <a:p>
            <a:r>
              <a:rPr lang="es-AR" altLang="es-AR" sz="2400" dirty="0" smtClean="0"/>
              <a:t>su </a:t>
            </a:r>
            <a:r>
              <a:rPr lang="es-AR" altLang="es-AR" sz="2400" dirty="0"/>
              <a:t>magnitud y </a:t>
            </a:r>
            <a:r>
              <a:rPr lang="es-AR" altLang="es-AR" sz="2400" dirty="0" smtClean="0"/>
              <a:t>circunstancias </a:t>
            </a:r>
            <a:r>
              <a:rPr lang="es-AR" altLang="es-AR" sz="2400" dirty="0"/>
              <a:t>de hecho, pueden resultar de tardía</a:t>
            </a:r>
            <a:r>
              <a:rPr lang="es-AR" altLang="es-AR" sz="2400" dirty="0" smtClean="0"/>
              <a:t>,</a:t>
            </a:r>
          </a:p>
          <a:p>
            <a:r>
              <a:rPr lang="es-AR" altLang="es-AR" sz="2400" dirty="0" smtClean="0"/>
              <a:t>insuficiente </a:t>
            </a:r>
            <a:r>
              <a:rPr lang="es-AR" altLang="es-AR" sz="2400" dirty="0"/>
              <a:t>o </a:t>
            </a:r>
            <a:r>
              <a:rPr lang="es-AR" altLang="es-AR" sz="2400" dirty="0" smtClean="0"/>
              <a:t>imposible </a:t>
            </a:r>
            <a:r>
              <a:rPr lang="es-AR" altLang="es-AR" sz="2400" dirty="0"/>
              <a:t>reparación ulterior (Fallos: 339:201).</a:t>
            </a:r>
          </a:p>
          <a:p>
            <a:endParaRPr lang="es-AR" altLang="es-AR" sz="2400" dirty="0"/>
          </a:p>
          <a:p>
            <a:r>
              <a:rPr lang="es-AR" altLang="es-AR" dirty="0"/>
              <a:t>CUSTET LLAMBÍ, MARIA RITA – DEFENSORA GENERAL s/ Amparo </a:t>
            </a:r>
            <a:endParaRPr lang="es-AR" altLang="es-AR" dirty="0" smtClean="0"/>
          </a:p>
          <a:p>
            <a:r>
              <a:rPr lang="es-AR" altLang="es-AR" dirty="0" smtClean="0"/>
              <a:t>CSJ </a:t>
            </a:r>
            <a:r>
              <a:rPr lang="es-AR" altLang="es-AR" dirty="0"/>
              <a:t>2810/2015/RH1, </a:t>
            </a:r>
            <a:r>
              <a:rPr lang="es-AR" altLang="es-AR" dirty="0" smtClean="0"/>
              <a:t>11/11/2016 F. 339:1423</a:t>
            </a:r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3541618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908720"/>
            <a:ext cx="969586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GRAVE VIOLACIÓN PRINCIPIO DE CONGRUENCIA 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de lo expuesto se desprende que el tribunal a quo </a:t>
            </a:r>
            <a:r>
              <a:rPr lang="es-AR" altLang="es-AR" sz="2400" b="1" dirty="0"/>
              <a:t>soslayó</a:t>
            </a:r>
            <a:r>
              <a:rPr lang="es-AR" altLang="es-AR" sz="2400" dirty="0"/>
              <a:t> </a:t>
            </a:r>
          </a:p>
          <a:p>
            <a:r>
              <a:rPr lang="es-AR" altLang="es-AR" sz="2400" dirty="0"/>
              <a:t>en autos argumentos serios y pertinentes de la actora tendientes </a:t>
            </a:r>
          </a:p>
          <a:p>
            <a:r>
              <a:rPr lang="es-AR" altLang="es-AR" sz="2400" dirty="0"/>
              <a:t>a demostrar que la decisión no satisfacía su reclamo, ni tutelaba </a:t>
            </a:r>
          </a:p>
          <a:p>
            <a:r>
              <a:rPr lang="es-AR" altLang="es-AR" sz="2400" dirty="0"/>
              <a:t>los derechos que se intentaban proteger con grave violación al </a:t>
            </a:r>
          </a:p>
          <a:p>
            <a:r>
              <a:rPr lang="es-AR" altLang="es-AR" sz="2400" dirty="0"/>
              <a:t>principio de congruencia ínsito en la garantía del debido proceso </a:t>
            </a:r>
          </a:p>
          <a:p>
            <a:r>
              <a:rPr lang="es-AR" altLang="es-AR" sz="2400" dirty="0"/>
              <a:t>del justiciable (Fallos: 323: 4018, entre otros).</a:t>
            </a:r>
          </a:p>
          <a:p>
            <a:endParaRPr lang="es-AR" altLang="es-AR" sz="2400" dirty="0"/>
          </a:p>
          <a:p>
            <a:r>
              <a:rPr lang="es-AR" altLang="es-AR" dirty="0"/>
              <a:t>CUSTET LLAMBÍ, MARIA RITA – DEFENSORA GENERAL s/ </a:t>
            </a:r>
          </a:p>
          <a:p>
            <a:r>
              <a:rPr lang="es-AR" altLang="es-AR" dirty="0"/>
              <a:t>Amparo CSJ 2810/2015/RH1, 11/11/2016</a:t>
            </a:r>
          </a:p>
          <a:p>
            <a:endParaRPr lang="es-AR" altLang="es-AR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7709685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620688"/>
            <a:ext cx="952447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ARBITRARIEDAD </a:t>
            </a:r>
          </a:p>
          <a:p>
            <a:endParaRPr lang="es-AR" altLang="es-AR" dirty="0"/>
          </a:p>
          <a:p>
            <a:r>
              <a:rPr lang="es-AR" altLang="es-AR" sz="2400" dirty="0"/>
              <a:t>La decisión del Superior Tribunal local </a:t>
            </a:r>
            <a:r>
              <a:rPr lang="es-AR" altLang="es-AR" sz="2400" b="1" dirty="0"/>
              <a:t>no solo afectó el derecho </a:t>
            </a:r>
          </a:p>
          <a:p>
            <a:r>
              <a:rPr lang="es-AR" altLang="es-AR" sz="2400" b="1" dirty="0"/>
              <a:t>de defensa de la recurrente sino que convalidó una decisión </a:t>
            </a:r>
          </a:p>
          <a:p>
            <a:r>
              <a:rPr lang="es-AR" altLang="es-AR" sz="2400" b="1" dirty="0"/>
              <a:t>sobre el fondo del asunto susceptible de afectar de modo </a:t>
            </a:r>
          </a:p>
          <a:p>
            <a:r>
              <a:rPr lang="es-AR" altLang="es-AR" sz="2400" b="1" dirty="0"/>
              <a:t>irreparable el derecho a la salud y al medio ambiente sano de </a:t>
            </a:r>
          </a:p>
          <a:p>
            <a:r>
              <a:rPr lang="es-AR" altLang="es-AR" sz="2400" b="1" dirty="0"/>
              <a:t>los demandantes.</a:t>
            </a:r>
            <a:r>
              <a:rPr lang="es-AR" altLang="es-AR" sz="2400" dirty="0"/>
              <a:t> Por tal motivo, y sin perjuicio de lo que quepa </a:t>
            </a:r>
          </a:p>
          <a:p>
            <a:r>
              <a:rPr lang="es-AR" altLang="es-AR" sz="2400" dirty="0"/>
              <a:t>decidir respecto de la procedencia de la pretensión de la actora, </a:t>
            </a:r>
          </a:p>
          <a:p>
            <a:r>
              <a:rPr lang="es-AR" altLang="es-AR" sz="2400" dirty="0"/>
              <a:t>corresponde su descalificación como acto jurisdiccional en los </a:t>
            </a:r>
          </a:p>
          <a:p>
            <a:r>
              <a:rPr lang="es-AR" altLang="es-AR" sz="2400" dirty="0"/>
              <a:t>términos de la doctrina de esta Corte en materia de arbitrariedad </a:t>
            </a:r>
          </a:p>
          <a:p>
            <a:r>
              <a:rPr lang="es-AR" altLang="es-AR" sz="2400" dirty="0"/>
              <a:t>de sentencias (Fallos: 325:1744).</a:t>
            </a:r>
          </a:p>
          <a:p>
            <a:endParaRPr lang="es-AR" altLang="es-AR" dirty="0"/>
          </a:p>
          <a:p>
            <a:r>
              <a:rPr lang="es-AR" altLang="es-AR" dirty="0"/>
              <a:t>CUSTET LLAMBÍ, MARIA RITA – DEFENSORA GENERAL s/ </a:t>
            </a:r>
          </a:p>
          <a:p>
            <a:r>
              <a:rPr lang="es-AR" altLang="es-AR" dirty="0"/>
              <a:t>Amparo CSJ 2810/2015/RH1, 11/11/2016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79413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uadroTexto 1"/>
          <p:cNvSpPr txBox="1">
            <a:spLocks noChangeArrowheads="1"/>
          </p:cNvSpPr>
          <p:nvPr/>
        </p:nvSpPr>
        <p:spPr bwMode="auto">
          <a:xfrm>
            <a:off x="179388" y="692150"/>
            <a:ext cx="25190450" cy="554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DERECHO AMBIENTAL CONSTITUCIONAL ENUMERADO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El reconocimiento de status constitucional del derecho al goce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de un ambiente sano, es la precisa y positiva decisión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constituyente 1994</a:t>
            </a:r>
            <a:r>
              <a:rPr lang="es-ES" altLang="es-AR" sz="2400" b="1" dirty="0"/>
              <a:t> </a:t>
            </a:r>
            <a:r>
              <a:rPr lang="es-ES" altLang="es-AR" sz="2400" dirty="0"/>
              <a:t>de</a:t>
            </a:r>
            <a:r>
              <a:rPr lang="es-ES" altLang="es-AR" sz="2400" b="1" dirty="0"/>
              <a:t> enumerar y jerarquizar con rango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supremo a un derecho preexistente.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s/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Daños y Perjuicios  (Daños Derivados de la Contaminación Ambiental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Río Matanza- Riachuelo) </a:t>
            </a:r>
            <a:r>
              <a:rPr lang="es-ES" altLang="es-AR" sz="1800" dirty="0"/>
              <a:t>- M. 1569. XI. ORIGINAL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20 de junio de 2006 – Fallos: 326:2316  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2" descr="https://encrypted-tbn2.gstatic.com/images?q=tbn:ANd9GcQK-NbVa2UMwiFLGiPylxIdYu0Y_BkkYiJMgl7cuL5MOB7BJHEg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268413"/>
            <a:ext cx="4967288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uadroTexto 1"/>
          <p:cNvSpPr txBox="1">
            <a:spLocks noChangeArrowheads="1"/>
          </p:cNvSpPr>
          <p:nvPr/>
        </p:nvSpPr>
        <p:spPr bwMode="auto">
          <a:xfrm>
            <a:off x="971550" y="2133600"/>
            <a:ext cx="7351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dirty="0">
                <a:solidFill>
                  <a:srgbClr val="FF0000"/>
                </a:solidFill>
              </a:rPr>
              <a:t>LEY GENERAL DEL AMBIENTE 25675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CuadroTexto 1"/>
          <p:cNvSpPr txBox="1">
            <a:spLocks noChangeArrowheads="1"/>
          </p:cNvSpPr>
          <p:nvPr/>
        </p:nvSpPr>
        <p:spPr bwMode="auto">
          <a:xfrm>
            <a:off x="-19050" y="1052513"/>
            <a:ext cx="9537700" cy="498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LEY GENERAL DEL AMBIENTE 25675	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Que la </a:t>
            </a:r>
            <a:r>
              <a:rPr lang="es-AR" altLang="es-AR" sz="2400" b="1" dirty="0"/>
              <a:t>Ley General del Ambiente 25675 </a:t>
            </a:r>
            <a:r>
              <a:rPr lang="es-AR" altLang="es-AR" sz="2400" dirty="0"/>
              <a:t>, establece en su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artículo 6° los presupuestos mínimos que el </a:t>
            </a:r>
            <a:r>
              <a:rPr lang="es-AR" altLang="es-AR" sz="2400" b="1" dirty="0"/>
              <a:t>artículo 41 de la Constitución Nacional</a:t>
            </a:r>
            <a:r>
              <a:rPr lang="es-AR" altLang="es-AR" sz="2400" dirty="0"/>
              <a:t> </a:t>
            </a:r>
            <a:r>
              <a:rPr lang="es-AR" altLang="es-AR" sz="2400" b="1" dirty="0"/>
              <a:t>anticipa</a:t>
            </a:r>
            <a:r>
              <a:rPr lang="es-AR" altLang="es-AR" sz="2400" dirty="0"/>
              <a:t>, </a:t>
            </a:r>
            <a:r>
              <a:rPr lang="es-AR" altLang="es-AR" sz="2400" b="1" dirty="0"/>
              <a:t>fija los objetivos y los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principios rectores </a:t>
            </a:r>
            <a:r>
              <a:rPr lang="es-AR" altLang="es-AR" sz="2400" dirty="0"/>
              <a:t>de </a:t>
            </a:r>
            <a:r>
              <a:rPr lang="es-AR" altLang="es-AR" sz="2400" b="1" dirty="0"/>
              <a:t>la política ambiental, y los instrumentos de gestión para llevarla a cabo </a:t>
            </a:r>
            <a:r>
              <a:rPr lang="es-AR" altLang="es-AR" sz="2400" dirty="0"/>
              <a:t>(artículos 2°, 4° y 8°).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Ministerio Público Fiscal de la Nación c/ Río Negro, Provincia de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(daño ambiental), Corte Suprema de Justicia de la Nación, 7 de mayo de 2013.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 err="1"/>
              <a:t>Schröder</a:t>
            </a:r>
            <a:r>
              <a:rPr lang="es-ES" altLang="es-AR" sz="1800" dirty="0"/>
              <a:t>, Juan y otros c/ Buenos Aires, Provincia de y otros, Corte Suprema de Justicia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de la Nación, 1 de agosto de 2013.  </a:t>
            </a:r>
            <a:r>
              <a:rPr lang="es-ES" altLang="es-AR" sz="1800" dirty="0" smtClean="0"/>
              <a:t>F. 336:997</a:t>
            </a:r>
            <a:endParaRPr lang="es-ES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 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CuadroTexto 1"/>
          <p:cNvSpPr txBox="1">
            <a:spLocks noChangeArrowheads="1"/>
          </p:cNvSpPr>
          <p:nvPr/>
        </p:nvSpPr>
        <p:spPr bwMode="auto">
          <a:xfrm>
            <a:off x="0" y="26988"/>
            <a:ext cx="9391650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LEY GENERAL DEL AMBIENTE 25675	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referida ley ha instaurado </a:t>
            </a:r>
            <a:r>
              <a:rPr lang="es-AR" altLang="es-AR" sz="2400" b="1" dirty="0"/>
              <a:t>un régimen jurídico integrado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por disposiciones sustanciales y procesales</a:t>
            </a:r>
            <a:r>
              <a:rPr lang="es-AR" altLang="es-AR" sz="2400" dirty="0"/>
              <a:t> -destinadas 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regir las contiendas en las que se discute la responsabilidad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por daño ambiental-, </a:t>
            </a:r>
            <a:r>
              <a:rPr lang="es-AR" altLang="es-AR" sz="2400" b="1" dirty="0"/>
              <a:t>y ha consagrado principios </a:t>
            </a:r>
            <a:r>
              <a:rPr lang="es-AR" altLang="es-AR" sz="2400" b="1" dirty="0" err="1"/>
              <a:t>ordenatorios</a:t>
            </a:r>
            <a:r>
              <a:rPr lang="es-AR" altLang="es-AR" sz="2400" b="1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y procesales aplicables al caso</a:t>
            </a:r>
            <a:r>
              <a:rPr lang="es-AR" altLang="es-AR" sz="2400" dirty="0"/>
              <a:t>, y que deben ser estrictamente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cumplidos, resguardando y concretando así la vigencia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principio de legalidad </a:t>
            </a:r>
            <a:r>
              <a:rPr lang="es-AR" altLang="es-AR" sz="2400" dirty="0"/>
              <a:t>que impone a ciudadanos y autoridades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total sujeción de sus actos a las previsiones contenidas en la ley.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Asociación Ecológica Social de Pesca, Caza y Náutica c/ Buenos Aires, Provincia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y otros s/ daños y perjuicios, Corte Suprema de Justicia de la Nación, 12 de agosto de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2008; Salas, Dino y otros c/ Salta, Provincia de y Estado Nacional s/ amparo, Corte Suprema de Justicia de la Nación, 13 de diciembre de 2011; Ministerio Público Fiscal de la Nación c/ Río Negro, Provincia de y otros s/ amparo (daño ambiental), Corte Suprema de Justicia de la Nación, 7 de mayo de 2013.  </a:t>
            </a:r>
            <a:r>
              <a:rPr lang="es-ES" altLang="es-AR" sz="1800" dirty="0" err="1"/>
              <a:t>Schröder</a:t>
            </a:r>
            <a:r>
              <a:rPr lang="es-ES" altLang="es-AR" sz="1800" dirty="0"/>
              <a:t>, Juan y otros c/ Buenos Aires,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dirty="0"/>
              <a:t>Provincia de y otros, Corte Suprema de Justicia de la Nación, 1 de agosto de 2013. 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07504" y="908720"/>
            <a:ext cx="92947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APLICACIÓN CONCURRENTE LEY 24.051 Y 25.675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dirty="0" smtClean="0"/>
              <a:t>Que </a:t>
            </a:r>
            <a:r>
              <a:rPr lang="es-AR" sz="2400" dirty="0"/>
              <a:t>la Corte, dijo que l</a:t>
            </a:r>
            <a:r>
              <a:rPr lang="es-ES_tradnl" sz="2400" dirty="0"/>
              <a:t>as </a:t>
            </a:r>
            <a:r>
              <a:rPr lang="es-ES_tradnl" sz="2400" dirty="0" smtClean="0"/>
              <a:t>CUESTIONES DE COMPETENCIA se</a:t>
            </a:r>
          </a:p>
          <a:p>
            <a:r>
              <a:rPr lang="es-ES_tradnl" sz="2400" dirty="0" smtClean="0"/>
              <a:t>dirimen </a:t>
            </a:r>
            <a:r>
              <a:rPr lang="es-ES_tradnl" sz="2400" dirty="0"/>
              <a:t>dentro de un </a:t>
            </a:r>
            <a:r>
              <a:rPr lang="es-ES_tradnl" sz="2400" dirty="0" smtClean="0"/>
              <a:t>RESTRINGIDO Y PROVISORIO MARCO </a:t>
            </a:r>
          </a:p>
          <a:p>
            <a:r>
              <a:rPr lang="es-ES_tradnl" sz="2400" dirty="0" smtClean="0"/>
              <a:t>COGNOSCITIVO (</a:t>
            </a:r>
            <a:r>
              <a:rPr lang="es-ES_tradnl" sz="2400" dirty="0"/>
              <a:t>F. 339:353), </a:t>
            </a:r>
            <a:r>
              <a:rPr lang="es-ES_tradnl" sz="2400" dirty="0" smtClean="0"/>
              <a:t>POR LO QUE SE  ENCUENTRA </a:t>
            </a:r>
          </a:p>
          <a:p>
            <a:r>
              <a:rPr lang="es-ES_tradnl" sz="2400" dirty="0" smtClean="0"/>
              <a:t>CONFIGURADO, EN ESTE ÁMBITO PROCESAL ESTRECHO, </a:t>
            </a:r>
            <a:r>
              <a:rPr lang="es-ES_tradnl" sz="2400" dirty="0"/>
              <a:t>el requisito </a:t>
            </a:r>
            <a:r>
              <a:rPr lang="es-ES_tradnl" sz="2400" dirty="0" smtClean="0"/>
              <a:t>de </a:t>
            </a:r>
            <a:r>
              <a:rPr lang="es-ES_tradnl" sz="2400" dirty="0" err="1"/>
              <a:t>interjurisdiccionalidad</a:t>
            </a:r>
            <a:r>
              <a:rPr lang="es-ES_tradnl" sz="2400" dirty="0"/>
              <a:t>, por aplicación de la ley 24051 de </a:t>
            </a:r>
            <a:r>
              <a:rPr lang="es-ES_tradnl" sz="2400" dirty="0" smtClean="0"/>
              <a:t>Residuos </a:t>
            </a:r>
            <a:r>
              <a:rPr lang="es-ES_tradnl" sz="2400" dirty="0"/>
              <a:t>Peligrosos, en concordancia con lo dispuesto en </a:t>
            </a:r>
            <a:r>
              <a:rPr lang="es-ES_tradnl" sz="2400" dirty="0" smtClean="0"/>
              <a:t>el </a:t>
            </a:r>
            <a:r>
              <a:rPr lang="es-ES_tradnl" sz="2400" dirty="0"/>
              <a:t>artículo 7° de la ley 25675. </a:t>
            </a:r>
            <a:endParaRPr lang="es-ES_tradnl" sz="2400" dirty="0" smtClean="0"/>
          </a:p>
          <a:p>
            <a:endParaRPr lang="es-ES_tradnl" sz="2400" dirty="0"/>
          </a:p>
          <a:p>
            <a:r>
              <a:rPr lang="es-ES_tradnl" sz="2400" dirty="0" smtClean="0"/>
              <a:t>FERNANDEZ, Miguel Ángel s/ infracción ley 24.051</a:t>
            </a:r>
          </a:p>
          <a:p>
            <a:r>
              <a:rPr lang="es-ES_tradnl" sz="2400" dirty="0" smtClean="0"/>
              <a:t>CUESTIÓN DE COMPETENCIA: 22/08/2019. F. 342:1327</a:t>
            </a:r>
          </a:p>
          <a:p>
            <a:endParaRPr lang="es-ES_tradnl" sz="2400" b="1" dirty="0"/>
          </a:p>
          <a:p>
            <a:endParaRPr lang="es-AR" sz="2400" b="1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235564866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835696" y="2492896"/>
            <a:ext cx="55809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LEY DE GLACIARES 26.639 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055157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08720"/>
            <a:ext cx="973463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CONTROL JUDICIAL SOBRE CAUSA CONTENCIOSA </a:t>
            </a:r>
          </a:p>
          <a:p>
            <a:endParaRPr lang="es-MX" sz="2400" b="1" dirty="0"/>
          </a:p>
          <a:p>
            <a:r>
              <a:rPr lang="es-MX" sz="2400" b="1" dirty="0" smtClean="0"/>
              <a:t>Que</a:t>
            </a:r>
            <a:r>
              <a:rPr lang="es-MX" sz="2400" b="1" dirty="0"/>
              <a:t>, sin perjuicio de ello, debe observarse que el control judicial </a:t>
            </a:r>
          </a:p>
          <a:p>
            <a:r>
              <a:rPr lang="es-MX" sz="2400" b="1" dirty="0"/>
              <a:t>requerido sólo hubiese podido prosperar en la medida en que </a:t>
            </a:r>
            <a:endParaRPr lang="es-MX" sz="2400" b="1" dirty="0" smtClean="0"/>
          </a:p>
          <a:p>
            <a:r>
              <a:rPr lang="es-MX" sz="2400" b="1" dirty="0" smtClean="0"/>
              <a:t>existiese una </a:t>
            </a:r>
            <a:r>
              <a:rPr lang="es-MX" sz="2400" b="1" dirty="0"/>
              <a:t>causa contenciosa. </a:t>
            </a:r>
            <a:r>
              <a:rPr lang="es-MX" sz="2400" dirty="0"/>
              <a:t>En efecto, constituye inveterada </a:t>
            </a:r>
            <a:endParaRPr lang="es-MX" sz="2400" dirty="0" smtClean="0"/>
          </a:p>
          <a:p>
            <a:r>
              <a:rPr lang="es-MX" sz="2400" dirty="0" smtClean="0"/>
              <a:t>doctrina </a:t>
            </a:r>
            <a:r>
              <a:rPr lang="es-MX" sz="2400" dirty="0"/>
              <a:t>de </a:t>
            </a:r>
            <a:r>
              <a:rPr lang="es-MX" sz="2400" dirty="0" smtClean="0"/>
              <a:t>este </a:t>
            </a:r>
            <a:r>
              <a:rPr lang="es-MX" sz="2400" dirty="0"/>
              <a:t>tribunal que sus pronunciamientos se encuentran </a:t>
            </a:r>
            <a:endParaRPr lang="es-MX" sz="2400" dirty="0" smtClean="0"/>
          </a:p>
          <a:p>
            <a:r>
              <a:rPr lang="es-MX" sz="2400" dirty="0" smtClean="0"/>
              <a:t>condicionados a </a:t>
            </a:r>
            <a:r>
              <a:rPr lang="es-MX" sz="2400" dirty="0"/>
              <a:t>la presentación de “</a:t>
            </a:r>
            <a:r>
              <a:rPr lang="es-MX" sz="2400" b="1" dirty="0"/>
              <a:t>casos justiciables</a:t>
            </a:r>
            <a:r>
              <a:rPr lang="es-MX" sz="2400" dirty="0"/>
              <a:t>”.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728154787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3528" y="548680"/>
            <a:ext cx="9629559" cy="7478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CASOS JUSTICIABLES </a:t>
            </a:r>
          </a:p>
          <a:p>
            <a:endParaRPr lang="es-MX" sz="2400" dirty="0"/>
          </a:p>
          <a:p>
            <a:r>
              <a:rPr lang="es-MX" sz="2400" dirty="0" smtClean="0"/>
              <a:t>Esta condición </a:t>
            </a:r>
            <a:r>
              <a:rPr lang="es-MX" sz="2400" dirty="0"/>
              <a:t>se configura cuando concurren </a:t>
            </a:r>
            <a:r>
              <a:rPr lang="es-MX" sz="2400" b="1" dirty="0"/>
              <a:t>dos recaudos: </a:t>
            </a:r>
            <a:endParaRPr lang="es-MX" sz="2400" b="1" dirty="0" smtClean="0"/>
          </a:p>
          <a:p>
            <a:r>
              <a:rPr lang="es-MX" sz="2400" b="1" dirty="0" smtClean="0"/>
              <a:t>por </a:t>
            </a:r>
            <a:r>
              <a:rPr lang="es-MX" sz="2400" b="1" dirty="0"/>
              <a:t>una </a:t>
            </a:r>
            <a:r>
              <a:rPr lang="es-MX" sz="2400" b="1" dirty="0" smtClean="0"/>
              <a:t>parte</a:t>
            </a:r>
            <a:r>
              <a:rPr lang="es-MX" sz="2400" b="1" dirty="0"/>
              <a:t>, debe tratarse de una controversia </a:t>
            </a:r>
            <a:r>
              <a:rPr lang="es-MX" sz="2400" dirty="0"/>
              <a:t>que persigue </a:t>
            </a:r>
            <a:endParaRPr lang="es-MX" sz="2400" dirty="0" smtClean="0"/>
          </a:p>
          <a:p>
            <a:r>
              <a:rPr lang="es-MX" sz="2400" dirty="0" smtClean="0"/>
              <a:t>la determinación </a:t>
            </a:r>
            <a:r>
              <a:rPr lang="es-MX" sz="2400" dirty="0"/>
              <a:t>del derecho debatido entre </a:t>
            </a:r>
            <a:r>
              <a:rPr lang="es-MX" sz="2400" b="1" dirty="0"/>
              <a:t>partes adversas, </a:t>
            </a:r>
          </a:p>
          <a:p>
            <a:r>
              <a:rPr lang="es-MX" sz="2400" b="1" dirty="0"/>
              <a:t>fundado en un interés específico, directo, o inmediato atribuible </a:t>
            </a:r>
          </a:p>
          <a:p>
            <a:r>
              <a:rPr lang="es-MX" sz="2400" b="1" dirty="0"/>
              <a:t>al litigante</a:t>
            </a:r>
            <a:r>
              <a:rPr lang="es-MX" sz="2400" dirty="0"/>
              <a:t>; </a:t>
            </a:r>
            <a:r>
              <a:rPr lang="es-MX" sz="2400" b="1" dirty="0"/>
              <a:t>por otra, la causa no debe ser abstracta</a:t>
            </a:r>
            <a:r>
              <a:rPr lang="es-MX" sz="2400" dirty="0"/>
              <a:t> en el </a:t>
            </a:r>
            <a:r>
              <a:rPr lang="es-MX" sz="2400" dirty="0" smtClean="0"/>
              <a:t>sentido </a:t>
            </a:r>
          </a:p>
          <a:p>
            <a:r>
              <a:rPr lang="es-MX" sz="2400" dirty="0" smtClean="0"/>
              <a:t>de </a:t>
            </a:r>
            <a:r>
              <a:rPr lang="es-MX" sz="2400" dirty="0"/>
              <a:t>tratarse de un planteo prematuro o que hubiera devenido </a:t>
            </a:r>
          </a:p>
          <a:p>
            <a:r>
              <a:rPr lang="es-MX" sz="2400" dirty="0"/>
              <a:t>insustancial  (Fallos: 307:2384 “Constantino Lorenzo”, entre otros</a:t>
            </a:r>
            <a:r>
              <a:rPr lang="es-MX" sz="2400" dirty="0" smtClean="0"/>
              <a:t>).</a:t>
            </a:r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847194940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260648"/>
            <a:ext cx="9908482" cy="7848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ACCIÓN DECLARATIVA DE INCONSTITUCIONALIDAD </a:t>
            </a:r>
          </a:p>
          <a:p>
            <a:endParaRPr lang="es-MX" sz="2400" b="1" dirty="0"/>
          </a:p>
          <a:p>
            <a:r>
              <a:rPr lang="es-MX" sz="2400" b="1" dirty="0" smtClean="0"/>
              <a:t>Que </a:t>
            </a:r>
            <a:r>
              <a:rPr lang="es-MX" sz="2400" b="1" dirty="0"/>
              <a:t>esta doctrina es aplicable a las acciones declarativas</a:t>
            </a:r>
            <a:r>
              <a:rPr lang="es-MX" sz="2400" dirty="0"/>
              <a:t>, dado </a:t>
            </a:r>
            <a:endParaRPr lang="es-MX" sz="2400" dirty="0" smtClean="0"/>
          </a:p>
          <a:p>
            <a:r>
              <a:rPr lang="es-MX" sz="2400" dirty="0" smtClean="0"/>
              <a:t>que este </a:t>
            </a:r>
            <a:r>
              <a:rPr lang="es-MX" sz="2400" dirty="0"/>
              <a:t>procedimiento </a:t>
            </a:r>
            <a:r>
              <a:rPr lang="es-MX" sz="2400" b="1" dirty="0"/>
              <a:t>no tiene carácter simplemente consultivo</a:t>
            </a:r>
            <a:r>
              <a:rPr lang="es-MX" sz="2400" dirty="0"/>
              <a:t>, </a:t>
            </a:r>
            <a:endParaRPr lang="es-MX" sz="2400" dirty="0" smtClean="0"/>
          </a:p>
          <a:p>
            <a:r>
              <a:rPr lang="es-MX" sz="2400" b="1" dirty="0" smtClean="0"/>
              <a:t>ni importa </a:t>
            </a:r>
            <a:r>
              <a:rPr lang="es-MX" sz="2400" b="1" dirty="0"/>
              <a:t>una indagación meramente especulativa </a:t>
            </a:r>
            <a:r>
              <a:rPr lang="es-MX" sz="2400" dirty="0"/>
              <a:t>(</a:t>
            </a:r>
            <a:r>
              <a:rPr lang="es-MX" sz="2400" dirty="0" smtClean="0"/>
              <a:t>F.: </a:t>
            </a:r>
            <a:r>
              <a:rPr lang="es-MX" sz="2400" dirty="0"/>
              <a:t>307:1379 </a:t>
            </a:r>
          </a:p>
          <a:p>
            <a:r>
              <a:rPr lang="es-MX" sz="2400" dirty="0"/>
              <a:t>“Santiago del Estero c/ Nación Argentina reiterada en </a:t>
            </a:r>
            <a:r>
              <a:rPr lang="es-MX" sz="2400" dirty="0" smtClean="0"/>
              <a:t>F.: </a:t>
            </a:r>
            <a:r>
              <a:rPr lang="es-MX" sz="2400" dirty="0"/>
              <a:t>325:474, </a:t>
            </a:r>
          </a:p>
          <a:p>
            <a:r>
              <a:rPr lang="es-MX" sz="2400" dirty="0"/>
              <a:t>326:4774, entre muchos otros). </a:t>
            </a:r>
            <a:r>
              <a:rPr lang="es-MX" sz="2400" b="1" dirty="0"/>
              <a:t>Su admisibilidad depende de que </a:t>
            </a:r>
          </a:p>
          <a:p>
            <a:r>
              <a:rPr lang="es-MX" sz="2400" b="1" dirty="0"/>
              <a:t>emerja un "caso" </a:t>
            </a:r>
            <a:r>
              <a:rPr lang="es-MX" sz="2400" dirty="0"/>
              <a:t>apto para la intervención de un tribunal de justicia, </a:t>
            </a:r>
          </a:p>
          <a:p>
            <a:r>
              <a:rPr lang="es-MX" sz="2400" dirty="0"/>
              <a:t>como ya sostuvo este Tribunal cuando por esta misma vía se impugnó </a:t>
            </a:r>
          </a:p>
          <a:p>
            <a:r>
              <a:rPr lang="es-MX" sz="2400" dirty="0"/>
              <a:t>la misma Ley de Glaciares (Fallos: 337:1540 “Cámara Minera de Jujuy </a:t>
            </a:r>
          </a:p>
          <a:p>
            <a:r>
              <a:rPr lang="es-MX" sz="2400" dirty="0"/>
              <a:t>c/ Estado Nacional”).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 smtClean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020390951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1196752"/>
            <a:ext cx="9571851" cy="7848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ACTO EN CIERNES </a:t>
            </a:r>
          </a:p>
          <a:p>
            <a:endParaRPr lang="es-MX" sz="2400" dirty="0"/>
          </a:p>
          <a:p>
            <a:r>
              <a:rPr lang="es-MX" sz="2400" dirty="0" smtClean="0"/>
              <a:t>Si </a:t>
            </a:r>
            <a:r>
              <a:rPr lang="es-MX" sz="2400" dirty="0"/>
              <a:t>bien no se requiere un daño efectivamente consumado, la acción </a:t>
            </a:r>
          </a:p>
          <a:p>
            <a:r>
              <a:rPr lang="es-MX" sz="2400" dirty="0"/>
              <a:t>declarativa </a:t>
            </a:r>
            <a:r>
              <a:rPr lang="es-MX" sz="2400" b="1" dirty="0"/>
              <a:t>tiene por finalidad precaver las consecuencias de un </a:t>
            </a:r>
            <a:endParaRPr lang="es-MX" sz="2400" b="1" dirty="0" smtClean="0"/>
          </a:p>
          <a:p>
            <a:r>
              <a:rPr lang="es-MX" sz="2400" b="1" dirty="0" smtClean="0"/>
              <a:t>"</a:t>
            </a:r>
            <a:r>
              <a:rPr lang="es-MX" sz="2400" b="1" dirty="0"/>
              <a:t>acto </a:t>
            </a:r>
            <a:r>
              <a:rPr lang="es-MX" sz="2400" b="1" dirty="0" smtClean="0"/>
              <a:t>en </a:t>
            </a:r>
            <a:r>
              <a:rPr lang="es-MX" sz="2400" b="1" dirty="0"/>
              <a:t>ciernes". </a:t>
            </a:r>
            <a:endParaRPr lang="es-MX" sz="2400" dirty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792976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1"/>
          <p:cNvSpPr txBox="1">
            <a:spLocks noChangeArrowheads="1"/>
          </p:cNvSpPr>
          <p:nvPr/>
        </p:nvSpPr>
        <p:spPr bwMode="auto">
          <a:xfrm>
            <a:off x="0" y="549275"/>
            <a:ext cx="112903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RECONOCIMIENTO DEL STATUS CONSTITUCIONAL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El reconocimiento de status constitucional del derecho 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goce de un ambiente sano,</a:t>
            </a:r>
            <a:r>
              <a:rPr lang="es-ES" altLang="es-AR" sz="2400" dirty="0"/>
              <a:t> así como la expresa y típica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previsión atinente a la obligación de recomponer el daño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dirty="0"/>
              <a:t>ambiental </a:t>
            </a:r>
            <a:r>
              <a:rPr lang="es-ES" altLang="es-AR" sz="2400" b="1" dirty="0"/>
              <a:t>no configuran una mera expresión de buenos 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deseables propósitos para las generaciones del porvenir</a:t>
            </a:r>
            <a:r>
              <a:rPr lang="es-ES" altLang="es-AR" sz="2400" dirty="0"/>
              <a:t>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supeditados en su eficacia a una potestad discrecional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los poderes públicos.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 dirty="0"/>
              <a:t>MENDOZA, BEATRIZ S. Y OTROS C/ ESTADO NACIONAL Y OTROS s/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Daños y Perjuicios  (Daños Derivados de la Contaminación Ambiental del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 dirty="0"/>
              <a:t>Río Matanza- Riachuelo) </a:t>
            </a:r>
            <a:r>
              <a:rPr lang="es-ES" altLang="es-AR" sz="1800" dirty="0"/>
              <a:t>- M. 1569. XI. ORIGINAL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Corte Suprema de Justicia de la Nación, 20 de junio de 2006 – Fallos: 326:2316  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620688"/>
            <a:ext cx="912621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REQUISITOS PARA LA PROCEDENCIA </a:t>
            </a:r>
          </a:p>
          <a:p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dirty="0"/>
              <a:t>base a esta premisa, es necesario para la procedencia de </a:t>
            </a:r>
          </a:p>
          <a:p>
            <a:r>
              <a:rPr lang="es-MX" sz="2400" dirty="0"/>
              <a:t>acciones como la aquí entablada que: </a:t>
            </a:r>
          </a:p>
          <a:p>
            <a:pPr marL="514350" indent="-514350">
              <a:buAutoNum type="romanLcParenBoth"/>
            </a:pPr>
            <a:r>
              <a:rPr lang="es-MX" sz="2400" dirty="0"/>
              <a:t>medie actividad administrativa que afecte un interés legítimo; </a:t>
            </a:r>
          </a:p>
          <a:p>
            <a:pPr marL="514350" indent="-514350">
              <a:buAutoNum type="romanLcParenBoth"/>
            </a:pPr>
            <a:r>
              <a:rPr lang="es-MX" sz="2400" dirty="0"/>
              <a:t>el grado de afectación sea suficientemente directo; y </a:t>
            </a:r>
          </a:p>
          <a:p>
            <a:pPr marL="514350" indent="-514350">
              <a:buAutoNum type="romanLcParenBoth"/>
            </a:pPr>
            <a:r>
              <a:rPr lang="es-MX" sz="2400" dirty="0"/>
              <a:t>aquella actividad tenga concreción bastante (F.: 307:1379 </a:t>
            </a:r>
          </a:p>
          <a:p>
            <a:r>
              <a:rPr lang="es-MX" sz="2400" dirty="0"/>
              <a:t>Santiago del Estero c/ Nación Argentina”, entre muchos otros).</a:t>
            </a:r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681318855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548680"/>
            <a:ext cx="9828435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DOCTRINA DEL CASO JUSTICIABLE 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la aplicación de </a:t>
            </a:r>
            <a:r>
              <a:rPr lang="es-MX" sz="2400" b="1" dirty="0"/>
              <a:t>la doctrina referida al “caso justiciable” </a:t>
            </a:r>
            <a:r>
              <a:rPr lang="es-MX" sz="2400" dirty="0"/>
              <a:t>lleva </a:t>
            </a:r>
          </a:p>
          <a:p>
            <a:r>
              <a:rPr lang="es-MX" sz="2400" dirty="0"/>
              <a:t>en el </a:t>
            </a:r>
            <a:r>
              <a:rPr lang="es-MX" sz="2400" i="1" dirty="0"/>
              <a:t>sub-judice</a:t>
            </a:r>
            <a:r>
              <a:rPr lang="es-MX" sz="2400" dirty="0"/>
              <a:t> a </a:t>
            </a:r>
            <a:r>
              <a:rPr lang="es-MX" sz="2400" b="1" dirty="0"/>
              <a:t>rechazar el planteo de las actoras, en tanto no </a:t>
            </a:r>
          </a:p>
          <a:p>
            <a:r>
              <a:rPr lang="es-MX" sz="2400" b="1" dirty="0"/>
              <a:t>acreditaron interés jurídico suficiente respecto del perjuicio que </a:t>
            </a:r>
          </a:p>
          <a:p>
            <a:r>
              <a:rPr lang="es-MX" sz="2400" b="1" dirty="0"/>
              <a:t>podría acarrearles la eliminación de una cláusula que prohibía </a:t>
            </a:r>
          </a:p>
          <a:p>
            <a:r>
              <a:rPr lang="es-MX" sz="2400" b="1" dirty="0"/>
              <a:t>“</a:t>
            </a:r>
            <a:r>
              <a:rPr lang="es-MX" sz="2400" b="1" i="1" dirty="0"/>
              <a:t>nuevas actividades hasta tanto no esté finalizado el inventario </a:t>
            </a:r>
          </a:p>
          <a:p>
            <a:r>
              <a:rPr lang="es-MX" sz="2400" b="1" i="1" dirty="0"/>
              <a:t>y definidos los sistemas a proteger</a:t>
            </a:r>
            <a:r>
              <a:rPr lang="es-MX" sz="2400" b="1" dirty="0"/>
              <a:t>”, </a:t>
            </a:r>
            <a:r>
              <a:rPr lang="es-MX" sz="2400" dirty="0"/>
              <a:t>limitando su planteo a la </a:t>
            </a:r>
          </a:p>
          <a:p>
            <a:r>
              <a:rPr lang="es-MX" sz="2400" dirty="0"/>
              <a:t>supuesta </a:t>
            </a:r>
            <a:r>
              <a:rPr lang="es-MX" sz="2400" b="1" dirty="0"/>
              <a:t>defensa de la mera legalidad</a:t>
            </a:r>
            <a:r>
              <a:rPr lang="es-MX" sz="2400" dirty="0"/>
              <a:t>, hipótesis que excede el </a:t>
            </a:r>
          </a:p>
          <a:p>
            <a:r>
              <a:rPr lang="es-MX" sz="2400" dirty="0"/>
              <a:t>marco de actuación del poder judicial (</a:t>
            </a:r>
            <a:r>
              <a:rPr lang="es-MX" sz="2400" dirty="0" smtClean="0"/>
              <a:t>F.: </a:t>
            </a:r>
            <a:r>
              <a:rPr lang="es-MX" sz="2400" dirty="0"/>
              <a:t>331: 1364, “</a:t>
            </a:r>
            <a:r>
              <a:rPr lang="es-MX" sz="2400" i="1" dirty="0" err="1"/>
              <a:t>Zatloukal</a:t>
            </a:r>
            <a:r>
              <a:rPr lang="es-MX" sz="2400" dirty="0"/>
              <a:t>”). </a:t>
            </a:r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536685293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7489" y="1340768"/>
            <a:ext cx="8922251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UNA CONSULTA </a:t>
            </a:r>
          </a:p>
          <a:p>
            <a:endParaRPr lang="es-MX" sz="2400" dirty="0"/>
          </a:p>
          <a:p>
            <a:r>
              <a:rPr lang="es-MX" sz="2400" dirty="0" smtClean="0"/>
              <a:t>Esta </a:t>
            </a:r>
            <a:r>
              <a:rPr lang="es-MX" sz="2400" dirty="0"/>
              <a:t>Corte ya sostuvo en 1865 que </a:t>
            </a:r>
            <a:r>
              <a:rPr lang="es-MX" sz="2400" b="1" dirty="0"/>
              <a:t>si de la formulación de la </a:t>
            </a:r>
          </a:p>
          <a:p>
            <a:r>
              <a:rPr lang="es-MX" sz="2400" b="1" dirty="0"/>
              <a:t>petición no surge el agravio “</a:t>
            </a:r>
            <a:r>
              <a:rPr lang="es-MX" sz="2400" b="1" i="1" dirty="0"/>
              <a:t>no es una demanda, sino una </a:t>
            </a:r>
          </a:p>
          <a:p>
            <a:r>
              <a:rPr lang="es-MX" sz="2400" b="1" i="1" dirty="0"/>
              <a:t>consulta</a:t>
            </a:r>
            <a:r>
              <a:rPr lang="es-MX" sz="2400" dirty="0"/>
              <a:t>” (Fallos: 2:253 “</a:t>
            </a:r>
            <a:r>
              <a:rPr lang="es-MX" sz="2400" i="1" dirty="0"/>
              <a:t>Pérez</a:t>
            </a:r>
            <a:r>
              <a:rPr lang="es-MX" sz="2400" dirty="0"/>
              <a:t>”). </a:t>
            </a:r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28923517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980728"/>
            <a:ext cx="9177512" cy="8586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AUSENCIA DE AGRAVIO DISCERNIBLE </a:t>
            </a:r>
          </a:p>
          <a:p>
            <a:endParaRPr lang="es-MX" sz="2400" dirty="0"/>
          </a:p>
          <a:p>
            <a:r>
              <a:rPr lang="es-MX" sz="2400" dirty="0" smtClean="0"/>
              <a:t>Ante </a:t>
            </a:r>
            <a:r>
              <a:rPr lang="es-MX" sz="2400" dirty="0"/>
              <a:t>la falta de un agravio discernible respecto de una cuestión </a:t>
            </a:r>
          </a:p>
          <a:p>
            <a:r>
              <a:rPr lang="es-MX" sz="2400" dirty="0"/>
              <a:t>justiciable, cabe desestimar el planteo de inconstitucionalidad del </a:t>
            </a:r>
          </a:p>
          <a:p>
            <a:r>
              <a:rPr lang="es-MX" sz="2400" dirty="0"/>
              <a:t>trámite por el cual se aprobó la ley 26.639 y del procedimiento </a:t>
            </a:r>
          </a:p>
          <a:p>
            <a:r>
              <a:rPr lang="es-MX" sz="2400" dirty="0"/>
              <a:t>establecido en el artículo 177 del Reglamento de la Cámara de </a:t>
            </a:r>
          </a:p>
          <a:p>
            <a:r>
              <a:rPr lang="es-MX" sz="2400" dirty="0"/>
              <a:t>Senadores.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717828676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692696"/>
            <a:ext cx="926435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APLICACIÓN DE LA LEY EN SÍ 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en atención al rechazo del planteo principal, corresponde </a:t>
            </a:r>
          </a:p>
          <a:p>
            <a:r>
              <a:rPr lang="es-MX" sz="2400" dirty="0"/>
              <a:t>seguidamente considerar la inconstitucionalidad que en subsidio </a:t>
            </a:r>
          </a:p>
          <a:p>
            <a:r>
              <a:rPr lang="es-MX" sz="2400" dirty="0"/>
              <a:t>se solicita en la demanda. Resulta entonces necesario individualizar </a:t>
            </a:r>
            <a:r>
              <a:rPr lang="es-MX" sz="2400" dirty="0" smtClean="0"/>
              <a:t>cuál </a:t>
            </a:r>
            <a:r>
              <a:rPr lang="es-MX" sz="2400" dirty="0"/>
              <a:t>sería -y en qué consistiría- </a:t>
            </a:r>
            <a:r>
              <a:rPr lang="es-MX" sz="2400" u="sng" dirty="0"/>
              <a:t>el acto en ciernes que se teme</a:t>
            </a:r>
            <a:r>
              <a:rPr lang="es-MX" sz="2400" dirty="0"/>
              <a:t>, no </a:t>
            </a:r>
            <a:r>
              <a:rPr lang="es-MX" sz="2400" dirty="0" smtClean="0"/>
              <a:t>ya </a:t>
            </a:r>
            <a:r>
              <a:rPr lang="es-MX" sz="2400" dirty="0"/>
              <a:t>referido a la impugnación al procedimiento legislativo sino a la </a:t>
            </a:r>
            <a:r>
              <a:rPr lang="es-MX" sz="2400" dirty="0" smtClean="0"/>
              <a:t>aplicación </a:t>
            </a:r>
            <a:r>
              <a:rPr lang="es-MX" sz="2400" dirty="0"/>
              <a:t>de la ley en sí.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MX" sz="2400" dirty="0" smtClean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723689375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1520" y="332656"/>
            <a:ext cx="953030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ACREDITARON CONCRECIÓN ACTO EN CIERNES </a:t>
            </a:r>
          </a:p>
          <a:p>
            <a:endParaRPr lang="es-MX" sz="2400" dirty="0" smtClean="0"/>
          </a:p>
          <a:p>
            <a:r>
              <a:rPr lang="es-MX" sz="2400" dirty="0" smtClean="0"/>
              <a:t>Que </a:t>
            </a:r>
            <a:r>
              <a:rPr lang="es-MX" sz="2400" dirty="0"/>
              <a:t>por las razones que a continuación se expondrán, cabe señalar </a:t>
            </a:r>
          </a:p>
          <a:p>
            <a:r>
              <a:rPr lang="es-MX" sz="2400" dirty="0"/>
              <a:t>que </a:t>
            </a:r>
            <a:r>
              <a:rPr lang="es-MX" sz="2400" b="1" dirty="0"/>
              <a:t>tampoco se acreditaron los requisitos de concreción del </a:t>
            </a:r>
            <a:endParaRPr lang="es-MX" sz="2400" b="1" dirty="0" smtClean="0"/>
          </a:p>
          <a:p>
            <a:r>
              <a:rPr lang="es-MX" sz="2400" b="1" dirty="0" smtClean="0"/>
              <a:t>“</a:t>
            </a:r>
            <a:r>
              <a:rPr lang="es-MX" sz="2400" b="1" dirty="0"/>
              <a:t>acto </a:t>
            </a:r>
            <a:r>
              <a:rPr lang="es-MX" sz="2400" b="1" dirty="0" smtClean="0"/>
              <a:t>en </a:t>
            </a:r>
            <a:r>
              <a:rPr lang="es-MX" sz="2400" b="1" dirty="0"/>
              <a:t>ciernes” </a:t>
            </a:r>
            <a:r>
              <a:rPr lang="es-MX" sz="2400" dirty="0"/>
              <a:t>que habilitan la procedencia de la acción </a:t>
            </a:r>
            <a:endParaRPr lang="es-MX" sz="2400" dirty="0" smtClean="0"/>
          </a:p>
          <a:p>
            <a:r>
              <a:rPr lang="es-MX" sz="2400" dirty="0" smtClean="0"/>
              <a:t>declarativa respecto </a:t>
            </a:r>
            <a:r>
              <a:rPr lang="es-MX" sz="2400" dirty="0"/>
              <a:t>de este planteo subsidiario. </a:t>
            </a:r>
            <a:endParaRPr lang="es-MX" sz="2400" dirty="0" smtClean="0"/>
          </a:p>
          <a:p>
            <a:r>
              <a:rPr lang="es-MX" sz="2400" b="1" dirty="0" smtClean="0"/>
              <a:t>Ni </a:t>
            </a:r>
            <a:r>
              <a:rPr lang="es-MX" sz="2400" b="1" dirty="0"/>
              <a:t>las concesionarias ni la </a:t>
            </a:r>
            <a:r>
              <a:rPr lang="es-MX" sz="2400" b="1" dirty="0" smtClean="0"/>
              <a:t>provincia </a:t>
            </a:r>
            <a:r>
              <a:rPr lang="es-MX" sz="2400" b="1" dirty="0"/>
              <a:t>de San Juan </a:t>
            </a:r>
            <a:r>
              <a:rPr lang="es-MX" sz="2400" dirty="0"/>
              <a:t>probaron que </a:t>
            </a:r>
            <a:endParaRPr lang="es-MX" sz="2400" dirty="0" smtClean="0"/>
          </a:p>
          <a:p>
            <a:r>
              <a:rPr lang="es-MX" sz="2400" dirty="0" smtClean="0"/>
              <a:t>concurriera </a:t>
            </a:r>
            <a:r>
              <a:rPr lang="es-MX" sz="2400" b="1" dirty="0"/>
              <a:t>un acto de ejecución </a:t>
            </a:r>
            <a:r>
              <a:rPr lang="es-MX" sz="2400" b="1" dirty="0" smtClean="0"/>
              <a:t>de </a:t>
            </a:r>
            <a:r>
              <a:rPr lang="es-MX" sz="2400" b="1" dirty="0"/>
              <a:t>la norma que las afectara</a:t>
            </a:r>
            <a:r>
              <a:rPr lang="es-MX" sz="2400" dirty="0"/>
              <a:t>; </a:t>
            </a:r>
            <a:endParaRPr lang="es-MX" sz="2400" dirty="0" smtClean="0"/>
          </a:p>
          <a:p>
            <a:r>
              <a:rPr lang="es-MX" sz="2400" dirty="0" smtClean="0"/>
              <a:t>en el </a:t>
            </a:r>
            <a:r>
              <a:rPr lang="es-MX" sz="2400" dirty="0"/>
              <a:t>caso de San Juan, tampoco explicó </a:t>
            </a:r>
            <a:r>
              <a:rPr lang="es-MX" sz="2400" dirty="0" smtClean="0"/>
              <a:t>de </a:t>
            </a:r>
            <a:r>
              <a:rPr lang="es-MX" sz="2400" dirty="0"/>
              <a:t>qué forma la mera </a:t>
            </a:r>
            <a:endParaRPr lang="es-MX" sz="2400" dirty="0" smtClean="0"/>
          </a:p>
          <a:p>
            <a:r>
              <a:rPr lang="es-MX" sz="2400" dirty="0" smtClean="0"/>
              <a:t>vigencia </a:t>
            </a:r>
            <a:r>
              <a:rPr lang="es-MX" sz="2400" dirty="0"/>
              <a:t>de la ley incidía en sus prerrogativas </a:t>
            </a:r>
            <a:r>
              <a:rPr lang="es-MX" sz="2400" dirty="0" smtClean="0"/>
              <a:t>federales.</a:t>
            </a:r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150245200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1520" y="908720"/>
            <a:ext cx="973484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INDIVIDUALIZACIÓN DE ACTO ADMINISTRATIVO 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por una parte, las concesionarias </a:t>
            </a:r>
            <a:r>
              <a:rPr lang="es-MX" sz="2400" b="1" dirty="0"/>
              <a:t>no individualizaron en </a:t>
            </a:r>
          </a:p>
          <a:p>
            <a:r>
              <a:rPr lang="es-MX" sz="2400" b="1" dirty="0"/>
              <a:t>ninguna de sus presentaciones un acto administrativo que </a:t>
            </a:r>
          </a:p>
          <a:p>
            <a:r>
              <a:rPr lang="es-MX" sz="2400" b="1" dirty="0"/>
              <a:t>aplicara las alegadas restricciones de la Ley de Glaciares </a:t>
            </a:r>
          </a:p>
          <a:p>
            <a:r>
              <a:rPr lang="es-MX" sz="2400" dirty="0"/>
              <a:t>(artículos 6, 7, y 15) a la concesión del emprendimiento minero </a:t>
            </a:r>
          </a:p>
          <a:p>
            <a:r>
              <a:rPr lang="es-MX" sz="2400" dirty="0"/>
              <a:t>Pascua Lama.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071368887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859" y="764704"/>
            <a:ext cx="9382697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HABILITACIÓN DE EMITIR ACTOS ADMINISTRATIVOS </a:t>
            </a:r>
          </a:p>
          <a:p>
            <a:endParaRPr lang="es-MX" sz="2400" dirty="0"/>
          </a:p>
          <a:p>
            <a:r>
              <a:rPr lang="es-MX" sz="2400" dirty="0" smtClean="0"/>
              <a:t>De </a:t>
            </a:r>
            <a:r>
              <a:rPr lang="es-MX" sz="2400" dirty="0"/>
              <a:t>hecho, la </a:t>
            </a:r>
            <a:r>
              <a:rPr lang="es-MX" sz="2400" u="sng" dirty="0"/>
              <a:t>ausencia de un acto en cierne</a:t>
            </a:r>
            <a:r>
              <a:rPr lang="es-MX" sz="2400" dirty="0"/>
              <a:t>s queda </a:t>
            </a:r>
            <a:r>
              <a:rPr lang="es-MX" sz="2400" dirty="0" smtClean="0"/>
              <a:t>de </a:t>
            </a:r>
            <a:r>
              <a:rPr lang="es-MX" sz="2400" dirty="0"/>
              <a:t>manifiesto </a:t>
            </a:r>
            <a:endParaRPr lang="es-MX" sz="2400" dirty="0" smtClean="0"/>
          </a:p>
          <a:p>
            <a:r>
              <a:rPr lang="es-MX" sz="2400" dirty="0" smtClean="0"/>
              <a:t>de </a:t>
            </a:r>
            <a:r>
              <a:rPr lang="es-MX" sz="2400" dirty="0"/>
              <a:t>los propios términos de la demanda en la que </a:t>
            </a:r>
            <a:r>
              <a:rPr lang="es-MX" sz="2400" dirty="0" smtClean="0"/>
              <a:t>afirma </a:t>
            </a:r>
            <a:r>
              <a:rPr lang="es-MX" sz="2400" dirty="0"/>
              <a:t>que Ley </a:t>
            </a:r>
            <a:endParaRPr lang="es-MX" sz="2400" dirty="0" smtClean="0"/>
          </a:p>
          <a:p>
            <a:r>
              <a:rPr lang="es-MX" sz="2400" dirty="0" smtClean="0"/>
              <a:t>de </a:t>
            </a:r>
            <a:r>
              <a:rPr lang="es-MX" sz="2400" dirty="0"/>
              <a:t>Glaciares “habilita a la autoridad de aplicación </a:t>
            </a:r>
            <a:r>
              <a:rPr lang="es-MX" sz="2400" dirty="0" smtClean="0"/>
              <a:t>a </a:t>
            </a:r>
            <a:r>
              <a:rPr lang="es-MX" sz="2400" dirty="0"/>
              <a:t>emitir actos </a:t>
            </a:r>
            <a:endParaRPr lang="es-MX" sz="2400" dirty="0" smtClean="0"/>
          </a:p>
          <a:p>
            <a:r>
              <a:rPr lang="es-MX" sz="2400" dirty="0" smtClean="0"/>
              <a:t>administrativos </a:t>
            </a:r>
            <a:r>
              <a:rPr lang="es-MX" sz="2400" dirty="0"/>
              <a:t>que pongan en ejecución cualquiera </a:t>
            </a:r>
            <a:r>
              <a:rPr lang="es-MX" sz="2400" dirty="0" smtClean="0"/>
              <a:t>de </a:t>
            </a:r>
            <a:r>
              <a:rPr lang="es-MX" sz="2400" dirty="0"/>
              <a:t>las normas </a:t>
            </a:r>
            <a:endParaRPr lang="es-MX" sz="2400" dirty="0" smtClean="0"/>
          </a:p>
          <a:p>
            <a:r>
              <a:rPr lang="es-MX" sz="2400" dirty="0" smtClean="0"/>
              <a:t>cuestionadas </a:t>
            </a:r>
            <a:r>
              <a:rPr lang="es-MX" sz="2400" dirty="0"/>
              <a:t>de la ley, lo que podría abarcar y </a:t>
            </a:r>
            <a:r>
              <a:rPr lang="es-MX" sz="2400" dirty="0" smtClean="0"/>
              <a:t>afectar </a:t>
            </a:r>
            <a:r>
              <a:rPr lang="es-MX" sz="2400" dirty="0"/>
              <a:t>amplias </a:t>
            </a:r>
            <a:endParaRPr lang="es-MX" sz="2400" dirty="0" smtClean="0"/>
          </a:p>
          <a:p>
            <a:r>
              <a:rPr lang="es-MX" sz="2400" dirty="0" smtClean="0"/>
              <a:t>superficies </a:t>
            </a:r>
            <a:r>
              <a:rPr lang="es-MX" sz="2400" dirty="0"/>
              <a:t>de las concesiones mineras”.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518571218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07504" y="620688"/>
            <a:ext cx="945803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SE ESTÁ EN PRESENCIA DE UNA HABILITACIÓN LEGAL </a:t>
            </a:r>
          </a:p>
          <a:p>
            <a:endParaRPr lang="es-MX" sz="2400" dirty="0">
              <a:solidFill>
                <a:srgbClr val="FF0000"/>
              </a:solidFill>
            </a:endParaRPr>
          </a:p>
          <a:p>
            <a:r>
              <a:rPr lang="es-MX" sz="2400" dirty="0" smtClean="0"/>
              <a:t>Para </a:t>
            </a:r>
            <a:r>
              <a:rPr lang="es-MX" sz="2400" dirty="0"/>
              <a:t>retomar las palabras de las actoras, </a:t>
            </a:r>
            <a:r>
              <a:rPr lang="es-MX" sz="2400" b="1" dirty="0"/>
              <a:t>no se está en presencia </a:t>
            </a:r>
            <a:endParaRPr lang="es-MX" sz="2400" b="1" dirty="0" smtClean="0"/>
          </a:p>
          <a:p>
            <a:r>
              <a:rPr lang="es-MX" sz="2400" b="1" dirty="0" smtClean="0"/>
              <a:t>de un </a:t>
            </a:r>
            <a:r>
              <a:rPr lang="es-MX" sz="2400" b="1" dirty="0"/>
              <a:t>“acto en ciernes” sino de la “habilitación” legal </a:t>
            </a:r>
            <a:r>
              <a:rPr lang="es-MX" sz="2400" dirty="0"/>
              <a:t>para que </a:t>
            </a:r>
            <a:endParaRPr lang="es-MX" sz="2400" dirty="0" smtClean="0"/>
          </a:p>
          <a:p>
            <a:r>
              <a:rPr lang="es-MX" sz="2400" dirty="0" smtClean="0"/>
              <a:t>-</a:t>
            </a:r>
            <a:r>
              <a:rPr lang="es-MX" sz="2400" dirty="0"/>
              <a:t>una vez </a:t>
            </a:r>
            <a:r>
              <a:rPr lang="es-MX" sz="2400" dirty="0" smtClean="0"/>
              <a:t>cumplidas </a:t>
            </a:r>
            <a:r>
              <a:rPr lang="es-MX" sz="2400" dirty="0"/>
              <a:t>ciertas etapas que podrán concretarse o no- la </a:t>
            </a:r>
            <a:endParaRPr lang="es-MX" sz="2400" dirty="0" smtClean="0"/>
          </a:p>
          <a:p>
            <a:r>
              <a:rPr lang="es-MX" sz="2400" dirty="0" smtClean="0"/>
              <a:t>autoridad de </a:t>
            </a:r>
            <a:r>
              <a:rPr lang="es-MX" sz="2400" dirty="0"/>
              <a:t>aplicación dicte el acto administrativo que pudiese </a:t>
            </a:r>
            <a:endParaRPr lang="es-MX" sz="2400" dirty="0" smtClean="0"/>
          </a:p>
          <a:p>
            <a:r>
              <a:rPr lang="es-MX" sz="2400" dirty="0" smtClean="0"/>
              <a:t>corresponder de </a:t>
            </a:r>
            <a:r>
              <a:rPr lang="es-MX" sz="2400" dirty="0"/>
              <a:t>acuerdo a las alternativas que prevé la Ley de </a:t>
            </a:r>
            <a:endParaRPr lang="es-MX" sz="2400" dirty="0" smtClean="0"/>
          </a:p>
          <a:p>
            <a:r>
              <a:rPr lang="es-MX" sz="2400" dirty="0" smtClean="0"/>
              <a:t>Glaciares</a:t>
            </a:r>
            <a:r>
              <a:rPr lang="es-MX" sz="2400" dirty="0"/>
              <a:t>. </a:t>
            </a:r>
            <a:endParaRPr lang="es-MX" sz="2400" dirty="0" smtClean="0"/>
          </a:p>
          <a:p>
            <a:endParaRPr lang="es-AR" sz="2400" dirty="0" smtClean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45295031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487025"/>
            <a:ext cx="949389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DOCTRINA DEL PRECEDENTE </a:t>
            </a:r>
          </a:p>
          <a:p>
            <a:endParaRPr lang="es-AR" sz="2400" dirty="0"/>
          </a:p>
          <a:p>
            <a:r>
              <a:rPr lang="es-AR" sz="2400" dirty="0" smtClean="0"/>
              <a:t>Por </a:t>
            </a:r>
            <a:r>
              <a:rPr lang="es-AR" sz="2400" dirty="0"/>
              <a:t>lo demás, esta conclusión no es novedosa en la </a:t>
            </a:r>
            <a:r>
              <a:rPr lang="es-AR" sz="2400" dirty="0" smtClean="0"/>
              <a:t>jurisprudencia </a:t>
            </a:r>
            <a:r>
              <a:rPr lang="es-AR" sz="2400" dirty="0"/>
              <a:t>de este </a:t>
            </a:r>
            <a:r>
              <a:rPr lang="es-AR" sz="2400" dirty="0" smtClean="0"/>
              <a:t>Tribunal </a:t>
            </a:r>
            <a:r>
              <a:rPr lang="es-MX" sz="2400" dirty="0"/>
              <a:t>en relación a la Ley de </a:t>
            </a:r>
            <a:r>
              <a:rPr lang="es-MX" sz="2400" dirty="0" smtClean="0"/>
              <a:t>Glaciares</a:t>
            </a:r>
            <a:r>
              <a:rPr lang="es-AR" sz="2400" dirty="0"/>
              <a:t>. Ante la falta de realización </a:t>
            </a:r>
            <a:r>
              <a:rPr lang="es-AR" sz="2400" dirty="0" smtClean="0"/>
              <a:t>del </a:t>
            </a:r>
            <a:r>
              <a:rPr lang="es-AR" sz="2400" dirty="0"/>
              <a:t>inventario, ya </a:t>
            </a:r>
            <a:r>
              <a:rPr lang="es-AR" sz="2400" dirty="0" smtClean="0"/>
              <a:t>sostuvo </a:t>
            </a:r>
            <a:r>
              <a:rPr lang="es-AR" sz="2400" dirty="0"/>
              <a:t>en un precedente </a:t>
            </a:r>
            <a:r>
              <a:rPr lang="es-MX" sz="2400" b="1" dirty="0"/>
              <a:t>que la falta de precisión </a:t>
            </a:r>
            <a:r>
              <a:rPr lang="es-MX" sz="2400" b="1" dirty="0" smtClean="0"/>
              <a:t>atinente a </a:t>
            </a:r>
            <a:r>
              <a:rPr lang="es-MX" sz="2400" b="1" dirty="0"/>
              <a:t>los recursos hídricos que quedarían protegidos obstaculizaba </a:t>
            </a:r>
            <a:r>
              <a:rPr lang="es-MX" sz="2400" b="1" dirty="0" smtClean="0"/>
              <a:t>delinear </a:t>
            </a:r>
            <a:r>
              <a:rPr lang="es-MX" sz="2400" b="1" dirty="0"/>
              <a:t>el acto en ciernes que habilitaría la procedencia de </a:t>
            </a:r>
            <a:r>
              <a:rPr lang="es-MX" sz="2400" b="1" dirty="0" smtClean="0"/>
              <a:t>una </a:t>
            </a:r>
            <a:r>
              <a:rPr lang="es-MX" sz="2400" b="1" dirty="0"/>
              <a:t>acción </a:t>
            </a:r>
            <a:r>
              <a:rPr lang="es-MX" sz="2400" b="1" dirty="0" smtClean="0"/>
              <a:t>meramente </a:t>
            </a:r>
            <a:r>
              <a:rPr lang="es-MX" sz="2400" b="1" dirty="0"/>
              <a:t>declarativa</a:t>
            </a:r>
            <a:r>
              <a:rPr lang="es-MX" sz="2400" b="1" i="1" dirty="0"/>
              <a:t> </a:t>
            </a:r>
            <a:r>
              <a:rPr lang="es-MX" sz="2400" dirty="0"/>
              <a:t>(Fallos: 337:1540 </a:t>
            </a:r>
            <a:r>
              <a:rPr lang="es-MX" sz="2400" dirty="0" smtClean="0"/>
              <a:t>“</a:t>
            </a:r>
            <a:r>
              <a:rPr lang="es-MX" sz="2400" i="1" dirty="0"/>
              <a:t>Cámara Minera de Jujuy</a:t>
            </a:r>
            <a:r>
              <a:rPr lang="es-MX" sz="2400" dirty="0" smtClean="0"/>
              <a:t>”).</a:t>
            </a:r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1842538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620689"/>
            <a:ext cx="91595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MODERNA CONCEPCIÓN DE PROTECCIÓN DEL AMBIENTE </a:t>
            </a:r>
          </a:p>
          <a:p>
            <a:endParaRPr lang="es-ES" sz="2400" dirty="0"/>
          </a:p>
          <a:p>
            <a:r>
              <a:rPr lang="es-ES" sz="2400" dirty="0" smtClean="0"/>
              <a:t>En </a:t>
            </a:r>
            <a:r>
              <a:rPr lang="es-ES" sz="2400" dirty="0"/>
              <a:t>el particular ámbito de las demandas encuadradas </a:t>
            </a:r>
            <a:r>
              <a:rPr lang="es-ES" sz="2400" dirty="0" smtClean="0"/>
              <a:t>en </a:t>
            </a:r>
            <a:r>
              <a:rPr lang="es-ES" sz="2400" dirty="0"/>
              <a:t>las prescripciones de la Ley General del Ambiente, </a:t>
            </a:r>
            <a:r>
              <a:rPr lang="es-ES" sz="2400" dirty="0" smtClean="0"/>
              <a:t>la </a:t>
            </a:r>
            <a:r>
              <a:rPr lang="es-ES" sz="2400" dirty="0"/>
              <a:t>interpretación de la doctrina conforme la cual las </a:t>
            </a:r>
            <a:r>
              <a:rPr lang="es-ES" sz="2400" dirty="0" smtClean="0"/>
              <a:t>resoluciones </a:t>
            </a:r>
            <a:r>
              <a:rPr lang="es-ES" sz="2400" dirty="0"/>
              <a:t>que se refieren a medidas cautelares no </a:t>
            </a:r>
            <a:r>
              <a:rPr lang="es-ES" sz="2400" dirty="0" smtClean="0"/>
              <a:t>autorizan </a:t>
            </a:r>
            <a:r>
              <a:rPr lang="es-ES" sz="2400" dirty="0"/>
              <a:t>el otorgamiento del recurso extraordinario en </a:t>
            </a:r>
            <a:r>
              <a:rPr lang="es-ES" sz="2400" dirty="0" smtClean="0"/>
              <a:t>tanto </a:t>
            </a:r>
            <a:r>
              <a:rPr lang="es-ES" sz="2400" dirty="0"/>
              <a:t>no revisten el carácter de sentencias definitivas, </a:t>
            </a:r>
            <a:r>
              <a:rPr lang="es-ES" sz="2400" b="1" dirty="0" smtClean="0"/>
              <a:t>debe </a:t>
            </a:r>
            <a:r>
              <a:rPr lang="es-ES" sz="2400" b="1" dirty="0"/>
              <a:t>efectuarse desde una moderna concepción de las </a:t>
            </a:r>
            <a:r>
              <a:rPr lang="es-ES" sz="2400" b="1" dirty="0" smtClean="0"/>
              <a:t>medidas necesarias </a:t>
            </a:r>
            <a:r>
              <a:rPr lang="es-ES" sz="2400" b="1" dirty="0"/>
              <a:t>para protección del medio ambiente,</a:t>
            </a:r>
            <a:r>
              <a:rPr lang="es-ES" sz="2400" dirty="0"/>
              <a:t> </a:t>
            </a:r>
            <a:r>
              <a:rPr lang="es-ES" sz="2400" dirty="0" smtClean="0"/>
              <a:t>pues </a:t>
            </a:r>
            <a:r>
              <a:rPr lang="es-ES" sz="2400" dirty="0"/>
              <a:t>el art. 4° de dicha ley introduce en la materia los </a:t>
            </a:r>
            <a:r>
              <a:rPr lang="es-ES" sz="2400" dirty="0" smtClean="0"/>
              <a:t>principios </a:t>
            </a:r>
            <a:r>
              <a:rPr lang="es-ES" sz="2400" b="1" dirty="0"/>
              <a:t>de prevención del daño ambiental y de </a:t>
            </a:r>
            <a:r>
              <a:rPr lang="es-ES" sz="2400" b="1" dirty="0" smtClean="0"/>
              <a:t>precaución </a:t>
            </a:r>
            <a:r>
              <a:rPr lang="es-ES" sz="2400" b="1" dirty="0"/>
              <a:t>ante la creación de un riesgo con efectos </a:t>
            </a:r>
            <a:r>
              <a:rPr lang="es-ES" sz="2400" b="1" dirty="0" smtClean="0"/>
              <a:t>desconocidos </a:t>
            </a:r>
            <a:r>
              <a:rPr lang="es-ES" sz="2400" b="1" dirty="0"/>
              <a:t>y por tanto imprevisibles</a:t>
            </a:r>
            <a:r>
              <a:rPr lang="es-ES" sz="2400" b="1" dirty="0" smtClean="0"/>
              <a:t>.</a:t>
            </a:r>
          </a:p>
          <a:p>
            <a:endParaRPr lang="es-ES" sz="2400" b="1" dirty="0" smtClean="0"/>
          </a:p>
          <a:p>
            <a:r>
              <a:rPr lang="es-ES" sz="2400" dirty="0"/>
              <a:t>Asociación Civil Protección Ambiental del Río </a:t>
            </a:r>
            <a:r>
              <a:rPr lang="es-ES" sz="2400" dirty="0" smtClean="0"/>
              <a:t>Paraná. 2/7/2020.</a:t>
            </a:r>
            <a:endParaRPr lang="es-ES" sz="2400" dirty="0"/>
          </a:p>
          <a:p>
            <a:endParaRPr lang="es-ES" sz="2400" b="1" dirty="0"/>
          </a:p>
          <a:p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13977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496" y="692696"/>
            <a:ext cx="1091585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PROVINCIA DE SAN JUAN 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por otra parte, </a:t>
            </a:r>
            <a:r>
              <a:rPr lang="es-MX" sz="2400" b="1" dirty="0"/>
              <a:t>la provincia de San Juan </a:t>
            </a:r>
            <a:r>
              <a:rPr lang="es-MX" sz="2400" dirty="0"/>
              <a:t>tampoco individualizó</a:t>
            </a:r>
          </a:p>
          <a:p>
            <a:r>
              <a:rPr lang="es-MX" sz="2400" dirty="0"/>
              <a:t>algún </a:t>
            </a:r>
            <a:r>
              <a:rPr lang="es-MX" sz="2400" b="1" dirty="0"/>
              <a:t>acto “en ciernes” </a:t>
            </a:r>
            <a:r>
              <a:rPr lang="es-MX" sz="2400" dirty="0"/>
              <a:t>del Estado Nacional dictado al amparo de </a:t>
            </a:r>
            <a:endParaRPr lang="es-MX" sz="2400" dirty="0" smtClean="0"/>
          </a:p>
          <a:p>
            <a:r>
              <a:rPr lang="es-MX" sz="2400" dirty="0" smtClean="0"/>
              <a:t>la Ley </a:t>
            </a:r>
            <a:r>
              <a:rPr lang="es-MX" sz="2400" dirty="0"/>
              <a:t>de Glaciares por el que se hubiera afectado sus prerrogativas </a:t>
            </a:r>
          </a:p>
          <a:p>
            <a:r>
              <a:rPr lang="es-MX" sz="2400" dirty="0"/>
              <a:t>provinciales. </a:t>
            </a:r>
            <a:r>
              <a:rPr lang="es-MX" sz="2400" b="1" dirty="0"/>
              <a:t>Esa carga resultaba necesaria porque el requisito de </a:t>
            </a:r>
          </a:p>
          <a:p>
            <a:r>
              <a:rPr lang="es-MX" sz="2400" b="1" dirty="0"/>
              <a:t>causa o controversia ha sido también aplicado a acciones </a:t>
            </a:r>
            <a:endParaRPr lang="es-MX" sz="2400" b="1" dirty="0" smtClean="0"/>
          </a:p>
          <a:p>
            <a:r>
              <a:rPr lang="es-MX" sz="2400" b="1" dirty="0" smtClean="0"/>
              <a:t>declarativas </a:t>
            </a:r>
            <a:r>
              <a:rPr lang="es-MX" sz="2400" dirty="0" smtClean="0"/>
              <a:t>en </a:t>
            </a:r>
            <a:r>
              <a:rPr lang="es-MX" sz="2400" dirty="0"/>
              <a:t>las que el Estado Nacional y alguna provincia han </a:t>
            </a:r>
            <a:endParaRPr lang="es-MX" sz="2400" dirty="0" smtClean="0"/>
          </a:p>
          <a:p>
            <a:r>
              <a:rPr lang="es-MX" sz="2400" dirty="0" smtClean="0"/>
              <a:t>sido contrapartes</a:t>
            </a:r>
            <a:r>
              <a:rPr lang="es-MX" sz="2400" dirty="0"/>
              <a:t>.</a:t>
            </a:r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403495138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404664"/>
            <a:ext cx="971770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DEMOSTRACIÓN DE ACTIVIDAD ALGUNA AMENAZANTE </a:t>
            </a:r>
            <a:endParaRPr lang="es-MX" sz="2400" dirty="0">
              <a:solidFill>
                <a:srgbClr val="FF0000"/>
              </a:solidFill>
            </a:endParaRPr>
          </a:p>
          <a:p>
            <a:endParaRPr lang="es-MX" sz="2400" dirty="0" smtClean="0">
              <a:solidFill>
                <a:srgbClr val="FF0000"/>
              </a:solidFill>
            </a:endParaRPr>
          </a:p>
          <a:p>
            <a:r>
              <a:rPr lang="es-MX" sz="2400" dirty="0" smtClean="0"/>
              <a:t>Así, en </a:t>
            </a:r>
            <a:r>
              <a:rPr lang="es-MX" sz="2400" dirty="0"/>
              <a:t>un supuesto en el que </a:t>
            </a:r>
            <a:r>
              <a:rPr lang="es-MX" sz="2400" dirty="0" smtClean="0"/>
              <a:t>ESTADO NACIONAL demandó a la </a:t>
            </a:r>
          </a:p>
          <a:p>
            <a:r>
              <a:rPr lang="es-MX" sz="2400" dirty="0" smtClean="0"/>
              <a:t>Provincia de Neuquén para </a:t>
            </a:r>
            <a:r>
              <a:rPr lang="es-MX" sz="2400" dirty="0"/>
              <a:t>que se declarase la </a:t>
            </a:r>
            <a:r>
              <a:rPr lang="es-MX" sz="2400" dirty="0" smtClean="0"/>
              <a:t>inconstitucionalidad </a:t>
            </a:r>
          </a:p>
          <a:p>
            <a:r>
              <a:rPr lang="es-MX" sz="2400" dirty="0" smtClean="0"/>
              <a:t>de </a:t>
            </a:r>
            <a:r>
              <a:rPr lang="es-MX" sz="2400" dirty="0"/>
              <a:t>ciertos </a:t>
            </a:r>
            <a:r>
              <a:rPr lang="es-MX" sz="2400" b="1" dirty="0"/>
              <a:t>artículos de la constitución </a:t>
            </a:r>
            <a:r>
              <a:rPr lang="es-MX" sz="2400" b="1" dirty="0" smtClean="0"/>
              <a:t>provincial </a:t>
            </a:r>
            <a:r>
              <a:rPr lang="es-MX" sz="2400" dirty="0"/>
              <a:t>referidos a la </a:t>
            </a:r>
            <a:endParaRPr lang="es-MX" sz="2400" dirty="0" smtClean="0"/>
          </a:p>
          <a:p>
            <a:r>
              <a:rPr lang="es-MX" sz="2400" b="1" dirty="0" smtClean="0"/>
              <a:t>protección </a:t>
            </a:r>
            <a:r>
              <a:rPr lang="es-MX" sz="2400" b="1" dirty="0"/>
              <a:t>del ambiente</a:t>
            </a:r>
            <a:r>
              <a:rPr lang="es-MX" sz="2400" dirty="0"/>
              <a:t>, esta Corte </a:t>
            </a:r>
            <a:r>
              <a:rPr lang="es-MX" sz="2400" dirty="0" smtClean="0"/>
              <a:t>sostuvo </a:t>
            </a:r>
            <a:r>
              <a:rPr lang="es-MX" sz="2400" dirty="0"/>
              <a:t>que el </a:t>
            </a:r>
            <a:r>
              <a:rPr lang="es-MX" sz="2400" b="1" dirty="0"/>
              <a:t>planteo </a:t>
            </a:r>
            <a:endParaRPr lang="es-MX" sz="2400" b="1" dirty="0" smtClean="0"/>
          </a:p>
          <a:p>
            <a:r>
              <a:rPr lang="es-MX" sz="2400" b="1" dirty="0" smtClean="0"/>
              <a:t>resultaba improcedente </a:t>
            </a:r>
            <a:r>
              <a:rPr lang="es-MX" sz="2400" dirty="0"/>
              <a:t>“en la medida </a:t>
            </a:r>
            <a:r>
              <a:rPr lang="es-MX" sz="2400" dirty="0" smtClean="0"/>
              <a:t>en </a:t>
            </a:r>
            <a:r>
              <a:rPr lang="es-MX" sz="2400" dirty="0"/>
              <a:t>que </a:t>
            </a:r>
            <a:r>
              <a:rPr lang="es-MX" sz="2400" b="1" dirty="0"/>
              <a:t>no se había </a:t>
            </a:r>
            <a:endParaRPr lang="es-MX" sz="2400" b="1" dirty="0" smtClean="0"/>
          </a:p>
          <a:p>
            <a:r>
              <a:rPr lang="es-MX" sz="2400" b="1" dirty="0" smtClean="0"/>
              <a:t>demostrado </a:t>
            </a:r>
            <a:r>
              <a:rPr lang="es-MX" sz="2400" b="1" dirty="0"/>
              <a:t>la </a:t>
            </a:r>
            <a:r>
              <a:rPr lang="es-MX" sz="2400" b="1" dirty="0" smtClean="0"/>
              <a:t>existencia </a:t>
            </a:r>
            <a:r>
              <a:rPr lang="es-MX" sz="2400" b="1" dirty="0"/>
              <a:t>de actividad </a:t>
            </a:r>
            <a:r>
              <a:rPr lang="es-MX" sz="2400" b="1" dirty="0" smtClean="0"/>
              <a:t>alguna por </a:t>
            </a:r>
            <a:r>
              <a:rPr lang="es-MX" sz="2400" b="1" dirty="0"/>
              <a:t>parte de </a:t>
            </a:r>
            <a:endParaRPr lang="es-MX" sz="2400" b="1" dirty="0" smtClean="0"/>
          </a:p>
          <a:p>
            <a:r>
              <a:rPr lang="es-MX" sz="2400" b="1" dirty="0" smtClean="0"/>
              <a:t>las autoridades </a:t>
            </a:r>
            <a:r>
              <a:rPr lang="es-MX" sz="2400" b="1" dirty="0"/>
              <a:t>provinciales </a:t>
            </a:r>
            <a:r>
              <a:rPr lang="es-MX" sz="2400" b="1" dirty="0" smtClean="0"/>
              <a:t>que </a:t>
            </a:r>
            <a:r>
              <a:rPr lang="es-MX" sz="2400" b="1" dirty="0"/>
              <a:t>en forma </a:t>
            </a:r>
            <a:r>
              <a:rPr lang="es-MX" sz="2400" b="1" dirty="0" smtClean="0"/>
              <a:t>actual ponga </a:t>
            </a:r>
            <a:r>
              <a:rPr lang="es-MX" sz="2400" b="1" dirty="0"/>
              <a:t>en </a:t>
            </a:r>
            <a:endParaRPr lang="es-MX" sz="2400" b="1" dirty="0" smtClean="0"/>
          </a:p>
          <a:p>
            <a:r>
              <a:rPr lang="es-MX" sz="2400" b="1" dirty="0" smtClean="0"/>
              <a:t>peligro el </a:t>
            </a:r>
            <a:r>
              <a:rPr lang="es-MX" sz="2400" b="1" dirty="0"/>
              <a:t>derecho que se intenta </a:t>
            </a:r>
            <a:r>
              <a:rPr lang="es-MX" sz="2400" b="1" dirty="0" smtClean="0"/>
              <a:t>ejercer</a:t>
            </a:r>
            <a:r>
              <a:rPr lang="es-MX" sz="2400" b="1" dirty="0"/>
              <a:t>” </a:t>
            </a:r>
            <a:r>
              <a:rPr lang="es-MX" sz="2400" dirty="0"/>
              <a:t>(</a:t>
            </a:r>
            <a:r>
              <a:rPr lang="es-MX" sz="2400" dirty="0" smtClean="0"/>
              <a:t>F.: 333:487</a:t>
            </a:r>
            <a:r>
              <a:rPr lang="es-MX" sz="2400" dirty="0"/>
              <a:t>, </a:t>
            </a:r>
            <a:r>
              <a:rPr lang="es-MX" sz="2400" dirty="0" err="1" smtClean="0"/>
              <a:t>cons</a:t>
            </a:r>
            <a:r>
              <a:rPr lang="es-MX" sz="2400" dirty="0"/>
              <a:t>. 7</a:t>
            </a:r>
            <a:r>
              <a:rPr lang="es-MX" sz="2400" dirty="0" smtClean="0"/>
              <a:t>°).</a:t>
            </a:r>
          </a:p>
          <a:p>
            <a:endParaRPr lang="es-MX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r>
              <a:rPr lang="es-MX" sz="2400" dirty="0" smtClean="0"/>
              <a:t>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09990018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2859" y="908720"/>
            <a:ext cx="9145452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PLANTEO ABSTRACTO </a:t>
            </a:r>
          </a:p>
          <a:p>
            <a:endParaRPr lang="es-MX" sz="2400" dirty="0"/>
          </a:p>
          <a:p>
            <a:r>
              <a:rPr lang="es-MX" sz="2400" dirty="0" smtClean="0"/>
              <a:t>Se  trataba, explicó </a:t>
            </a:r>
            <a:r>
              <a:rPr lang="es-MX" sz="2400" dirty="0"/>
              <a:t>el </a:t>
            </a:r>
            <a:r>
              <a:rPr lang="es-MX" sz="2400" dirty="0" smtClean="0"/>
              <a:t>Tribunal, de </a:t>
            </a:r>
            <a:r>
              <a:rPr lang="es-MX" sz="2400" dirty="0"/>
              <a:t>un </a:t>
            </a:r>
            <a:r>
              <a:rPr lang="es-MX" sz="2400" b="1" dirty="0"/>
              <a:t>planteo abstracto </a:t>
            </a:r>
            <a:r>
              <a:rPr lang="es-MX" sz="2400" dirty="0"/>
              <a:t>de la </a:t>
            </a:r>
            <a:endParaRPr lang="es-MX" sz="2400" dirty="0" smtClean="0"/>
          </a:p>
          <a:p>
            <a:r>
              <a:rPr lang="es-MX" sz="2400" dirty="0" smtClean="0"/>
              <a:t>Administración </a:t>
            </a:r>
            <a:r>
              <a:rPr lang="es-MX" sz="2400" dirty="0"/>
              <a:t>de Parques Nacionales </a:t>
            </a:r>
            <a:r>
              <a:rPr lang="es-MX" sz="2400" dirty="0" smtClean="0"/>
              <a:t>porque </a:t>
            </a:r>
            <a:r>
              <a:rPr lang="es-MX" sz="2400" dirty="0"/>
              <a:t>no individualizaba </a:t>
            </a:r>
            <a:endParaRPr lang="es-MX" sz="2400" dirty="0" smtClean="0"/>
          </a:p>
          <a:p>
            <a:r>
              <a:rPr lang="es-MX" sz="2400" dirty="0" smtClean="0"/>
              <a:t>ningún </a:t>
            </a:r>
            <a:r>
              <a:rPr lang="es-MX" sz="2400" dirty="0"/>
              <a:t>acto provincial que hubiera puesto </a:t>
            </a:r>
            <a:r>
              <a:rPr lang="es-MX" sz="2400" dirty="0" smtClean="0"/>
              <a:t>en </a:t>
            </a:r>
            <a:r>
              <a:rPr lang="es-MX" sz="2400" dirty="0"/>
              <a:t>tela de juicio las </a:t>
            </a:r>
            <a:endParaRPr lang="es-MX" sz="2400" dirty="0" smtClean="0"/>
          </a:p>
          <a:p>
            <a:r>
              <a:rPr lang="es-MX" sz="2400" dirty="0" smtClean="0"/>
              <a:t>facultades </a:t>
            </a:r>
            <a:r>
              <a:rPr lang="es-MX" sz="2400" dirty="0"/>
              <a:t>legales del Estado Nacional.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731444066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332656"/>
            <a:ext cx="9288120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2400" dirty="0" smtClean="0"/>
          </a:p>
          <a:p>
            <a:r>
              <a:rPr lang="es-MX" sz="2400" dirty="0" smtClean="0">
                <a:solidFill>
                  <a:srgbClr val="FF0000"/>
                </a:solidFill>
              </a:rPr>
              <a:t>CONFIGURACIÓN DE UN CASO JUDICIAL </a:t>
            </a:r>
          </a:p>
          <a:p>
            <a:endParaRPr lang="es-MX" sz="2400" b="1" dirty="0"/>
          </a:p>
          <a:p>
            <a:r>
              <a:rPr lang="es-MX" sz="2400" dirty="0" smtClean="0"/>
              <a:t>Por </a:t>
            </a:r>
            <a:r>
              <a:rPr lang="es-MX" sz="2400" dirty="0"/>
              <a:t>aplicación de la misma regla atinente a la legitimación </a:t>
            </a:r>
            <a:endParaRPr lang="es-MX" sz="2400" dirty="0" smtClean="0"/>
          </a:p>
          <a:p>
            <a:r>
              <a:rPr lang="es-MX" sz="2400" dirty="0" smtClean="0"/>
              <a:t>constitucional</a:t>
            </a:r>
            <a:r>
              <a:rPr lang="es-MX" sz="2400" dirty="0"/>
              <a:t>, este Tribunal sí consideró que se configuraba </a:t>
            </a:r>
            <a:endParaRPr lang="es-MX" sz="2400" dirty="0" smtClean="0"/>
          </a:p>
          <a:p>
            <a:r>
              <a:rPr lang="es-MX" sz="2400" b="1" dirty="0" smtClean="0"/>
              <a:t>un </a:t>
            </a:r>
            <a:r>
              <a:rPr lang="es-MX" sz="2400" b="1" dirty="0"/>
              <a:t>caso judicial </a:t>
            </a:r>
            <a:r>
              <a:rPr lang="es-MX" sz="2400" dirty="0"/>
              <a:t>cuando el Estado Nacional acreditó la existencia </a:t>
            </a:r>
            <a:endParaRPr lang="es-MX" sz="2400" dirty="0" smtClean="0"/>
          </a:p>
          <a:p>
            <a:r>
              <a:rPr lang="es-MX" sz="2400" dirty="0" smtClean="0"/>
              <a:t>de </a:t>
            </a:r>
            <a:r>
              <a:rPr lang="es-MX" sz="2400" b="1" dirty="0"/>
              <a:t>un acto administrativo de la provincia de Neuquén </a:t>
            </a:r>
            <a:r>
              <a:rPr lang="es-MX" sz="2400" dirty="0"/>
              <a:t>por la </a:t>
            </a:r>
            <a:endParaRPr lang="es-MX" sz="2400" dirty="0" smtClean="0"/>
          </a:p>
          <a:p>
            <a:r>
              <a:rPr lang="es-MX" sz="2400" b="1" dirty="0" smtClean="0"/>
              <a:t>que </a:t>
            </a:r>
            <a:r>
              <a:rPr lang="es-MX" sz="2400" b="1" dirty="0"/>
              <a:t>intimó al Estado Nacional a abstenerse de autorizar la </a:t>
            </a:r>
            <a:endParaRPr lang="es-MX" sz="2400" b="1" dirty="0" smtClean="0"/>
          </a:p>
          <a:p>
            <a:r>
              <a:rPr lang="es-MX" sz="2400" b="1" dirty="0" smtClean="0"/>
              <a:t>pesca </a:t>
            </a:r>
            <a:r>
              <a:rPr lang="es-MX" sz="2400" b="1" dirty="0"/>
              <a:t>en el Parque Nacional “Laguna Blanca” </a:t>
            </a:r>
            <a:r>
              <a:rPr lang="es-MX" sz="2400" dirty="0"/>
              <a:t>(A.2517.XLI). 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val="1866219547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6957" y="836712"/>
            <a:ext cx="906704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ACREDITACIÓN DE UN CASO JUDICIAL </a:t>
            </a:r>
          </a:p>
          <a:p>
            <a:endParaRPr lang="es-MX" sz="2400" dirty="0" smtClean="0"/>
          </a:p>
          <a:p>
            <a:r>
              <a:rPr lang="es-MX" sz="2400" dirty="0" smtClean="0"/>
              <a:t>También </a:t>
            </a:r>
            <a:r>
              <a:rPr lang="es-MX" sz="2400" dirty="0"/>
              <a:t>resolvió que se encontraba acreditado la presencia </a:t>
            </a:r>
          </a:p>
          <a:p>
            <a:r>
              <a:rPr lang="es-MX" sz="2400" dirty="0"/>
              <a:t>de un “caso judicial” </a:t>
            </a:r>
            <a:r>
              <a:rPr lang="es-MX" sz="2400" b="1" dirty="0"/>
              <a:t>cuando la misma provincia planteó la </a:t>
            </a:r>
          </a:p>
          <a:p>
            <a:r>
              <a:rPr lang="es-MX" sz="2400" b="1" dirty="0"/>
              <a:t>invalidez de actos administrativos por los cuales el Estado </a:t>
            </a:r>
          </a:p>
          <a:p>
            <a:r>
              <a:rPr lang="es-MX" sz="2400" b="1" dirty="0"/>
              <a:t>Nacional había registrado la  personería jurídica de ciertas </a:t>
            </a:r>
          </a:p>
          <a:p>
            <a:r>
              <a:rPr lang="es-MX" sz="2400" b="1" dirty="0"/>
              <a:t>comunidades originarias</a:t>
            </a:r>
            <a:r>
              <a:rPr lang="es-MX" sz="2400" dirty="0"/>
              <a:t> (Fallos: 341:1118</a:t>
            </a:r>
            <a:r>
              <a:rPr lang="es-MX" sz="2400" dirty="0" smtClean="0"/>
              <a:t>).</a:t>
            </a:r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76810331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676" y="1484784"/>
            <a:ext cx="947727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SE ADVIERTE ALGÚN ACTO EN CIERNE 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a diferencia de aquellos supuestos, en el presente caso </a:t>
            </a:r>
            <a:r>
              <a:rPr lang="es-MX" sz="2400" b="1" dirty="0"/>
              <a:t>no se </a:t>
            </a:r>
          </a:p>
          <a:p>
            <a:r>
              <a:rPr lang="es-MX" sz="2400" b="1" dirty="0"/>
              <a:t>advierte algún “acto en ciernes” </a:t>
            </a:r>
            <a:r>
              <a:rPr lang="es-MX" sz="2400" dirty="0"/>
              <a:t>de las autoridades de aplicación </a:t>
            </a:r>
            <a:endParaRPr lang="es-MX" sz="2400" dirty="0" smtClean="0"/>
          </a:p>
          <a:p>
            <a:r>
              <a:rPr lang="es-MX" sz="2400" dirty="0" smtClean="0"/>
              <a:t>de la </a:t>
            </a:r>
            <a:r>
              <a:rPr lang="es-MX" sz="2400" dirty="0"/>
              <a:t>norma que revelen los peligros denunciados.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32749306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548680"/>
            <a:ext cx="936987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NORMAS DE PRESUPUESTOS MÍNIMOS </a:t>
            </a:r>
          </a:p>
          <a:p>
            <a:endParaRPr lang="es-MX" sz="2400" dirty="0"/>
          </a:p>
          <a:p>
            <a:r>
              <a:rPr lang="es-MX" sz="2400" dirty="0" smtClean="0"/>
              <a:t>La </a:t>
            </a:r>
            <a:r>
              <a:rPr lang="es-MX" sz="2400" b="1" dirty="0"/>
              <a:t>invocación en abstracto </a:t>
            </a:r>
            <a:r>
              <a:rPr lang="es-MX" sz="2400" dirty="0"/>
              <a:t>por parte de la </a:t>
            </a:r>
            <a:r>
              <a:rPr lang="es-MX" sz="2400" dirty="0" smtClean="0"/>
              <a:t>provincia </a:t>
            </a:r>
            <a:r>
              <a:rPr lang="es-MX" sz="2400" dirty="0"/>
              <a:t>de la regla </a:t>
            </a:r>
            <a:endParaRPr lang="es-MX" sz="2400" dirty="0" smtClean="0"/>
          </a:p>
          <a:p>
            <a:r>
              <a:rPr lang="es-MX" sz="2400" dirty="0" smtClean="0"/>
              <a:t>que </a:t>
            </a:r>
            <a:r>
              <a:rPr lang="es-MX" sz="2400" dirty="0"/>
              <a:t>establece </a:t>
            </a:r>
            <a:r>
              <a:rPr lang="es-MX" sz="2400" b="1" dirty="0"/>
              <a:t>el dominio originario de sus </a:t>
            </a:r>
            <a:r>
              <a:rPr lang="es-MX" sz="2400" b="1" dirty="0" smtClean="0"/>
              <a:t>recursos </a:t>
            </a:r>
            <a:r>
              <a:rPr lang="es-MX" sz="2400" b="1" dirty="0"/>
              <a:t>naturales </a:t>
            </a:r>
            <a:endParaRPr lang="es-MX" sz="2400" b="1" dirty="0" smtClean="0"/>
          </a:p>
          <a:p>
            <a:r>
              <a:rPr lang="es-MX" sz="2400" dirty="0" smtClean="0"/>
              <a:t>(</a:t>
            </a:r>
            <a:r>
              <a:rPr lang="es-MX" sz="2400" dirty="0"/>
              <a:t>art. 124) con el objeto de desvirtuar </a:t>
            </a:r>
            <a:r>
              <a:rPr lang="es-MX" sz="2400" b="1" dirty="0"/>
              <a:t>otra regla </a:t>
            </a:r>
            <a:r>
              <a:rPr lang="es-MX" sz="2400" b="1" dirty="0" smtClean="0"/>
              <a:t>de </a:t>
            </a:r>
            <a:r>
              <a:rPr lang="es-MX" sz="2400" b="1" dirty="0"/>
              <a:t>igual jerarquía </a:t>
            </a:r>
            <a:endParaRPr lang="es-MX" sz="2400" b="1" dirty="0" smtClean="0"/>
          </a:p>
          <a:p>
            <a:r>
              <a:rPr lang="es-MX" sz="2400" dirty="0" smtClean="0"/>
              <a:t>que </a:t>
            </a:r>
            <a:r>
              <a:rPr lang="es-MX" sz="2400" dirty="0"/>
              <a:t>establece </a:t>
            </a:r>
            <a:r>
              <a:rPr lang="es-MX" sz="2400" b="1" dirty="0"/>
              <a:t>el mandato al Estado Nacional de </a:t>
            </a:r>
            <a:r>
              <a:rPr lang="es-MX" sz="2400" b="1" dirty="0" smtClean="0"/>
              <a:t>dictar </a:t>
            </a:r>
            <a:r>
              <a:rPr lang="es-MX" sz="2400" b="1" dirty="0"/>
              <a:t>los </a:t>
            </a:r>
            <a:endParaRPr lang="es-MX" sz="2400" b="1" dirty="0" smtClean="0"/>
          </a:p>
          <a:p>
            <a:r>
              <a:rPr lang="es-MX" sz="2400" b="1" dirty="0" smtClean="0"/>
              <a:t>presupuestos </a:t>
            </a:r>
            <a:r>
              <a:rPr lang="es-MX" sz="2400" b="1" dirty="0"/>
              <a:t>mínimos ambientales</a:t>
            </a:r>
            <a:r>
              <a:rPr lang="es-MX" sz="2400" dirty="0"/>
              <a:t> para toda la nación </a:t>
            </a:r>
            <a:r>
              <a:rPr lang="es-MX" sz="2400" dirty="0" smtClean="0"/>
              <a:t>(</a:t>
            </a:r>
            <a:r>
              <a:rPr lang="es-MX" sz="2400" dirty="0"/>
              <a:t>art. 41) </a:t>
            </a:r>
            <a:endParaRPr lang="es-MX" sz="2400" dirty="0" smtClean="0"/>
          </a:p>
          <a:p>
            <a:r>
              <a:rPr lang="es-MX" sz="2400" dirty="0" smtClean="0"/>
              <a:t>genera </a:t>
            </a:r>
            <a:r>
              <a:rPr lang="es-MX" sz="2400" dirty="0"/>
              <a:t>una </a:t>
            </a:r>
            <a:r>
              <a:rPr lang="es-MX" sz="2400" b="1" dirty="0"/>
              <a:t>superflua e innecesaria tensión </a:t>
            </a:r>
            <a:r>
              <a:rPr lang="es-MX" sz="2400" dirty="0"/>
              <a:t>entre dos </a:t>
            </a:r>
            <a:r>
              <a:rPr lang="es-MX" sz="2400" dirty="0" smtClean="0"/>
              <a:t>cláusulas </a:t>
            </a:r>
          </a:p>
          <a:p>
            <a:r>
              <a:rPr lang="es-MX" sz="2400" dirty="0" smtClean="0"/>
              <a:t>constitucionales</a:t>
            </a:r>
            <a:r>
              <a:rPr lang="es-MX" sz="2400" dirty="0"/>
              <a:t>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</a:t>
            </a:r>
            <a:r>
              <a:rPr lang="es-AR" sz="2400" dirty="0" smtClean="0"/>
              <a:t>CS1.</a:t>
            </a:r>
            <a:r>
              <a:rPr lang="es-AR" sz="2400" u="sng" dirty="0" smtClean="0"/>
              <a:t>ORIGINARIO </a:t>
            </a:r>
            <a:r>
              <a:rPr lang="es-AR" sz="2400" dirty="0" smtClean="0"/>
              <a:t>“</a:t>
            </a:r>
            <a:r>
              <a:rPr lang="es-AR" sz="2400" dirty="0" err="1" smtClean="0"/>
              <a:t>Barrick</a:t>
            </a:r>
            <a:r>
              <a:rPr lang="es-AR" sz="2400" dirty="0" smtClean="0"/>
              <a:t> </a:t>
            </a:r>
            <a:r>
              <a:rPr lang="es-AR" sz="2400" dirty="0"/>
              <a:t>Exploraciones </a:t>
            </a:r>
            <a:endParaRPr lang="es-AR" sz="2400" dirty="0" smtClean="0"/>
          </a:p>
          <a:p>
            <a:r>
              <a:rPr lang="es-AR" sz="2400" dirty="0" smtClean="0"/>
              <a:t>Argentinas </a:t>
            </a:r>
            <a:r>
              <a:rPr lang="es-AR" sz="2400" dirty="0"/>
              <a:t>S.A y otro c/Estado Nacional </a:t>
            </a:r>
            <a:r>
              <a:rPr lang="es-AR" sz="2400" dirty="0" smtClean="0"/>
              <a:t>s</a:t>
            </a:r>
            <a:r>
              <a:rPr lang="es-AR" sz="2400" dirty="0"/>
              <a:t>/ acción declarativa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inconstitucionalidad</a:t>
            </a:r>
            <a:r>
              <a:rPr lang="es-AR" sz="2400" dirty="0" smtClean="0"/>
              <a:t>”. 4 </a:t>
            </a:r>
            <a:r>
              <a:rPr lang="es-AR" sz="2400" dirty="0"/>
              <a:t>de junio de 2019 . Fallos 342:917</a:t>
            </a:r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746822840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3528" y="836712"/>
            <a:ext cx="9347431" cy="7478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SUPERFLUA TENSIÓN NORMATIVA </a:t>
            </a:r>
          </a:p>
          <a:p>
            <a:endParaRPr lang="es-MX" sz="2400" dirty="0"/>
          </a:p>
          <a:p>
            <a:r>
              <a:rPr lang="es-MX" sz="2400" dirty="0" smtClean="0"/>
              <a:t>Frente </a:t>
            </a:r>
            <a:r>
              <a:rPr lang="es-MX" sz="2400" dirty="0"/>
              <a:t>a esta carencia, la invocación en abstracto por parte de la </a:t>
            </a:r>
          </a:p>
          <a:p>
            <a:r>
              <a:rPr lang="es-MX" sz="2400" dirty="0"/>
              <a:t>provincia de la regla que establece el dominio originario de sus </a:t>
            </a:r>
          </a:p>
          <a:p>
            <a:r>
              <a:rPr lang="es-MX" sz="2400" dirty="0"/>
              <a:t>recursos naturales (art. 124) con el objeto de desvirtuar otra regla </a:t>
            </a:r>
          </a:p>
          <a:p>
            <a:r>
              <a:rPr lang="es-MX" sz="2400" dirty="0"/>
              <a:t>de igual jerarquía que establece el mandato al Estado Nacional de </a:t>
            </a:r>
          </a:p>
          <a:p>
            <a:r>
              <a:rPr lang="es-MX" sz="2400" dirty="0"/>
              <a:t>dictar los presupuestos mínimos ambientales para toda la nación </a:t>
            </a:r>
          </a:p>
          <a:p>
            <a:r>
              <a:rPr lang="es-MX" sz="2400" dirty="0"/>
              <a:t>(art. 41) genera una superflua e innecesaria tensión entre dos </a:t>
            </a:r>
          </a:p>
          <a:p>
            <a:r>
              <a:rPr lang="es-MX" sz="2400" dirty="0"/>
              <a:t>cláusulas constitucionales.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944586554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08520" y="548680"/>
            <a:ext cx="945989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ADAPTACIÓN </a:t>
            </a:r>
          </a:p>
          <a:p>
            <a:endParaRPr lang="es-MX" sz="2400" dirty="0"/>
          </a:p>
          <a:p>
            <a:r>
              <a:rPr lang="es-MX" sz="2400" dirty="0" smtClean="0"/>
              <a:t>Antes </a:t>
            </a:r>
            <a:r>
              <a:rPr lang="es-MX" sz="2400" dirty="0"/>
              <a:t>que buscar la confrontación de sus mandatos, los artículos 41 </a:t>
            </a:r>
            <a:endParaRPr lang="es-MX" sz="2400" dirty="0" smtClean="0"/>
          </a:p>
          <a:p>
            <a:r>
              <a:rPr lang="es-MX" sz="2400" dirty="0" smtClean="0"/>
              <a:t>y 124 </a:t>
            </a:r>
            <a:r>
              <a:rPr lang="es-MX" sz="2400" dirty="0"/>
              <a:t>de la Constitución Nacional deben ser interpretados buscando </a:t>
            </a:r>
          </a:p>
          <a:p>
            <a:r>
              <a:rPr lang="es-MX" sz="2400" dirty="0"/>
              <a:t>adaptar la gestión de los recursos naturales a las directivas de la </a:t>
            </a:r>
            <a:endParaRPr lang="es-MX" sz="2400" dirty="0" smtClean="0"/>
          </a:p>
          <a:p>
            <a:r>
              <a:rPr lang="es-MX" sz="2400" dirty="0" smtClean="0"/>
              <a:t>cláusula ambiental</a:t>
            </a:r>
            <a:r>
              <a:rPr lang="es-MX" sz="2400" dirty="0"/>
              <a:t>, para cumplir de la forma más fidedigna posible </a:t>
            </a:r>
            <a:endParaRPr lang="es-MX" sz="2400" dirty="0" smtClean="0"/>
          </a:p>
          <a:p>
            <a:r>
              <a:rPr lang="es-MX" sz="2400" dirty="0" smtClean="0"/>
              <a:t>un </a:t>
            </a:r>
            <a:r>
              <a:rPr lang="es-MX" sz="2400" dirty="0"/>
              <a:t>mecanismo </a:t>
            </a:r>
            <a:r>
              <a:rPr lang="es-MX" sz="2400" dirty="0" smtClean="0"/>
              <a:t>propio </a:t>
            </a:r>
            <a:r>
              <a:rPr lang="es-MX" sz="2400" dirty="0"/>
              <a:t>del federalismo concertado que estableció el </a:t>
            </a:r>
            <a:endParaRPr lang="es-MX" sz="2400" dirty="0" smtClean="0"/>
          </a:p>
          <a:p>
            <a:r>
              <a:rPr lang="es-MX" sz="2400" dirty="0" smtClean="0"/>
              <a:t>constituyente reformador </a:t>
            </a:r>
            <a:r>
              <a:rPr lang="es-MX" sz="2400" dirty="0"/>
              <a:t>de 1994.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235606461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38567" y="620688"/>
            <a:ext cx="8922251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TAREA DE CONCERTACIÓN FEDERAL </a:t>
            </a:r>
          </a:p>
          <a:p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dirty="0"/>
              <a:t>ese marco, la tarea </a:t>
            </a:r>
            <a:r>
              <a:rPr lang="es-MX" sz="2400" dirty="0" smtClean="0"/>
              <a:t>de </a:t>
            </a:r>
            <a:r>
              <a:rPr lang="es-MX" sz="2400" dirty="0"/>
              <a:t>concertación federal </a:t>
            </a:r>
            <a:r>
              <a:rPr lang="es-MX" sz="2400" dirty="0" smtClean="0"/>
              <a:t>es </a:t>
            </a:r>
          </a:p>
          <a:p>
            <a:r>
              <a:rPr lang="es-MX" sz="2400" dirty="0" smtClean="0"/>
              <a:t>primariamente </a:t>
            </a:r>
            <a:r>
              <a:rPr lang="es-MX" sz="2400" dirty="0"/>
              <a:t>de las autoridades políticas nacionales </a:t>
            </a:r>
            <a:endParaRPr lang="es-MX" sz="2400" dirty="0" smtClean="0"/>
          </a:p>
          <a:p>
            <a:r>
              <a:rPr lang="es-MX" sz="2400" dirty="0" smtClean="0"/>
              <a:t>y </a:t>
            </a:r>
            <a:r>
              <a:rPr lang="es-MX" sz="2400" dirty="0"/>
              <a:t>provinciales, </a:t>
            </a:r>
            <a:r>
              <a:rPr lang="es-MX" sz="2400" dirty="0" smtClean="0"/>
              <a:t>que </a:t>
            </a:r>
            <a:r>
              <a:rPr lang="es-MX" sz="2400" dirty="0"/>
              <a:t>deben  conjugar intereses  para potenciar </a:t>
            </a:r>
            <a:endParaRPr lang="es-MX" sz="2400" dirty="0" smtClean="0"/>
          </a:p>
          <a:p>
            <a:r>
              <a:rPr lang="es-MX" sz="2400" dirty="0" smtClean="0"/>
              <a:t>el </a:t>
            </a:r>
            <a:r>
              <a:rPr lang="es-MX" sz="2400" dirty="0"/>
              <a:t>cumplimiento del texto </a:t>
            </a:r>
            <a:r>
              <a:rPr lang="es-MX" sz="2400" dirty="0" smtClean="0"/>
              <a:t>constitucional</a:t>
            </a:r>
            <a:r>
              <a:rPr lang="es-MX" sz="2400" dirty="0"/>
              <a:t>, sin vaciar de </a:t>
            </a:r>
            <a:endParaRPr lang="es-MX" sz="2400" dirty="0" smtClean="0"/>
          </a:p>
          <a:p>
            <a:r>
              <a:rPr lang="es-MX" sz="2400" dirty="0" smtClean="0"/>
              <a:t>contenido </a:t>
            </a:r>
            <a:r>
              <a:rPr lang="es-MX" sz="2400" dirty="0"/>
              <a:t>el modelo federal del Estado ni </a:t>
            </a:r>
            <a:r>
              <a:rPr lang="es-MX" sz="2400" dirty="0" smtClean="0"/>
              <a:t>el </a:t>
            </a:r>
            <a:r>
              <a:rPr lang="es-MX" sz="2400" dirty="0"/>
              <a:t>proyecto </a:t>
            </a:r>
            <a:endParaRPr lang="es-MX" sz="2400" dirty="0" smtClean="0"/>
          </a:p>
          <a:p>
            <a:r>
              <a:rPr lang="es-MX" sz="2400" dirty="0" smtClean="0"/>
              <a:t>ambiental </a:t>
            </a:r>
            <a:r>
              <a:rPr lang="es-MX" sz="2400" dirty="0"/>
              <a:t>de la Constitución</a:t>
            </a:r>
            <a:r>
              <a:rPr lang="es-MX" sz="2400" dirty="0" smtClean="0"/>
              <a:t>.</a:t>
            </a:r>
          </a:p>
          <a:p>
            <a:r>
              <a:rPr lang="es-MX" sz="2400" dirty="0" smtClean="0"/>
              <a:t> </a:t>
            </a:r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00670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24744"/>
            <a:ext cx="1107173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MODERNA CONCEPCIÓN PROTECTORIA DEL AMBIENTE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También esta Corte en "Cruz (Fallos: 339: 142) ha señalado que en </a:t>
            </a:r>
          </a:p>
          <a:p>
            <a:r>
              <a:rPr lang="es-AR" sz="2400" dirty="0">
                <a:cs typeface="Arial" panose="020B0604020202020204" pitchFamily="34" charset="0"/>
              </a:rPr>
              <a:t>materia ambiental el caso debe ser analizado desde una moderna </a:t>
            </a:r>
          </a:p>
          <a:p>
            <a:r>
              <a:rPr lang="es-AR" sz="2400" dirty="0">
                <a:cs typeface="Arial" panose="020B0604020202020204" pitchFamily="34" charset="0"/>
              </a:rPr>
              <a:t>concepción de las medidas necesarias para la protección del medio </a:t>
            </a:r>
          </a:p>
          <a:p>
            <a:r>
              <a:rPr lang="es-AR" sz="2400" dirty="0">
                <a:cs typeface="Arial" panose="020B0604020202020204" pitchFamily="34" charset="0"/>
              </a:rPr>
              <a:t>ambiente, pues el citado artículo 4° de la Ley General del Ambiente </a:t>
            </a:r>
          </a:p>
          <a:p>
            <a:r>
              <a:rPr lang="es-AR" sz="2400" dirty="0">
                <a:cs typeface="Arial" panose="020B0604020202020204" pitchFamily="34" charset="0"/>
              </a:rPr>
              <a:t>introduce los principios de prevención del daño y de precaución ante </a:t>
            </a:r>
          </a:p>
          <a:p>
            <a:r>
              <a:rPr lang="es-AR" sz="2400" dirty="0">
                <a:cs typeface="Arial" panose="020B0604020202020204" pitchFamily="34" charset="0"/>
              </a:rPr>
              <a:t>la creación de un riesgo con efectos desconocidos y por tanto </a:t>
            </a:r>
          </a:p>
          <a:p>
            <a:r>
              <a:rPr lang="es-AR" sz="2400" dirty="0">
                <a:cs typeface="Arial" panose="020B0604020202020204" pitchFamily="34" charset="0"/>
              </a:rPr>
              <a:t>imprevisibles.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>
                <a:cs typeface="Arial" panose="020B0604020202020204" pitchFamily="34" charset="0"/>
              </a:rPr>
              <a:t>CSJ </a:t>
            </a:r>
            <a:r>
              <a:rPr lang="es-AR" sz="2000" i="1" dirty="0">
                <a:cs typeface="Arial" panose="020B0604020202020204" pitchFamily="34" charset="0"/>
              </a:rPr>
              <a:t>318/2014 (50-M)/CS1 </a:t>
            </a:r>
            <a:r>
              <a:rPr lang="es-AR" sz="2000" dirty="0">
                <a:cs typeface="Arial" panose="020B0604020202020204" pitchFamily="34" charset="0"/>
              </a:rPr>
              <a:t>RECURSO DE HECHO Mamani, Agustín Pío  </a:t>
            </a:r>
          </a:p>
          <a:p>
            <a:r>
              <a:rPr lang="es-ES" sz="2000" dirty="0" smtClean="0"/>
              <a:t>5 de septiembre de 2017. F. 340:1193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90323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496" y="260648"/>
            <a:ext cx="9292929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PODER DELEGADO POR LAS PROVINCIAS </a:t>
            </a:r>
          </a:p>
          <a:p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dirty="0"/>
              <a:t>este punto cabe recordar  que el poder delegado a la Nación </a:t>
            </a:r>
          </a:p>
          <a:p>
            <a:r>
              <a:rPr lang="es-MX" sz="2400" dirty="0"/>
              <a:t>por las provincias de establecer </a:t>
            </a:r>
            <a:r>
              <a:rPr lang="es-MX" sz="2400" b="1" u="sng" dirty="0"/>
              <a:t>los presupuestos mínimos </a:t>
            </a:r>
          </a:p>
          <a:p>
            <a:r>
              <a:rPr lang="es-MX" sz="2400" b="1" u="sng" dirty="0"/>
              <a:t>ambientales no constituye una “mera declaración teórica” </a:t>
            </a:r>
          </a:p>
          <a:p>
            <a:r>
              <a:rPr lang="es-MX" sz="2400" dirty="0"/>
              <a:t>(Fallos: 329:2975), sino que el Estado Nacional recibió la facultad </a:t>
            </a:r>
          </a:p>
          <a:p>
            <a:r>
              <a:rPr lang="es-MX" sz="2400" dirty="0"/>
              <a:t>de instrumentar mediante ese tipo de leyes los medios para lograr </a:t>
            </a:r>
          </a:p>
          <a:p>
            <a:r>
              <a:rPr lang="es-MX" sz="2400" dirty="0"/>
              <a:t>el fin constitucional  de “un ambiente sano, equilibrado, apto para </a:t>
            </a:r>
          </a:p>
          <a:p>
            <a:r>
              <a:rPr lang="es-MX" sz="2400" dirty="0"/>
              <a:t>el desarrollo humano” (artículo 41</a:t>
            </a:r>
            <a:r>
              <a:rPr lang="es-MX" sz="2400" dirty="0" smtClean="0"/>
              <a:t>).</a:t>
            </a:r>
          </a:p>
          <a:p>
            <a:endParaRPr lang="es-MX" sz="2400" dirty="0"/>
          </a:p>
          <a:p>
            <a:r>
              <a:rPr lang="es-AR" sz="2400" dirty="0"/>
              <a:t>CSJ 140/2011 (47-B)/CS1</a:t>
            </a:r>
            <a:r>
              <a:rPr lang="es-AR" sz="2400" dirty="0" smtClean="0"/>
              <a:t>. </a:t>
            </a:r>
            <a:r>
              <a:rPr lang="es-AR" sz="2400" u="sng" dirty="0" smtClean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195172959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692696"/>
            <a:ext cx="9469259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DENSA TAREA POLÍTICA DE COORDINAR 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al calibrar la densa y compleja  tarea política que deben </a:t>
            </a:r>
          </a:p>
          <a:p>
            <a:r>
              <a:rPr lang="es-MX" sz="2400" dirty="0"/>
              <a:t>cumplir los actores del federalismo </a:t>
            </a:r>
            <a:r>
              <a:rPr lang="es-MX" sz="2400" b="1" dirty="0"/>
              <a:t>para coordinar eficazmente </a:t>
            </a:r>
          </a:p>
          <a:p>
            <a:r>
              <a:rPr lang="es-MX" sz="2400" b="1" dirty="0"/>
              <a:t>los intereses nacionales y provinciales </a:t>
            </a:r>
            <a:r>
              <a:rPr lang="es-MX" sz="2400" dirty="0"/>
              <a:t>en pos del mandato </a:t>
            </a:r>
          </a:p>
          <a:p>
            <a:r>
              <a:rPr lang="es-MX" sz="2400" dirty="0"/>
              <a:t>ambiental de la Constitución Nacional se advierte la inconveniencia </a:t>
            </a:r>
          </a:p>
          <a:p>
            <a:r>
              <a:rPr lang="es-MX" sz="2400" dirty="0"/>
              <a:t>de generar una prematura intervención judicial.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29336950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769" y="908720"/>
            <a:ext cx="904286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IMPORTANCIA DE REQUERIR UN ACTO </a:t>
            </a:r>
          </a:p>
          <a:p>
            <a:endParaRPr lang="es-MX" sz="2400" dirty="0">
              <a:solidFill>
                <a:srgbClr val="FF0000"/>
              </a:solidFill>
            </a:endParaRPr>
          </a:p>
          <a:p>
            <a:r>
              <a:rPr lang="es-MX" sz="2400" b="1" dirty="0" smtClean="0"/>
              <a:t>De </a:t>
            </a:r>
            <a:r>
              <a:rPr lang="es-MX" sz="2400" b="1" dirty="0"/>
              <a:t>ahí la importancia de requerir que se acredite un </a:t>
            </a:r>
            <a:r>
              <a:rPr lang="es-MX" sz="2400" b="1" dirty="0" smtClean="0"/>
              <a:t>acto</a:t>
            </a:r>
          </a:p>
          <a:p>
            <a:r>
              <a:rPr lang="es-MX" sz="2400" dirty="0" smtClean="0"/>
              <a:t>(</a:t>
            </a:r>
            <a:r>
              <a:rPr lang="es-MX" sz="2400" dirty="0"/>
              <a:t>aunque </a:t>
            </a:r>
            <a:r>
              <a:rPr lang="es-MX" sz="2400" dirty="0" smtClean="0"/>
              <a:t>sea </a:t>
            </a:r>
            <a:r>
              <a:rPr lang="es-MX" sz="2400" dirty="0"/>
              <a:t>en ciernes) que concretice la controversia para </a:t>
            </a:r>
            <a:endParaRPr lang="es-MX" sz="2400" dirty="0" smtClean="0"/>
          </a:p>
          <a:p>
            <a:r>
              <a:rPr lang="es-MX" sz="2400" dirty="0" smtClean="0"/>
              <a:t>habilitar </a:t>
            </a:r>
            <a:r>
              <a:rPr lang="es-MX" sz="2400" dirty="0"/>
              <a:t>la </a:t>
            </a:r>
            <a:r>
              <a:rPr lang="es-MX" sz="2400" dirty="0" smtClean="0"/>
              <a:t>intervención </a:t>
            </a:r>
            <a:r>
              <a:rPr lang="es-MX" sz="2400" dirty="0"/>
              <a:t>del poder judicial ante un potencial litigio </a:t>
            </a:r>
            <a:endParaRPr lang="es-MX" sz="2400" dirty="0" smtClean="0"/>
          </a:p>
          <a:p>
            <a:r>
              <a:rPr lang="es-MX" sz="2400" dirty="0" smtClean="0"/>
              <a:t>entre </a:t>
            </a:r>
            <a:r>
              <a:rPr lang="es-MX" sz="2400" dirty="0"/>
              <a:t>el </a:t>
            </a:r>
            <a:r>
              <a:rPr lang="es-MX" sz="2400" dirty="0" smtClean="0"/>
              <a:t>Estado </a:t>
            </a:r>
            <a:r>
              <a:rPr lang="es-MX" sz="2400" dirty="0"/>
              <a:t>Nacional y una provincia.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281253146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691680" y="2780928"/>
            <a:ext cx="6046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DESLINDE DE COMPETENCIA</a:t>
            </a:r>
            <a:endParaRPr lang="es-A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370578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08720"/>
            <a:ext cx="95809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PODER DELEGADO POR LAS PROVINCIAS </a:t>
            </a:r>
          </a:p>
          <a:p>
            <a:endParaRPr lang="es-AR" sz="2400" b="1" dirty="0"/>
          </a:p>
          <a:p>
            <a:r>
              <a:rPr lang="es-AR" sz="2400" b="1" dirty="0" smtClean="0"/>
              <a:t>Las provincias, y por lo tanto, los municipios, han delegado la </a:t>
            </a:r>
          </a:p>
          <a:p>
            <a:r>
              <a:rPr lang="es-AR" sz="2400" b="1" dirty="0" smtClean="0"/>
              <a:t>regulación de presupuestos mínimos tanto en materia de </a:t>
            </a:r>
          </a:p>
          <a:p>
            <a:r>
              <a:rPr lang="es-AR" sz="2400" b="1" dirty="0" smtClean="0"/>
              <a:t>telecomunicaciones como en la legislación ambiental. </a:t>
            </a:r>
          </a:p>
          <a:p>
            <a:r>
              <a:rPr lang="es-AR" sz="2400" dirty="0" smtClean="0"/>
              <a:t>(voto del Juez LORENZETTI)</a:t>
            </a:r>
          </a:p>
          <a:p>
            <a:endParaRPr lang="es-AR" sz="2400" dirty="0"/>
          </a:p>
          <a:p>
            <a:r>
              <a:rPr lang="es-AR" sz="2400" dirty="0" smtClean="0"/>
              <a:t>FSA 011000507/2010/1/RH001</a:t>
            </a:r>
          </a:p>
          <a:p>
            <a:r>
              <a:rPr lang="es-AR" sz="2400" dirty="0" smtClean="0"/>
              <a:t>Recurso de Queja N° 1 – TELEFÓNICA MÓVILES ARGENTINA </a:t>
            </a:r>
          </a:p>
          <a:p>
            <a:r>
              <a:rPr lang="es-AR" sz="2400" dirty="0" smtClean="0"/>
              <a:t>SA – TELEFÓNICA ARGENTINA SA c/ MUNICIPALIDAD DE </a:t>
            </a:r>
          </a:p>
          <a:p>
            <a:r>
              <a:rPr lang="es-AR" sz="2400" dirty="0" smtClean="0"/>
              <a:t>GÜEMES S/ acción meramente declarativa de inconstitucionalidad</a:t>
            </a:r>
          </a:p>
          <a:p>
            <a:r>
              <a:rPr lang="es-AR" sz="2400" dirty="0" smtClean="0"/>
              <a:t>02/07/2019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2857318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260648"/>
            <a:ext cx="9565439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EVITAR INTERFERENCIAS </a:t>
            </a:r>
          </a:p>
          <a:p>
            <a:endParaRPr lang="es-AR" sz="2400" b="1" dirty="0"/>
          </a:p>
          <a:p>
            <a:r>
              <a:rPr lang="es-AR" sz="2400" b="1" dirty="0" smtClean="0"/>
              <a:t>En </a:t>
            </a:r>
            <a:r>
              <a:rPr lang="es-AR" sz="2400" b="1" dirty="0"/>
              <a:t>materia de distribución de competencias entre el Estado </a:t>
            </a:r>
            <a:endParaRPr lang="es-AR" sz="2400" b="1" dirty="0" smtClean="0"/>
          </a:p>
          <a:p>
            <a:r>
              <a:rPr lang="es-AR" sz="2400" b="1" dirty="0" smtClean="0"/>
              <a:t>Nacional</a:t>
            </a:r>
            <a:r>
              <a:rPr lang="es-AR" sz="2400" b="1" dirty="0"/>
              <a:t>, las provincias y los municipios</a:t>
            </a:r>
            <a:r>
              <a:rPr lang="es-AR" sz="2400" dirty="0"/>
              <a:t>, </a:t>
            </a:r>
            <a:r>
              <a:rPr lang="es-AR" sz="2400" dirty="0" smtClean="0"/>
              <a:t>las previsiones </a:t>
            </a:r>
          </a:p>
          <a:p>
            <a:r>
              <a:rPr lang="es-AR" sz="2400" dirty="0" smtClean="0"/>
              <a:t>constitucionales </a:t>
            </a:r>
            <a:r>
              <a:rPr lang="es-AR" sz="2400" dirty="0"/>
              <a:t>-aun las más exactas- </a:t>
            </a:r>
            <a:r>
              <a:rPr lang="es-AR" sz="2400" b="1" dirty="0"/>
              <a:t>suelen verse desafiadas </a:t>
            </a:r>
            <a:endParaRPr lang="es-AR" sz="2400" b="1" dirty="0" smtClean="0"/>
          </a:p>
          <a:p>
            <a:r>
              <a:rPr lang="es-AR" sz="2400" b="1" dirty="0" smtClean="0"/>
              <a:t>por </a:t>
            </a:r>
            <a:r>
              <a:rPr lang="es-AR" sz="2400" b="1" dirty="0"/>
              <a:t>la creciente </a:t>
            </a:r>
            <a:r>
              <a:rPr lang="es-AR" sz="2400" b="1" dirty="0" smtClean="0"/>
              <a:t>complejidad de </a:t>
            </a:r>
            <a:r>
              <a:rPr lang="es-AR" sz="2400" b="1" dirty="0"/>
              <a:t>cuestiones </a:t>
            </a:r>
            <a:r>
              <a:rPr lang="es-AR" sz="2400" dirty="0"/>
              <a:t>originariamente </a:t>
            </a:r>
            <a:endParaRPr lang="es-AR" sz="2400" dirty="0" smtClean="0"/>
          </a:p>
          <a:p>
            <a:r>
              <a:rPr lang="es-AR" sz="2400" dirty="0" smtClean="0"/>
              <a:t>previstas </a:t>
            </a:r>
            <a:r>
              <a:rPr lang="es-AR" sz="2400" dirty="0"/>
              <a:t>pero insuficientemente reguladas y/o por la generación </a:t>
            </a:r>
            <a:endParaRPr lang="es-AR" sz="2400" dirty="0" smtClean="0"/>
          </a:p>
          <a:p>
            <a:r>
              <a:rPr lang="es-AR" sz="2400" dirty="0" smtClean="0"/>
              <a:t>de cuestiones </a:t>
            </a:r>
            <a:r>
              <a:rPr lang="es-AR" sz="2400" dirty="0"/>
              <a:t>imprevistas en el origen del texto; en tales ocasiones, </a:t>
            </a:r>
            <a:endParaRPr lang="es-AR" sz="2400" dirty="0" smtClean="0"/>
          </a:p>
          <a:p>
            <a:r>
              <a:rPr lang="es-AR" sz="2400" b="1" dirty="0" smtClean="0"/>
              <a:t>la </a:t>
            </a:r>
            <a:r>
              <a:rPr lang="es-AR" sz="2400" b="1" dirty="0"/>
              <a:t>confluencia de competencias debe </a:t>
            </a:r>
            <a:r>
              <a:rPr lang="es-AR" sz="2400" b="1" dirty="0" smtClean="0"/>
              <a:t>ser asumida </a:t>
            </a:r>
            <a:r>
              <a:rPr lang="es-AR" sz="2400" b="1" dirty="0"/>
              <a:t>buscando la </a:t>
            </a:r>
            <a:endParaRPr lang="es-AR" sz="2400" b="1" dirty="0" smtClean="0"/>
          </a:p>
          <a:p>
            <a:r>
              <a:rPr lang="es-AR" sz="2400" b="1" dirty="0" smtClean="0"/>
              <a:t>armonización</a:t>
            </a:r>
            <a:r>
              <a:rPr lang="es-AR" sz="2400" b="1" dirty="0"/>
              <a:t>, evitando interferencias o roces susceptibles de </a:t>
            </a:r>
            <a:endParaRPr lang="es-AR" sz="2400" b="1" dirty="0" smtClean="0"/>
          </a:p>
          <a:p>
            <a:r>
              <a:rPr lang="es-AR" sz="2400" b="1" dirty="0" smtClean="0"/>
              <a:t>acrecentar </a:t>
            </a:r>
            <a:r>
              <a:rPr lang="es-AR" sz="2400" b="1" dirty="0"/>
              <a:t>los </a:t>
            </a:r>
            <a:r>
              <a:rPr lang="es-AR" sz="2400" b="1" dirty="0" smtClean="0"/>
              <a:t>poderes del </a:t>
            </a:r>
            <a:r>
              <a:rPr lang="es-AR" sz="2400" b="1" dirty="0"/>
              <a:t>gobierno central </a:t>
            </a:r>
            <a:r>
              <a:rPr lang="es-AR" sz="2400" dirty="0"/>
              <a:t>en desmedro de las </a:t>
            </a:r>
            <a:endParaRPr lang="es-AR" sz="2400" dirty="0" smtClean="0"/>
          </a:p>
          <a:p>
            <a:r>
              <a:rPr lang="es-AR" sz="2400" dirty="0" smtClean="0"/>
              <a:t>facultades </a:t>
            </a:r>
            <a:r>
              <a:rPr lang="es-AR" sz="2400" dirty="0"/>
              <a:t>provinciales y viceversa </a:t>
            </a:r>
            <a:r>
              <a:rPr lang="es-AR" sz="2400" dirty="0" smtClean="0"/>
              <a:t>(disidencia </a:t>
            </a:r>
            <a:r>
              <a:rPr lang="es-AR" sz="2400" dirty="0"/>
              <a:t>de los jueces</a:t>
            </a:r>
          </a:p>
          <a:p>
            <a:r>
              <a:rPr lang="es-AR" sz="2400" dirty="0" err="1"/>
              <a:t>Maqueda</a:t>
            </a:r>
            <a:r>
              <a:rPr lang="es-AR" sz="2400" dirty="0"/>
              <a:t> y </a:t>
            </a:r>
            <a:r>
              <a:rPr lang="es-AR" sz="2400" dirty="0" err="1"/>
              <a:t>Rosatti</a:t>
            </a:r>
            <a:r>
              <a:rPr lang="es-AR" sz="2400" dirty="0" smtClean="0"/>
              <a:t>).</a:t>
            </a:r>
          </a:p>
          <a:p>
            <a:endParaRPr lang="es-AR" sz="2400" i="1" dirty="0" smtClean="0"/>
          </a:p>
          <a:p>
            <a:r>
              <a:rPr lang="es-AR" sz="2400" i="1" dirty="0" smtClean="0"/>
              <a:t>TELEFONICA </a:t>
            </a:r>
            <a:r>
              <a:rPr lang="es-AR" sz="2400" i="1" dirty="0"/>
              <a:t>MOVILES ARGENTINA S.A. </a:t>
            </a:r>
            <a:r>
              <a:rPr lang="es-AR" sz="2400" dirty="0" smtClean="0"/>
              <a:t>02/07/2019</a:t>
            </a:r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877135152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620688"/>
            <a:ext cx="925252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DEBER DE CONJUGAR INTERESES </a:t>
            </a:r>
          </a:p>
          <a:p>
            <a:endParaRPr lang="es-MX" sz="2400" dirty="0"/>
          </a:p>
          <a:p>
            <a:r>
              <a:rPr lang="es-MX" sz="2400" dirty="0" smtClean="0"/>
              <a:t>Esa </a:t>
            </a:r>
            <a:r>
              <a:rPr lang="es-MX" sz="2400" dirty="0"/>
              <a:t>tarea de  interpretación constitucional </a:t>
            </a:r>
            <a:r>
              <a:rPr lang="es-MX" sz="2400" b="1" dirty="0"/>
              <a:t>es primariamente de </a:t>
            </a:r>
            <a:endParaRPr lang="es-MX" sz="2400" b="1" dirty="0" smtClean="0"/>
          </a:p>
          <a:p>
            <a:r>
              <a:rPr lang="es-MX" sz="2400" b="1" dirty="0" smtClean="0"/>
              <a:t>las autoridades </a:t>
            </a:r>
            <a:r>
              <a:rPr lang="es-MX" sz="2400" b="1" dirty="0"/>
              <a:t>federales y provinciales</a:t>
            </a:r>
            <a:r>
              <a:rPr lang="es-MX" sz="2400" dirty="0"/>
              <a:t>, </a:t>
            </a:r>
            <a:r>
              <a:rPr lang="es-MX" sz="2400" b="1" dirty="0"/>
              <a:t>que deben c</a:t>
            </a:r>
            <a:r>
              <a:rPr lang="es-MX" sz="2400" b="1" dirty="0" smtClean="0"/>
              <a:t>onjugar intereses en </a:t>
            </a:r>
            <a:r>
              <a:rPr lang="es-MX" sz="2400" b="1" dirty="0"/>
              <a:t>el plano del debate político para potenciar el </a:t>
            </a:r>
            <a:endParaRPr lang="es-MX" sz="2400" b="1" dirty="0" smtClean="0"/>
          </a:p>
          <a:p>
            <a:r>
              <a:rPr lang="es-MX" sz="2400" b="1" dirty="0" smtClean="0"/>
              <a:t>cumplimiento </a:t>
            </a:r>
            <a:r>
              <a:rPr lang="es-MX" sz="2400" b="1" dirty="0"/>
              <a:t>del </a:t>
            </a:r>
            <a:r>
              <a:rPr lang="es-MX" sz="2400" b="1" dirty="0" smtClean="0"/>
              <a:t>texto </a:t>
            </a:r>
            <a:r>
              <a:rPr lang="es-MX" sz="2400" b="1" dirty="0"/>
              <a:t>constitucional, sin vaciar de contenido el </a:t>
            </a:r>
            <a:r>
              <a:rPr lang="es-MX" sz="2400" b="1" dirty="0" smtClean="0"/>
              <a:t>modelo </a:t>
            </a:r>
            <a:r>
              <a:rPr lang="es-MX" sz="2400" b="1" dirty="0"/>
              <a:t>federal del </a:t>
            </a:r>
            <a:r>
              <a:rPr lang="es-MX" sz="2400" b="1" dirty="0" smtClean="0"/>
              <a:t>Estado </a:t>
            </a:r>
            <a:r>
              <a:rPr lang="es-MX" sz="2400" b="1" dirty="0"/>
              <a:t>ni el proyecto ambiental de la </a:t>
            </a:r>
            <a:endParaRPr lang="es-MX" sz="2400" b="1" dirty="0" smtClean="0"/>
          </a:p>
          <a:p>
            <a:r>
              <a:rPr lang="es-MX" sz="2400" b="1" dirty="0" smtClean="0"/>
              <a:t>Constitución </a:t>
            </a:r>
            <a:r>
              <a:rPr lang="es-MX" sz="2400" dirty="0"/>
              <a:t>(considerandos </a:t>
            </a:r>
            <a:r>
              <a:rPr lang="es-MX" sz="2400" dirty="0" smtClean="0"/>
              <a:t>12 </a:t>
            </a:r>
            <a:r>
              <a:rPr lang="es-MX" sz="2400" dirty="0"/>
              <a:t>a 16).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 smtClean="0"/>
          </a:p>
          <a:p>
            <a:endParaRPr lang="es-MX" sz="2400" dirty="0"/>
          </a:p>
          <a:p>
            <a:endParaRPr lang="es-MX" sz="2400" dirty="0" smtClean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472629886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764704"/>
            <a:ext cx="9946954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DESLINDE DE COMPETENCIAS </a:t>
            </a:r>
          </a:p>
          <a:p>
            <a:endParaRPr lang="es-MX" sz="2400" dirty="0" smtClean="0"/>
          </a:p>
          <a:p>
            <a:r>
              <a:rPr lang="es-MX" sz="2400" dirty="0" smtClean="0"/>
              <a:t>De </a:t>
            </a:r>
            <a:r>
              <a:rPr lang="es-MX" sz="2400" dirty="0"/>
              <a:t>hecho, </a:t>
            </a:r>
            <a:r>
              <a:rPr lang="es-MX" sz="2400" b="1" dirty="0"/>
              <a:t>este Tribunal ya ha sostenido que en el marco del  </a:t>
            </a:r>
          </a:p>
          <a:p>
            <a:r>
              <a:rPr lang="es-MX" sz="2400" b="1" dirty="0"/>
              <a:t>deslinde de competencias </a:t>
            </a:r>
            <a:r>
              <a:rPr lang="es-MX" sz="2400" dirty="0"/>
              <a:t>entre nación y provincias –justamente </a:t>
            </a:r>
          </a:p>
          <a:p>
            <a:r>
              <a:rPr lang="es-MX" sz="2400" dirty="0"/>
              <a:t>en un supuesto en el que se cuestionaban </a:t>
            </a:r>
            <a:r>
              <a:rPr lang="es-MX" sz="2400" b="1" dirty="0"/>
              <a:t>clausulas ambientales </a:t>
            </a:r>
          </a:p>
          <a:p>
            <a:r>
              <a:rPr lang="es-MX" sz="2400" dirty="0"/>
              <a:t>de la constitución neuquina- </a:t>
            </a:r>
            <a:r>
              <a:rPr lang="es-MX" sz="2400" b="1" dirty="0"/>
              <a:t>la existencia de una “controversia” </a:t>
            </a:r>
          </a:p>
          <a:p>
            <a:r>
              <a:rPr lang="es-MX" sz="2400" dirty="0"/>
              <a:t>resulta “una exigencia” constitutiva de la vigencia del sistema federal, </a:t>
            </a:r>
          </a:p>
          <a:p>
            <a:r>
              <a:rPr lang="es-MX" sz="2400" dirty="0"/>
              <a:t>“</a:t>
            </a:r>
            <a:r>
              <a:rPr lang="es-MX" sz="2400" b="1" dirty="0"/>
              <a:t>dado el reconocimiento a la autonomía institucional que la </a:t>
            </a:r>
          </a:p>
          <a:p>
            <a:r>
              <a:rPr lang="es-MX" sz="2400" b="1" dirty="0"/>
              <a:t>Constitución Nacional acuerda a las provincias argentinas, y </a:t>
            </a:r>
            <a:endParaRPr lang="es-MX" sz="2400" b="1" dirty="0" smtClean="0"/>
          </a:p>
          <a:p>
            <a:r>
              <a:rPr lang="es-MX" sz="2400" b="1" dirty="0" smtClean="0"/>
              <a:t>de </a:t>
            </a:r>
            <a:r>
              <a:rPr lang="es-MX" sz="2400" b="1" dirty="0"/>
              <a:t>la </a:t>
            </a:r>
            <a:r>
              <a:rPr lang="es-MX" sz="2400" b="1" dirty="0" smtClean="0"/>
              <a:t>que </a:t>
            </a:r>
            <a:r>
              <a:rPr lang="es-MX" sz="2400" b="1" dirty="0"/>
              <a:t>el gobierno federal es garante” </a:t>
            </a:r>
            <a:r>
              <a:rPr lang="es-MX" sz="2400" dirty="0"/>
              <a:t>(</a:t>
            </a:r>
            <a:r>
              <a:rPr lang="es-MX" sz="2400" dirty="0" smtClean="0"/>
              <a:t>F. </a:t>
            </a:r>
            <a:r>
              <a:rPr lang="es-MX" sz="2400" dirty="0"/>
              <a:t>333:496, </a:t>
            </a:r>
            <a:r>
              <a:rPr lang="es-MX" sz="2400" dirty="0" err="1"/>
              <a:t>cons</a:t>
            </a:r>
            <a:r>
              <a:rPr lang="es-MX" sz="2400" dirty="0"/>
              <a:t>. 10). </a:t>
            </a:r>
            <a:endParaRPr lang="es-AR" sz="2400" dirty="0"/>
          </a:p>
          <a:p>
            <a:endParaRPr lang="es-AR" sz="2400" dirty="0" smtClean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186803876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908720"/>
            <a:ext cx="920636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CUESTIONES DE POLÍTICA AMBIENTAL </a:t>
            </a:r>
          </a:p>
          <a:p>
            <a:endParaRPr lang="es-MX" sz="2400" dirty="0"/>
          </a:p>
          <a:p>
            <a:r>
              <a:rPr lang="es-MX" sz="2400" dirty="0" smtClean="0"/>
              <a:t>De </a:t>
            </a:r>
            <a:r>
              <a:rPr lang="es-MX" sz="2400" dirty="0"/>
              <a:t>otra forma, </a:t>
            </a:r>
            <a:r>
              <a:rPr lang="es-MX" sz="2400" b="1" dirty="0"/>
              <a:t>se corre el riesgo de que con el ejercicio del </a:t>
            </a:r>
          </a:p>
          <a:p>
            <a:r>
              <a:rPr lang="es-MX" sz="2400" b="1" dirty="0"/>
              <a:t>control de constitucionalidad se intervenga en cuestiones de </a:t>
            </a:r>
          </a:p>
          <a:p>
            <a:r>
              <a:rPr lang="es-MX" sz="2400" b="1" dirty="0"/>
              <a:t>política ambiental que pueden ser resueltas por el diálogo </a:t>
            </a:r>
            <a:endParaRPr lang="es-MX" sz="2400" b="1" dirty="0" smtClean="0"/>
          </a:p>
          <a:p>
            <a:r>
              <a:rPr lang="es-MX" sz="2400" b="1" dirty="0" smtClean="0"/>
              <a:t>federal </a:t>
            </a:r>
            <a:r>
              <a:rPr lang="es-MX" sz="2400" dirty="0" smtClean="0"/>
              <a:t>mucho </a:t>
            </a:r>
            <a:r>
              <a:rPr lang="es-MX" sz="2400" dirty="0"/>
              <a:t>antes que por la intervención de los jueces</a:t>
            </a:r>
            <a:r>
              <a:rPr lang="es-MX" sz="2400" dirty="0" smtClean="0"/>
              <a:t>.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019076841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836712"/>
            <a:ext cx="9627957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COLISIÓN NORMATIVA </a:t>
            </a:r>
          </a:p>
          <a:p>
            <a:endParaRPr lang="es-MX" sz="2400" dirty="0"/>
          </a:p>
          <a:p>
            <a:r>
              <a:rPr lang="es-MX" sz="2400" dirty="0" smtClean="0"/>
              <a:t>Que </a:t>
            </a:r>
            <a:r>
              <a:rPr lang="es-MX" sz="2400" dirty="0"/>
              <a:t>a la luz de estas consideraciones, la colisión normativa entre </a:t>
            </a:r>
          </a:p>
          <a:p>
            <a:r>
              <a:rPr lang="es-MX" sz="2400" dirty="0"/>
              <a:t>derecho federal y derecho provincial por  la mera vigencia de </a:t>
            </a:r>
            <a:r>
              <a:rPr lang="es-MX" sz="2400" dirty="0" smtClean="0"/>
              <a:t>la</a:t>
            </a:r>
          </a:p>
          <a:p>
            <a:r>
              <a:rPr lang="es-MX" sz="2400" dirty="0" smtClean="0"/>
              <a:t>Ley de </a:t>
            </a:r>
            <a:r>
              <a:rPr lang="es-MX" sz="2400" dirty="0"/>
              <a:t>Glaciares que plantea la provincia de San Juan no alcanza </a:t>
            </a:r>
            <a:endParaRPr lang="es-MX" sz="2400" dirty="0" smtClean="0"/>
          </a:p>
          <a:p>
            <a:r>
              <a:rPr lang="es-MX" sz="2400" dirty="0" smtClean="0"/>
              <a:t>para evidenciar </a:t>
            </a:r>
            <a:r>
              <a:rPr lang="es-MX" sz="2400" b="1" dirty="0"/>
              <a:t>cual sería la incidencia de esa ley sobre la esfera </a:t>
            </a:r>
            <a:endParaRPr lang="es-MX" sz="2400" b="1" dirty="0" smtClean="0"/>
          </a:p>
          <a:p>
            <a:r>
              <a:rPr lang="es-MX" sz="2400" b="1" dirty="0" smtClean="0"/>
              <a:t>de </a:t>
            </a:r>
            <a:r>
              <a:rPr lang="es-MX" sz="2400" b="1" dirty="0"/>
              <a:t>sus </a:t>
            </a:r>
            <a:r>
              <a:rPr lang="es-MX" sz="2400" b="1" dirty="0" smtClean="0"/>
              <a:t>derechos </a:t>
            </a:r>
            <a:r>
              <a:rPr lang="es-MX" sz="2400" b="1" dirty="0"/>
              <a:t>y prerrogativas constitucionales</a:t>
            </a:r>
            <a:r>
              <a:rPr lang="es-MX" sz="2400" dirty="0"/>
              <a:t>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511777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uadroTexto 1"/>
          <p:cNvSpPr txBox="1">
            <a:spLocks noChangeArrowheads="1"/>
          </p:cNvSpPr>
          <p:nvPr/>
        </p:nvSpPr>
        <p:spPr bwMode="auto">
          <a:xfrm>
            <a:off x="0" y="1268413"/>
            <a:ext cx="9402763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AR" altLang="es-AR" sz="2400" dirty="0">
                <a:solidFill>
                  <a:srgbClr val="FF0000"/>
                </a:solidFill>
              </a:rPr>
              <a:t>COMPONENTE AMBIENTAL DEL ESTADO DE DERECHO</a:t>
            </a:r>
          </a:p>
          <a:p>
            <a:endParaRPr lang="es-AR" altLang="es-AR" sz="2400" dirty="0">
              <a:solidFill>
                <a:srgbClr val="FF0000"/>
              </a:solidFill>
            </a:endParaRPr>
          </a:p>
          <a:p>
            <a:r>
              <a:rPr lang="es-AR" altLang="es-AR" sz="2400" b="1" dirty="0"/>
              <a:t>La Constitución Nacional tutela al ambiente </a:t>
            </a:r>
            <a:r>
              <a:rPr lang="es-AR" altLang="es-AR" sz="2400" dirty="0"/>
              <a:t>de modo claro y </a:t>
            </a:r>
          </a:p>
          <a:p>
            <a:r>
              <a:rPr lang="es-AR" altLang="es-AR" sz="2400" dirty="0"/>
              <a:t>contundente y la Corte Suprema ha desarrollado esa cláusula </a:t>
            </a:r>
          </a:p>
          <a:p>
            <a:r>
              <a:rPr lang="es-AR" altLang="es-AR" sz="2400" dirty="0"/>
              <a:t>de un modo que permite admitir la existencia de un </a:t>
            </a:r>
            <a:r>
              <a:rPr lang="es-AR" altLang="es-AR" sz="2400" b="1" dirty="0"/>
              <a:t>componente</a:t>
            </a:r>
            <a:r>
              <a:rPr lang="es-AR" altLang="es-AR" sz="2400" dirty="0"/>
              <a:t> </a:t>
            </a:r>
          </a:p>
          <a:p>
            <a:r>
              <a:rPr lang="es-AR" altLang="es-AR" sz="2400" b="1" dirty="0"/>
              <a:t>ambiental del Estado de derecho</a:t>
            </a:r>
            <a:r>
              <a:rPr lang="es-AR" altLang="es-AR" sz="2400" dirty="0"/>
              <a:t>. </a:t>
            </a:r>
          </a:p>
          <a:p>
            <a:endParaRPr lang="es-AR" altLang="es-AR" sz="2400" dirty="0"/>
          </a:p>
          <a:p>
            <a:r>
              <a:rPr lang="es-AR" altLang="es-AR" dirty="0"/>
              <a:t>Asociación Argentina de Abogados Ambientalistas de la Patagonia c/ Santa Cruz, Provincia de y otro s/ amparo ambiental, 26/04/2016</a:t>
            </a:r>
            <a:r>
              <a:rPr lang="es-AR" altLang="es-AR" dirty="0" smtClean="0"/>
              <a:t>. </a:t>
            </a:r>
            <a:r>
              <a:rPr lang="es-AR" dirty="0"/>
              <a:t>Fallos: 339:515</a:t>
            </a:r>
            <a:endParaRPr lang="es-AR" altLang="es-AR" dirty="0"/>
          </a:p>
          <a:p>
            <a:endParaRPr lang="es-AR" alt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08720"/>
            <a:ext cx="92866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EL MUNICIPIO </a:t>
            </a:r>
            <a:endParaRPr lang="es-AR" sz="2400" dirty="0">
              <a:solidFill>
                <a:srgbClr val="FF0000"/>
              </a:solidFill>
            </a:endParaRPr>
          </a:p>
          <a:p>
            <a:endParaRPr lang="es-AR" sz="2400" u="sng" dirty="0"/>
          </a:p>
          <a:p>
            <a:r>
              <a:rPr lang="es-AR" sz="2400" u="sng" dirty="0" smtClean="0"/>
              <a:t>El </a:t>
            </a:r>
            <a:r>
              <a:rPr lang="es-AR" sz="2400" u="sng" dirty="0"/>
              <a:t>municipio </a:t>
            </a:r>
            <a:r>
              <a:rPr lang="es-AR" sz="2400" dirty="0"/>
              <a:t>es una escala constitucionalmente adecuada para </a:t>
            </a:r>
            <a:endParaRPr lang="es-AR" sz="2400" dirty="0" smtClean="0"/>
          </a:p>
          <a:p>
            <a:r>
              <a:rPr lang="es-AR" sz="2400" dirty="0" smtClean="0"/>
              <a:t>regular </a:t>
            </a:r>
            <a:r>
              <a:rPr lang="es-AR" sz="2400" dirty="0"/>
              <a:t>y controlar los </a:t>
            </a:r>
            <a:r>
              <a:rPr lang="es-AR" sz="2400" b="1" dirty="0" smtClean="0"/>
              <a:t>problemas ambientales </a:t>
            </a:r>
            <a:r>
              <a:rPr lang="es-AR" sz="2400" b="1" dirty="0"/>
              <a:t>locales</a:t>
            </a:r>
            <a:r>
              <a:rPr lang="es-AR" sz="2400" dirty="0"/>
              <a:t>, es decir, </a:t>
            </a:r>
            <a:endParaRPr lang="es-AR" sz="2400" dirty="0" smtClean="0"/>
          </a:p>
          <a:p>
            <a:r>
              <a:rPr lang="es-AR" sz="2400" dirty="0" smtClean="0"/>
              <a:t>aquellos </a:t>
            </a:r>
            <a:r>
              <a:rPr lang="es-AR" sz="2400" dirty="0"/>
              <a:t>que puedan circunscribirse dentro del ámbito geográfico </a:t>
            </a:r>
            <a:endParaRPr lang="es-AR" sz="2400" dirty="0" smtClean="0"/>
          </a:p>
          <a:p>
            <a:r>
              <a:rPr lang="es-AR" sz="2400" dirty="0" smtClean="0"/>
              <a:t>municipal y </a:t>
            </a:r>
            <a:r>
              <a:rPr lang="es-AR" sz="2400" dirty="0"/>
              <a:t>en similar sentido, </a:t>
            </a:r>
            <a:r>
              <a:rPr lang="es-AR" sz="2400" b="1" dirty="0"/>
              <a:t>los problemas ambientales </a:t>
            </a:r>
            <a:r>
              <a:rPr lang="es-AR" sz="2400" b="1" dirty="0" smtClean="0"/>
              <a:t>inter -</a:t>
            </a:r>
          </a:p>
          <a:p>
            <a:r>
              <a:rPr lang="es-AR" sz="2400" b="1" dirty="0" smtClean="0"/>
              <a:t>jurisdiccionales</a:t>
            </a:r>
            <a:r>
              <a:rPr lang="es-AR" sz="2400" dirty="0" smtClean="0"/>
              <a:t> </a:t>
            </a:r>
            <a:r>
              <a:rPr lang="es-AR" sz="2400" dirty="0"/>
              <a:t>susceptibles de ser </a:t>
            </a:r>
            <a:r>
              <a:rPr lang="es-AR" sz="2400" dirty="0" smtClean="0"/>
              <a:t>abordados eficazmente </a:t>
            </a:r>
            <a:r>
              <a:rPr lang="es-AR" sz="2400" dirty="0"/>
              <a:t>por </a:t>
            </a:r>
            <a:endParaRPr lang="es-AR" sz="2400" dirty="0" smtClean="0"/>
          </a:p>
          <a:p>
            <a:r>
              <a:rPr lang="es-AR" sz="2400" dirty="0" smtClean="0"/>
              <a:t>medio </a:t>
            </a:r>
            <a:r>
              <a:rPr lang="es-AR" sz="2400" dirty="0"/>
              <a:t>de la colaboración intermunicipal (Disidencia de los jueces </a:t>
            </a:r>
            <a:endParaRPr lang="es-AR" sz="2400" dirty="0" smtClean="0"/>
          </a:p>
          <a:p>
            <a:r>
              <a:rPr lang="es-AR" sz="2400" dirty="0" err="1" smtClean="0"/>
              <a:t>Maqueda</a:t>
            </a:r>
            <a:r>
              <a:rPr lang="es-AR" sz="2400" dirty="0" smtClean="0"/>
              <a:t> </a:t>
            </a:r>
            <a:r>
              <a:rPr lang="es-AR" sz="2400" dirty="0"/>
              <a:t>y </a:t>
            </a:r>
            <a:r>
              <a:rPr lang="es-AR" sz="2400" dirty="0" err="1"/>
              <a:t>Rosatti</a:t>
            </a:r>
            <a:r>
              <a:rPr lang="es-AR" sz="2400" dirty="0"/>
              <a:t>).</a:t>
            </a:r>
          </a:p>
          <a:p>
            <a:endParaRPr lang="es-AR" sz="2400" dirty="0" smtClean="0"/>
          </a:p>
          <a:p>
            <a:r>
              <a:rPr lang="es-AR" sz="2000" dirty="0" smtClean="0"/>
              <a:t>FSA </a:t>
            </a:r>
            <a:r>
              <a:rPr lang="es-AR" sz="2000" dirty="0"/>
              <a:t>011000507/2010/1/RH001</a:t>
            </a:r>
          </a:p>
          <a:p>
            <a:r>
              <a:rPr lang="es-AR" sz="2000" i="1" dirty="0"/>
              <a:t>Recurso Queja Nº 1 - TELEFONICA MOVILES ARGENTINA S.A. </a:t>
            </a:r>
            <a:endParaRPr lang="es-AR" sz="2000" i="1" dirty="0" smtClean="0"/>
          </a:p>
          <a:p>
            <a:r>
              <a:rPr lang="es-AR" sz="2000" dirty="0" smtClean="0"/>
              <a:t>02/07/2019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911653678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9050" y="836712"/>
            <a:ext cx="948528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COMPETENCIA PRIMARIA CONTROL AMBIENTAL </a:t>
            </a:r>
          </a:p>
          <a:p>
            <a:endParaRPr lang="es-AR" sz="2400" dirty="0"/>
          </a:p>
          <a:p>
            <a:r>
              <a:rPr lang="es-AR" sz="2400" dirty="0" smtClean="0"/>
              <a:t>En </a:t>
            </a:r>
            <a:r>
              <a:rPr lang="es-AR" sz="2400" dirty="0"/>
              <a:t>la </a:t>
            </a:r>
            <a:r>
              <a:rPr lang="es-AR" sz="2400" b="1" dirty="0"/>
              <a:t>regulación de la materia ambiental nuestro </a:t>
            </a:r>
            <a:r>
              <a:rPr lang="es-AR" sz="2400" b="1" dirty="0" smtClean="0"/>
              <a:t>federalismo</a:t>
            </a:r>
          </a:p>
          <a:p>
            <a:r>
              <a:rPr lang="es-AR" sz="2400" b="1" dirty="0" smtClean="0"/>
              <a:t>impone </a:t>
            </a:r>
            <a:r>
              <a:rPr lang="es-AR" sz="2400" b="1" dirty="0"/>
              <a:t>una sinergia entre la labor de </a:t>
            </a:r>
            <a:r>
              <a:rPr lang="es-AR" sz="2400" b="1" dirty="0" smtClean="0"/>
              <a:t>la autoridad </a:t>
            </a:r>
            <a:r>
              <a:rPr lang="es-AR" sz="2400" b="1" dirty="0"/>
              <a:t>federal y la </a:t>
            </a:r>
            <a:endParaRPr lang="es-AR" sz="2400" b="1" dirty="0" smtClean="0"/>
          </a:p>
          <a:p>
            <a:r>
              <a:rPr lang="es-AR" sz="2400" b="1" dirty="0" smtClean="0"/>
              <a:t>provincial</a:t>
            </a:r>
            <a:r>
              <a:rPr lang="es-AR" sz="2400" dirty="0" smtClean="0"/>
              <a:t> </a:t>
            </a:r>
            <a:r>
              <a:rPr lang="es-AR" sz="2400" dirty="0"/>
              <a:t>y, dentro de este esquema, </a:t>
            </a:r>
            <a:r>
              <a:rPr lang="es-AR" sz="2400" b="1" dirty="0"/>
              <a:t>los municipios son </a:t>
            </a:r>
            <a:endParaRPr lang="es-AR" sz="2400" b="1" dirty="0" smtClean="0"/>
          </a:p>
          <a:p>
            <a:r>
              <a:rPr lang="es-AR" sz="2400" b="1" dirty="0" smtClean="0"/>
              <a:t>quienes -</a:t>
            </a:r>
            <a:r>
              <a:rPr lang="es-AR" sz="2400" b="1" dirty="0"/>
              <a:t>al interior de </a:t>
            </a:r>
            <a:r>
              <a:rPr lang="es-AR" sz="2400" b="1" dirty="0" smtClean="0"/>
              <a:t>las provincias- </a:t>
            </a:r>
            <a:r>
              <a:rPr lang="es-AR" sz="2400" b="1" dirty="0"/>
              <a:t>ejercen primariamente la </a:t>
            </a:r>
            <a:endParaRPr lang="es-AR" sz="2400" b="1" dirty="0" smtClean="0"/>
          </a:p>
          <a:p>
            <a:r>
              <a:rPr lang="es-AR" sz="2400" b="1" dirty="0" smtClean="0"/>
              <a:t>regulación y </a:t>
            </a:r>
            <a:r>
              <a:rPr lang="es-AR" sz="2400" b="1" dirty="0"/>
              <a:t>control de las cuestiones ambientales </a:t>
            </a:r>
            <a:r>
              <a:rPr lang="es-AR" sz="2400" dirty="0"/>
              <a:t>(arts. 5°, 41, </a:t>
            </a:r>
            <a:endParaRPr lang="es-AR" sz="2400" dirty="0" smtClean="0"/>
          </a:p>
          <a:p>
            <a:r>
              <a:rPr lang="es-AR" sz="2400" dirty="0" smtClean="0"/>
              <a:t>123, Constitución </a:t>
            </a:r>
            <a:r>
              <a:rPr lang="es-AR" sz="2400" dirty="0"/>
              <a:t>Nacional) (Disidencia de los jueces </a:t>
            </a:r>
            <a:r>
              <a:rPr lang="es-AR" sz="2400" dirty="0" err="1"/>
              <a:t>Maqueda</a:t>
            </a:r>
            <a:r>
              <a:rPr lang="es-AR" sz="2400" dirty="0"/>
              <a:t> y </a:t>
            </a:r>
            <a:endParaRPr lang="es-AR" sz="2400" dirty="0" smtClean="0"/>
          </a:p>
          <a:p>
            <a:r>
              <a:rPr lang="es-AR" sz="2400" dirty="0" err="1" smtClean="0"/>
              <a:t>Rosatti</a:t>
            </a:r>
            <a:r>
              <a:rPr lang="es-AR" sz="2400" dirty="0"/>
              <a:t>).</a:t>
            </a:r>
          </a:p>
          <a:p>
            <a:endParaRPr lang="es-AR" sz="2400" dirty="0" smtClean="0"/>
          </a:p>
          <a:p>
            <a:r>
              <a:rPr lang="es-AR" sz="2000" dirty="0" smtClean="0"/>
              <a:t>FSA </a:t>
            </a:r>
            <a:r>
              <a:rPr lang="es-AR" sz="2000" dirty="0"/>
              <a:t>011000507/2010/1/RH001</a:t>
            </a:r>
          </a:p>
          <a:p>
            <a:r>
              <a:rPr lang="es-AR" sz="2000" i="1" dirty="0"/>
              <a:t>Recurso Queja Nº 1 - TELEFONICA MOVILES ARGENTINA S.A. </a:t>
            </a:r>
            <a:endParaRPr lang="es-AR" sz="2000" i="1" dirty="0" smtClean="0"/>
          </a:p>
          <a:p>
            <a:r>
              <a:rPr lang="es-AR" sz="2000" dirty="0" smtClean="0"/>
              <a:t>02/07/2019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596768533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404664"/>
            <a:ext cx="149648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COMPETENCIA MUNICIPAL PARA REGULAR </a:t>
            </a:r>
          </a:p>
          <a:p>
            <a:endParaRPr lang="es-AR" sz="2400" dirty="0"/>
          </a:p>
          <a:p>
            <a:r>
              <a:rPr lang="es-AR" sz="2400" dirty="0"/>
              <a:t>T</a:t>
            </a:r>
            <a:r>
              <a:rPr lang="es-AR" sz="2400" dirty="0" smtClean="0"/>
              <a:t>odos </a:t>
            </a:r>
            <a:r>
              <a:rPr lang="es-AR" sz="2400" dirty="0"/>
              <a:t>los niveles de jerarquía normativa aplicables al caso </a:t>
            </a:r>
            <a:endParaRPr lang="es-AR" sz="2400" dirty="0" smtClean="0"/>
          </a:p>
          <a:p>
            <a:r>
              <a:rPr lang="es-AR" sz="2400" dirty="0" smtClean="0"/>
              <a:t>(</a:t>
            </a:r>
            <a:r>
              <a:rPr lang="es-AR" sz="2400" dirty="0"/>
              <a:t>Constitución Nacional, leyes </a:t>
            </a:r>
            <a:r>
              <a:rPr lang="es-AR" sz="2400" dirty="0" smtClean="0"/>
              <a:t>federales, Constitución </a:t>
            </a:r>
            <a:r>
              <a:rPr lang="es-AR" sz="2400" dirty="0"/>
              <a:t>de Salta, </a:t>
            </a:r>
            <a:endParaRPr lang="es-AR" sz="2400" dirty="0" smtClean="0"/>
          </a:p>
          <a:p>
            <a:r>
              <a:rPr lang="es-AR" sz="2400" dirty="0" smtClean="0"/>
              <a:t>leyes </a:t>
            </a:r>
            <a:r>
              <a:rPr lang="es-AR" sz="2400" dirty="0"/>
              <a:t>provinciales y Carta Orgánica municipal) </a:t>
            </a:r>
            <a:r>
              <a:rPr lang="es-AR" sz="2400" b="1" dirty="0"/>
              <a:t>reconocen a la </a:t>
            </a:r>
            <a:endParaRPr lang="es-AR" sz="2400" b="1" dirty="0" smtClean="0"/>
          </a:p>
          <a:p>
            <a:r>
              <a:rPr lang="es-AR" sz="2400" b="1" dirty="0" smtClean="0"/>
              <a:t>Municipalidad de General </a:t>
            </a:r>
            <a:r>
              <a:rPr lang="es-AR" sz="2400" b="1" dirty="0"/>
              <a:t>Güemes competencia para regular </a:t>
            </a:r>
            <a:endParaRPr lang="es-AR" sz="2400" b="1" dirty="0" smtClean="0"/>
          </a:p>
          <a:p>
            <a:r>
              <a:rPr lang="es-AR" sz="2400" b="1" dirty="0" smtClean="0"/>
              <a:t>sobre </a:t>
            </a:r>
            <a:r>
              <a:rPr lang="es-AR" sz="2400" b="1" dirty="0"/>
              <a:t>materias ambientales,</a:t>
            </a:r>
            <a:r>
              <a:rPr lang="es-AR" sz="2400" dirty="0"/>
              <a:t> de salud pública y </a:t>
            </a:r>
            <a:r>
              <a:rPr lang="es-AR" sz="2400" dirty="0" smtClean="0"/>
              <a:t>de planeamiento </a:t>
            </a:r>
          </a:p>
          <a:p>
            <a:r>
              <a:rPr lang="es-AR" sz="2400" dirty="0" smtClean="0"/>
              <a:t>territorial </a:t>
            </a:r>
            <a:r>
              <a:rPr lang="es-AR" sz="2400" dirty="0"/>
              <a:t>y frente a ellos, las empresas recurrentes no acreditaron </a:t>
            </a:r>
            <a:endParaRPr lang="es-AR" sz="2400" dirty="0" smtClean="0"/>
          </a:p>
          <a:p>
            <a:r>
              <a:rPr lang="es-AR" sz="2400" dirty="0" smtClean="0"/>
              <a:t>debidamente </a:t>
            </a:r>
            <a:r>
              <a:rPr lang="es-AR" sz="2400" dirty="0"/>
              <a:t>que </a:t>
            </a:r>
            <a:r>
              <a:rPr lang="es-AR" sz="2400" dirty="0" smtClean="0"/>
              <a:t>la normativa </a:t>
            </a:r>
            <a:r>
              <a:rPr lang="es-AR" sz="2400" dirty="0"/>
              <a:t>municipal se aparte o contradiga </a:t>
            </a:r>
            <a:endParaRPr lang="es-AR" sz="2400" dirty="0" smtClean="0"/>
          </a:p>
          <a:p>
            <a:r>
              <a:rPr lang="es-AR" sz="2400" dirty="0" smtClean="0"/>
              <a:t>la </a:t>
            </a:r>
            <a:r>
              <a:rPr lang="es-AR" sz="2400" dirty="0"/>
              <a:t>legislación nacional en cuestión (Disidencia de los jueces</a:t>
            </a:r>
          </a:p>
          <a:p>
            <a:r>
              <a:rPr lang="es-AR" sz="2400" dirty="0" err="1"/>
              <a:t>Maqueda</a:t>
            </a:r>
            <a:r>
              <a:rPr lang="es-AR" sz="2400" dirty="0"/>
              <a:t> y </a:t>
            </a:r>
            <a:r>
              <a:rPr lang="es-AR" sz="2400" dirty="0" err="1"/>
              <a:t>Rosatti</a:t>
            </a:r>
            <a:r>
              <a:rPr lang="es-AR" sz="2400" dirty="0"/>
              <a:t>).</a:t>
            </a:r>
          </a:p>
          <a:p>
            <a:endParaRPr lang="es-AR" sz="2400" dirty="0" smtClean="0"/>
          </a:p>
          <a:p>
            <a:r>
              <a:rPr lang="es-AR" sz="2000" dirty="0" smtClean="0"/>
              <a:t>FSA </a:t>
            </a:r>
            <a:r>
              <a:rPr lang="es-AR" sz="2000" dirty="0"/>
              <a:t>011000507/2010/1/RH001</a:t>
            </a:r>
          </a:p>
          <a:p>
            <a:r>
              <a:rPr lang="es-AR" sz="2000" i="1" dirty="0"/>
              <a:t>Recurso Queja Nº 1 - TELEFONICA MOVILES ARGENTINA S.A. </a:t>
            </a:r>
            <a:endParaRPr lang="es-AR" sz="2000" i="1" dirty="0" smtClean="0"/>
          </a:p>
          <a:p>
            <a:r>
              <a:rPr lang="es-AR" sz="2000" dirty="0" smtClean="0"/>
              <a:t>02/07/2019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37246822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03648" y="1916832"/>
            <a:ext cx="54671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LEY DE GLACIARES 26.639</a:t>
            </a:r>
          </a:p>
          <a:p>
            <a:r>
              <a:rPr lang="es-AR" sz="3200" dirty="0" smtClean="0">
                <a:solidFill>
                  <a:srgbClr val="FF0000"/>
                </a:solidFill>
              </a:rPr>
              <a:t>ESTRUCTURA LEGAL 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439764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846485"/>
            <a:ext cx="9761005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DIFERENTES RESPUESTAS LEGALES </a:t>
            </a:r>
          </a:p>
          <a:p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dirty="0"/>
              <a:t>efecto, la Ley de Glaciares prevé diferentes respuestas (que </a:t>
            </a:r>
          </a:p>
          <a:p>
            <a:r>
              <a:rPr lang="es-MX" sz="2400" dirty="0"/>
              <a:t>abarcan desde prohibiciones hasta el dictado de medidas adicionales </a:t>
            </a:r>
          </a:p>
          <a:p>
            <a:r>
              <a:rPr lang="es-MX" sz="2400" dirty="0"/>
              <a:t>de protección ambiental) y sujeta esos remedios a la decisión que </a:t>
            </a:r>
          </a:p>
          <a:p>
            <a:r>
              <a:rPr lang="es-MX" sz="2400" dirty="0"/>
              <a:t>adopten las autoridades de la norma sobre la base de condiciones </a:t>
            </a:r>
          </a:p>
          <a:p>
            <a:r>
              <a:rPr lang="es-MX" sz="2400" dirty="0"/>
              <a:t>previas (como la confección del Inventario Nacional de Glaciares y </a:t>
            </a:r>
          </a:p>
          <a:p>
            <a:r>
              <a:rPr lang="es-MX" sz="2400" dirty="0"/>
              <a:t>auditorías ambientales).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023035493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150" y="764704"/>
            <a:ext cx="1022094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CLASIFICACIÓN DE ACTIVIDADES </a:t>
            </a:r>
          </a:p>
          <a:p>
            <a:endParaRPr lang="es-MX" sz="2400" dirty="0"/>
          </a:p>
          <a:p>
            <a:r>
              <a:rPr lang="es-MX" sz="2400" dirty="0" smtClean="0"/>
              <a:t>La </a:t>
            </a:r>
            <a:r>
              <a:rPr lang="es-MX" sz="2400" dirty="0"/>
              <a:t>norma clasifica las actividades que podrían </a:t>
            </a:r>
            <a:r>
              <a:rPr lang="es-MX" sz="2400" dirty="0" smtClean="0"/>
              <a:t>afectar </a:t>
            </a:r>
            <a:r>
              <a:rPr lang="es-MX" sz="2400" dirty="0"/>
              <a:t>los recursos </a:t>
            </a:r>
            <a:endParaRPr lang="es-MX" sz="2400" dirty="0" smtClean="0"/>
          </a:p>
          <a:p>
            <a:r>
              <a:rPr lang="es-MX" sz="2400" dirty="0" smtClean="0"/>
              <a:t>hídricos </a:t>
            </a:r>
            <a:r>
              <a:rPr lang="es-MX" sz="2400" dirty="0"/>
              <a:t>protegidos de la siguiente forma: (I) </a:t>
            </a:r>
            <a:r>
              <a:rPr lang="es-MX" sz="2400" b="1" dirty="0"/>
              <a:t>nuevas </a:t>
            </a:r>
            <a:r>
              <a:rPr lang="es-MX" sz="2400" b="1" dirty="0" smtClean="0"/>
              <a:t>actividades </a:t>
            </a:r>
          </a:p>
          <a:p>
            <a:r>
              <a:rPr lang="es-MX" sz="2400" b="1" dirty="0" smtClean="0"/>
              <a:t>prohibidas</a:t>
            </a:r>
            <a:r>
              <a:rPr lang="es-MX" sz="2400" dirty="0"/>
              <a:t>, en el artículo 6°; (II) </a:t>
            </a:r>
            <a:r>
              <a:rPr lang="es-MX" sz="2400" b="1" dirty="0"/>
              <a:t>actividades prohibidas en </a:t>
            </a:r>
            <a:r>
              <a:rPr lang="es-MX" sz="2400" b="1" dirty="0" smtClean="0"/>
              <a:t>ejecución</a:t>
            </a:r>
            <a:r>
              <a:rPr lang="es-MX" sz="2400" dirty="0"/>
              <a:t>, </a:t>
            </a:r>
            <a:endParaRPr lang="es-MX" sz="2400" dirty="0" smtClean="0"/>
          </a:p>
          <a:p>
            <a:r>
              <a:rPr lang="es-MX" sz="2400" dirty="0" smtClean="0"/>
              <a:t>en </a:t>
            </a:r>
            <a:r>
              <a:rPr lang="es-MX" sz="2400" dirty="0"/>
              <a:t>el artículo 15°; (III) </a:t>
            </a:r>
            <a:r>
              <a:rPr lang="es-MX" sz="2400" b="1" dirty="0"/>
              <a:t>actividades a evaluar; </a:t>
            </a:r>
            <a:r>
              <a:rPr lang="es-MX" sz="2400" dirty="0"/>
              <a:t>y (IV) </a:t>
            </a:r>
            <a:r>
              <a:rPr lang="es-MX" sz="2400" b="1" dirty="0"/>
              <a:t>actividades </a:t>
            </a:r>
          </a:p>
          <a:p>
            <a:r>
              <a:rPr lang="es-MX" sz="2400" b="1" dirty="0"/>
              <a:t>permitidas</a:t>
            </a:r>
            <a:r>
              <a:rPr lang="es-MX" sz="2400" dirty="0"/>
              <a:t>, ambas enumeradas en el artículo 7</a:t>
            </a:r>
            <a:r>
              <a:rPr lang="es-MX" sz="2400" dirty="0" smtClean="0"/>
              <a:t>°. </a:t>
            </a:r>
            <a:r>
              <a:rPr lang="es-MX" sz="2400" b="1" dirty="0" smtClean="0"/>
              <a:t>Según </a:t>
            </a:r>
            <a:r>
              <a:rPr lang="es-MX" sz="2400" b="1" dirty="0"/>
              <a:t>el tipo de </a:t>
            </a:r>
            <a:endParaRPr lang="es-MX" sz="2400" b="1" dirty="0" smtClean="0"/>
          </a:p>
          <a:p>
            <a:r>
              <a:rPr lang="es-MX" sz="2400" b="1" dirty="0" smtClean="0"/>
              <a:t>actividad </a:t>
            </a:r>
            <a:r>
              <a:rPr lang="es-MX" sz="2400" b="1" dirty="0"/>
              <a:t>de que se trate, establece diferentes </a:t>
            </a:r>
            <a:r>
              <a:rPr lang="es-MX" sz="2400" b="1" dirty="0" smtClean="0"/>
              <a:t>consecuencias</a:t>
            </a:r>
            <a:r>
              <a:rPr lang="es-MX" sz="2400" b="1" dirty="0"/>
              <a:t>.</a:t>
            </a:r>
            <a:endParaRPr lang="es-AR" sz="2400" b="1" dirty="0"/>
          </a:p>
          <a:p>
            <a:endParaRPr lang="es-AR" sz="2400" b="1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482359872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188640"/>
            <a:ext cx="8875767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ACTIVIDADES PROHIBIDAS </a:t>
            </a:r>
          </a:p>
          <a:p>
            <a:endParaRPr lang="es-MX" sz="2400" dirty="0"/>
          </a:p>
          <a:p>
            <a:r>
              <a:rPr lang="es-MX" sz="2400" dirty="0" smtClean="0"/>
              <a:t>Para </a:t>
            </a:r>
            <a:r>
              <a:rPr lang="es-MX" sz="2400" dirty="0"/>
              <a:t>la segunda categoría, esto es </a:t>
            </a:r>
            <a:r>
              <a:rPr lang="es-MX" sz="2400" b="1" dirty="0"/>
              <a:t>las actividades prohibidas</a:t>
            </a:r>
            <a:r>
              <a:rPr lang="es-MX" sz="2400" dirty="0"/>
              <a:t> </a:t>
            </a:r>
            <a:endParaRPr lang="es-MX" sz="2400" dirty="0" smtClean="0"/>
          </a:p>
          <a:p>
            <a:r>
              <a:rPr lang="es-MX" sz="2400" dirty="0" smtClean="0"/>
              <a:t>que </a:t>
            </a:r>
            <a:r>
              <a:rPr lang="es-MX" sz="2400" dirty="0"/>
              <a:t>al momento de la sanción de la ley ya se encontraban </a:t>
            </a:r>
            <a:r>
              <a:rPr lang="es-MX" sz="2400" b="1" dirty="0"/>
              <a:t>en </a:t>
            </a:r>
            <a:endParaRPr lang="es-MX" sz="2400" b="1" dirty="0" smtClean="0"/>
          </a:p>
          <a:p>
            <a:r>
              <a:rPr lang="es-MX" sz="2400" b="1" dirty="0" smtClean="0"/>
              <a:t>ejecución</a:t>
            </a:r>
            <a:r>
              <a:rPr lang="es-MX" sz="2400" dirty="0"/>
              <a:t>, la Ley de Glaciares prevé que deberán someterse </a:t>
            </a:r>
            <a:endParaRPr lang="es-MX" sz="2400" dirty="0" smtClean="0"/>
          </a:p>
          <a:p>
            <a:r>
              <a:rPr lang="es-MX" sz="2400" dirty="0" smtClean="0"/>
              <a:t>a </a:t>
            </a:r>
            <a:r>
              <a:rPr lang="es-MX" sz="2400" dirty="0"/>
              <a:t>una </a:t>
            </a:r>
            <a:r>
              <a:rPr lang="es-MX" sz="2400" b="1" dirty="0" smtClean="0"/>
              <a:t>auditoría ambiental </a:t>
            </a:r>
            <a:r>
              <a:rPr lang="es-MX" sz="2400" dirty="0"/>
              <a:t>y “</a:t>
            </a:r>
            <a:r>
              <a:rPr lang="es-MX" sz="2400" b="1" i="1" dirty="0"/>
              <a:t>en caso de verificarse impacto </a:t>
            </a:r>
            <a:endParaRPr lang="es-MX" sz="2400" b="1" i="1" dirty="0" smtClean="0"/>
          </a:p>
          <a:p>
            <a:r>
              <a:rPr lang="es-MX" sz="2400" b="1" i="1" dirty="0" smtClean="0"/>
              <a:t>significativo </a:t>
            </a:r>
            <a:r>
              <a:rPr lang="es-MX" sz="2400" b="1" i="1" dirty="0"/>
              <a:t>sobre glaciares </a:t>
            </a:r>
            <a:r>
              <a:rPr lang="es-MX" sz="2400" i="1" dirty="0"/>
              <a:t>o ambiente </a:t>
            </a:r>
            <a:r>
              <a:rPr lang="es-MX" sz="2400" i="1" dirty="0" err="1"/>
              <a:t>periglacial</a:t>
            </a:r>
            <a:r>
              <a:rPr lang="es-MX" sz="2400" i="1" dirty="0"/>
              <a:t> … </a:t>
            </a:r>
            <a:r>
              <a:rPr lang="es-MX" sz="2400" b="1" i="1" dirty="0"/>
              <a:t>las </a:t>
            </a:r>
            <a:endParaRPr lang="es-MX" sz="2400" b="1" i="1" dirty="0" smtClean="0"/>
          </a:p>
          <a:p>
            <a:r>
              <a:rPr lang="es-MX" sz="2400" b="1" i="1" dirty="0" smtClean="0"/>
              <a:t>autoridades </a:t>
            </a:r>
            <a:r>
              <a:rPr lang="es-MX" sz="2400" b="1" i="1" dirty="0"/>
              <a:t>dispondrán las medidas </a:t>
            </a:r>
            <a:r>
              <a:rPr lang="es-MX" sz="2400" i="1" dirty="0"/>
              <a:t>pertinentes para que se </a:t>
            </a:r>
            <a:endParaRPr lang="es-MX" sz="2400" i="1" dirty="0" smtClean="0"/>
          </a:p>
          <a:p>
            <a:r>
              <a:rPr lang="es-MX" sz="2400" i="1" dirty="0" smtClean="0"/>
              <a:t>cumpla </a:t>
            </a:r>
            <a:r>
              <a:rPr lang="es-MX" sz="2400" i="1" dirty="0"/>
              <a:t>la presente ley, </a:t>
            </a:r>
            <a:r>
              <a:rPr lang="es-MX" sz="2400" b="1" i="1" dirty="0"/>
              <a:t>pudiendo ordenar el cese o traslado </a:t>
            </a:r>
            <a:endParaRPr lang="es-MX" sz="2400" b="1" i="1" dirty="0" smtClean="0"/>
          </a:p>
          <a:p>
            <a:r>
              <a:rPr lang="es-MX" sz="2400" i="1" dirty="0" smtClean="0"/>
              <a:t>de </a:t>
            </a:r>
            <a:r>
              <a:rPr lang="es-MX" sz="2400" i="1" dirty="0"/>
              <a:t>la actividad y </a:t>
            </a:r>
            <a:r>
              <a:rPr lang="es-MX" sz="2400" b="1" i="1" dirty="0"/>
              <a:t>las medidas de protección, limpieza y </a:t>
            </a:r>
            <a:endParaRPr lang="es-MX" sz="2400" b="1" i="1" dirty="0" smtClean="0"/>
          </a:p>
          <a:p>
            <a:r>
              <a:rPr lang="es-MX" sz="2400" b="1" i="1" dirty="0" smtClean="0"/>
              <a:t>restauración </a:t>
            </a:r>
            <a:r>
              <a:rPr lang="es-MX" sz="2400" i="1" dirty="0"/>
              <a:t>que correspondan</a:t>
            </a:r>
            <a:r>
              <a:rPr lang="es-MX" sz="2400" dirty="0"/>
              <a:t>” (artículo 15). </a:t>
            </a:r>
            <a:endParaRPr lang="es-AR" sz="2400" dirty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206229036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3274" y="692696"/>
            <a:ext cx="8970726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PRONUNCIAMIENTO PREMATURO </a:t>
            </a:r>
          </a:p>
          <a:p>
            <a:endParaRPr lang="es-MX" sz="2400" dirty="0"/>
          </a:p>
          <a:p>
            <a:r>
              <a:rPr lang="es-MX" sz="2400" dirty="0" smtClean="0"/>
              <a:t>Resulta </a:t>
            </a:r>
            <a:r>
              <a:rPr lang="es-MX" sz="2400" dirty="0"/>
              <a:t>claro que en virtud del sistema previsto en la Ley de</a:t>
            </a:r>
          </a:p>
          <a:p>
            <a:r>
              <a:rPr lang="es-MX" sz="2400" dirty="0"/>
              <a:t>Glaciares, </a:t>
            </a:r>
            <a:r>
              <a:rPr lang="es-MX" sz="2400" b="1" dirty="0"/>
              <a:t>el desarrollo de su implementación exigirá de </a:t>
            </a:r>
          </a:p>
          <a:p>
            <a:r>
              <a:rPr lang="es-MX" sz="2400" b="1" dirty="0"/>
              <a:t>definiciones técnicas y un esfuerzo hermenéutico por parte </a:t>
            </a:r>
          </a:p>
          <a:p>
            <a:r>
              <a:rPr lang="es-MX" sz="2400" b="1" dirty="0"/>
              <a:t>de otras autoridades</a:t>
            </a:r>
            <a:r>
              <a:rPr lang="es-MX" sz="2400" dirty="0"/>
              <a:t>. </a:t>
            </a:r>
            <a:r>
              <a:rPr lang="es-MX" sz="2400" u="sng" dirty="0"/>
              <a:t>En esta instancia, un pronunciamiento </a:t>
            </a:r>
          </a:p>
          <a:p>
            <a:r>
              <a:rPr lang="es-MX" sz="2400" u="sng" dirty="0"/>
              <a:t>del Tribunal sería prematuro y el resultado de una mera </a:t>
            </a:r>
          </a:p>
          <a:p>
            <a:r>
              <a:rPr lang="es-MX" sz="2400" u="sng" dirty="0"/>
              <a:t>especulación teórica. </a:t>
            </a:r>
            <a:endParaRPr lang="es-MX" sz="2400" u="sng" dirty="0" smtClean="0"/>
          </a:p>
          <a:p>
            <a:endParaRPr lang="es-MX" sz="2400" u="sng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u="sng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26452314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08720"/>
            <a:ext cx="1021363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HAY INCONSTITUCIONALIDAD </a:t>
            </a:r>
          </a:p>
          <a:p>
            <a:endParaRPr lang="es-MX" sz="2400" dirty="0" smtClean="0"/>
          </a:p>
          <a:p>
            <a:r>
              <a:rPr lang="es-MX" sz="2400" dirty="0" smtClean="0"/>
              <a:t>Que </a:t>
            </a:r>
            <a:r>
              <a:rPr lang="es-MX" sz="2400" dirty="0"/>
              <a:t>c</a:t>
            </a:r>
            <a:r>
              <a:rPr lang="es-AR" sz="2400" dirty="0" err="1"/>
              <a:t>onforme</a:t>
            </a:r>
            <a:r>
              <a:rPr lang="es-AR" sz="2400" dirty="0"/>
              <a:t> a lo evaluado en los considerandos 1 a 15, debe </a:t>
            </a:r>
          </a:p>
          <a:p>
            <a:r>
              <a:rPr lang="es-AR" sz="2400" dirty="0"/>
              <a:t>concluirse que no hay inconstitucionalidad derivada del </a:t>
            </a:r>
          </a:p>
          <a:p>
            <a:r>
              <a:rPr lang="es-AR" sz="2400" dirty="0"/>
              <a:t>procedimiento de sanción de la ley cuestionada, y que tampoco </a:t>
            </a:r>
          </a:p>
          <a:p>
            <a:r>
              <a:rPr lang="es-AR" sz="2400" dirty="0"/>
              <a:t>se acreditó una lesión a los derechos de los demandantes derivados </a:t>
            </a:r>
          </a:p>
          <a:p>
            <a:r>
              <a:rPr lang="es-AR" sz="2400" dirty="0"/>
              <a:t>de un acto de ejecución, aún en ciernes.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770309861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25846" y="548680"/>
            <a:ext cx="9544601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RESERVAS HÍDRICAS ESTRATÉGICAS </a:t>
            </a:r>
          </a:p>
          <a:p>
            <a:endParaRPr lang="es-ES" sz="2400" dirty="0"/>
          </a:p>
          <a:p>
            <a:r>
              <a:rPr lang="es-ES" sz="2400" dirty="0" smtClean="0"/>
              <a:t>Que </a:t>
            </a:r>
            <a:r>
              <a:rPr lang="es-ES" sz="2400" dirty="0"/>
              <a:t>lo señalado en el considerando anterior es de particular </a:t>
            </a:r>
            <a:endParaRPr lang="es-ES" sz="2400" dirty="0" smtClean="0"/>
          </a:p>
          <a:p>
            <a:r>
              <a:rPr lang="es-ES" sz="2400" dirty="0" smtClean="0"/>
              <a:t>relevancia en </a:t>
            </a:r>
            <a:r>
              <a:rPr lang="es-ES" sz="2400" dirty="0"/>
              <a:t>la medida en que </a:t>
            </a:r>
            <a:r>
              <a:rPr lang="es-ES" sz="2400" b="1" dirty="0"/>
              <a:t>la ley 26.639 establece la </a:t>
            </a:r>
            <a:endParaRPr lang="es-ES" sz="2400" b="1" dirty="0" smtClean="0"/>
          </a:p>
          <a:p>
            <a:r>
              <a:rPr lang="es-ES" sz="2400" b="1" dirty="0" smtClean="0"/>
              <a:t>“</a:t>
            </a:r>
            <a:r>
              <a:rPr lang="es-ES" sz="2400" b="1" i="1" dirty="0"/>
              <a:t>protección de los </a:t>
            </a:r>
            <a:r>
              <a:rPr lang="es-ES" sz="2400" b="1" i="1" dirty="0" smtClean="0"/>
              <a:t>glaciares </a:t>
            </a:r>
            <a:r>
              <a:rPr lang="es-ES" sz="2400" b="1" i="1" dirty="0"/>
              <a:t>y del ambiente </a:t>
            </a:r>
            <a:r>
              <a:rPr lang="es-ES" sz="2400" b="1" i="1" dirty="0" err="1"/>
              <a:t>periglacial</a:t>
            </a:r>
            <a:r>
              <a:rPr lang="es-ES" sz="2400" b="1" i="1" dirty="0"/>
              <a:t> con el </a:t>
            </a:r>
            <a:endParaRPr lang="es-ES" sz="2400" b="1" i="1" dirty="0" smtClean="0"/>
          </a:p>
          <a:p>
            <a:r>
              <a:rPr lang="es-ES" sz="2400" b="1" i="1" dirty="0" smtClean="0"/>
              <a:t>objeto </a:t>
            </a:r>
            <a:r>
              <a:rPr lang="es-ES" sz="2400" b="1" i="1" dirty="0"/>
              <a:t>de preservarlos como </a:t>
            </a:r>
            <a:r>
              <a:rPr lang="es-ES" sz="2400" b="1" i="1" dirty="0" smtClean="0"/>
              <a:t>reservas </a:t>
            </a:r>
            <a:r>
              <a:rPr lang="es-ES" sz="2400" b="1" i="1" dirty="0"/>
              <a:t>estratégicas de recursos </a:t>
            </a:r>
            <a:endParaRPr lang="es-ES" sz="2400" b="1" i="1" dirty="0" smtClean="0"/>
          </a:p>
          <a:p>
            <a:r>
              <a:rPr lang="es-ES" sz="2400" b="1" i="1" dirty="0" smtClean="0"/>
              <a:t>hídricos </a:t>
            </a:r>
            <a:r>
              <a:rPr lang="es-ES" sz="2400" i="1" dirty="0"/>
              <a:t>para el consumo humano; </a:t>
            </a:r>
            <a:r>
              <a:rPr lang="es-ES" sz="2400" dirty="0" smtClean="0"/>
              <a:t>para </a:t>
            </a:r>
            <a:r>
              <a:rPr lang="es-ES" sz="2400" dirty="0"/>
              <a:t>la agricultura y como </a:t>
            </a:r>
            <a:endParaRPr lang="es-ES" sz="2400" dirty="0" smtClean="0"/>
          </a:p>
          <a:p>
            <a:r>
              <a:rPr lang="es-ES" sz="2400" dirty="0" smtClean="0"/>
              <a:t>proveedores </a:t>
            </a:r>
            <a:r>
              <a:rPr lang="es-ES" sz="2400" dirty="0"/>
              <a:t>de agua para la recarga de </a:t>
            </a:r>
            <a:r>
              <a:rPr lang="es-ES" sz="2400" dirty="0" smtClean="0"/>
              <a:t>cuencas </a:t>
            </a:r>
            <a:r>
              <a:rPr lang="es-ES" sz="2400" dirty="0"/>
              <a:t>hidrográficas; </a:t>
            </a:r>
            <a:endParaRPr lang="es-ES" sz="2400" dirty="0" smtClean="0"/>
          </a:p>
          <a:p>
            <a:r>
              <a:rPr lang="es-ES" sz="2400" dirty="0" smtClean="0"/>
              <a:t>para </a:t>
            </a:r>
            <a:r>
              <a:rPr lang="es-ES" sz="2400" dirty="0"/>
              <a:t>la protección de la biodiversidad; </a:t>
            </a:r>
            <a:r>
              <a:rPr lang="es-ES" sz="2400" i="1" dirty="0"/>
              <a:t>como </a:t>
            </a:r>
            <a:r>
              <a:rPr lang="es-ES" sz="2400" i="1" dirty="0" smtClean="0"/>
              <a:t>fuente </a:t>
            </a:r>
            <a:r>
              <a:rPr lang="es-ES" sz="2400" i="1" dirty="0"/>
              <a:t>de </a:t>
            </a:r>
            <a:endParaRPr lang="es-ES" sz="2400" i="1" dirty="0" smtClean="0"/>
          </a:p>
          <a:p>
            <a:r>
              <a:rPr lang="es-ES" sz="2400" i="1" dirty="0" smtClean="0"/>
              <a:t>información </a:t>
            </a:r>
            <a:r>
              <a:rPr lang="es-ES" sz="2400" i="1" dirty="0"/>
              <a:t>científica y como atractivo turístico</a:t>
            </a:r>
            <a:r>
              <a:rPr lang="es-ES" sz="2400" dirty="0"/>
              <a:t>” (art. 1). </a:t>
            </a:r>
            <a:endParaRPr lang="es-ES" sz="2400" dirty="0" smtClean="0"/>
          </a:p>
          <a:p>
            <a:endParaRPr lang="es-ES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9384687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1" y="908720"/>
            <a:ext cx="8537915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PARADIGMA ECOCÉNTRICO O SISTÉMICO </a:t>
            </a:r>
          </a:p>
          <a:p>
            <a:endParaRPr lang="es-AR" sz="2400" u="sng" dirty="0" smtClean="0"/>
          </a:p>
          <a:p>
            <a:r>
              <a:rPr lang="es-AR" sz="2400" dirty="0" smtClean="0"/>
              <a:t>El </a:t>
            </a:r>
            <a:r>
              <a:rPr lang="es-AR" sz="2400" dirty="0"/>
              <a:t>paradigma jurídico que ordena la regulación del agua es </a:t>
            </a:r>
            <a:endParaRPr lang="es-AR" sz="2400" dirty="0" smtClean="0"/>
          </a:p>
          <a:p>
            <a:r>
              <a:rPr lang="es-AR" sz="2400" dirty="0" smtClean="0"/>
              <a:t>eco-céntrico</a:t>
            </a:r>
            <a:r>
              <a:rPr lang="es-AR" sz="2400" dirty="0"/>
              <a:t>, o sistémico, y no tiene en cuenta solo los </a:t>
            </a:r>
            <a:endParaRPr lang="es-AR" sz="2400" dirty="0" smtClean="0"/>
          </a:p>
          <a:p>
            <a:r>
              <a:rPr lang="es-AR" sz="2400" dirty="0" smtClean="0"/>
              <a:t>intereses </a:t>
            </a:r>
            <a:r>
              <a:rPr lang="es-AR" sz="2400" dirty="0"/>
              <a:t>privados o estaduales, sino los del mismo sistema, </a:t>
            </a:r>
            <a:endParaRPr lang="es-AR" sz="2400" dirty="0" smtClean="0"/>
          </a:p>
          <a:p>
            <a:r>
              <a:rPr lang="es-AR" sz="2400" dirty="0" smtClean="0"/>
              <a:t>como </a:t>
            </a:r>
            <a:r>
              <a:rPr lang="es-AR" sz="2400" dirty="0"/>
              <a:t>bien lo establece la Ley General del Ambiente.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000714/2016/RH001 MAJUL, JULIO JESUS c/ </a:t>
            </a:r>
            <a:endParaRPr lang="es-AR" sz="2400" dirty="0" smtClean="0"/>
          </a:p>
          <a:p>
            <a:r>
              <a:rPr lang="es-AR" sz="2400" dirty="0" smtClean="0"/>
              <a:t>MUNICIPALIDAD </a:t>
            </a:r>
            <a:r>
              <a:rPr lang="es-AR" sz="2400" dirty="0"/>
              <a:t>DE PUEBLO GENERAL BELGRANO </a:t>
            </a:r>
            <a:endParaRPr lang="es-AR" sz="2400" dirty="0" smtClean="0"/>
          </a:p>
          <a:p>
            <a:r>
              <a:rPr lang="es-AR" sz="2400" dirty="0" smtClean="0"/>
              <a:t>Y </a:t>
            </a:r>
            <a:r>
              <a:rPr lang="es-AR" sz="2400" dirty="0"/>
              <a:t>OTROS s/ACCION DE AMPARO AMBIENTAL </a:t>
            </a:r>
            <a:r>
              <a:rPr lang="es-AR" sz="2400" dirty="0" smtClean="0"/>
              <a:t>11/07/2019.</a:t>
            </a:r>
          </a:p>
          <a:p>
            <a:r>
              <a:rPr lang="es-AR" sz="2400" dirty="0" smtClean="0"/>
              <a:t>F. 342:1203.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4869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620688"/>
            <a:ext cx="1103743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CAMBIO CLIMÁTICO </a:t>
            </a:r>
          </a:p>
          <a:p>
            <a:endParaRPr lang="es-ES" sz="2400" b="1" dirty="0" smtClean="0"/>
          </a:p>
          <a:p>
            <a:r>
              <a:rPr lang="es-ES" sz="2400" b="1" dirty="0" smtClean="0"/>
              <a:t>Crea </a:t>
            </a:r>
            <a:r>
              <a:rPr lang="es-ES" sz="2400" b="1" dirty="0"/>
              <a:t>además el Inventario Nacional de Glaciares </a:t>
            </a:r>
            <a:r>
              <a:rPr lang="es-ES" sz="2400" dirty="0"/>
              <a:t>para </a:t>
            </a:r>
            <a:endParaRPr lang="es-ES" sz="2400" dirty="0" smtClean="0"/>
          </a:p>
          <a:p>
            <a:r>
              <a:rPr lang="es-ES" sz="2400" dirty="0" smtClean="0"/>
              <a:t>“</a:t>
            </a:r>
            <a:r>
              <a:rPr lang="es-ES" sz="2400" i="1" dirty="0"/>
              <a:t>determinar los </a:t>
            </a:r>
            <a:r>
              <a:rPr lang="es-ES" sz="2400" b="1" i="1" dirty="0" smtClean="0"/>
              <a:t>principales </a:t>
            </a:r>
            <a:r>
              <a:rPr lang="es-ES" sz="2400" b="1" i="1" dirty="0"/>
              <a:t>factores climáticos </a:t>
            </a:r>
            <a:r>
              <a:rPr lang="es-ES" sz="2400" i="1" dirty="0"/>
              <a:t>que afectan </a:t>
            </a:r>
            <a:endParaRPr lang="es-ES" sz="2400" i="1" dirty="0" smtClean="0"/>
          </a:p>
          <a:p>
            <a:r>
              <a:rPr lang="es-ES" sz="2400" i="1" dirty="0" smtClean="0"/>
              <a:t>la </a:t>
            </a:r>
            <a:r>
              <a:rPr lang="es-ES" sz="2400" i="1" dirty="0"/>
              <a:t>evolución de las reservas </a:t>
            </a:r>
            <a:r>
              <a:rPr lang="es-ES" sz="2400" i="1" dirty="0" smtClean="0"/>
              <a:t>estratégicas </a:t>
            </a:r>
            <a:r>
              <a:rPr lang="es-ES" sz="2400" i="1" dirty="0"/>
              <a:t>de recursos hídrico </a:t>
            </a:r>
            <a:endParaRPr lang="es-ES" sz="2400" i="1" dirty="0" smtClean="0"/>
          </a:p>
          <a:p>
            <a:r>
              <a:rPr lang="es-ES" sz="2400" i="1" dirty="0" smtClean="0"/>
              <a:t>en </a:t>
            </a:r>
            <a:r>
              <a:rPr lang="es-ES" sz="2400" i="1" dirty="0"/>
              <a:t>el corto y largo plazo</a:t>
            </a:r>
            <a:r>
              <a:rPr lang="es-ES" sz="2400" dirty="0"/>
              <a:t>” e “</a:t>
            </a:r>
            <a:r>
              <a:rPr lang="es-ES" sz="2400" b="1" i="1" dirty="0"/>
              <a:t>identificar </a:t>
            </a:r>
            <a:r>
              <a:rPr lang="es-ES" sz="2400" b="1" i="1" dirty="0" smtClean="0"/>
              <a:t>posibles </a:t>
            </a:r>
            <a:r>
              <a:rPr lang="es-ES" sz="2400" b="1" i="1" dirty="0"/>
              <a:t>impactos por </a:t>
            </a:r>
            <a:endParaRPr lang="es-ES" sz="2400" b="1" i="1" dirty="0" smtClean="0"/>
          </a:p>
          <a:p>
            <a:r>
              <a:rPr lang="es-ES" sz="2400" b="1" i="1" dirty="0" smtClean="0"/>
              <a:t>la </a:t>
            </a:r>
            <a:r>
              <a:rPr lang="es-ES" sz="2400" b="1" i="1" dirty="0"/>
              <a:t>pérdida de las masas de hielo </a:t>
            </a:r>
            <a:r>
              <a:rPr lang="es-ES" sz="2400" i="1" dirty="0"/>
              <a:t>que podría tener </a:t>
            </a:r>
            <a:r>
              <a:rPr lang="es-ES" sz="2400" i="1" dirty="0" smtClean="0"/>
              <a:t>sobre </a:t>
            </a:r>
            <a:r>
              <a:rPr lang="es-ES" sz="2400" i="1" dirty="0"/>
              <a:t>el </a:t>
            </a:r>
            <a:endParaRPr lang="es-ES" sz="2400" i="1" dirty="0" smtClean="0"/>
          </a:p>
          <a:p>
            <a:r>
              <a:rPr lang="es-ES" sz="2400" i="1" dirty="0" smtClean="0"/>
              <a:t>manejo </a:t>
            </a:r>
            <a:r>
              <a:rPr lang="es-ES" sz="2400" i="1" dirty="0"/>
              <a:t>de los recursos hídricos y otras actividades humanas </a:t>
            </a:r>
          </a:p>
          <a:p>
            <a:r>
              <a:rPr lang="es-ES" sz="2400" i="1" dirty="0"/>
              <a:t>asociadas</a:t>
            </a:r>
            <a:r>
              <a:rPr lang="es-ES" sz="2400" dirty="0"/>
              <a:t>” (art. 3). </a:t>
            </a:r>
            <a:endParaRPr lang="es-ES" sz="2400" dirty="0" smtClean="0"/>
          </a:p>
          <a:p>
            <a:endParaRPr lang="es-ES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ES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388392749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1196752"/>
            <a:ext cx="1142086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INVENTARIO NACIONAL DE GLACIARES 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endParaRPr lang="es-ES" sz="2400" b="1" dirty="0" smtClean="0"/>
          </a:p>
          <a:p>
            <a:r>
              <a:rPr lang="es-ES" sz="2400" b="1" dirty="0" smtClean="0"/>
              <a:t>La </a:t>
            </a:r>
            <a:r>
              <a:rPr lang="es-ES" sz="2400" b="1" dirty="0"/>
              <a:t>Ley de Glaciares pone a</a:t>
            </a:r>
            <a:r>
              <a:rPr lang="es-AR" sz="2400" b="1" dirty="0"/>
              <a:t>l Instituto Argentino de </a:t>
            </a:r>
            <a:r>
              <a:rPr lang="es-AR" sz="2400" b="1" dirty="0" err="1"/>
              <a:t>Nivología</a:t>
            </a:r>
            <a:r>
              <a:rPr lang="es-AR" sz="2400" b="1" dirty="0"/>
              <a:t>, </a:t>
            </a:r>
            <a:endParaRPr lang="es-AR" sz="2400" b="1" dirty="0" smtClean="0"/>
          </a:p>
          <a:p>
            <a:r>
              <a:rPr lang="es-AR" sz="2400" b="1" dirty="0" smtClean="0"/>
              <a:t>Glaciología y </a:t>
            </a:r>
            <a:r>
              <a:rPr lang="es-AR" sz="2400" b="1" dirty="0"/>
              <a:t>Ciencias Ambientales (IANIGLA) a cargo de la </a:t>
            </a:r>
            <a:endParaRPr lang="es-AR" sz="2400" b="1" dirty="0" smtClean="0"/>
          </a:p>
          <a:p>
            <a:r>
              <a:rPr lang="es-AR" sz="2400" b="1" dirty="0" smtClean="0"/>
              <a:t>realización </a:t>
            </a:r>
            <a:r>
              <a:rPr lang="es-AR" sz="2400" b="1" dirty="0"/>
              <a:t>del señalado </a:t>
            </a:r>
            <a:r>
              <a:rPr lang="es-AR" sz="2400" b="1" dirty="0" smtClean="0"/>
              <a:t>inventario </a:t>
            </a:r>
            <a:r>
              <a:rPr lang="es-AR" sz="2400" b="1" dirty="0"/>
              <a:t>(art. 5).</a:t>
            </a:r>
            <a:r>
              <a:rPr lang="es-AR" sz="2400" dirty="0"/>
              <a:t>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925682793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188640"/>
            <a:ext cx="9807493" cy="7848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RETROCESO DE LOS GLACIARES 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dirty="0" smtClean="0"/>
              <a:t>En </a:t>
            </a:r>
            <a:r>
              <a:rPr lang="es-AR" sz="2400" dirty="0"/>
              <a:t>los estudios que precedieron a su elaboración, ese </a:t>
            </a:r>
            <a:r>
              <a:rPr lang="es-AR" sz="2400" dirty="0" smtClean="0"/>
              <a:t>instituto </a:t>
            </a:r>
          </a:p>
          <a:p>
            <a:r>
              <a:rPr lang="es-AR" sz="2400" dirty="0" smtClean="0"/>
              <a:t>evidenció </a:t>
            </a:r>
            <a:r>
              <a:rPr lang="es-AR" sz="2400" b="1" dirty="0"/>
              <a:t>la reducción de los glaciares en el sector cordillerano </a:t>
            </a:r>
          </a:p>
          <a:p>
            <a:r>
              <a:rPr lang="es-AR" sz="2400" dirty="0"/>
              <a:t>de nuestro país, advirtió las fluctuaciones frontales durante los </a:t>
            </a:r>
            <a:endParaRPr lang="es-AR" sz="2400" dirty="0" smtClean="0"/>
          </a:p>
          <a:p>
            <a:r>
              <a:rPr lang="es-AR" sz="2400" dirty="0" smtClean="0"/>
              <a:t>últimos 120 </a:t>
            </a:r>
            <a:r>
              <a:rPr lang="es-AR" sz="2400" dirty="0"/>
              <a:t>años de distintos glaciares y señaló que, en la actualidad, </a:t>
            </a:r>
            <a:endParaRPr lang="es-AR" sz="2400" dirty="0" smtClean="0"/>
          </a:p>
          <a:p>
            <a:r>
              <a:rPr lang="es-AR" sz="2400" b="1" dirty="0" smtClean="0"/>
              <a:t>el </a:t>
            </a:r>
            <a:r>
              <a:rPr lang="es-AR" sz="2400" b="1" dirty="0"/>
              <a:t>retroceso </a:t>
            </a:r>
            <a:r>
              <a:rPr lang="es-AR" sz="2400" b="1" dirty="0" smtClean="0"/>
              <a:t>de </a:t>
            </a:r>
            <a:r>
              <a:rPr lang="es-AR" sz="2400" b="1" dirty="0"/>
              <a:t>los glaciares es un fenómeno generalizado en </a:t>
            </a:r>
            <a:endParaRPr lang="es-AR" sz="2400" b="1" dirty="0" smtClean="0"/>
          </a:p>
          <a:p>
            <a:r>
              <a:rPr lang="es-AR" sz="2400" b="1" dirty="0" smtClean="0"/>
              <a:t>los </a:t>
            </a:r>
            <a:r>
              <a:rPr lang="es-AR" sz="2400" b="1" dirty="0"/>
              <a:t>Andes </a:t>
            </a:r>
            <a:r>
              <a:rPr lang="es-AR" sz="2400" dirty="0"/>
              <a:t>(Inventario </a:t>
            </a:r>
            <a:r>
              <a:rPr lang="es-AR" sz="2400" dirty="0" smtClean="0"/>
              <a:t>Nacional </a:t>
            </a:r>
            <a:r>
              <a:rPr lang="es-AR" sz="2400" dirty="0"/>
              <a:t>de Glaciares y Ambiente </a:t>
            </a:r>
            <a:r>
              <a:rPr lang="es-AR" sz="2400" dirty="0" err="1"/>
              <a:t>Periglacial</a:t>
            </a:r>
            <a:r>
              <a:rPr lang="es-AR" sz="2400" dirty="0"/>
              <a:t>: </a:t>
            </a:r>
            <a:endParaRPr lang="es-AR" sz="2400" dirty="0" smtClean="0"/>
          </a:p>
          <a:p>
            <a:r>
              <a:rPr lang="es-AR" sz="2400" dirty="0" smtClean="0"/>
              <a:t>Fundamentos </a:t>
            </a:r>
            <a:r>
              <a:rPr lang="es-AR" sz="2400" dirty="0"/>
              <a:t>y Cronograma </a:t>
            </a:r>
            <a:r>
              <a:rPr lang="es-AR" sz="2400" dirty="0" smtClean="0"/>
              <a:t>de </a:t>
            </a:r>
            <a:r>
              <a:rPr lang="es-AR" sz="2400" dirty="0"/>
              <a:t>Ejecución. Documento preparado </a:t>
            </a:r>
            <a:endParaRPr lang="es-AR" sz="2400" dirty="0" smtClean="0"/>
          </a:p>
          <a:p>
            <a:r>
              <a:rPr lang="es-AR" sz="2400" dirty="0" smtClean="0"/>
              <a:t>por </a:t>
            </a:r>
            <a:r>
              <a:rPr lang="es-AR" sz="2400" dirty="0"/>
              <a:t>el </a:t>
            </a:r>
            <a:r>
              <a:rPr lang="es-AR" sz="2400" dirty="0" smtClean="0"/>
              <a:t>(</a:t>
            </a:r>
            <a:r>
              <a:rPr lang="es-AR" sz="2400" dirty="0"/>
              <a:t>IANIGLA). Unidad Ejecutora </a:t>
            </a:r>
            <a:r>
              <a:rPr lang="es-AR" sz="2400" dirty="0" smtClean="0"/>
              <a:t>del (</a:t>
            </a:r>
            <a:r>
              <a:rPr lang="es-AR" sz="2400" dirty="0"/>
              <a:t>CONICET) </a:t>
            </a:r>
            <a:r>
              <a:rPr lang="es-AR" sz="2400" dirty="0" smtClean="0"/>
              <a:t>en </a:t>
            </a:r>
            <a:r>
              <a:rPr lang="es-AR" sz="2400" dirty="0"/>
              <a:t>cumplimiento </a:t>
            </a:r>
            <a:endParaRPr lang="es-AR" sz="2400" dirty="0" smtClean="0"/>
          </a:p>
          <a:p>
            <a:r>
              <a:rPr lang="es-AR" sz="2400" dirty="0" smtClean="0"/>
              <a:t>con </a:t>
            </a:r>
            <a:r>
              <a:rPr lang="es-AR" sz="2400" dirty="0"/>
              <a:t>lo establecido por la Ley 26.639 </a:t>
            </a:r>
            <a:r>
              <a:rPr lang="es-AR" sz="2400" dirty="0" smtClean="0"/>
              <a:t>del 28/10/2010, </a:t>
            </a:r>
            <a:r>
              <a:rPr lang="es-AR" sz="2400" dirty="0"/>
              <a:t>p. 14</a:t>
            </a:r>
            <a:r>
              <a:rPr lang="es-AR" sz="2400" dirty="0" smtClean="0"/>
              <a:t>).</a:t>
            </a:r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r>
              <a:rPr lang="es-AR" sz="2400" dirty="0" smtClean="0"/>
              <a:t> 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266859600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80528" y="620688"/>
            <a:ext cx="101127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NOVEDOSA PROBLEMÁTICA</a:t>
            </a:r>
          </a:p>
          <a:p>
            <a:endParaRPr lang="es-AR" sz="2400" dirty="0"/>
          </a:p>
          <a:p>
            <a:r>
              <a:rPr lang="es-AR" sz="2400" dirty="0" smtClean="0"/>
              <a:t>Que </a:t>
            </a:r>
            <a:r>
              <a:rPr lang="es-AR" sz="2400" dirty="0"/>
              <a:t>los múltiples objetivos que la Ley de Glaciares  identifica para</a:t>
            </a:r>
          </a:p>
          <a:p>
            <a:r>
              <a:rPr lang="es-AR" sz="2400" dirty="0"/>
              <a:t>establecer la protección de las zonas de glaciares y </a:t>
            </a:r>
            <a:r>
              <a:rPr lang="es-AR" sz="2400" dirty="0" err="1"/>
              <a:t>periglaciares</a:t>
            </a:r>
            <a:r>
              <a:rPr lang="es-AR" sz="2400" dirty="0"/>
              <a:t> –</a:t>
            </a:r>
          </a:p>
          <a:p>
            <a:r>
              <a:rPr lang="es-AR" sz="2400" dirty="0"/>
              <a:t>entre las cuales vale nuevamente resaltar </a:t>
            </a:r>
            <a:r>
              <a:rPr lang="es-AR" sz="2400" b="1" dirty="0"/>
              <a:t>su función de reserva de </a:t>
            </a:r>
          </a:p>
          <a:p>
            <a:r>
              <a:rPr lang="es-AR" sz="2400" b="1" dirty="0"/>
              <a:t>agua </a:t>
            </a:r>
            <a:r>
              <a:rPr lang="es-AR" sz="2400" dirty="0"/>
              <a:t>para el </a:t>
            </a:r>
            <a:r>
              <a:rPr lang="es-AR" sz="2400" b="1" dirty="0"/>
              <a:t>consumo humano y el respeto de la biodiversidad </a:t>
            </a:r>
          </a:p>
          <a:p>
            <a:r>
              <a:rPr lang="es-AR" sz="2400" dirty="0"/>
              <a:t>(artículo 1</a:t>
            </a:r>
            <a:r>
              <a:rPr lang="es-AR" sz="2400" dirty="0" smtClean="0"/>
              <a:t>°) </a:t>
            </a:r>
            <a:r>
              <a:rPr lang="es-AR" sz="2400" dirty="0"/>
              <a:t>dan cuenta del alcance de la </a:t>
            </a:r>
            <a:r>
              <a:rPr lang="es-AR" sz="2400" b="1" dirty="0"/>
              <a:t>novedosa problemática </a:t>
            </a:r>
          </a:p>
          <a:p>
            <a:r>
              <a:rPr lang="es-AR" sz="2400" dirty="0"/>
              <a:t>ambiental que sus previsiones procuran afrontar.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241607887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08720"/>
            <a:ext cx="9483686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MINERÍA A GRAN ESCALA Y PRESERVACIÓN GLACIARES 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dirty="0" smtClean="0"/>
              <a:t>En </a:t>
            </a:r>
            <a:r>
              <a:rPr lang="es-AR" sz="2400" dirty="0"/>
              <a:t>efecto, </a:t>
            </a:r>
            <a:r>
              <a:rPr lang="es-AR" sz="2400" b="1" dirty="0"/>
              <a:t>el legislador conectó los efectos de ciertos procesos </a:t>
            </a:r>
            <a:endParaRPr lang="es-AR" sz="2400" b="1" dirty="0" smtClean="0"/>
          </a:p>
          <a:p>
            <a:r>
              <a:rPr lang="es-AR" sz="2400" b="1" dirty="0" smtClean="0"/>
              <a:t>extractivos </a:t>
            </a:r>
            <a:r>
              <a:rPr lang="es-AR" sz="2400" dirty="0" smtClean="0"/>
              <a:t>-</a:t>
            </a:r>
            <a:r>
              <a:rPr lang="es-AR" sz="2400" dirty="0"/>
              <a:t>más específicamente, la posible incidencia de la </a:t>
            </a:r>
            <a:endParaRPr lang="es-AR" sz="2400" dirty="0" smtClean="0"/>
          </a:p>
          <a:p>
            <a:r>
              <a:rPr lang="es-AR" sz="2400" b="1" dirty="0" smtClean="0"/>
              <a:t>minería </a:t>
            </a:r>
            <a:r>
              <a:rPr lang="es-AR" sz="2400" b="1" dirty="0"/>
              <a:t>a gran escala </a:t>
            </a:r>
            <a:r>
              <a:rPr lang="es-AR" sz="2400" dirty="0" smtClean="0"/>
              <a:t>en </a:t>
            </a:r>
            <a:r>
              <a:rPr lang="es-AR" sz="2400" dirty="0"/>
              <a:t>ciertas regiones del país- </a:t>
            </a:r>
            <a:r>
              <a:rPr lang="es-AR" sz="2400" b="1" dirty="0"/>
              <a:t>sobre la </a:t>
            </a:r>
            <a:endParaRPr lang="es-AR" sz="2400" b="1" dirty="0" smtClean="0"/>
          </a:p>
          <a:p>
            <a:r>
              <a:rPr lang="es-AR" sz="2400" b="1" dirty="0" smtClean="0"/>
              <a:t>preservación </a:t>
            </a:r>
            <a:r>
              <a:rPr lang="es-AR" sz="2400" b="1" dirty="0"/>
              <a:t>y conservación de los </a:t>
            </a:r>
            <a:r>
              <a:rPr lang="es-AR" sz="2400" b="1" dirty="0" smtClean="0"/>
              <a:t>glaciares </a:t>
            </a:r>
            <a:r>
              <a:rPr lang="es-AR" sz="2400" b="1" dirty="0"/>
              <a:t>como “</a:t>
            </a:r>
            <a:r>
              <a:rPr lang="es-ES" sz="2400" b="1" i="1" dirty="0"/>
              <a:t>reservas </a:t>
            </a:r>
            <a:endParaRPr lang="es-ES" sz="2400" b="1" i="1" dirty="0" smtClean="0"/>
          </a:p>
          <a:p>
            <a:r>
              <a:rPr lang="es-ES" sz="2400" b="1" i="1" dirty="0" smtClean="0"/>
              <a:t>estratégicas</a:t>
            </a:r>
            <a:r>
              <a:rPr lang="es-ES" sz="2400" b="1" i="1" dirty="0"/>
              <a:t>” </a:t>
            </a:r>
            <a:r>
              <a:rPr lang="es-AR" sz="2400" b="1" dirty="0"/>
              <a:t>proveedoras de agua para el </a:t>
            </a:r>
            <a:r>
              <a:rPr lang="es-AR" sz="2400" b="1" dirty="0" smtClean="0"/>
              <a:t>planeta </a:t>
            </a:r>
            <a:r>
              <a:rPr lang="es-AR" sz="2400" dirty="0"/>
              <a:t>(arts. 1 y 3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la ley citada).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b="1" dirty="0" smtClean="0"/>
          </a:p>
          <a:p>
            <a:endParaRPr lang="es-AR" sz="2400" b="1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098839066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3528" y="2348880"/>
            <a:ext cx="8820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ACUERDO DE PARÍS Y CAMBIO CLIMÁTICO 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476475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08520" y="1340768"/>
            <a:ext cx="921906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ACUERDO DE PARIS 2015 SOBRE CALENTAMIENTO GLOBAL </a:t>
            </a:r>
          </a:p>
          <a:p>
            <a:endParaRPr lang="es-AR" sz="2400" dirty="0"/>
          </a:p>
          <a:p>
            <a:r>
              <a:rPr lang="es-AR" sz="2400" dirty="0" smtClean="0"/>
              <a:t>Que </a:t>
            </a:r>
            <a:r>
              <a:rPr lang="es-AR" sz="2400" dirty="0"/>
              <a:t>esta lectura se inscribe en el consenso internacional  que </a:t>
            </a:r>
            <a:endParaRPr lang="es-AR" sz="2400" dirty="0" smtClean="0"/>
          </a:p>
          <a:p>
            <a:r>
              <a:rPr lang="es-AR" sz="2400" dirty="0" smtClean="0"/>
              <a:t>aprobó el </a:t>
            </a:r>
            <a:r>
              <a:rPr lang="es-AR" sz="2400" b="1" dirty="0"/>
              <a:t>Acuerdo de París en 2015</a:t>
            </a:r>
            <a:r>
              <a:rPr lang="es-AR" sz="2400" dirty="0"/>
              <a:t>, ratificado por la República </a:t>
            </a:r>
            <a:endParaRPr lang="es-AR" sz="2400" dirty="0" smtClean="0"/>
          </a:p>
          <a:p>
            <a:r>
              <a:rPr lang="es-AR" sz="2400" dirty="0" smtClean="0"/>
              <a:t>Argentina </a:t>
            </a:r>
            <a:r>
              <a:rPr lang="es-AR" sz="2400" dirty="0"/>
              <a:t>en </a:t>
            </a:r>
            <a:r>
              <a:rPr lang="es-AR" sz="2400" dirty="0" smtClean="0"/>
              <a:t>2016</a:t>
            </a:r>
            <a:r>
              <a:rPr lang="es-AR" sz="2400" dirty="0"/>
              <a:t>, sobre calentamiento climático. </a:t>
            </a:r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</a:t>
            </a:r>
            <a:r>
              <a:rPr lang="es-AR" sz="2400" dirty="0" smtClean="0"/>
              <a:t>/ Estado </a:t>
            </a:r>
            <a:r>
              <a:rPr lang="es-AR" sz="2400" dirty="0"/>
              <a:t>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b="1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522998756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476672"/>
            <a:ext cx="996585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AMENAZA APREMIANTE DEL CAMBIO CLIMÁTICO 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dirty="0" smtClean="0"/>
              <a:t>En </a:t>
            </a:r>
            <a:r>
              <a:rPr lang="es-AR" sz="2400" dirty="0"/>
              <a:t>su texto se tuvo presente que para dar una respuesta “progresiva </a:t>
            </a:r>
            <a:endParaRPr lang="es-AR" sz="2400" dirty="0" smtClean="0"/>
          </a:p>
          <a:p>
            <a:r>
              <a:rPr lang="es-AR" sz="2400" dirty="0" smtClean="0"/>
              <a:t>y </a:t>
            </a:r>
            <a:r>
              <a:rPr lang="es-AR" sz="2400" dirty="0"/>
              <a:t>eficaz a </a:t>
            </a:r>
            <a:r>
              <a:rPr lang="es-AR" sz="2400" b="1" dirty="0"/>
              <a:t>la amenaza apremiante del cambio climático</a:t>
            </a:r>
            <a:r>
              <a:rPr lang="es-AR" sz="2400" dirty="0"/>
              <a:t>” debía </a:t>
            </a:r>
            <a:r>
              <a:rPr lang="es-AR" sz="2400" dirty="0" smtClean="0"/>
              <a:t>reconocerse </a:t>
            </a:r>
            <a:r>
              <a:rPr lang="es-AR" sz="2400" dirty="0"/>
              <a:t>la “importancia de </a:t>
            </a:r>
            <a:r>
              <a:rPr lang="es-AR" sz="2400" b="1" dirty="0"/>
              <a:t>evitar, </a:t>
            </a:r>
            <a:r>
              <a:rPr lang="es-AR" sz="2400" b="1" dirty="0" smtClean="0"/>
              <a:t>reducir </a:t>
            </a:r>
            <a:r>
              <a:rPr lang="es-AR" sz="2400" b="1" dirty="0"/>
              <a:t>al mínimo</a:t>
            </a:r>
            <a:r>
              <a:rPr lang="es-AR" sz="2400" dirty="0"/>
              <a:t> y afrontar </a:t>
            </a:r>
            <a:endParaRPr lang="es-AR" sz="2400" dirty="0" smtClean="0"/>
          </a:p>
          <a:p>
            <a:r>
              <a:rPr lang="es-AR" sz="2400" dirty="0" smtClean="0"/>
              <a:t>las </a:t>
            </a:r>
            <a:r>
              <a:rPr lang="es-AR" sz="2400" dirty="0"/>
              <a:t>pérdidas y los daños </a:t>
            </a:r>
            <a:r>
              <a:rPr lang="es-AR" sz="2400" dirty="0" smtClean="0"/>
              <a:t>relacionados </a:t>
            </a:r>
            <a:r>
              <a:rPr lang="es-AR" sz="2400" dirty="0"/>
              <a:t>con los </a:t>
            </a:r>
            <a:r>
              <a:rPr lang="es-AR" sz="2400" b="1" dirty="0"/>
              <a:t>efectos adversos </a:t>
            </a:r>
            <a:r>
              <a:rPr lang="es-AR" sz="2400" dirty="0"/>
              <a:t>del </a:t>
            </a:r>
            <a:r>
              <a:rPr lang="es-AR" sz="2400" dirty="0" smtClean="0"/>
              <a:t>cambio </a:t>
            </a:r>
            <a:r>
              <a:rPr lang="es-AR" sz="2400" dirty="0"/>
              <a:t>climático, incluidos los fenómenos meteorológicos extremos </a:t>
            </a:r>
            <a:r>
              <a:rPr lang="es-AR" sz="2400" dirty="0" smtClean="0"/>
              <a:t>y </a:t>
            </a:r>
            <a:r>
              <a:rPr lang="es-AR" sz="2400" dirty="0"/>
              <a:t>los fenómenos </a:t>
            </a:r>
            <a:r>
              <a:rPr lang="es-AR" sz="2400" dirty="0" smtClean="0"/>
              <a:t>de </a:t>
            </a:r>
            <a:r>
              <a:rPr lang="es-AR" sz="2400" dirty="0"/>
              <a:t>evolución lenta, y la contribución del </a:t>
            </a:r>
            <a:r>
              <a:rPr lang="es-AR" sz="2400" dirty="0" smtClean="0"/>
              <a:t>desarrollo sostenible </a:t>
            </a:r>
            <a:r>
              <a:rPr lang="es-AR" sz="2400" dirty="0"/>
              <a:t>a la reducción del riesgo de pérdidas y daños (</a:t>
            </a:r>
            <a:r>
              <a:rPr lang="es-AR" sz="2400" dirty="0" smtClean="0"/>
              <a:t>art. </a:t>
            </a:r>
            <a:r>
              <a:rPr lang="es-AR" sz="2400" dirty="0"/>
              <a:t>8</a:t>
            </a:r>
            <a:r>
              <a:rPr lang="es-AR" sz="2400" dirty="0" smtClean="0"/>
              <a:t>° del </a:t>
            </a:r>
            <a:r>
              <a:rPr lang="es-AR" sz="2400" dirty="0"/>
              <a:t>Acuerdo </a:t>
            </a:r>
            <a:r>
              <a:rPr lang="es-AR" sz="2400" dirty="0" smtClean="0"/>
              <a:t>de </a:t>
            </a:r>
            <a:r>
              <a:rPr lang="es-AR" sz="2400" dirty="0"/>
              <a:t>París, </a:t>
            </a:r>
            <a:r>
              <a:rPr lang="es-AR" sz="2400" dirty="0" smtClean="0"/>
              <a:t>12/12/2015</a:t>
            </a:r>
            <a:r>
              <a:rPr lang="es-AR" sz="2400" dirty="0"/>
              <a:t>, </a:t>
            </a:r>
            <a:r>
              <a:rPr lang="es-AR" sz="2400" dirty="0" smtClean="0"/>
              <a:t>21° </a:t>
            </a:r>
            <a:r>
              <a:rPr lang="es-AR" sz="2400" dirty="0"/>
              <a:t>Conferencia de </a:t>
            </a:r>
            <a:r>
              <a:rPr lang="es-AR" sz="2400" dirty="0" smtClean="0"/>
              <a:t>las </a:t>
            </a:r>
            <a:r>
              <a:rPr lang="es-AR" sz="2400" dirty="0"/>
              <a:t>Partes (COP)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la Convención Marco de Naciones Unidas sobre </a:t>
            </a:r>
            <a:r>
              <a:rPr lang="es-AR" sz="2400" dirty="0" smtClean="0"/>
              <a:t>Cambio </a:t>
            </a:r>
            <a:r>
              <a:rPr lang="es-AR" sz="2400" dirty="0"/>
              <a:t>Climático). </a:t>
            </a:r>
          </a:p>
          <a:p>
            <a:endParaRPr lang="es-AR" sz="2400" dirty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b="1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170973958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496" y="1196752"/>
            <a:ext cx="101799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PERSPECTIVA GLOBAL DERECHO DE CAMBIO CLIMÁTICO</a:t>
            </a:r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Que</a:t>
            </a:r>
            <a:r>
              <a:rPr lang="es-AR" sz="2400" dirty="0"/>
              <a:t>, así, la perspectiva global emergente del derecho del cambio </a:t>
            </a:r>
          </a:p>
          <a:p>
            <a:r>
              <a:rPr lang="es-AR" sz="2400" dirty="0"/>
              <a:t>climático </a:t>
            </a:r>
            <a:r>
              <a:rPr lang="es-AR" sz="2400" u="sng" dirty="0"/>
              <a:t>invita a reforzar la visión </a:t>
            </a:r>
            <a:r>
              <a:rPr lang="es-AR" sz="2400" u="sng" dirty="0" err="1"/>
              <a:t>policéntrica</a:t>
            </a:r>
            <a:r>
              <a:rPr lang="es-AR" sz="2400" u="sng" dirty="0"/>
              <a:t>  </a:t>
            </a:r>
            <a:r>
              <a:rPr lang="es-AR" sz="2400" dirty="0"/>
              <a:t>propuesta para los </a:t>
            </a:r>
          </a:p>
          <a:p>
            <a:r>
              <a:rPr lang="es-AR" sz="2400" dirty="0"/>
              <a:t>derechos colectivos al tiempo que evidencia la dificultad del proceso </a:t>
            </a:r>
          </a:p>
          <a:p>
            <a:r>
              <a:rPr lang="es-AR" sz="2400" dirty="0"/>
              <a:t>bilateral tradicional para responder a la problemática ambiental. </a:t>
            </a:r>
          </a:p>
          <a:p>
            <a:endParaRPr lang="es-AR" sz="2400" dirty="0" smtClean="0"/>
          </a:p>
          <a:p>
            <a:r>
              <a:rPr lang="es-AR" sz="2400" dirty="0" smtClean="0"/>
              <a:t>CSJ </a:t>
            </a:r>
            <a:r>
              <a:rPr lang="es-AR" sz="2400" dirty="0"/>
              <a:t>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49517805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112" y="980728"/>
            <a:ext cx="9538189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JUSTICIA CLIMÁTICA </a:t>
            </a:r>
          </a:p>
          <a:p>
            <a:endParaRPr lang="es-AR" sz="2400" b="1" dirty="0"/>
          </a:p>
          <a:p>
            <a:r>
              <a:rPr lang="es-AR" sz="2400" b="1" dirty="0" smtClean="0"/>
              <a:t>En </a:t>
            </a:r>
            <a:r>
              <a:rPr lang="es-AR" sz="2400" b="1" dirty="0"/>
              <a:t>ese sentido el Acuerdo de París también señala la utilidad </a:t>
            </a:r>
            <a:endParaRPr lang="es-AR" sz="2400" b="1" dirty="0" smtClean="0"/>
          </a:p>
          <a:p>
            <a:r>
              <a:rPr lang="es-AR" sz="2400" b="1" dirty="0" smtClean="0"/>
              <a:t>que puede </a:t>
            </a:r>
            <a:r>
              <a:rPr lang="es-AR" sz="2400" b="1" dirty="0"/>
              <a:t>revestir el concepto de “justicia climática” </a:t>
            </a:r>
            <a:r>
              <a:rPr lang="es-AR" sz="2400" dirty="0"/>
              <a:t>entendida </a:t>
            </a:r>
            <a:endParaRPr lang="es-AR" sz="2400" dirty="0" smtClean="0"/>
          </a:p>
          <a:p>
            <a:r>
              <a:rPr lang="es-AR" sz="2400" dirty="0" smtClean="0"/>
              <a:t>como la </a:t>
            </a:r>
            <a:r>
              <a:rPr lang="es-AR" sz="2400" dirty="0"/>
              <a:t>perspectiva que intenta integrar una multiplicidad de </a:t>
            </a:r>
            <a:endParaRPr lang="es-AR" sz="2400" dirty="0" smtClean="0"/>
          </a:p>
          <a:p>
            <a:r>
              <a:rPr lang="es-AR" sz="2400" dirty="0" smtClean="0"/>
              <a:t>actores para </a:t>
            </a:r>
            <a:r>
              <a:rPr lang="es-AR" sz="2400" dirty="0"/>
              <a:t>abordar de manera más sistémica la protección de </a:t>
            </a:r>
            <a:endParaRPr lang="es-AR" sz="2400" dirty="0" smtClean="0"/>
          </a:p>
          <a:p>
            <a:r>
              <a:rPr lang="es-AR" sz="2400" dirty="0" smtClean="0"/>
              <a:t>los ecosistemas </a:t>
            </a:r>
            <a:r>
              <a:rPr lang="es-AR" sz="2400" dirty="0"/>
              <a:t>y la biodiversidad. 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213780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7070" y="681057"/>
            <a:ext cx="103781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BIENES DE UN GRAN VALOR AMBIENTAL </a:t>
            </a:r>
          </a:p>
          <a:p>
            <a:endParaRPr lang="es-AR" altLang="es-AR" sz="2400" dirty="0"/>
          </a:p>
          <a:p>
            <a:r>
              <a:rPr lang="es-AR" altLang="es-AR" sz="2400" dirty="0"/>
              <a:t>Que ello es más evidente aun si se tiene en cuenta </a:t>
            </a:r>
            <a:r>
              <a:rPr lang="es-AR" altLang="es-AR" sz="2400" b="1" dirty="0"/>
              <a:t>la riqueza de </a:t>
            </a:r>
          </a:p>
          <a:p>
            <a:r>
              <a:rPr lang="es-AR" altLang="es-AR" sz="2400" b="1" dirty="0"/>
              <a:t>la zona en la que están ubicadas, en cuanto a los recursos </a:t>
            </a:r>
          </a:p>
          <a:p>
            <a:r>
              <a:rPr lang="es-AR" altLang="es-AR" sz="2400" b="1" dirty="0"/>
              <a:t>naturales disponibles</a:t>
            </a:r>
            <a:r>
              <a:rPr lang="es-AR" altLang="es-AR" sz="2400" dirty="0"/>
              <a:t>. </a:t>
            </a:r>
            <a:r>
              <a:rPr lang="es-AR" altLang="es-AR" sz="2400" b="1" dirty="0"/>
              <a:t>En las cercanías se ubican el Lago </a:t>
            </a:r>
          </a:p>
          <a:p>
            <a:r>
              <a:rPr lang="es-AR" altLang="es-AR" sz="2400" b="1" dirty="0"/>
              <a:t>Argentino, los glaciares Perito Moreno</a:t>
            </a:r>
            <a:r>
              <a:rPr lang="es-AR" altLang="es-AR" sz="2400" dirty="0"/>
              <a:t>, </a:t>
            </a:r>
            <a:r>
              <a:rPr lang="es-AR" altLang="es-AR" sz="2400" b="1" dirty="0" err="1" smtClean="0"/>
              <a:t>Spegazzini</a:t>
            </a:r>
            <a:r>
              <a:rPr lang="es-AR" altLang="es-AR" sz="2400" b="1" dirty="0" smtClean="0"/>
              <a:t>, </a:t>
            </a:r>
            <a:r>
              <a:rPr lang="es-AR" altLang="es-AR" sz="2400" b="1" dirty="0"/>
              <a:t>Upsala </a:t>
            </a:r>
            <a:r>
              <a:rPr lang="es-AR" altLang="es-AR" sz="2400" dirty="0"/>
              <a:t>y </a:t>
            </a:r>
          </a:p>
          <a:p>
            <a:r>
              <a:rPr lang="es-AR" altLang="es-AR" sz="2400" dirty="0"/>
              <a:t>el </a:t>
            </a:r>
            <a:r>
              <a:rPr lang="es-AR" altLang="es-AR" sz="2400" b="1" dirty="0"/>
              <a:t>Parque Nacional Los Glaciares,</a:t>
            </a:r>
            <a:r>
              <a:rPr lang="es-AR" altLang="es-AR" sz="2400" dirty="0"/>
              <a:t> que constituyen bienes de un </a:t>
            </a:r>
          </a:p>
          <a:p>
            <a:r>
              <a:rPr lang="es-AR" altLang="es-AR" sz="2400" dirty="0"/>
              <a:t>gran valor ambiental, económico y social no solo para quienes </a:t>
            </a:r>
          </a:p>
          <a:p>
            <a:r>
              <a:rPr lang="es-AR" altLang="es-AR" sz="2400" dirty="0"/>
              <a:t>viven en el vecindario. </a:t>
            </a:r>
          </a:p>
          <a:p>
            <a:endParaRPr lang="es-AR" altLang="es-AR" sz="2400" dirty="0"/>
          </a:p>
          <a:p>
            <a:r>
              <a:rPr lang="es-AR" altLang="es-AR" sz="2000" dirty="0"/>
              <a:t>Asociación Argentina de Abogados Ambientalistas de la Patagonia </a:t>
            </a:r>
          </a:p>
          <a:p>
            <a:r>
              <a:rPr lang="es-AR" altLang="es-AR" sz="2000" dirty="0"/>
              <a:t>c/ Santa Cruz, Provincia de y otro s/ amparo ambiental, 26/04/2016.</a:t>
            </a:r>
          </a:p>
          <a:p>
            <a:endParaRPr lang="es-AR" altLang="es-AR" sz="20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743054476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9024" y="2708920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RECHAZO DEMANDA CONTRA LEY 26.639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81115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0" y="1052736"/>
            <a:ext cx="947256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AUSENCIA DE AGRAVIO DISCERNIBLE</a:t>
            </a:r>
          </a:p>
          <a:p>
            <a:endParaRPr lang="es-MX" sz="2400" dirty="0">
              <a:solidFill>
                <a:srgbClr val="FF0000"/>
              </a:solidFill>
            </a:endParaRPr>
          </a:p>
          <a:p>
            <a:r>
              <a:rPr lang="es-MX" sz="2400" dirty="0" smtClean="0"/>
              <a:t>Que </a:t>
            </a:r>
            <a:r>
              <a:rPr lang="es-MX" sz="2400" u="sng" dirty="0"/>
              <a:t>en síntesis </a:t>
            </a:r>
            <a:r>
              <a:rPr lang="es-MX" sz="2400" dirty="0"/>
              <a:t>de todo lo expuesto, la demanda planteada por </a:t>
            </a:r>
          </a:p>
          <a:p>
            <a:r>
              <a:rPr lang="es-MX" sz="2400" dirty="0" err="1"/>
              <a:t>Barrick</a:t>
            </a:r>
            <a:r>
              <a:rPr lang="es-MX" sz="2400" dirty="0"/>
              <a:t> SA resulta inadmisible porque </a:t>
            </a:r>
            <a:r>
              <a:rPr lang="es-MX" sz="2400" b="1" dirty="0"/>
              <a:t>no demuestra que la Ley </a:t>
            </a:r>
          </a:p>
          <a:p>
            <a:r>
              <a:rPr lang="es-MX" sz="2400" b="1" dirty="0"/>
              <a:t>de Glaciares les cause un agravio discernible respecto de una </a:t>
            </a:r>
          </a:p>
          <a:p>
            <a:r>
              <a:rPr lang="es-MX" sz="2400" b="1" dirty="0"/>
              <a:t>cuestión justiciable. </a:t>
            </a:r>
            <a:endParaRPr lang="es-MX" sz="2400" b="1" dirty="0" smtClean="0"/>
          </a:p>
          <a:p>
            <a:endParaRPr lang="es-MX" sz="2400" b="1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b="1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080351669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08520" y="692696"/>
            <a:ext cx="9516772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PLANTEO DE VIOLACIÓN DEL DEBIDO PROCESO LEGISLATIVO</a:t>
            </a:r>
          </a:p>
          <a:p>
            <a:endParaRPr lang="es-MX" sz="2400" dirty="0"/>
          </a:p>
          <a:p>
            <a:r>
              <a:rPr lang="es-MX" sz="2400" dirty="0" smtClean="0"/>
              <a:t>En </a:t>
            </a:r>
            <a:r>
              <a:rPr lang="es-MX" sz="2400" dirty="0"/>
              <a:t>efecto, el planteo referido a la </a:t>
            </a:r>
            <a:r>
              <a:rPr lang="es-MX" sz="2400" u="sng" dirty="0"/>
              <a:t>violación del debido proceso </a:t>
            </a:r>
          </a:p>
          <a:p>
            <a:r>
              <a:rPr lang="es-MX" sz="2400" u="sng" dirty="0"/>
              <a:t>legislativo </a:t>
            </a:r>
            <a:r>
              <a:rPr lang="es-MX" sz="2400" dirty="0"/>
              <a:t>exige recordar que la jurisprudencia de este Tribunal </a:t>
            </a:r>
          </a:p>
          <a:p>
            <a:r>
              <a:rPr lang="es-MX" sz="2400" dirty="0"/>
              <a:t>establece que “</a:t>
            </a:r>
            <a:r>
              <a:rPr lang="es-MX" sz="2400" u="sng" dirty="0"/>
              <a:t>no constituye cuestión justiciable </a:t>
            </a:r>
            <a:r>
              <a:rPr lang="es-MX" sz="2400" dirty="0"/>
              <a:t>lo atinente al </a:t>
            </a:r>
          </a:p>
          <a:p>
            <a:r>
              <a:rPr lang="es-MX" sz="2400" dirty="0"/>
              <a:t>procedimiento adoptado por el Poder Legislativo para la formación </a:t>
            </a:r>
          </a:p>
          <a:p>
            <a:r>
              <a:rPr lang="es-MX" sz="2400" dirty="0"/>
              <a:t>y sanción de las leyes, salvo el supuesto de incumplimiento de los </a:t>
            </a:r>
          </a:p>
          <a:p>
            <a:r>
              <a:rPr lang="es-MX" sz="2400" dirty="0"/>
              <a:t>requisitos constitucionales mínimos e indispensables que </a:t>
            </a:r>
            <a:endParaRPr lang="es-MX" sz="2400" dirty="0" smtClean="0"/>
          </a:p>
          <a:p>
            <a:r>
              <a:rPr lang="es-MX" sz="2400" dirty="0" smtClean="0"/>
              <a:t>condicionan la </a:t>
            </a:r>
            <a:r>
              <a:rPr lang="es-MX" sz="2400" dirty="0"/>
              <a:t>creación de la ley”.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18910883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620688"/>
            <a:ext cx="9584675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CONFIGURACIÓN DE LA JUSTICIABILIDAD DE LA CUESTIÓN </a:t>
            </a:r>
            <a:endParaRPr lang="es-MX" sz="2400" dirty="0">
              <a:solidFill>
                <a:srgbClr val="FF0000"/>
              </a:solidFill>
            </a:endParaRPr>
          </a:p>
          <a:p>
            <a:endParaRPr lang="es-MX" sz="2400" u="sng" dirty="0" smtClean="0"/>
          </a:p>
          <a:p>
            <a:r>
              <a:rPr lang="es-MX" sz="2400" dirty="0" smtClean="0"/>
              <a:t>Para </a:t>
            </a:r>
            <a:r>
              <a:rPr lang="es-MX" sz="2400" dirty="0"/>
              <a:t>configurar la </a:t>
            </a:r>
            <a:r>
              <a:rPr lang="es-MX" sz="2400" dirty="0" err="1"/>
              <a:t>justiciabilidad</a:t>
            </a:r>
            <a:r>
              <a:rPr lang="es-MX" sz="2400" dirty="0"/>
              <a:t> de la cuestión, </a:t>
            </a:r>
            <a:r>
              <a:rPr lang="es-MX" sz="2400" u="sng" dirty="0"/>
              <a:t>resultaba entonces </a:t>
            </a:r>
          </a:p>
          <a:p>
            <a:r>
              <a:rPr lang="es-MX" sz="2400" u="sng" dirty="0"/>
              <a:t>dirimente acreditar el señalado incumplimiento</a:t>
            </a:r>
            <a:r>
              <a:rPr lang="es-MX" sz="2400" dirty="0"/>
              <a:t>, máxime cuando los </a:t>
            </a:r>
          </a:p>
          <a:p>
            <a:r>
              <a:rPr lang="es-MX" sz="2400" dirty="0"/>
              <a:t>actores reeditaban una cuestión que había sido tratada en el debate </a:t>
            </a:r>
          </a:p>
          <a:p>
            <a:r>
              <a:rPr lang="es-MX" sz="2400" dirty="0"/>
              <a:t>del Senado y desestimada a la luz del reglamento de esa cámara </a:t>
            </a:r>
            <a:endParaRPr lang="es-MX" sz="2400" dirty="0" smtClean="0"/>
          </a:p>
          <a:p>
            <a:r>
              <a:rPr lang="es-MX" sz="2400" dirty="0" smtClean="0"/>
              <a:t>y </a:t>
            </a:r>
            <a:r>
              <a:rPr lang="es-MX" sz="2400" dirty="0"/>
              <a:t>de </a:t>
            </a:r>
            <a:r>
              <a:rPr lang="es-MX" sz="2400" dirty="0" smtClean="0"/>
              <a:t>los </a:t>
            </a:r>
            <a:r>
              <a:rPr lang="es-MX" sz="2400" dirty="0"/>
              <a:t>antecedentes legislativos que señalaron los legisladores </a:t>
            </a:r>
          </a:p>
          <a:p>
            <a:r>
              <a:rPr lang="es-MX" sz="2400" dirty="0"/>
              <a:t>(considerandos 1 a 5).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501676195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29" y="692696"/>
            <a:ext cx="9349034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SURGE LA EXISTENCIA DE UN AGRAVIO </a:t>
            </a:r>
          </a:p>
          <a:p>
            <a:endParaRPr lang="es-MX" sz="2400" dirty="0"/>
          </a:p>
          <a:p>
            <a:r>
              <a:rPr lang="es-MX" sz="2400" dirty="0" smtClean="0"/>
              <a:t>Ello</a:t>
            </a:r>
            <a:r>
              <a:rPr lang="es-MX" sz="2400" dirty="0"/>
              <a:t>, sin perjuicio de observar que </a:t>
            </a:r>
            <a:r>
              <a:rPr lang="es-MX" sz="2400" u="sng" dirty="0"/>
              <a:t>tampoco surge de la demanda </a:t>
            </a:r>
            <a:endParaRPr lang="es-MX" sz="2400" u="sng" dirty="0" smtClean="0"/>
          </a:p>
          <a:p>
            <a:r>
              <a:rPr lang="es-MX" sz="2400" u="sng" dirty="0" smtClean="0"/>
              <a:t>la existencia </a:t>
            </a:r>
            <a:r>
              <a:rPr lang="es-MX" sz="2400" u="sng" dirty="0"/>
              <a:t>de un agravio </a:t>
            </a:r>
            <a:r>
              <a:rPr lang="es-MX" sz="2400" dirty="0"/>
              <a:t>– en los términos en que lo exigen los </a:t>
            </a:r>
          </a:p>
          <a:p>
            <a:r>
              <a:rPr lang="es-MX" sz="2400" dirty="0"/>
              <a:t>presupuestos de admisibilidad de una acción declarativa- causado </a:t>
            </a:r>
            <a:endParaRPr lang="es-MX" sz="2400" dirty="0" smtClean="0"/>
          </a:p>
          <a:p>
            <a:r>
              <a:rPr lang="es-MX" sz="2400" u="sng" dirty="0" smtClean="0"/>
              <a:t>por un </a:t>
            </a:r>
            <a:r>
              <a:rPr lang="es-MX" sz="2400" u="sng" dirty="0"/>
              <a:t>acto en ciernes </a:t>
            </a:r>
            <a:r>
              <a:rPr lang="es-MX" sz="2400" dirty="0"/>
              <a:t>ya sea respecto de la impugnación del </a:t>
            </a:r>
            <a:endParaRPr lang="es-MX" sz="2400" dirty="0" smtClean="0"/>
          </a:p>
          <a:p>
            <a:r>
              <a:rPr lang="es-MX" sz="2400" dirty="0" smtClean="0"/>
              <a:t>procedimiento legislativo </a:t>
            </a:r>
            <a:r>
              <a:rPr lang="es-MX" sz="2400" dirty="0"/>
              <a:t>(considerandos 6 a 8) o respecto de la </a:t>
            </a:r>
            <a:endParaRPr lang="es-MX" sz="2400" dirty="0" smtClean="0"/>
          </a:p>
          <a:p>
            <a:r>
              <a:rPr lang="es-MX" sz="2400" dirty="0" smtClean="0"/>
              <a:t>aplicación </a:t>
            </a:r>
            <a:r>
              <a:rPr lang="es-MX" sz="2400" dirty="0"/>
              <a:t>de la ley </a:t>
            </a:r>
            <a:r>
              <a:rPr lang="es-MX" sz="2400" dirty="0" smtClean="0"/>
              <a:t>(</a:t>
            </a:r>
            <a:r>
              <a:rPr lang="es-MX" sz="2400" dirty="0"/>
              <a:t>considerandos 9 a 11).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r>
              <a:rPr lang="es-MX" sz="2400" dirty="0"/>
              <a:t> </a:t>
            </a:r>
            <a:endParaRPr lang="es-AR" sz="2400" dirty="0"/>
          </a:p>
          <a:p>
            <a:r>
              <a:rPr lang="es-MX" sz="2400" dirty="0"/>
              <a:t> </a:t>
            </a:r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666810773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764704"/>
            <a:ext cx="908934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INDIVIDUALIZACIÓN DE NINGÚN “ACTO EN CIERNES”</a:t>
            </a:r>
          </a:p>
          <a:p>
            <a:endParaRPr lang="es-MX" sz="2400" dirty="0"/>
          </a:p>
          <a:p>
            <a:r>
              <a:rPr lang="es-MX" sz="2400" dirty="0" smtClean="0"/>
              <a:t>Respecto </a:t>
            </a:r>
            <a:r>
              <a:rPr lang="es-MX" sz="2400" dirty="0"/>
              <a:t>de la provincia de San Juan el planteo tampoco </a:t>
            </a:r>
            <a:r>
              <a:rPr lang="es-MX" sz="2400" dirty="0" smtClean="0"/>
              <a:t>supera</a:t>
            </a:r>
          </a:p>
          <a:p>
            <a:r>
              <a:rPr lang="es-MX" sz="2400" dirty="0" smtClean="0"/>
              <a:t>ese umbral</a:t>
            </a:r>
            <a:r>
              <a:rPr lang="es-MX" sz="2400" dirty="0"/>
              <a:t>. </a:t>
            </a:r>
            <a:r>
              <a:rPr lang="es-MX" sz="2400" u="sng" dirty="0"/>
              <a:t>No individualizó ningún acto “en ciernes” del Estado </a:t>
            </a:r>
            <a:endParaRPr lang="es-MX" sz="2400" u="sng" dirty="0" smtClean="0"/>
          </a:p>
          <a:p>
            <a:r>
              <a:rPr lang="es-MX" sz="2400" u="sng" dirty="0" smtClean="0"/>
              <a:t>Nacional </a:t>
            </a:r>
            <a:r>
              <a:rPr lang="es-MX" sz="2400" dirty="0" smtClean="0"/>
              <a:t>dictado </a:t>
            </a:r>
            <a:r>
              <a:rPr lang="es-MX" sz="2400" dirty="0"/>
              <a:t>al amparo de la Ley de Glaciares por el que se </a:t>
            </a:r>
            <a:endParaRPr lang="es-MX" sz="2400" dirty="0" smtClean="0"/>
          </a:p>
          <a:p>
            <a:r>
              <a:rPr lang="es-MX" sz="2400" dirty="0" smtClean="0"/>
              <a:t>hubiera afectado sus </a:t>
            </a:r>
            <a:r>
              <a:rPr lang="es-MX" sz="2400" dirty="0"/>
              <a:t>prerrogativas provinciales. </a:t>
            </a:r>
            <a:endParaRPr lang="es-MX" sz="2400" dirty="0" smtClean="0"/>
          </a:p>
          <a:p>
            <a:endParaRPr lang="es-MX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039790456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67544" y="2435696"/>
            <a:ext cx="7578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             INCENDIOS Y QUEMAS IRREGULARES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610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108520" y="908720"/>
            <a:ext cx="6072004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MEDIDAS </a:t>
            </a:r>
            <a:r>
              <a:rPr lang="es-ES" sz="2400" dirty="0">
                <a:solidFill>
                  <a:srgbClr val="FF0000"/>
                </a:solidFill>
              </a:rPr>
              <a:t>PRECAUTORIAS </a:t>
            </a:r>
            <a:r>
              <a:rPr lang="es-ES" sz="2400" dirty="0" smtClean="0">
                <a:solidFill>
                  <a:srgbClr val="FF0000"/>
                </a:solidFill>
              </a:rPr>
              <a:t>- INCENDIOS 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r>
              <a:rPr lang="es-ES" sz="2400" b="1" dirty="0" smtClean="0"/>
              <a:t>Corresponde </a:t>
            </a:r>
            <a:r>
              <a:rPr lang="es-ES" sz="2400" b="1" dirty="0"/>
              <a:t>hacer lugar a la medida cautelar</a:t>
            </a:r>
            <a:r>
              <a:rPr lang="es-ES" sz="2400" dirty="0"/>
              <a:t> tendiente a que </a:t>
            </a:r>
            <a:endParaRPr lang="es-ES" sz="2400" dirty="0" smtClean="0"/>
          </a:p>
          <a:p>
            <a:r>
              <a:rPr lang="es-ES" sz="2400" dirty="0" smtClean="0"/>
              <a:t>se </a:t>
            </a:r>
            <a:r>
              <a:rPr lang="es-ES" sz="2400" dirty="0"/>
              <a:t>ordene al </a:t>
            </a:r>
            <a:r>
              <a:rPr lang="es-ES" sz="2400" b="1" dirty="0"/>
              <a:t>Estado Nacional, a las </a:t>
            </a:r>
            <a:r>
              <a:rPr lang="es-ES" sz="2400" b="1" dirty="0" smtClean="0"/>
              <a:t>provincias </a:t>
            </a:r>
            <a:r>
              <a:rPr lang="es-ES" sz="2400" b="1" dirty="0"/>
              <a:t>y </a:t>
            </a:r>
            <a:r>
              <a:rPr lang="es-ES" sz="2400" b="1" dirty="0" smtClean="0"/>
              <a:t>municipios </a:t>
            </a:r>
          </a:p>
          <a:p>
            <a:r>
              <a:rPr lang="es-ES" sz="2400" b="1" dirty="0" smtClean="0"/>
              <a:t>demandados </a:t>
            </a:r>
            <a:r>
              <a:rPr lang="es-ES" sz="2400" b="1" dirty="0"/>
              <a:t>y a la Provincia de Buenos Aires </a:t>
            </a:r>
            <a:r>
              <a:rPr lang="es-ES" sz="2400" dirty="0"/>
              <a:t>a </a:t>
            </a:r>
            <a:r>
              <a:rPr lang="es-ES" sz="2400" b="1" dirty="0"/>
              <a:t>hacer cesar </a:t>
            </a:r>
            <a:r>
              <a:rPr lang="es-ES" sz="2400" dirty="0"/>
              <a:t>de </a:t>
            </a:r>
            <a:endParaRPr lang="es-ES" sz="2400" dirty="0" smtClean="0"/>
          </a:p>
          <a:p>
            <a:r>
              <a:rPr lang="es-ES" sz="2400" dirty="0" smtClean="0"/>
              <a:t>modo </a:t>
            </a:r>
            <a:r>
              <a:rPr lang="es-ES" sz="2400" dirty="0"/>
              <a:t>efectivo e inmediato </a:t>
            </a:r>
            <a:r>
              <a:rPr lang="es-ES" sz="2400" b="1" dirty="0"/>
              <a:t>los focos de incendio producto de la </a:t>
            </a:r>
            <a:endParaRPr lang="es-ES" sz="2400" b="1" dirty="0" smtClean="0"/>
          </a:p>
          <a:p>
            <a:r>
              <a:rPr lang="es-ES" sz="2400" b="1" dirty="0" smtClean="0"/>
              <a:t>quema </a:t>
            </a:r>
            <a:r>
              <a:rPr lang="es-ES" sz="2400" b="1" dirty="0"/>
              <a:t>de </a:t>
            </a:r>
            <a:r>
              <a:rPr lang="es-ES" sz="2400" b="1" dirty="0" smtClean="0"/>
              <a:t>pastizales.</a:t>
            </a:r>
          </a:p>
          <a:p>
            <a:endParaRPr lang="es-ES" sz="2400" b="1" dirty="0"/>
          </a:p>
          <a:p>
            <a:r>
              <a:rPr lang="es-ES" sz="2400" dirty="0" smtClean="0"/>
              <a:t> </a:t>
            </a:r>
          </a:p>
          <a:p>
            <a:r>
              <a:rPr lang="es-ES" sz="2400" dirty="0" err="1" smtClean="0"/>
              <a:t>Equística</a:t>
            </a:r>
            <a:r>
              <a:rPr lang="es-ES" sz="2400" dirty="0" smtClean="0"/>
              <a:t> </a:t>
            </a:r>
            <a:r>
              <a:rPr lang="es-ES" sz="2400" dirty="0"/>
              <a:t>Defensa del Medio Ambiente </a:t>
            </a:r>
            <a:r>
              <a:rPr lang="es-ES" sz="2400" dirty="0" err="1" smtClean="0"/>
              <a:t>Asoc</a:t>
            </a:r>
            <a:r>
              <a:rPr lang="es-ES" sz="2400" dirty="0" smtClean="0"/>
              <a:t>. </a:t>
            </a:r>
            <a:r>
              <a:rPr lang="es-ES" sz="2400" dirty="0" err="1"/>
              <a:t>Civ</a:t>
            </a:r>
            <a:r>
              <a:rPr lang="es-ES" sz="2400" dirty="0"/>
              <a:t>. c/ Santa </a:t>
            </a:r>
            <a:r>
              <a:rPr lang="es-ES" sz="2400" dirty="0" smtClean="0"/>
              <a:t>Fe</a:t>
            </a:r>
            <a:r>
              <a:rPr lang="es-ES" sz="2400" dirty="0"/>
              <a:t>, </a:t>
            </a:r>
            <a:r>
              <a:rPr lang="es-ES" sz="2400" dirty="0" smtClean="0"/>
              <a:t>Prov.</a:t>
            </a:r>
          </a:p>
          <a:p>
            <a:r>
              <a:rPr lang="es-ES" sz="2400" dirty="0" smtClean="0"/>
              <a:t>de </a:t>
            </a:r>
            <a:r>
              <a:rPr lang="es-ES" sz="2400" dirty="0"/>
              <a:t>y otros s/ amparo </a:t>
            </a:r>
            <a:r>
              <a:rPr lang="es-ES" sz="2400" dirty="0" smtClean="0"/>
              <a:t>ambiental. 11/8/2020 </a:t>
            </a:r>
            <a:r>
              <a:rPr lang="es-ES" sz="2400" dirty="0"/>
              <a:t>F. 343:726</a:t>
            </a:r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3071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052736"/>
            <a:ext cx="1057230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MEDIDAS PRECAUTORIAS – INCENDIOS </a:t>
            </a:r>
          </a:p>
          <a:p>
            <a:endParaRPr lang="es-ES" sz="2400" b="1" dirty="0"/>
          </a:p>
          <a:p>
            <a:r>
              <a:rPr lang="es-ES" sz="2400" b="1" dirty="0"/>
              <a:t>E</a:t>
            </a:r>
            <a:r>
              <a:rPr lang="es-ES" sz="2400" b="1" dirty="0" smtClean="0"/>
              <a:t>xisten </a:t>
            </a:r>
            <a:r>
              <a:rPr lang="es-ES" sz="2400" b="1" dirty="0"/>
              <a:t>suficientes elementos para </a:t>
            </a:r>
            <a:r>
              <a:rPr lang="es-ES" sz="2400" b="1" dirty="0" smtClean="0"/>
              <a:t>tener </a:t>
            </a:r>
            <a:r>
              <a:rPr lang="es-ES" sz="2400" b="1" dirty="0"/>
              <a:t>por acreditado que </a:t>
            </a:r>
            <a:endParaRPr lang="es-ES" sz="2400" b="1" dirty="0" smtClean="0"/>
          </a:p>
          <a:p>
            <a:r>
              <a:rPr lang="es-ES" sz="2400" b="1" dirty="0" smtClean="0"/>
              <a:t>los </a:t>
            </a:r>
            <a:r>
              <a:rPr lang="es-ES" sz="2400" b="1" dirty="0"/>
              <a:t>referidos incendios, si bien </a:t>
            </a:r>
            <a:r>
              <a:rPr lang="es-ES" sz="2400" b="1" dirty="0" smtClean="0"/>
              <a:t>constituyen </a:t>
            </a:r>
            <a:r>
              <a:rPr lang="es-ES" sz="2400" b="1" dirty="0"/>
              <a:t>una práctica </a:t>
            </a:r>
            <a:endParaRPr lang="es-ES" sz="2400" b="1" dirty="0" smtClean="0"/>
          </a:p>
          <a:p>
            <a:r>
              <a:rPr lang="es-ES" sz="2400" b="1" dirty="0" smtClean="0"/>
              <a:t>antigua</a:t>
            </a:r>
            <a:r>
              <a:rPr lang="es-ES" sz="2400" b="1" dirty="0"/>
              <a:t>, han adquirido una dimensión</a:t>
            </a:r>
            <a:r>
              <a:rPr lang="es-ES" sz="2400" dirty="0"/>
              <a:t> </a:t>
            </a:r>
            <a:r>
              <a:rPr lang="es-ES" sz="2400" b="1" dirty="0" smtClean="0"/>
              <a:t>que </a:t>
            </a:r>
            <a:r>
              <a:rPr lang="es-ES" sz="2400" b="1" dirty="0"/>
              <a:t>afecta a todo el </a:t>
            </a:r>
            <a:endParaRPr lang="es-ES" sz="2400" b="1" dirty="0" smtClean="0"/>
          </a:p>
          <a:p>
            <a:r>
              <a:rPr lang="es-ES" sz="2400" b="1" dirty="0" smtClean="0"/>
              <a:t>ecosistema </a:t>
            </a:r>
            <a:r>
              <a:rPr lang="es-ES" sz="2400" b="1" dirty="0"/>
              <a:t>y la salud de la población</a:t>
            </a:r>
            <a:r>
              <a:rPr lang="es-ES" sz="2400" dirty="0"/>
              <a:t>, </a:t>
            </a:r>
            <a:r>
              <a:rPr lang="es-ES" sz="2400" b="1" dirty="0" smtClean="0"/>
              <a:t>y que </a:t>
            </a:r>
            <a:r>
              <a:rPr lang="es-ES" sz="2400" b="1" dirty="0"/>
              <a:t>no se tratan de </a:t>
            </a:r>
            <a:endParaRPr lang="es-ES" sz="2400" b="1" dirty="0" smtClean="0"/>
          </a:p>
          <a:p>
            <a:r>
              <a:rPr lang="es-ES" sz="2400" b="1" dirty="0" smtClean="0"/>
              <a:t>una </a:t>
            </a:r>
            <a:r>
              <a:rPr lang="es-ES" sz="2400" b="1" dirty="0"/>
              <a:t>quema aislada de pastizales sino de</a:t>
            </a:r>
            <a:r>
              <a:rPr lang="es-ES" sz="2400" dirty="0"/>
              <a:t>l </a:t>
            </a:r>
            <a:r>
              <a:rPr lang="es-ES" sz="2400" b="1" dirty="0" smtClean="0"/>
              <a:t>efecto </a:t>
            </a:r>
            <a:r>
              <a:rPr lang="es-ES" sz="2400" b="1" dirty="0"/>
              <a:t>acumulativo</a:t>
            </a:r>
            <a:r>
              <a:rPr lang="es-ES" sz="2400" dirty="0"/>
              <a:t> </a:t>
            </a:r>
            <a:endParaRPr lang="es-ES" sz="2400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numerosos incendios </a:t>
            </a:r>
            <a:r>
              <a:rPr lang="es-ES" sz="2400" dirty="0"/>
              <a:t>que se han expandido </a:t>
            </a:r>
            <a:r>
              <a:rPr lang="es-ES" sz="2400" dirty="0" smtClean="0"/>
              <a:t>por </a:t>
            </a:r>
            <a:r>
              <a:rPr lang="es-ES" sz="2400" dirty="0"/>
              <a:t>la región, </a:t>
            </a:r>
            <a:endParaRPr lang="es-ES" sz="2400" dirty="0" smtClean="0"/>
          </a:p>
          <a:p>
            <a:r>
              <a:rPr lang="es-ES" sz="2400" dirty="0" smtClean="0"/>
              <a:t>poniendo </a:t>
            </a:r>
            <a:r>
              <a:rPr lang="es-ES" sz="2400" dirty="0"/>
              <a:t>en riesgo al ambiente.</a:t>
            </a:r>
          </a:p>
          <a:p>
            <a:endParaRPr lang="es-ES" sz="2400" dirty="0" smtClean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</a:t>
            </a:r>
            <a:r>
              <a:rPr lang="es-ES" sz="2400" dirty="0" smtClean="0"/>
              <a:t>Ambiente: 11/8/2020 </a:t>
            </a:r>
            <a:r>
              <a:rPr lang="es-ES" sz="2400" dirty="0"/>
              <a:t>F. 343:726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17851127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88640"/>
            <a:ext cx="945982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PELIGRO EN LA DEMORA – INCENDIOS </a:t>
            </a:r>
          </a:p>
          <a:p>
            <a:endParaRPr lang="es-ES" sz="2400" b="1" dirty="0"/>
          </a:p>
          <a:p>
            <a:r>
              <a:rPr lang="es-ES" sz="2400" b="1" dirty="0" smtClean="0"/>
              <a:t>Es </a:t>
            </a:r>
            <a:r>
              <a:rPr lang="es-ES" sz="2400" b="1" dirty="0"/>
              <a:t>procedente la medida cautelar </a:t>
            </a:r>
            <a:r>
              <a:rPr lang="es-ES" sz="2400" dirty="0"/>
              <a:t>tendiente a que se </a:t>
            </a:r>
            <a:r>
              <a:rPr lang="es-ES" sz="2400" dirty="0" smtClean="0"/>
              <a:t>ordene </a:t>
            </a:r>
            <a:r>
              <a:rPr lang="es-ES" sz="2400" dirty="0"/>
              <a:t>al Estado Nacional, a las provincias y municipios </a:t>
            </a:r>
            <a:r>
              <a:rPr lang="es-ES" sz="2400" dirty="0" smtClean="0"/>
              <a:t>demandados </a:t>
            </a:r>
            <a:r>
              <a:rPr lang="es-ES" sz="2400" dirty="0"/>
              <a:t>y a la Provincia de Buenos Aires a </a:t>
            </a:r>
            <a:r>
              <a:rPr lang="es-ES" sz="2400" b="1" dirty="0"/>
              <a:t>hacer </a:t>
            </a:r>
            <a:r>
              <a:rPr lang="es-ES" sz="2400" b="1" dirty="0" smtClean="0"/>
              <a:t>cesar </a:t>
            </a:r>
            <a:r>
              <a:rPr lang="es-ES" sz="2400" b="1" dirty="0"/>
              <a:t>de modo ef</a:t>
            </a:r>
            <a:r>
              <a:rPr lang="es-ES" sz="2400" dirty="0"/>
              <a:t>ectivo e </a:t>
            </a:r>
            <a:r>
              <a:rPr lang="es-ES" sz="2400" b="1" dirty="0"/>
              <a:t>inmediato los focos de incendio </a:t>
            </a:r>
            <a:r>
              <a:rPr lang="es-ES" sz="2400" b="1" dirty="0" smtClean="0"/>
              <a:t>producto </a:t>
            </a:r>
            <a:r>
              <a:rPr lang="es-ES" sz="2400" b="1" dirty="0"/>
              <a:t>de la quema de</a:t>
            </a:r>
            <a:r>
              <a:rPr lang="es-ES" sz="2400" dirty="0"/>
              <a:t> pastizales, </a:t>
            </a:r>
            <a:r>
              <a:rPr lang="es-ES" sz="2400" b="1" dirty="0"/>
              <a:t>toda vez que el peligro </a:t>
            </a:r>
            <a:r>
              <a:rPr lang="es-ES" sz="2400" b="1" dirty="0" smtClean="0"/>
              <a:t>concreto </a:t>
            </a:r>
            <a:r>
              <a:rPr lang="es-ES" sz="2400" b="1" dirty="0"/>
              <a:t>sobre el </a:t>
            </a:r>
            <a:r>
              <a:rPr lang="es-ES" sz="2400" b="1" dirty="0" smtClean="0"/>
              <a:t>ambiente</a:t>
            </a:r>
          </a:p>
          <a:p>
            <a:r>
              <a:rPr lang="es-ES" sz="2400" dirty="0" smtClean="0"/>
              <a:t>se </a:t>
            </a:r>
            <a:r>
              <a:rPr lang="es-ES" sz="2400" dirty="0"/>
              <a:t>configura en tanto, con estos </a:t>
            </a:r>
            <a:r>
              <a:rPr lang="es-ES" sz="2400" dirty="0" smtClean="0"/>
              <a:t>incendios</a:t>
            </a:r>
            <a:r>
              <a:rPr lang="es-ES" sz="2400" dirty="0"/>
              <a:t>, </a:t>
            </a:r>
            <a:r>
              <a:rPr lang="es-ES" sz="2400" b="1" dirty="0"/>
              <a:t>se pierden </a:t>
            </a:r>
            <a:r>
              <a:rPr lang="es-ES" sz="2400" dirty="0"/>
              <a:t>bosques, se afecta la función de </a:t>
            </a:r>
            <a:r>
              <a:rPr lang="es-ES" sz="2400" b="1" dirty="0" smtClean="0"/>
              <a:t>humedales</a:t>
            </a:r>
            <a:r>
              <a:rPr lang="es-ES" sz="2400" b="1" dirty="0"/>
              <a:t>,</a:t>
            </a:r>
            <a:r>
              <a:rPr lang="es-ES" sz="2400" dirty="0"/>
              <a:t> se cambia abruptamente el uso del </a:t>
            </a:r>
            <a:r>
              <a:rPr lang="es-ES" sz="2400" b="1" dirty="0"/>
              <a:t>suelo, </a:t>
            </a:r>
            <a:r>
              <a:rPr lang="es-ES" sz="2400" dirty="0" smtClean="0"/>
              <a:t>desaparecen </a:t>
            </a:r>
            <a:r>
              <a:rPr lang="es-ES" sz="2400" dirty="0"/>
              <a:t>innumerables especies de origen subtropical, </a:t>
            </a:r>
            <a:r>
              <a:rPr lang="es-ES" sz="2400" dirty="0" smtClean="0"/>
              <a:t>de </a:t>
            </a:r>
            <a:r>
              <a:rPr lang="es-ES" sz="2400" dirty="0"/>
              <a:t>la vida silvestre, </a:t>
            </a:r>
            <a:r>
              <a:rPr lang="es-ES" sz="2400" b="1" dirty="0" smtClean="0"/>
              <a:t>de </a:t>
            </a:r>
            <a:r>
              <a:rPr lang="es-ES" sz="2400" b="1" dirty="0"/>
              <a:t>la flora, de la fauna y la </a:t>
            </a:r>
            <a:r>
              <a:rPr lang="es-ES" sz="2400" b="1" dirty="0" smtClean="0"/>
              <a:t>biodiversidad</a:t>
            </a:r>
            <a:r>
              <a:rPr lang="es-ES" sz="2400" dirty="0" smtClean="0"/>
              <a:t>, </a:t>
            </a:r>
            <a:r>
              <a:rPr lang="es-ES" sz="2400" b="1" dirty="0" smtClean="0"/>
              <a:t>causando </a:t>
            </a:r>
            <a:r>
              <a:rPr lang="es-ES" sz="2400" b="1" dirty="0"/>
              <a:t>todo ello un riesgo de alteración significativa y </a:t>
            </a:r>
            <a:r>
              <a:rPr lang="es-ES" sz="2400" b="1" dirty="0" smtClean="0"/>
              <a:t>permanente </a:t>
            </a:r>
            <a:r>
              <a:rPr lang="es-ES" sz="2400" b="1" dirty="0"/>
              <a:t>del ecosistema del Delta del Río Paraná</a:t>
            </a:r>
            <a:r>
              <a:rPr lang="es-ES" sz="2400" b="1" dirty="0" smtClean="0"/>
              <a:t>.</a:t>
            </a:r>
          </a:p>
          <a:p>
            <a:endParaRPr lang="es-ES" sz="2400" b="1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</a:t>
            </a:r>
            <a:r>
              <a:rPr lang="es-ES" sz="2400" dirty="0" smtClean="0"/>
              <a:t>Ambiente: 11/8/2020 </a:t>
            </a:r>
            <a:r>
              <a:rPr lang="es-ES" sz="2400" dirty="0"/>
              <a:t>F. 343:726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4005349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1196752"/>
            <a:ext cx="9201558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ASEGURAR LA SUSTENTABILIDAD DEL DESARROLLO </a:t>
            </a:r>
          </a:p>
          <a:p>
            <a:endParaRPr lang="es-AR" altLang="es-AR" sz="2400" dirty="0">
              <a:solidFill>
                <a:srgbClr val="FF0000"/>
              </a:solidFill>
            </a:endParaRPr>
          </a:p>
          <a:p>
            <a:r>
              <a:rPr lang="es-AR" altLang="es-AR" sz="2400" dirty="0"/>
              <a:t>Que, en consecuencia, existe evidencia de </a:t>
            </a:r>
            <a:r>
              <a:rPr lang="es-AR" altLang="es-AR" sz="2400" b="1" dirty="0"/>
              <a:t>obras con suficiente </a:t>
            </a:r>
          </a:p>
          <a:p>
            <a:r>
              <a:rPr lang="es-AR" altLang="es-AR" sz="2400" b="1" dirty="0"/>
              <a:t>relevancia</a:t>
            </a:r>
            <a:r>
              <a:rPr lang="es-AR" altLang="es-AR" sz="2400" dirty="0"/>
              <a:t> como para alterar un amplio </a:t>
            </a:r>
            <a:r>
              <a:rPr lang="es-AR" altLang="es-AR" sz="2400" b="1" dirty="0"/>
              <a:t>ecosistema</a:t>
            </a:r>
            <a:r>
              <a:rPr lang="es-AR" altLang="es-AR" sz="2400" dirty="0"/>
              <a:t>, por lo que </a:t>
            </a:r>
          </a:p>
          <a:p>
            <a:r>
              <a:rPr lang="es-AR" altLang="es-AR" sz="2400" dirty="0"/>
              <a:t>se hace necesario </a:t>
            </a:r>
            <a:r>
              <a:rPr lang="es-AR" altLang="es-AR" sz="2400" b="1" dirty="0"/>
              <a:t>asegurar la sustentabilidad del desarrollo</a:t>
            </a:r>
          </a:p>
          <a:p>
            <a:r>
              <a:rPr lang="es-AR" altLang="es-AR" sz="2400" dirty="0"/>
              <a:t>que se pretende.</a:t>
            </a:r>
          </a:p>
          <a:p>
            <a:endParaRPr lang="es-AR" altLang="es-AR" dirty="0"/>
          </a:p>
          <a:p>
            <a:r>
              <a:rPr lang="es-AR" altLang="es-AR" dirty="0"/>
              <a:t>Asociación Argentina de Abogados Ambientalistas de la Patagonia </a:t>
            </a:r>
          </a:p>
          <a:p>
            <a:r>
              <a:rPr lang="es-AR" altLang="es-AR" dirty="0"/>
              <a:t>c/ Santa Cruz, Provincia de y otro s/ amparo ambiental, 26/04/2016</a:t>
            </a:r>
            <a:r>
              <a:rPr lang="es-AR" altLang="es-AR" sz="2000" dirty="0" smtClean="0"/>
              <a:t>.</a:t>
            </a:r>
          </a:p>
          <a:p>
            <a:r>
              <a:rPr lang="es-AR" altLang="es-AR" sz="2000" dirty="0" smtClean="0"/>
              <a:t>F. 339:515</a:t>
            </a:r>
            <a:endParaRPr lang="es-AR" altLang="es-AR" sz="2000" dirty="0"/>
          </a:p>
          <a:p>
            <a:endParaRPr lang="es-AR" altLang="es-AR" sz="2000" dirty="0"/>
          </a:p>
          <a:p>
            <a:endParaRPr lang="es-AR" altLang="es-AR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498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1" y="404664"/>
            <a:ext cx="933160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INCENDIOS: AFECTACIÓN DE LA SALUD </a:t>
            </a:r>
          </a:p>
          <a:p>
            <a:endParaRPr lang="es-ES" sz="2400" dirty="0"/>
          </a:p>
          <a:p>
            <a:r>
              <a:rPr lang="es-ES" sz="2400" dirty="0" smtClean="0"/>
              <a:t>Es </a:t>
            </a:r>
            <a:r>
              <a:rPr lang="es-ES" sz="2400" dirty="0"/>
              <a:t>procedente la medida cautelar destinada a hacer </a:t>
            </a:r>
            <a:r>
              <a:rPr lang="es-ES" sz="2400" dirty="0" smtClean="0"/>
              <a:t>cesar</a:t>
            </a:r>
          </a:p>
          <a:p>
            <a:r>
              <a:rPr lang="es-ES" sz="2400" dirty="0" smtClean="0"/>
              <a:t>de </a:t>
            </a:r>
            <a:r>
              <a:rPr lang="es-ES" sz="2400" dirty="0"/>
              <a:t>modo efectivo e inmediato los focos de incendio producto </a:t>
            </a:r>
            <a:endParaRPr lang="es-ES" sz="2400" dirty="0" smtClean="0"/>
          </a:p>
          <a:p>
            <a:r>
              <a:rPr lang="es-ES" sz="2400" dirty="0" smtClean="0"/>
              <a:t>de </a:t>
            </a:r>
            <a:r>
              <a:rPr lang="es-ES" sz="2400" dirty="0"/>
              <a:t>la quema de pastizales, </a:t>
            </a:r>
            <a:r>
              <a:rPr lang="es-ES" sz="2400" b="1" dirty="0"/>
              <a:t>si como consecuencia de estos </a:t>
            </a:r>
            <a:endParaRPr lang="es-ES" sz="2400" b="1" dirty="0" smtClean="0"/>
          </a:p>
          <a:p>
            <a:r>
              <a:rPr lang="es-ES" sz="2400" b="1" dirty="0" smtClean="0"/>
              <a:t>gigantescos </a:t>
            </a:r>
            <a:r>
              <a:rPr lang="es-ES" sz="2400" b="1" dirty="0"/>
              <a:t>incendios en el Delta, resultan afectadas la </a:t>
            </a:r>
            <a:endParaRPr lang="es-ES" sz="2400" b="1" dirty="0" smtClean="0"/>
          </a:p>
          <a:p>
            <a:r>
              <a:rPr lang="es-ES" sz="2400" b="1" dirty="0" smtClean="0"/>
              <a:t>salud </a:t>
            </a:r>
            <a:r>
              <a:rPr lang="es-ES" sz="2400" b="1" dirty="0"/>
              <a:t>pública y la calidad de vida de los habitantes de </a:t>
            </a:r>
            <a:endParaRPr lang="es-ES" sz="2400" b="1" dirty="0" smtClean="0"/>
          </a:p>
          <a:p>
            <a:r>
              <a:rPr lang="es-ES" sz="2400" b="1" dirty="0" smtClean="0"/>
              <a:t>ciudades </a:t>
            </a:r>
            <a:r>
              <a:rPr lang="es-ES" sz="2400" b="1" dirty="0"/>
              <a:t>vecinas,</a:t>
            </a:r>
            <a:r>
              <a:rPr lang="es-ES" sz="2400" dirty="0"/>
              <a:t> provocando un incremento de los niveles </a:t>
            </a:r>
            <a:endParaRPr lang="es-ES" sz="2400" dirty="0" smtClean="0"/>
          </a:p>
          <a:p>
            <a:r>
              <a:rPr lang="es-ES" sz="2400" dirty="0" smtClean="0"/>
              <a:t>de </a:t>
            </a:r>
            <a:r>
              <a:rPr lang="es-ES" sz="2400" dirty="0"/>
              <a:t>monóxido de carbono y de partículas </a:t>
            </a:r>
            <a:r>
              <a:rPr lang="es-ES" sz="2400" dirty="0" smtClean="0"/>
              <a:t>sólidas </a:t>
            </a:r>
            <a:r>
              <a:rPr lang="es-ES" sz="2400" dirty="0"/>
              <a:t>en </a:t>
            </a:r>
            <a:r>
              <a:rPr lang="es-ES" sz="2400" dirty="0" smtClean="0"/>
              <a:t>suspensión </a:t>
            </a:r>
            <a:r>
              <a:rPr lang="es-ES" sz="2400" dirty="0"/>
              <a:t>durante la propagación de la nube de humo, la </a:t>
            </a:r>
            <a:r>
              <a:rPr lang="es-ES" sz="2400" dirty="0" smtClean="0"/>
              <a:t>que </a:t>
            </a:r>
            <a:r>
              <a:rPr lang="es-ES" sz="2400" dirty="0"/>
              <a:t>por lo general produce problemas en la salud</a:t>
            </a:r>
            <a:r>
              <a:rPr lang="es-ES" sz="2400" dirty="0" smtClean="0"/>
              <a:t>, </a:t>
            </a:r>
            <a:r>
              <a:rPr lang="es-ES" sz="2400" dirty="0"/>
              <a:t>tales </a:t>
            </a:r>
            <a:r>
              <a:rPr lang="es-ES" sz="2400" dirty="0" smtClean="0"/>
              <a:t>como </a:t>
            </a:r>
            <a:r>
              <a:rPr lang="es-ES" sz="2400" dirty="0"/>
              <a:t>irritación en nariz, garganta, pulmones y ojos, </a:t>
            </a:r>
            <a:r>
              <a:rPr lang="es-ES" sz="2400" dirty="0" smtClean="0"/>
              <a:t>problemas </a:t>
            </a:r>
            <a:r>
              <a:rPr lang="es-ES" sz="2400" dirty="0"/>
              <a:t>respiratorios y otras perturbaciones más </a:t>
            </a:r>
            <a:r>
              <a:rPr lang="es-ES" sz="2400" dirty="0" smtClean="0"/>
              <a:t>complejas.</a:t>
            </a:r>
          </a:p>
          <a:p>
            <a:endParaRPr lang="es-ES" sz="2400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11/8/2020 F. 343:726</a:t>
            </a:r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43426295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108520" y="404664"/>
            <a:ext cx="799903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MOLESTIAS INTOLERABLES 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r>
              <a:rPr lang="es-ES" sz="2400" dirty="0" smtClean="0"/>
              <a:t>Corresponde </a:t>
            </a:r>
            <a:r>
              <a:rPr lang="es-ES" sz="2400" dirty="0"/>
              <a:t>hacer lugar a </a:t>
            </a:r>
            <a:r>
              <a:rPr lang="es-ES" sz="2400" b="1" dirty="0"/>
              <a:t>la medida cautelar</a:t>
            </a:r>
            <a:r>
              <a:rPr lang="es-ES" sz="2400" dirty="0"/>
              <a:t> </a:t>
            </a:r>
            <a:r>
              <a:rPr lang="es-ES" sz="2400" b="1" dirty="0"/>
              <a:t>tendiente a hacer </a:t>
            </a:r>
            <a:endParaRPr lang="es-ES" sz="2400" b="1" dirty="0" smtClean="0"/>
          </a:p>
          <a:p>
            <a:r>
              <a:rPr lang="es-ES" sz="2400" b="1" dirty="0" smtClean="0"/>
              <a:t>cesar </a:t>
            </a:r>
            <a:r>
              <a:rPr lang="es-ES" sz="2400" b="1" dirty="0"/>
              <a:t>de modo efectivo e inmediato los focos de incendio </a:t>
            </a:r>
            <a:endParaRPr lang="es-ES" sz="2400" b="1" dirty="0" smtClean="0"/>
          </a:p>
          <a:p>
            <a:r>
              <a:rPr lang="es-ES" sz="2400" b="1" dirty="0" smtClean="0"/>
              <a:t>product</a:t>
            </a:r>
            <a:r>
              <a:rPr lang="es-ES" sz="2400" dirty="0" smtClean="0"/>
              <a:t>o de </a:t>
            </a:r>
            <a:r>
              <a:rPr lang="es-ES" sz="2400" dirty="0"/>
              <a:t>la quema de pastizales, </a:t>
            </a:r>
            <a:r>
              <a:rPr lang="es-ES" sz="2400" b="1" dirty="0"/>
              <a:t>toda vez que dichos </a:t>
            </a:r>
            <a:endParaRPr lang="es-ES" sz="2400" b="1" dirty="0" smtClean="0"/>
          </a:p>
          <a:p>
            <a:r>
              <a:rPr lang="es-ES" sz="2400" b="1" dirty="0" smtClean="0"/>
              <a:t>incendios </a:t>
            </a:r>
            <a:r>
              <a:rPr lang="es-ES" sz="2400" b="1" dirty="0"/>
              <a:t>provocan </a:t>
            </a:r>
            <a:r>
              <a:rPr lang="es-ES" sz="2400" b="1" dirty="0" smtClean="0"/>
              <a:t>molestias </a:t>
            </a:r>
            <a:r>
              <a:rPr lang="es-ES" sz="2400" b="1" dirty="0"/>
              <a:t>que exceden el límite de la </a:t>
            </a:r>
            <a:endParaRPr lang="es-ES" sz="2400" b="1" dirty="0" smtClean="0"/>
          </a:p>
          <a:p>
            <a:r>
              <a:rPr lang="es-ES" sz="2400" b="1" dirty="0" smtClean="0"/>
              <a:t>normal tolerancia</a:t>
            </a:r>
            <a:r>
              <a:rPr lang="es-ES" sz="2400" b="1" dirty="0"/>
              <a:t>,</a:t>
            </a:r>
            <a:r>
              <a:rPr lang="es-ES" sz="2400" dirty="0"/>
              <a:t> por la </a:t>
            </a:r>
            <a:r>
              <a:rPr lang="es-ES" sz="2400" dirty="0" smtClean="0"/>
              <a:t>presencia </a:t>
            </a:r>
            <a:r>
              <a:rPr lang="es-ES" sz="2400" dirty="0"/>
              <a:t>en cantidades importantes </a:t>
            </a:r>
            <a:r>
              <a:rPr lang="es-ES" sz="2400" dirty="0" smtClean="0"/>
              <a:t>de </a:t>
            </a:r>
          </a:p>
          <a:p>
            <a:r>
              <a:rPr lang="es-ES" sz="2400" dirty="0" smtClean="0"/>
              <a:t>partículas </a:t>
            </a:r>
            <a:r>
              <a:rPr lang="es-ES" sz="2400" dirty="0"/>
              <a:t>en el aire, que se </a:t>
            </a:r>
            <a:r>
              <a:rPr lang="es-ES" sz="2400" dirty="0" smtClean="0"/>
              <a:t>desprenden </a:t>
            </a:r>
            <a:r>
              <a:rPr lang="es-ES" sz="2400" dirty="0"/>
              <a:t>de las llamas, que </a:t>
            </a:r>
            <a:endParaRPr lang="es-ES" sz="2400" dirty="0" smtClean="0"/>
          </a:p>
          <a:p>
            <a:r>
              <a:rPr lang="es-ES" sz="2400" dirty="0" smtClean="0"/>
              <a:t>contaminan </a:t>
            </a:r>
            <a:r>
              <a:rPr lang="es-ES" sz="2400" dirty="0"/>
              <a:t>el aire </a:t>
            </a:r>
            <a:r>
              <a:rPr lang="es-ES" sz="2400" b="1" dirty="0"/>
              <a:t>afectando a la </a:t>
            </a:r>
            <a:r>
              <a:rPr lang="es-ES" sz="2400" b="1" dirty="0" smtClean="0"/>
              <a:t>población </a:t>
            </a:r>
            <a:r>
              <a:rPr lang="es-ES" sz="2400" b="1" dirty="0"/>
              <a:t>que obtiene su </a:t>
            </a:r>
            <a:endParaRPr lang="es-ES" sz="2400" b="1" dirty="0" smtClean="0"/>
          </a:p>
          <a:p>
            <a:r>
              <a:rPr lang="es-ES" sz="2400" b="1" dirty="0" smtClean="0"/>
              <a:t>sustento </a:t>
            </a:r>
            <a:r>
              <a:rPr lang="es-ES" sz="2400" b="1" dirty="0"/>
              <a:t>del r</a:t>
            </a:r>
            <a:r>
              <a:rPr lang="es-ES" sz="2400" dirty="0"/>
              <a:t>ío ya que se ven impedidos </a:t>
            </a:r>
            <a:r>
              <a:rPr lang="es-ES" sz="2400" dirty="0" smtClean="0"/>
              <a:t>de </a:t>
            </a:r>
            <a:r>
              <a:rPr lang="es-ES" sz="2400" dirty="0"/>
              <a:t>acceder </a:t>
            </a:r>
            <a:r>
              <a:rPr lang="es-ES" sz="2400" dirty="0" smtClean="0"/>
              <a:t>normalmente </a:t>
            </a:r>
          </a:p>
          <a:p>
            <a:r>
              <a:rPr lang="es-ES" sz="2400" dirty="0" smtClean="0"/>
              <a:t>a </a:t>
            </a:r>
            <a:r>
              <a:rPr lang="es-ES" sz="2400" dirty="0"/>
              <a:t>los sitios que forman parte de su cultura </a:t>
            </a:r>
            <a:r>
              <a:rPr lang="es-ES" sz="2400" dirty="0" smtClean="0"/>
              <a:t>y dificultando </a:t>
            </a:r>
            <a:r>
              <a:rPr lang="es-ES" sz="2400" dirty="0"/>
              <a:t>la actividad </a:t>
            </a:r>
            <a:endParaRPr lang="es-ES" sz="2400" dirty="0" smtClean="0"/>
          </a:p>
          <a:p>
            <a:r>
              <a:rPr lang="es-ES" sz="2400" dirty="0" smtClean="0"/>
              <a:t>turística </a:t>
            </a:r>
            <a:r>
              <a:rPr lang="es-ES" sz="2400" dirty="0"/>
              <a:t>y recreativa</a:t>
            </a:r>
            <a:r>
              <a:rPr lang="es-ES" sz="2400" dirty="0" smtClean="0"/>
              <a:t>.</a:t>
            </a:r>
          </a:p>
          <a:p>
            <a:endParaRPr lang="es-ES" sz="2400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11/8/2020 F. 343:726</a:t>
            </a:r>
          </a:p>
          <a:p>
            <a:endParaRPr lang="es-ES" sz="2400" dirty="0"/>
          </a:p>
          <a:p>
            <a:endParaRPr lang="es-ES" sz="2400" dirty="0" smtClean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53680637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20688"/>
            <a:ext cx="96602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INCENDIOS IRREGULARES </a:t>
            </a:r>
          </a:p>
          <a:p>
            <a:endParaRPr lang="es-ES" sz="2400" dirty="0"/>
          </a:p>
          <a:p>
            <a:r>
              <a:rPr lang="es-ES" sz="2400" dirty="0" smtClean="0"/>
              <a:t>La </a:t>
            </a:r>
            <a:r>
              <a:rPr lang="es-ES" sz="2400" dirty="0"/>
              <a:t>medida cautelar tendiente a que se ordene al Estado Nacional, </a:t>
            </a:r>
            <a:endParaRPr lang="es-ES" sz="2400" dirty="0" smtClean="0"/>
          </a:p>
          <a:p>
            <a:r>
              <a:rPr lang="es-ES" sz="2400" dirty="0" smtClean="0"/>
              <a:t>a </a:t>
            </a:r>
            <a:r>
              <a:rPr lang="es-ES" sz="2400" dirty="0"/>
              <a:t>las provincias y municipios demandados y a la Provincia de </a:t>
            </a:r>
            <a:endParaRPr lang="es-ES" sz="2400" dirty="0" smtClean="0"/>
          </a:p>
          <a:p>
            <a:r>
              <a:rPr lang="es-ES" sz="2400" dirty="0" smtClean="0"/>
              <a:t>Buenos </a:t>
            </a:r>
            <a:r>
              <a:rPr lang="es-ES" sz="2400" dirty="0"/>
              <a:t>Aires a hacer cesar de modo efectivo e inmediato los focos </a:t>
            </a:r>
            <a:endParaRPr lang="es-ES" sz="2400" dirty="0" smtClean="0"/>
          </a:p>
          <a:p>
            <a:r>
              <a:rPr lang="es-ES" sz="2400" dirty="0" smtClean="0"/>
              <a:t>de </a:t>
            </a:r>
            <a:r>
              <a:rPr lang="es-ES" sz="2400" dirty="0"/>
              <a:t>incendio producto de la quema de pastizales es procedente, </a:t>
            </a:r>
            <a:endParaRPr lang="es-ES" sz="2400" dirty="0" smtClean="0"/>
          </a:p>
          <a:p>
            <a:r>
              <a:rPr lang="es-ES" sz="2400" b="1" dirty="0" smtClean="0"/>
              <a:t>toda </a:t>
            </a:r>
            <a:r>
              <a:rPr lang="es-ES" sz="2400" b="1" dirty="0"/>
              <a:t>vez que existe prueba suficiente, </a:t>
            </a:r>
            <a:r>
              <a:rPr lang="es-ES" sz="2400" b="1" dirty="0" smtClean="0"/>
              <a:t>y </a:t>
            </a:r>
            <a:r>
              <a:rPr lang="es-ES" sz="2400" b="1" dirty="0"/>
              <a:t>de carácter público y </a:t>
            </a:r>
            <a:endParaRPr lang="es-ES" sz="2400" b="1" dirty="0" smtClean="0"/>
          </a:p>
          <a:p>
            <a:r>
              <a:rPr lang="es-ES" sz="2400" b="1" dirty="0" smtClean="0"/>
              <a:t>notorio</a:t>
            </a:r>
            <a:r>
              <a:rPr lang="es-ES" sz="2400" b="1" dirty="0"/>
              <a:t>, que los incendios irregulares </a:t>
            </a:r>
            <a:r>
              <a:rPr lang="es-ES" sz="2400" dirty="0"/>
              <a:t>en los términos de la ley </a:t>
            </a:r>
            <a:endParaRPr lang="es-ES" sz="2400" dirty="0" smtClean="0"/>
          </a:p>
          <a:p>
            <a:r>
              <a:rPr lang="es-ES" sz="2400" dirty="0" smtClean="0"/>
              <a:t>26.562</a:t>
            </a:r>
            <a:r>
              <a:rPr lang="es-ES" sz="2400" dirty="0"/>
              <a:t>,</a:t>
            </a:r>
            <a:r>
              <a:rPr lang="es-ES" sz="2400" b="1" dirty="0"/>
              <a:t> masivos y reiterados en el </a:t>
            </a:r>
            <a:r>
              <a:rPr lang="es-ES" sz="2400" b="1" dirty="0" smtClean="0"/>
              <a:t>Delta </a:t>
            </a:r>
            <a:r>
              <a:rPr lang="es-ES" sz="2400" b="1" dirty="0"/>
              <a:t>del Paraná </a:t>
            </a:r>
            <a:r>
              <a:rPr lang="es-ES" sz="2400" dirty="0"/>
              <a:t>han adquirido </a:t>
            </a:r>
            <a:endParaRPr lang="es-ES" sz="2400" dirty="0" smtClean="0"/>
          </a:p>
          <a:p>
            <a:r>
              <a:rPr lang="es-ES" sz="2400" b="1" dirty="0" smtClean="0"/>
              <a:t>una </a:t>
            </a:r>
            <a:r>
              <a:rPr lang="es-ES" sz="2400" b="1" dirty="0"/>
              <a:t>dimensión que causa alarma en la población y una grave </a:t>
            </a:r>
            <a:endParaRPr lang="es-ES" sz="2400" b="1" dirty="0" smtClean="0"/>
          </a:p>
          <a:p>
            <a:r>
              <a:rPr lang="es-ES" sz="2400" b="1" dirty="0" smtClean="0"/>
              <a:t>amenaza </a:t>
            </a:r>
            <a:r>
              <a:rPr lang="es-ES" sz="2400" b="1" dirty="0"/>
              <a:t>al ambiente</a:t>
            </a:r>
            <a:r>
              <a:rPr lang="es-ES" sz="2400" b="1" dirty="0" smtClean="0"/>
              <a:t>.</a:t>
            </a:r>
          </a:p>
          <a:p>
            <a:endParaRPr lang="es-ES" sz="2400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11/8/2020 F. 343:726</a:t>
            </a:r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96594811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" y="332656"/>
            <a:ext cx="6558435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INCENDIOS: VEROSIMILITUD EN EL DERECHO </a:t>
            </a:r>
          </a:p>
          <a:p>
            <a:endParaRPr lang="es-ES" sz="2400" dirty="0"/>
          </a:p>
          <a:p>
            <a:r>
              <a:rPr lang="es-ES" sz="2400" dirty="0" smtClean="0"/>
              <a:t>Es </a:t>
            </a:r>
            <a:r>
              <a:rPr lang="es-ES" sz="2400" dirty="0"/>
              <a:t>procedente la medida cautelar tendiente a que se ordene </a:t>
            </a:r>
            <a:endParaRPr lang="es-ES" sz="2400" dirty="0" smtClean="0"/>
          </a:p>
          <a:p>
            <a:r>
              <a:rPr lang="es-ES" sz="2400" dirty="0" smtClean="0"/>
              <a:t>al </a:t>
            </a:r>
            <a:r>
              <a:rPr lang="es-ES" sz="2400" dirty="0"/>
              <a:t>Estado Nacional</a:t>
            </a:r>
            <a:r>
              <a:rPr lang="es-ES" dirty="0"/>
              <a:t>, </a:t>
            </a:r>
            <a:r>
              <a:rPr lang="es-ES" sz="2400" dirty="0"/>
              <a:t>a las provincias y municipios demandados </a:t>
            </a:r>
            <a:endParaRPr lang="es-ES" sz="2400" dirty="0" smtClean="0"/>
          </a:p>
          <a:p>
            <a:r>
              <a:rPr lang="es-ES" sz="2400" dirty="0" smtClean="0"/>
              <a:t>y </a:t>
            </a:r>
            <a:r>
              <a:rPr lang="es-ES" sz="2400" dirty="0"/>
              <a:t>a la Provincia de Buenos Aires a hacer cesar de modo efectivo </a:t>
            </a:r>
            <a:endParaRPr lang="es-ES" sz="2400" dirty="0" smtClean="0"/>
          </a:p>
          <a:p>
            <a:r>
              <a:rPr lang="es-ES" sz="2400" dirty="0" smtClean="0"/>
              <a:t>e </a:t>
            </a:r>
            <a:r>
              <a:rPr lang="es-ES" sz="2400" dirty="0"/>
              <a:t>inmediato los focos de incendio producto de la quema de </a:t>
            </a:r>
            <a:endParaRPr lang="es-ES" sz="2400" dirty="0" smtClean="0"/>
          </a:p>
          <a:p>
            <a:r>
              <a:rPr lang="es-ES" sz="2400" dirty="0" smtClean="0"/>
              <a:t>pastizales</a:t>
            </a:r>
            <a:r>
              <a:rPr lang="es-ES" sz="2400" dirty="0"/>
              <a:t>, </a:t>
            </a:r>
            <a:r>
              <a:rPr lang="es-ES" sz="2400" b="1" dirty="0"/>
              <a:t>pues resulta verosímil la denuncia del desarrollo de </a:t>
            </a:r>
            <a:endParaRPr lang="es-ES" sz="2400" b="1" dirty="0" smtClean="0"/>
          </a:p>
          <a:p>
            <a:r>
              <a:rPr lang="es-ES" sz="2400" b="1" dirty="0" smtClean="0"/>
              <a:t>una </a:t>
            </a:r>
            <a:r>
              <a:rPr lang="es-ES" sz="2400" b="1" dirty="0"/>
              <a:t>actividad calificada de manifiestamente ilegal en relación </a:t>
            </a:r>
            <a:endParaRPr lang="es-ES" sz="2400" b="1" dirty="0" smtClean="0"/>
          </a:p>
          <a:p>
            <a:r>
              <a:rPr lang="es-ES" sz="2400" b="1" dirty="0" smtClean="0"/>
              <a:t>con </a:t>
            </a:r>
            <a:r>
              <a:rPr lang="es-ES" sz="2400" b="1" dirty="0"/>
              <a:t>las quemas de pastizales,</a:t>
            </a:r>
            <a:r>
              <a:rPr lang="es-ES" sz="2400" dirty="0"/>
              <a:t> dado que vulnera de </a:t>
            </a:r>
            <a:r>
              <a:rPr lang="es-ES" sz="2400" dirty="0" smtClean="0"/>
              <a:t>manera </a:t>
            </a:r>
          </a:p>
          <a:p>
            <a:r>
              <a:rPr lang="es-ES" sz="2400" dirty="0" smtClean="0"/>
              <a:t>patente </a:t>
            </a:r>
            <a:r>
              <a:rPr lang="es-ES" sz="2400" dirty="0"/>
              <a:t>expresas prohibiciones contenidas en los términos del </a:t>
            </a:r>
            <a:endParaRPr lang="es-ES" sz="2400" dirty="0" smtClean="0"/>
          </a:p>
          <a:p>
            <a:r>
              <a:rPr lang="es-ES" sz="2400" dirty="0" smtClean="0"/>
              <a:t>art</a:t>
            </a:r>
            <a:r>
              <a:rPr lang="es-ES" sz="2400" dirty="0"/>
              <a:t>. 41 de la Constitución Nacional y de las leyes 26.562, 26.815, </a:t>
            </a:r>
            <a:endParaRPr lang="es-ES" sz="2400" dirty="0" smtClean="0"/>
          </a:p>
          <a:p>
            <a:r>
              <a:rPr lang="es-ES" sz="2400" dirty="0" smtClean="0"/>
              <a:t>26.331</a:t>
            </a:r>
            <a:r>
              <a:rPr lang="es-ES" sz="2400" dirty="0"/>
              <a:t>, 25.675, 23.919, 24.295 y 27.520</a:t>
            </a:r>
            <a:r>
              <a:rPr lang="es-ES" sz="2400" dirty="0" smtClean="0"/>
              <a:t>.</a:t>
            </a:r>
          </a:p>
          <a:p>
            <a:endParaRPr lang="es-ES" sz="2400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11/8/2020 F. 343:726</a:t>
            </a:r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01194809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332655"/>
            <a:ext cx="94685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CAUTELARES: AGRAVIO AL MEDIO AMBIENTE </a:t>
            </a:r>
          </a:p>
          <a:p>
            <a:endParaRPr lang="es-ES" sz="2400" dirty="0" smtClean="0"/>
          </a:p>
          <a:p>
            <a:r>
              <a:rPr lang="es-ES" sz="2400" b="1" dirty="0" smtClean="0"/>
              <a:t>Si </a:t>
            </a:r>
            <a:r>
              <a:rPr lang="es-ES" sz="2400" b="1" dirty="0"/>
              <a:t>bien las resoluciones que se refieren a medidas </a:t>
            </a:r>
            <a:r>
              <a:rPr lang="es-ES" sz="2400" b="1" dirty="0" smtClean="0"/>
              <a:t>cautelares</a:t>
            </a:r>
            <a:r>
              <a:rPr lang="es-ES" sz="2400" dirty="0"/>
              <a:t>, </a:t>
            </a:r>
            <a:endParaRPr lang="es-ES" sz="2400" dirty="0" smtClean="0"/>
          </a:p>
          <a:p>
            <a:r>
              <a:rPr lang="es-ES" sz="2400" dirty="0" smtClean="0"/>
              <a:t>ya sea </a:t>
            </a:r>
            <a:r>
              <a:rPr lang="es-ES" sz="2400" dirty="0"/>
              <a:t>que las ordenen, modifiquen o </a:t>
            </a:r>
            <a:r>
              <a:rPr lang="es-ES" sz="2400" dirty="0" smtClean="0"/>
              <a:t>extingan</a:t>
            </a:r>
            <a:r>
              <a:rPr lang="es-ES" sz="2400" dirty="0"/>
              <a:t>, </a:t>
            </a:r>
            <a:r>
              <a:rPr lang="es-ES" sz="2400" b="1" dirty="0"/>
              <a:t>no autorizan el otorgamiento del recurso </a:t>
            </a:r>
            <a:r>
              <a:rPr lang="es-ES" sz="2400" b="1" dirty="0" smtClean="0"/>
              <a:t>extraordinario</a:t>
            </a:r>
            <a:r>
              <a:rPr lang="es-ES" sz="2400" dirty="0" smtClean="0"/>
              <a:t> </a:t>
            </a:r>
            <a:r>
              <a:rPr lang="es-ES" sz="2400" b="1" dirty="0"/>
              <a:t>ya que no revisten -como regla- el </a:t>
            </a:r>
            <a:r>
              <a:rPr lang="es-ES" sz="2400" b="1" dirty="0" smtClean="0"/>
              <a:t>carácter </a:t>
            </a:r>
            <a:r>
              <a:rPr lang="es-ES" sz="2400" b="1" dirty="0"/>
              <a:t>de sentencias definitivas, debe admitirse </a:t>
            </a:r>
            <a:r>
              <a:rPr lang="es-ES" sz="2400" b="1" dirty="0" smtClean="0"/>
              <a:t>una </a:t>
            </a:r>
            <a:r>
              <a:rPr lang="es-ES" sz="2400" b="1" dirty="0"/>
              <a:t>excepción</a:t>
            </a:r>
            <a:r>
              <a:rPr lang="es-ES" sz="2400" dirty="0"/>
              <a:t> </a:t>
            </a:r>
            <a:r>
              <a:rPr lang="es-ES" sz="2400" b="1" dirty="0"/>
              <a:t>a dicho principio cuando la medida </a:t>
            </a:r>
            <a:r>
              <a:rPr lang="es-ES" sz="2400" b="1" dirty="0" smtClean="0"/>
              <a:t>dispuesta </a:t>
            </a:r>
            <a:r>
              <a:rPr lang="es-ES" sz="2400" b="1" dirty="0"/>
              <a:t>es susceptible de producir un agravio al </a:t>
            </a:r>
            <a:r>
              <a:rPr lang="es-ES" sz="2400" b="1" dirty="0" smtClean="0"/>
              <a:t>medio </a:t>
            </a:r>
            <a:r>
              <a:rPr lang="es-ES" sz="2400" b="1" dirty="0"/>
              <a:t>ambiente </a:t>
            </a:r>
            <a:r>
              <a:rPr lang="es-ES" sz="2400" dirty="0" smtClean="0"/>
              <a:t>que</a:t>
            </a:r>
            <a:r>
              <a:rPr lang="es-ES" sz="2400" dirty="0"/>
              <a:t>, por su magnitud y circunstancias </a:t>
            </a:r>
            <a:r>
              <a:rPr lang="es-ES" sz="2400" dirty="0" smtClean="0"/>
              <a:t>de </a:t>
            </a:r>
            <a:r>
              <a:rPr lang="es-ES" sz="2400" dirty="0"/>
              <a:t>hecho, puede ser de tardía, insuficiente o imposible </a:t>
            </a:r>
            <a:r>
              <a:rPr lang="es-ES" sz="2400" dirty="0" smtClean="0"/>
              <a:t>reparación </a:t>
            </a:r>
            <a:r>
              <a:rPr lang="es-ES" sz="2400" dirty="0"/>
              <a:t>ulterior</a:t>
            </a:r>
            <a:r>
              <a:rPr lang="es-ES" sz="2400" dirty="0" smtClean="0"/>
              <a:t>.</a:t>
            </a:r>
          </a:p>
          <a:p>
            <a:endParaRPr lang="es-ES" sz="2400" dirty="0"/>
          </a:p>
          <a:p>
            <a:r>
              <a:rPr lang="es-ES" sz="2400" dirty="0"/>
              <a:t>Asociación Civil Protección Ambiental del Río Paraná Control Contaminación y Restauración del Hábitat y otro c/ CARBOQUÍMICA del Paraná S.A. y otros s/ incidente de medida </a:t>
            </a:r>
            <a:r>
              <a:rPr lang="es-ES" sz="2400" dirty="0" smtClean="0"/>
              <a:t>cautelar. 2/7/2020.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20990312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43608" y="2132856"/>
            <a:ext cx="5374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               EMERGENCIA AMBIENTAL 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018834"/>
      </p:ext>
    </p:extLst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171002"/>
            <a:ext cx="1797484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EMERGENCIA  AMBIENTAL </a:t>
            </a:r>
          </a:p>
          <a:p>
            <a:endParaRPr lang="es-ES" sz="2400" dirty="0"/>
          </a:p>
          <a:p>
            <a:r>
              <a:rPr lang="es-ES" sz="2400" dirty="0" smtClean="0"/>
              <a:t>La </a:t>
            </a:r>
            <a:r>
              <a:rPr lang="es-ES" sz="2400" dirty="0"/>
              <a:t>medida cautelar tendiente a que </a:t>
            </a:r>
            <a:r>
              <a:rPr lang="es-ES" sz="2400" b="1" dirty="0"/>
              <a:t>se ordene al Estado Nacional, </a:t>
            </a:r>
            <a:endParaRPr lang="es-ES" sz="2400" b="1" dirty="0" smtClean="0"/>
          </a:p>
          <a:p>
            <a:r>
              <a:rPr lang="es-ES" sz="2400" b="1" dirty="0" smtClean="0"/>
              <a:t>a </a:t>
            </a:r>
            <a:r>
              <a:rPr lang="es-ES" sz="2400" b="1" dirty="0"/>
              <a:t>las provincias y municipios demandados y </a:t>
            </a:r>
            <a:r>
              <a:rPr lang="es-ES" sz="2400" b="1" dirty="0" smtClean="0"/>
              <a:t>a </a:t>
            </a:r>
            <a:r>
              <a:rPr lang="es-ES" sz="2400" b="1" dirty="0"/>
              <a:t>la Provincia</a:t>
            </a:r>
            <a:r>
              <a:rPr lang="es-ES" sz="2400" dirty="0"/>
              <a:t> de </a:t>
            </a:r>
            <a:endParaRPr lang="es-ES" sz="2400" dirty="0" smtClean="0"/>
          </a:p>
          <a:p>
            <a:r>
              <a:rPr lang="es-ES" sz="2400" dirty="0" smtClean="0"/>
              <a:t>Buenos </a:t>
            </a:r>
            <a:r>
              <a:rPr lang="es-ES" sz="2400" dirty="0"/>
              <a:t>Aires a </a:t>
            </a:r>
            <a:r>
              <a:rPr lang="es-ES" sz="2400" b="1" dirty="0"/>
              <a:t>hacer cesar de modo efectivo e inmediato </a:t>
            </a:r>
            <a:r>
              <a:rPr lang="es-ES" sz="2400" dirty="0"/>
              <a:t>los </a:t>
            </a:r>
            <a:endParaRPr lang="es-ES" sz="2400" dirty="0" smtClean="0"/>
          </a:p>
          <a:p>
            <a:r>
              <a:rPr lang="es-ES" sz="2400" dirty="0" smtClean="0"/>
              <a:t>focos </a:t>
            </a:r>
            <a:r>
              <a:rPr lang="es-ES" sz="2400" dirty="0"/>
              <a:t>de incendio producto de la </a:t>
            </a:r>
            <a:r>
              <a:rPr lang="es-ES" sz="2400" b="1" dirty="0"/>
              <a:t>quema </a:t>
            </a:r>
            <a:r>
              <a:rPr lang="es-ES" sz="2400" b="1" dirty="0" smtClean="0"/>
              <a:t>de </a:t>
            </a:r>
            <a:r>
              <a:rPr lang="es-ES" sz="2400" b="1" dirty="0"/>
              <a:t>pastizales </a:t>
            </a:r>
            <a:r>
              <a:rPr lang="es-ES" sz="2400" dirty="0"/>
              <a:t>es </a:t>
            </a:r>
            <a:r>
              <a:rPr lang="es-ES" sz="2400" dirty="0" smtClean="0"/>
              <a:t>procedente, </a:t>
            </a:r>
          </a:p>
          <a:p>
            <a:r>
              <a:rPr lang="es-ES" sz="2400" b="1" dirty="0" smtClean="0"/>
              <a:t>si el caso presenta, prima facie, características que permiten </a:t>
            </a:r>
          </a:p>
          <a:p>
            <a:r>
              <a:rPr lang="es-ES" sz="2400" b="1" dirty="0" smtClean="0"/>
              <a:t>encuadrar los hechos denunciados en la figura legal de la </a:t>
            </a:r>
          </a:p>
          <a:p>
            <a:r>
              <a:rPr lang="es-ES" sz="2400" b="1" dirty="0" smtClean="0"/>
              <a:t>emergencia ambiental </a:t>
            </a:r>
            <a:r>
              <a:rPr lang="es-ES" sz="2400" dirty="0" smtClean="0"/>
              <a:t>(arts. 2, inciso k, y 4, principio de cooperación, </a:t>
            </a:r>
          </a:p>
          <a:p>
            <a:r>
              <a:rPr lang="es-ES" sz="2400" dirty="0" smtClean="0"/>
              <a:t>de la ley 25.675).</a:t>
            </a:r>
          </a:p>
          <a:p>
            <a:endParaRPr lang="es-ES" sz="2400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11/8/2020 F. 343:726</a:t>
            </a:r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3379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5" y="836712"/>
            <a:ext cx="918822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COMITÉ DE EMERGENCIA </a:t>
            </a:r>
          </a:p>
          <a:p>
            <a:endParaRPr lang="es-ES" sz="2400" dirty="0"/>
          </a:p>
          <a:p>
            <a:r>
              <a:rPr lang="es-ES" sz="2400" dirty="0" smtClean="0"/>
              <a:t>Corresponde </a:t>
            </a:r>
            <a:r>
              <a:rPr lang="es-ES" sz="2400" dirty="0"/>
              <a:t>que las Provincias de Santa Fe, Entre Ríos y </a:t>
            </a:r>
            <a:endParaRPr lang="es-ES" sz="2400" dirty="0" smtClean="0"/>
          </a:p>
          <a:p>
            <a:r>
              <a:rPr lang="es-ES" sz="2400" dirty="0" smtClean="0"/>
              <a:t>Buenos </a:t>
            </a:r>
            <a:r>
              <a:rPr lang="es-ES" sz="2400" dirty="0"/>
              <a:t>Aires, y los Municipios de Victoria y Rosario, </a:t>
            </a:r>
            <a:endParaRPr lang="es-ES" sz="2400" dirty="0" smtClean="0"/>
          </a:p>
          <a:p>
            <a:r>
              <a:rPr lang="es-ES" sz="2400" b="1" dirty="0" smtClean="0"/>
              <a:t>constituyan</a:t>
            </a:r>
            <a:r>
              <a:rPr lang="es-ES" sz="2400" b="1" dirty="0"/>
              <a:t>, de manera inmediata, un Comité de Emergencia </a:t>
            </a:r>
            <a:endParaRPr lang="es-ES" sz="2400" b="1" dirty="0" smtClean="0"/>
          </a:p>
          <a:p>
            <a:r>
              <a:rPr lang="es-ES" sz="2400" b="1" dirty="0" smtClean="0"/>
              <a:t>Ambiental</a:t>
            </a:r>
            <a:r>
              <a:rPr lang="es-ES" sz="2400" b="1" dirty="0"/>
              <a:t>, </a:t>
            </a:r>
            <a:r>
              <a:rPr lang="es-ES" sz="2400" dirty="0"/>
              <a:t>que tenga por objeto la contingencia de hacer cesar </a:t>
            </a:r>
            <a:endParaRPr lang="es-ES" sz="2400" dirty="0" smtClean="0"/>
          </a:p>
          <a:p>
            <a:r>
              <a:rPr lang="es-ES" sz="2400" dirty="0" smtClean="0"/>
              <a:t>la </a:t>
            </a:r>
            <a:r>
              <a:rPr lang="es-ES" sz="2400" dirty="0"/>
              <a:t>quema de pastizales, adoptar medidas eficaces para la </a:t>
            </a:r>
            <a:endParaRPr lang="es-ES" sz="2400" dirty="0" smtClean="0"/>
          </a:p>
          <a:p>
            <a:r>
              <a:rPr lang="es-ES" sz="2400" dirty="0" smtClean="0"/>
              <a:t>prevención</a:t>
            </a:r>
            <a:r>
              <a:rPr lang="es-ES" sz="2400" dirty="0"/>
              <a:t>, control, y cesación de los incendios irregulares en </a:t>
            </a:r>
            <a:endParaRPr lang="es-ES" sz="2400" dirty="0" smtClean="0"/>
          </a:p>
          <a:p>
            <a:r>
              <a:rPr lang="es-ES" sz="2400" dirty="0" smtClean="0"/>
              <a:t>los </a:t>
            </a:r>
            <a:r>
              <a:rPr lang="es-ES" sz="2400" dirty="0"/>
              <a:t>términos de la ley 26.562, en la región del Delta del Paraná </a:t>
            </a:r>
            <a:endParaRPr lang="es-ES" sz="2400" dirty="0" smtClean="0"/>
          </a:p>
          <a:p>
            <a:r>
              <a:rPr lang="es-ES" sz="2400" dirty="0" smtClean="0"/>
              <a:t>y </a:t>
            </a:r>
            <a:r>
              <a:rPr lang="es-ES" sz="2400" b="1" dirty="0"/>
              <a:t>que en el plazo de 15 días corridos presenten a la Corte un </a:t>
            </a:r>
            <a:endParaRPr lang="es-ES" sz="2400" b="1" dirty="0" smtClean="0"/>
          </a:p>
          <a:p>
            <a:r>
              <a:rPr lang="es-ES" sz="2400" b="1" dirty="0" smtClean="0"/>
              <a:t>informe </a:t>
            </a:r>
            <a:r>
              <a:rPr lang="es-ES" sz="2400" b="1" dirty="0"/>
              <a:t>sobre el cumplimiento de la medida ordenada, la </a:t>
            </a:r>
            <a:endParaRPr lang="es-ES" sz="2400" b="1" dirty="0" smtClean="0"/>
          </a:p>
          <a:p>
            <a:r>
              <a:rPr lang="es-ES" sz="2400" b="1" dirty="0" smtClean="0"/>
              <a:t>constitución </a:t>
            </a:r>
            <a:r>
              <a:rPr lang="es-ES" sz="2400" b="1" dirty="0"/>
              <a:t>del Comité y las acciones </a:t>
            </a:r>
            <a:r>
              <a:rPr lang="es-ES" sz="2400" b="1" dirty="0" smtClean="0"/>
              <a:t>efectuadas.</a:t>
            </a:r>
          </a:p>
          <a:p>
            <a:endParaRPr lang="es-ES" sz="2400" b="1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11/8/2020 </a:t>
            </a:r>
          </a:p>
          <a:p>
            <a:endParaRPr lang="es-ES" sz="2400" b="1" dirty="0"/>
          </a:p>
          <a:p>
            <a:endParaRPr lang="es-ES" sz="2400" b="1" dirty="0" smtClean="0"/>
          </a:p>
          <a:p>
            <a:endParaRPr lang="es-ES" sz="2400" b="1" dirty="0"/>
          </a:p>
          <a:p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43490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23728" y="2420888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Propiedad y Ambiente 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88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8874" y="476672"/>
            <a:ext cx="9523761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Prohibición inconstitucional </a:t>
            </a:r>
          </a:p>
          <a:p>
            <a:endParaRPr lang="es-ES" sz="2400" dirty="0" smtClean="0"/>
          </a:p>
          <a:p>
            <a:r>
              <a:rPr lang="es-ES" sz="2400" dirty="0" smtClean="0"/>
              <a:t>Dado </a:t>
            </a:r>
            <a:r>
              <a:rPr lang="es-ES" sz="2400" dirty="0"/>
              <a:t>que </a:t>
            </a:r>
            <a:r>
              <a:rPr lang="es-ES" sz="2400" b="1" dirty="0"/>
              <a:t>la prohibición </a:t>
            </a:r>
            <a:r>
              <a:rPr lang="es-ES" sz="2400" dirty="0"/>
              <a:t>dispuesta por la </a:t>
            </a:r>
            <a:r>
              <a:rPr lang="es-ES" sz="2400" dirty="0" smtClean="0"/>
              <a:t>Provincia de </a:t>
            </a:r>
            <a:r>
              <a:rPr lang="es-ES" sz="2400" dirty="0"/>
              <a:t>Santa Cruz </a:t>
            </a:r>
            <a:endParaRPr lang="es-ES" sz="2400" dirty="0" smtClean="0"/>
          </a:p>
          <a:p>
            <a:r>
              <a:rPr lang="es-ES" sz="2400" dirty="0" smtClean="0"/>
              <a:t>a </a:t>
            </a:r>
            <a:r>
              <a:rPr lang="es-ES" sz="2400" b="1" dirty="0" smtClean="0"/>
              <a:t>hacer subdivisiones</a:t>
            </a:r>
            <a:r>
              <a:rPr lang="es-ES" sz="2400" dirty="0"/>
              <a:t>, </a:t>
            </a:r>
            <a:r>
              <a:rPr lang="es-ES" sz="2400" b="1" dirty="0"/>
              <a:t>proyectos de desarrollo </a:t>
            </a:r>
            <a:r>
              <a:rPr lang="es-ES" sz="2400" dirty="0"/>
              <a:t>o cualquier otro </a:t>
            </a:r>
            <a:endParaRPr lang="es-ES" sz="2400" dirty="0" smtClean="0"/>
          </a:p>
          <a:p>
            <a:r>
              <a:rPr lang="es-ES" sz="2400" dirty="0" smtClean="0"/>
              <a:t>acto </a:t>
            </a:r>
            <a:r>
              <a:rPr lang="es-ES" sz="2400" dirty="0"/>
              <a:t>que </a:t>
            </a:r>
            <a:r>
              <a:rPr lang="es-ES" sz="2400" b="1" dirty="0"/>
              <a:t>pudiera </a:t>
            </a:r>
            <a:r>
              <a:rPr lang="es-ES" sz="2400" b="1" dirty="0" smtClean="0"/>
              <a:t>comprometer </a:t>
            </a:r>
            <a:r>
              <a:rPr lang="es-ES" sz="2400" b="1" dirty="0"/>
              <a:t>el destino de las tierras </a:t>
            </a:r>
            <a:r>
              <a:rPr lang="es-ES" sz="2400" dirty="0"/>
              <a:t>ubicadas </a:t>
            </a:r>
            <a:endParaRPr lang="es-ES" sz="2400" dirty="0" smtClean="0"/>
          </a:p>
          <a:p>
            <a:r>
              <a:rPr lang="es-ES" sz="2400" dirty="0" smtClean="0"/>
              <a:t>en </a:t>
            </a:r>
            <a:r>
              <a:rPr lang="es-ES" sz="2400" dirty="0"/>
              <a:t>una </a:t>
            </a:r>
            <a:r>
              <a:rPr lang="es-ES" sz="2400" b="1" dirty="0"/>
              <a:t>zona de reserva </a:t>
            </a:r>
            <a:r>
              <a:rPr lang="es-ES" sz="2400" dirty="0"/>
              <a:t>(ley </a:t>
            </a:r>
            <a:r>
              <a:rPr lang="es-ES" sz="2400" dirty="0" smtClean="0"/>
              <a:t>2492 </a:t>
            </a:r>
            <a:r>
              <a:rPr lang="es-ES" sz="2400" dirty="0"/>
              <a:t>y disp. 6/2004 </a:t>
            </a:r>
            <a:r>
              <a:rPr lang="es-ES" sz="2400" dirty="0" smtClean="0"/>
              <a:t>Consejo </a:t>
            </a:r>
            <a:r>
              <a:rPr lang="es-ES" sz="2400" dirty="0"/>
              <a:t>Agrario) </a:t>
            </a:r>
            <a:endParaRPr lang="es-ES" sz="2400" dirty="0" smtClean="0"/>
          </a:p>
          <a:p>
            <a:r>
              <a:rPr lang="es-ES" sz="2400" b="1" dirty="0" smtClean="0"/>
              <a:t>constituye </a:t>
            </a:r>
            <a:r>
              <a:rPr lang="es-ES" sz="2400" b="1" dirty="0"/>
              <a:t>una vulneración </a:t>
            </a:r>
            <a:r>
              <a:rPr lang="es-ES" sz="2400" b="1" dirty="0" smtClean="0"/>
              <a:t>inconstitucional </a:t>
            </a:r>
            <a:r>
              <a:rPr lang="es-ES" sz="2400" b="1" dirty="0"/>
              <a:t>de los derechos </a:t>
            </a:r>
            <a:endParaRPr lang="es-ES" sz="2400" b="1" dirty="0" smtClean="0"/>
          </a:p>
          <a:p>
            <a:r>
              <a:rPr lang="es-ES" sz="2400" b="1" dirty="0" smtClean="0"/>
              <a:t>de propiedad </a:t>
            </a:r>
            <a:r>
              <a:rPr lang="es-ES" sz="2400" b="1" dirty="0"/>
              <a:t>de una SRL</a:t>
            </a:r>
            <a:r>
              <a:rPr lang="es-ES" sz="2400" dirty="0"/>
              <a:t>; el cumplimiento </a:t>
            </a:r>
            <a:r>
              <a:rPr lang="es-ES" sz="2400" dirty="0" smtClean="0"/>
              <a:t> de </a:t>
            </a:r>
            <a:r>
              <a:rPr lang="es-ES" sz="2400" dirty="0"/>
              <a:t>tales prohibiciones </a:t>
            </a:r>
            <a:endParaRPr lang="es-ES" sz="2400" dirty="0" smtClean="0"/>
          </a:p>
          <a:p>
            <a:r>
              <a:rPr lang="es-ES" sz="2400" b="1" dirty="0" smtClean="0"/>
              <a:t>no </a:t>
            </a:r>
            <a:r>
              <a:rPr lang="es-ES" sz="2400" b="1" dirty="0"/>
              <a:t>puede ser exigido a esta hasta que aquella </a:t>
            </a:r>
            <a:r>
              <a:rPr lang="es-ES" sz="2400" b="1" dirty="0" smtClean="0"/>
              <a:t>establezca </a:t>
            </a:r>
            <a:r>
              <a:rPr lang="es-ES" sz="2400" b="1" dirty="0"/>
              <a:t>el </a:t>
            </a:r>
            <a:endParaRPr lang="es-ES" sz="2400" b="1" dirty="0" smtClean="0"/>
          </a:p>
          <a:p>
            <a:r>
              <a:rPr lang="es-ES" sz="2400" b="1" dirty="0" smtClean="0"/>
              <a:t>régimen </a:t>
            </a:r>
            <a:r>
              <a:rPr lang="es-ES" sz="2400" b="1" dirty="0"/>
              <a:t>definitivo de restricciones al dominio </a:t>
            </a:r>
            <a:r>
              <a:rPr lang="es-ES" sz="2400" dirty="0"/>
              <a:t>aplicable a los </a:t>
            </a:r>
            <a:endParaRPr lang="es-ES" sz="2400" dirty="0" smtClean="0"/>
          </a:p>
          <a:p>
            <a:r>
              <a:rPr lang="es-ES" sz="2400" b="1" dirty="0" smtClean="0"/>
              <a:t>inmuebles </a:t>
            </a:r>
            <a:r>
              <a:rPr lang="es-ES" sz="2400" b="1" dirty="0"/>
              <a:t>privados ubicados dentro del Parque Provincial </a:t>
            </a:r>
            <a:endParaRPr lang="es-ES" sz="2400" b="1" dirty="0" smtClean="0"/>
          </a:p>
          <a:p>
            <a:r>
              <a:rPr lang="es-ES" sz="2400" b="1" dirty="0" smtClean="0"/>
              <a:t>Península </a:t>
            </a:r>
            <a:r>
              <a:rPr lang="es-ES" sz="2400" b="1" dirty="0"/>
              <a:t>de </a:t>
            </a:r>
            <a:r>
              <a:rPr lang="es-ES" sz="2400" b="1" dirty="0" smtClean="0"/>
              <a:t>Magallanes </a:t>
            </a:r>
            <a:r>
              <a:rPr lang="es-ES" sz="2400" dirty="0"/>
              <a:t>y tampoco la disp. 6/2004 en cuanto le </a:t>
            </a:r>
            <a:endParaRPr lang="es-ES" sz="2400" dirty="0" smtClean="0"/>
          </a:p>
          <a:p>
            <a:r>
              <a:rPr lang="es-ES" sz="2400" dirty="0" smtClean="0"/>
              <a:t>impide </a:t>
            </a:r>
            <a:r>
              <a:rPr lang="es-ES" sz="2400" dirty="0"/>
              <a:t>ofrecer todo </a:t>
            </a:r>
            <a:r>
              <a:rPr lang="es-ES" sz="2400" dirty="0" smtClean="0"/>
              <a:t>tipo </a:t>
            </a:r>
            <a:r>
              <a:rPr lang="es-ES" sz="2400" dirty="0"/>
              <a:t>de servicios al turismo.</a:t>
            </a:r>
            <a:endParaRPr lang="es-AR" sz="2400" dirty="0"/>
          </a:p>
          <a:p>
            <a:endParaRPr lang="es-AR" sz="2400" dirty="0" smtClean="0"/>
          </a:p>
          <a:p>
            <a:r>
              <a:rPr lang="es-ES" sz="2400" b="1" dirty="0"/>
              <a:t>Coihue SRL c. Provincia de Santa </a:t>
            </a:r>
            <a:r>
              <a:rPr lang="es-ES" sz="2400" b="1" dirty="0" smtClean="0"/>
              <a:t>Cruz. </a:t>
            </a:r>
            <a:r>
              <a:rPr lang="es-AR" sz="2400" dirty="0" smtClean="0"/>
              <a:t>Fallos</a:t>
            </a:r>
            <a:r>
              <a:rPr lang="es-AR" sz="2400" dirty="0"/>
              <a:t>: 344:3476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967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uadroTexto 1"/>
          <p:cNvSpPr txBox="1">
            <a:spLocks noChangeArrowheads="1"/>
          </p:cNvSpPr>
          <p:nvPr/>
        </p:nvSpPr>
        <p:spPr bwMode="auto">
          <a:xfrm>
            <a:off x="3132138" y="2492375"/>
            <a:ext cx="24415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dirty="0">
                <a:solidFill>
                  <a:srgbClr val="FF0000"/>
                </a:solidFill>
              </a:rPr>
              <a:t>AMBIENTE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908719"/>
            <a:ext cx="949030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DESARROLLO SUSTENTABLE </a:t>
            </a:r>
          </a:p>
          <a:p>
            <a:endParaRPr lang="es-AR" sz="2400" dirty="0"/>
          </a:p>
          <a:p>
            <a:r>
              <a:rPr lang="es-AR" sz="2400" dirty="0" smtClean="0"/>
              <a:t>La </a:t>
            </a:r>
            <a:r>
              <a:rPr lang="es-AR" sz="2400" dirty="0"/>
              <a:t>cláusula contenida en el </a:t>
            </a:r>
            <a:r>
              <a:rPr lang="es-AR" sz="2400" b="1" dirty="0"/>
              <a:t>art. 41 de la Constitución Nacional </a:t>
            </a:r>
            <a:endParaRPr lang="es-AR" sz="2400" b="1" dirty="0" smtClean="0"/>
          </a:p>
          <a:p>
            <a:r>
              <a:rPr lang="es-AR" sz="2400" dirty="0" smtClean="0"/>
              <a:t>incorpora </a:t>
            </a:r>
            <a:r>
              <a:rPr lang="es-AR" sz="2400" b="1" dirty="0"/>
              <a:t>el concepto de "</a:t>
            </a:r>
            <a:r>
              <a:rPr lang="es-AR" sz="2400" b="1" dirty="0" smtClean="0"/>
              <a:t>desarrollo humano </a:t>
            </a:r>
            <a:r>
              <a:rPr lang="es-AR" sz="2400" b="1" dirty="0"/>
              <a:t>sostenible o </a:t>
            </a:r>
            <a:endParaRPr lang="es-AR" sz="2400" b="1" dirty="0" smtClean="0"/>
          </a:p>
          <a:p>
            <a:r>
              <a:rPr lang="es-AR" sz="2400" b="1" dirty="0" smtClean="0"/>
              <a:t>sustentable</a:t>
            </a:r>
            <a:r>
              <a:rPr lang="es-AR" sz="2400" b="1" dirty="0"/>
              <a:t>", </a:t>
            </a:r>
            <a:r>
              <a:rPr lang="es-AR" sz="2400" dirty="0"/>
              <a:t>conforme el cual no solo las actividades productivas </a:t>
            </a:r>
            <a:endParaRPr lang="es-AR" sz="2400" dirty="0" smtClean="0"/>
          </a:p>
          <a:p>
            <a:r>
              <a:rPr lang="es-AR" sz="2400" dirty="0" smtClean="0"/>
              <a:t>tienen </a:t>
            </a:r>
            <a:r>
              <a:rPr lang="es-AR" sz="2400" dirty="0"/>
              <a:t>el </a:t>
            </a:r>
            <a:r>
              <a:rPr lang="es-AR" sz="2400" b="1" dirty="0"/>
              <a:t>deber </a:t>
            </a:r>
            <a:r>
              <a:rPr lang="es-AR" sz="2400" b="1" dirty="0" smtClean="0"/>
              <a:t>de preservar </a:t>
            </a:r>
            <a:r>
              <a:rPr lang="es-AR" sz="2400" b="1" dirty="0"/>
              <a:t>el ambiente</a:t>
            </a:r>
            <a:r>
              <a:rPr lang="es-AR" sz="2400" dirty="0"/>
              <a:t>, sino que el derecho al </a:t>
            </a:r>
            <a:endParaRPr lang="es-AR" sz="2400" dirty="0" smtClean="0"/>
          </a:p>
          <a:p>
            <a:r>
              <a:rPr lang="es-AR" sz="2400" dirty="0" smtClean="0"/>
              <a:t>desarrollo </a:t>
            </a:r>
            <a:r>
              <a:rPr lang="es-AR" sz="2400" dirty="0"/>
              <a:t>debe ejercerse en forma tal que </a:t>
            </a:r>
            <a:r>
              <a:rPr lang="es-AR" sz="2400" dirty="0" smtClean="0"/>
              <a:t>responda equitativamente a </a:t>
            </a:r>
            <a:r>
              <a:rPr lang="es-AR" sz="2400" dirty="0"/>
              <a:t>las necesidades de las generaciones presentes </a:t>
            </a:r>
            <a:r>
              <a:rPr lang="es-AR" sz="2400" dirty="0" smtClean="0"/>
              <a:t>sin </a:t>
            </a:r>
            <a:r>
              <a:rPr lang="es-AR" sz="2400" dirty="0"/>
              <a:t>descuidar a </a:t>
            </a:r>
            <a:r>
              <a:rPr lang="es-AR" sz="2400" dirty="0" smtClean="0"/>
              <a:t>las </a:t>
            </a:r>
            <a:r>
              <a:rPr lang="es-AR" sz="2400" dirty="0"/>
              <a:t>futuras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r>
              <a:rPr lang="es-AR" dirty="0" smtClean="0"/>
              <a:t>Telefónica Móviles Argentina </a:t>
            </a:r>
            <a:r>
              <a:rPr lang="es-AR" dirty="0"/>
              <a:t>S.A. </a:t>
            </a:r>
            <a:r>
              <a:rPr lang="es-AR" dirty="0" smtClean="0"/>
              <a:t>02/07/2019. F. 342:1061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2499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013" y="548680"/>
            <a:ext cx="914501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0000"/>
                </a:solidFill>
              </a:rPr>
              <a:t>Limitaciones al dominio</a:t>
            </a:r>
          </a:p>
          <a:p>
            <a:endParaRPr lang="es-ES" sz="2800" dirty="0" smtClean="0"/>
          </a:p>
          <a:p>
            <a:r>
              <a:rPr lang="es-ES" sz="2400" dirty="0" smtClean="0"/>
              <a:t>Si </a:t>
            </a:r>
            <a:r>
              <a:rPr lang="es-ES" sz="2400" dirty="0"/>
              <a:t>bien </a:t>
            </a:r>
            <a:r>
              <a:rPr lang="es-ES" sz="2400" b="1" dirty="0"/>
              <a:t>el plazo transcurrido ha sido más que </a:t>
            </a:r>
            <a:r>
              <a:rPr lang="es-ES" sz="2400" b="1" dirty="0" smtClean="0"/>
              <a:t>suficiente </a:t>
            </a:r>
            <a:r>
              <a:rPr lang="es-ES" sz="2400" b="1" dirty="0"/>
              <a:t>para que las autoridades </a:t>
            </a:r>
            <a:r>
              <a:rPr lang="es-ES" sz="2400" b="1" dirty="0" smtClean="0"/>
              <a:t>provinciales adoptasen </a:t>
            </a:r>
            <a:r>
              <a:rPr lang="es-ES" sz="2400" b="1" dirty="0"/>
              <a:t>un régimen definitivo y razonable de </a:t>
            </a:r>
            <a:r>
              <a:rPr lang="es-ES" sz="2400" b="1" dirty="0" smtClean="0"/>
              <a:t>limitaciones </a:t>
            </a:r>
            <a:r>
              <a:rPr lang="es-ES" sz="2400" b="1" dirty="0"/>
              <a:t>al dominio dentro del Parque </a:t>
            </a:r>
            <a:r>
              <a:rPr lang="es-ES" sz="2400" b="1" dirty="0" smtClean="0"/>
              <a:t>Provincial Península </a:t>
            </a:r>
            <a:r>
              <a:rPr lang="es-ES" sz="2400" b="1" dirty="0"/>
              <a:t>de Magallanes </a:t>
            </a:r>
            <a:r>
              <a:rPr lang="es-ES" sz="2400" dirty="0"/>
              <a:t>resulta </a:t>
            </a:r>
            <a:r>
              <a:rPr lang="es-ES" sz="2400" dirty="0" smtClean="0"/>
              <a:t>prudente </a:t>
            </a:r>
            <a:r>
              <a:rPr lang="es-ES" sz="2400" dirty="0"/>
              <a:t>abrir un </a:t>
            </a:r>
            <a:r>
              <a:rPr lang="es-ES" sz="2400" dirty="0" smtClean="0"/>
              <a:t>breve </a:t>
            </a:r>
            <a:r>
              <a:rPr lang="es-ES" sz="2400" dirty="0"/>
              <a:t>e improrrogable período dentro del cual tenga </a:t>
            </a:r>
            <a:r>
              <a:rPr lang="es-ES" sz="2400" b="1" dirty="0" smtClean="0"/>
              <a:t>la </a:t>
            </a:r>
            <a:r>
              <a:rPr lang="es-ES" sz="2400" b="1" dirty="0"/>
              <a:t>posibilidad de adoptar esa medida, ello para no </a:t>
            </a:r>
            <a:r>
              <a:rPr lang="es-ES" sz="2400" b="1" dirty="0" smtClean="0"/>
              <a:t>menoscabar </a:t>
            </a:r>
            <a:r>
              <a:rPr lang="es-ES" sz="2400" b="1" dirty="0"/>
              <a:t>su legítimo propósito de preservar el </a:t>
            </a:r>
            <a:r>
              <a:rPr lang="es-ES" sz="2400" b="1" dirty="0" smtClean="0"/>
              <a:t>ambiente.</a:t>
            </a:r>
          </a:p>
          <a:p>
            <a:endParaRPr lang="es-ES" sz="2400" b="1" dirty="0"/>
          </a:p>
          <a:p>
            <a:r>
              <a:rPr lang="es-ES" sz="2400" b="1" dirty="0"/>
              <a:t>Coihue SRL c. Provincia de Santa Cruz s/ acción declarativa de inconstitucionalidad y daños y perjuicios • 18/11/2021</a:t>
            </a:r>
            <a:endParaRPr lang="es-AR" sz="2400" dirty="0"/>
          </a:p>
          <a:p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b="1" dirty="0"/>
          </a:p>
          <a:p>
            <a:r>
              <a:rPr lang="es-ES" sz="2800" dirty="0"/>
              <a:t/>
            </a:r>
            <a:br>
              <a:rPr lang="es-ES" sz="2800" dirty="0"/>
            </a:b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2531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392168"/>
            <a:ext cx="896514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Daño Moral </a:t>
            </a:r>
          </a:p>
          <a:p>
            <a:endParaRPr lang="es-ES" sz="2400" dirty="0"/>
          </a:p>
          <a:p>
            <a:r>
              <a:rPr lang="es-ES" sz="2400" dirty="0" smtClean="0"/>
              <a:t>Corresponde </a:t>
            </a:r>
            <a:r>
              <a:rPr lang="es-ES" sz="2400" dirty="0"/>
              <a:t>rechazar el pedido de la sociedad </a:t>
            </a:r>
            <a:r>
              <a:rPr lang="es-ES" sz="2400" dirty="0" smtClean="0"/>
              <a:t>comercial</a:t>
            </a:r>
          </a:p>
          <a:p>
            <a:r>
              <a:rPr lang="es-ES" sz="2400" dirty="0" smtClean="0"/>
              <a:t>para </a:t>
            </a:r>
            <a:r>
              <a:rPr lang="es-ES" sz="2400" dirty="0"/>
              <a:t>que se repare el daño moral, pues </a:t>
            </a:r>
            <a:r>
              <a:rPr lang="es-ES" sz="2400" b="1" dirty="0"/>
              <a:t>no resulta admisible </a:t>
            </a:r>
            <a:endParaRPr lang="es-ES" sz="2400" b="1" dirty="0" smtClean="0"/>
          </a:p>
          <a:p>
            <a:r>
              <a:rPr lang="es-ES" sz="2400" b="1" dirty="0" smtClean="0"/>
              <a:t>reconocer </a:t>
            </a:r>
            <a:r>
              <a:rPr lang="es-ES" sz="2400" b="1" dirty="0"/>
              <a:t>a una persona jurídica perjuicios de esa índole.</a:t>
            </a:r>
            <a:endParaRPr lang="es-AR" sz="2400" b="1" dirty="0"/>
          </a:p>
          <a:p>
            <a:r>
              <a:rPr lang="es-ES" sz="2400" dirty="0"/>
              <a:t/>
            </a:r>
            <a:br>
              <a:rPr lang="es-ES" sz="2400" dirty="0"/>
            </a:br>
            <a:r>
              <a:rPr lang="es-ES" sz="2400" b="1" dirty="0"/>
              <a:t>Coihue SRL c. Provincia de Santa Cruz s/ acción </a:t>
            </a:r>
            <a:r>
              <a:rPr lang="es-ES" sz="2400" b="1" dirty="0" smtClean="0"/>
              <a:t>declarativa</a:t>
            </a:r>
          </a:p>
          <a:p>
            <a:r>
              <a:rPr lang="es-ES" sz="2400" b="1" dirty="0" smtClean="0"/>
              <a:t>de </a:t>
            </a:r>
            <a:r>
              <a:rPr lang="es-ES" sz="2400" b="1" dirty="0"/>
              <a:t>inconstitucionalidad y daños y perjuicios • 18/11/2021</a:t>
            </a:r>
            <a:endParaRPr lang="es-AR" sz="2400" dirty="0"/>
          </a:p>
          <a:p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2531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476671"/>
            <a:ext cx="1149871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Ausencia de razonabilidad </a:t>
            </a:r>
          </a:p>
          <a:p>
            <a:endParaRPr lang="es-ES" sz="2400" dirty="0" smtClean="0"/>
          </a:p>
          <a:p>
            <a:r>
              <a:rPr lang="es-ES" sz="2400" dirty="0" smtClean="0"/>
              <a:t>La </a:t>
            </a:r>
            <a:r>
              <a:rPr lang="es-ES" sz="2400" dirty="0"/>
              <a:t>regulación de la Provincia de Santa Cruz al </a:t>
            </a:r>
            <a:r>
              <a:rPr lang="es-ES" sz="2400" dirty="0" smtClean="0"/>
              <a:t>vedar </a:t>
            </a:r>
            <a:r>
              <a:rPr lang="es-ES" sz="2400" b="1" dirty="0" smtClean="0"/>
              <a:t>por décadas</a:t>
            </a:r>
          </a:p>
          <a:p>
            <a:r>
              <a:rPr lang="es-ES" sz="2400" dirty="0" smtClean="0"/>
              <a:t>la </a:t>
            </a:r>
            <a:r>
              <a:rPr lang="es-ES" sz="2400" dirty="0"/>
              <a:t>aprobación de </a:t>
            </a:r>
            <a:r>
              <a:rPr lang="es-ES" sz="2400" b="1" dirty="0"/>
              <a:t>nuevas subdivisiones</a:t>
            </a:r>
            <a:r>
              <a:rPr lang="es-ES" sz="2400" dirty="0"/>
              <a:t>, </a:t>
            </a:r>
            <a:r>
              <a:rPr lang="es-ES" sz="2400" dirty="0" smtClean="0"/>
              <a:t>proyectos </a:t>
            </a:r>
            <a:r>
              <a:rPr lang="es-ES" sz="2400" dirty="0"/>
              <a:t>de desarrollo o </a:t>
            </a:r>
            <a:endParaRPr lang="es-ES" sz="2400" dirty="0" smtClean="0"/>
          </a:p>
          <a:p>
            <a:r>
              <a:rPr lang="es-ES" sz="2400" dirty="0" smtClean="0"/>
              <a:t>cualquier </a:t>
            </a:r>
            <a:r>
              <a:rPr lang="es-ES" sz="2400" dirty="0"/>
              <a:t>otro acto que pudiera </a:t>
            </a:r>
            <a:r>
              <a:rPr lang="es-ES" sz="2400" dirty="0" smtClean="0"/>
              <a:t>comprometer </a:t>
            </a:r>
            <a:r>
              <a:rPr lang="es-ES" sz="2400" dirty="0"/>
              <a:t>el destino de </a:t>
            </a:r>
            <a:r>
              <a:rPr lang="es-ES" sz="2400" b="1" dirty="0"/>
              <a:t>tierras, </a:t>
            </a:r>
            <a:endParaRPr lang="es-ES" sz="2400" b="1" dirty="0" smtClean="0"/>
          </a:p>
          <a:p>
            <a:r>
              <a:rPr lang="es-ES" sz="2400" b="1" dirty="0" smtClean="0"/>
              <a:t>hasta </a:t>
            </a:r>
            <a:r>
              <a:rPr lang="es-ES" sz="2400" b="1" dirty="0"/>
              <a:t>el dictado de un </a:t>
            </a:r>
            <a:r>
              <a:rPr lang="es-ES" sz="2400" b="1" dirty="0" smtClean="0"/>
              <a:t>Plan </a:t>
            </a:r>
            <a:r>
              <a:rPr lang="es-ES" sz="2400" b="1" dirty="0"/>
              <a:t>de manejo del área</a:t>
            </a:r>
            <a:r>
              <a:rPr lang="es-ES" sz="2400" dirty="0"/>
              <a:t> que nunca vio la </a:t>
            </a:r>
            <a:endParaRPr lang="es-ES" sz="2400" dirty="0" smtClean="0"/>
          </a:p>
          <a:p>
            <a:r>
              <a:rPr lang="es-ES" sz="2400" dirty="0" smtClean="0"/>
              <a:t>luz</a:t>
            </a:r>
            <a:r>
              <a:rPr lang="es-ES" sz="2400" dirty="0"/>
              <a:t>, </a:t>
            </a:r>
            <a:r>
              <a:rPr lang="es-ES" sz="2400" b="1" dirty="0" smtClean="0"/>
              <a:t>afectó </a:t>
            </a:r>
            <a:r>
              <a:rPr lang="es-ES" sz="2400" b="1" dirty="0"/>
              <a:t>en </a:t>
            </a:r>
            <a:r>
              <a:rPr lang="es-ES" sz="2400" b="1" dirty="0" smtClean="0"/>
              <a:t>forma </a:t>
            </a:r>
            <a:r>
              <a:rPr lang="es-ES" sz="2400" b="1" dirty="0"/>
              <a:t>arbitraria el derecho de propiedad y </a:t>
            </a:r>
            <a:r>
              <a:rPr lang="es-ES" sz="2400" b="1" dirty="0" smtClean="0"/>
              <a:t>de </a:t>
            </a:r>
          </a:p>
          <a:p>
            <a:r>
              <a:rPr lang="es-ES" sz="2400" b="1" dirty="0" smtClean="0"/>
              <a:t>comerciar de </a:t>
            </a:r>
            <a:r>
              <a:rPr lang="es-ES" sz="2400" b="1" dirty="0"/>
              <a:t>una SRL; en tanto el proceder de la provincia </a:t>
            </a:r>
            <a:endParaRPr lang="es-ES" sz="2400" b="1" dirty="0" smtClean="0"/>
          </a:p>
          <a:p>
            <a:r>
              <a:rPr lang="es-ES" sz="2400" b="1" dirty="0" smtClean="0"/>
              <a:t>revela</a:t>
            </a:r>
            <a:r>
              <a:rPr lang="es-ES" sz="2400" b="1" dirty="0"/>
              <a:t>, </a:t>
            </a:r>
            <a:r>
              <a:rPr lang="es-ES" sz="2400" b="1" dirty="0" smtClean="0"/>
              <a:t>en </a:t>
            </a:r>
            <a:r>
              <a:rPr lang="es-ES" sz="2400" b="1" dirty="0"/>
              <a:t>este </a:t>
            </a:r>
            <a:r>
              <a:rPr lang="es-ES" sz="2400" b="1" dirty="0" smtClean="0"/>
              <a:t>aspecto </a:t>
            </a:r>
            <a:r>
              <a:rPr lang="es-ES" sz="2400" b="1" dirty="0"/>
              <a:t>puntual, una ausencia de razonabilidad </a:t>
            </a:r>
            <a:endParaRPr lang="es-ES" sz="2400" b="1" dirty="0" smtClean="0"/>
          </a:p>
          <a:p>
            <a:r>
              <a:rPr lang="es-ES" sz="2400" b="1" dirty="0" smtClean="0"/>
              <a:t>y coherencia</a:t>
            </a:r>
            <a:r>
              <a:rPr lang="es-ES" sz="2400" dirty="0" smtClean="0"/>
              <a:t>, y </a:t>
            </a:r>
            <a:r>
              <a:rPr lang="es-ES" sz="2400" b="1" dirty="0" smtClean="0"/>
              <a:t>demuestra </a:t>
            </a:r>
            <a:r>
              <a:rPr lang="es-ES" sz="2400" b="1" dirty="0"/>
              <a:t>una irresolución que colocó en </a:t>
            </a:r>
            <a:r>
              <a:rPr lang="es-ES" sz="2400" b="1" dirty="0" smtClean="0"/>
              <a:t>una </a:t>
            </a:r>
          </a:p>
          <a:p>
            <a:r>
              <a:rPr lang="es-ES" sz="2400" b="1" dirty="0" smtClean="0"/>
              <a:t>situación </a:t>
            </a:r>
            <a:r>
              <a:rPr lang="es-ES" sz="2400" b="1" dirty="0"/>
              <a:t>de </a:t>
            </a:r>
            <a:r>
              <a:rPr lang="es-ES" sz="2400" b="1" dirty="0" smtClean="0"/>
              <a:t>incertidumbre </a:t>
            </a:r>
            <a:r>
              <a:rPr lang="es-ES" sz="2400" b="1" dirty="0"/>
              <a:t>jurídica la posición subjetiva </a:t>
            </a:r>
            <a:r>
              <a:rPr lang="es-ES" sz="2400" b="1" dirty="0" smtClean="0"/>
              <a:t>de </a:t>
            </a:r>
            <a:r>
              <a:rPr lang="es-ES" sz="2400" b="1" dirty="0"/>
              <a:t>la </a:t>
            </a:r>
            <a:endParaRPr lang="es-ES" sz="2400" b="1" dirty="0" smtClean="0"/>
          </a:p>
          <a:p>
            <a:r>
              <a:rPr lang="es-ES" sz="2400" b="1" dirty="0" smtClean="0"/>
              <a:t>actora </a:t>
            </a:r>
            <a:r>
              <a:rPr lang="es-ES" sz="2400" b="1" dirty="0"/>
              <a:t>sin </a:t>
            </a:r>
            <a:r>
              <a:rPr lang="es-ES" sz="2400" b="1" dirty="0" smtClean="0"/>
              <a:t>instrumentar </a:t>
            </a:r>
            <a:r>
              <a:rPr lang="es-ES" sz="2400" b="1" dirty="0"/>
              <a:t>medidas apropiadas para </a:t>
            </a:r>
            <a:r>
              <a:rPr lang="es-ES" sz="2400" b="1" dirty="0" smtClean="0"/>
              <a:t>conjugar </a:t>
            </a:r>
          </a:p>
          <a:p>
            <a:r>
              <a:rPr lang="es-ES" sz="2400" b="1" dirty="0" smtClean="0"/>
              <a:t>armónicamente </a:t>
            </a:r>
            <a:r>
              <a:rPr lang="es-ES" sz="2400" dirty="0"/>
              <a:t>la </a:t>
            </a:r>
            <a:r>
              <a:rPr lang="es-ES" sz="2400" dirty="0" smtClean="0"/>
              <a:t>tutela </a:t>
            </a:r>
            <a:r>
              <a:rPr lang="es-ES" sz="2400" dirty="0"/>
              <a:t>ambiental y el desarrollo </a:t>
            </a:r>
            <a:r>
              <a:rPr lang="es-ES" sz="2400" dirty="0" smtClean="0"/>
              <a:t>sustentable </a:t>
            </a:r>
            <a:r>
              <a:rPr lang="es-ES" sz="2400" dirty="0"/>
              <a:t>del </a:t>
            </a:r>
            <a:endParaRPr lang="es-ES" sz="2400" dirty="0" smtClean="0"/>
          </a:p>
          <a:p>
            <a:r>
              <a:rPr lang="es-ES" sz="2400" dirty="0" smtClean="0"/>
              <a:t>área </a:t>
            </a:r>
            <a:r>
              <a:rPr lang="es-ES" sz="2400" dirty="0"/>
              <a:t>en cuestión </a:t>
            </a:r>
            <a:r>
              <a:rPr lang="es-ES" sz="2400" dirty="0" smtClean="0"/>
              <a:t>(</a:t>
            </a:r>
            <a:r>
              <a:rPr lang="es-ES" sz="2400" dirty="0"/>
              <a:t>del voto de los Dres.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Fallos</a:t>
            </a:r>
            <a:r>
              <a:rPr lang="es-AR" sz="2400" dirty="0"/>
              <a:t>: 344:3476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9288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548680"/>
            <a:ext cx="101437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Impedimento absoluto de disponer de la propiedad </a:t>
            </a:r>
          </a:p>
          <a:p>
            <a:endParaRPr lang="es-ES" sz="2400" b="1" dirty="0"/>
          </a:p>
          <a:p>
            <a:r>
              <a:rPr lang="es-ES" sz="2400" b="1" dirty="0" smtClean="0"/>
              <a:t>Impedir </a:t>
            </a:r>
            <a:r>
              <a:rPr lang="es-ES" sz="2400" b="1" dirty="0"/>
              <a:t>de modo prácticamente absoluto el derecho a disponer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la propiedad y de comercia</a:t>
            </a:r>
            <a:r>
              <a:rPr lang="es-ES" sz="2400" dirty="0"/>
              <a:t>r, supeditado al dictado de un </a:t>
            </a:r>
            <a:r>
              <a:rPr lang="es-ES" sz="2400" b="1" dirty="0" smtClean="0"/>
              <a:t>Plan </a:t>
            </a:r>
          </a:p>
          <a:p>
            <a:r>
              <a:rPr lang="es-ES" sz="2400" b="1" dirty="0" smtClean="0"/>
              <a:t>de </a:t>
            </a:r>
            <a:r>
              <a:rPr lang="es-ES" sz="2400" b="1" dirty="0"/>
              <a:t>manejo de área</a:t>
            </a:r>
            <a:r>
              <a:rPr lang="es-ES" sz="2400" dirty="0"/>
              <a:t> </a:t>
            </a:r>
            <a:r>
              <a:rPr lang="es-ES" sz="2400" b="1" dirty="0"/>
              <a:t>que la Provincia debía sancionar y no ha </a:t>
            </a:r>
            <a:endParaRPr lang="es-ES" sz="2400" b="1" dirty="0" smtClean="0"/>
          </a:p>
          <a:p>
            <a:r>
              <a:rPr lang="es-ES" sz="2400" b="1" dirty="0" smtClean="0"/>
              <a:t>hecho </a:t>
            </a:r>
            <a:r>
              <a:rPr lang="es-ES" sz="2400" b="1" dirty="0"/>
              <a:t>importa una alteración esencial a los derechos de </a:t>
            </a:r>
            <a:endParaRPr lang="es-ES" sz="2400" b="1" dirty="0" smtClean="0"/>
          </a:p>
          <a:p>
            <a:r>
              <a:rPr lang="es-ES" sz="2400" b="1" dirty="0" smtClean="0"/>
              <a:t>propiedad y </a:t>
            </a:r>
            <a:r>
              <a:rPr lang="es-ES" sz="2400" b="1" dirty="0"/>
              <a:t>de comerciar de la actora</a:t>
            </a:r>
            <a:r>
              <a:rPr lang="es-ES" sz="2400" dirty="0"/>
              <a:t>, pues no se trata de </a:t>
            </a:r>
            <a:endParaRPr lang="es-ES" sz="2400" dirty="0" smtClean="0"/>
          </a:p>
          <a:p>
            <a:r>
              <a:rPr lang="es-ES" sz="2400" dirty="0" smtClean="0"/>
              <a:t>discutir </a:t>
            </a:r>
            <a:r>
              <a:rPr lang="es-ES" sz="2400" dirty="0"/>
              <a:t>la finalidad </a:t>
            </a:r>
            <a:r>
              <a:rPr lang="es-ES" sz="2400" dirty="0" smtClean="0"/>
              <a:t>de </a:t>
            </a:r>
            <a:r>
              <a:rPr lang="es-ES" sz="2400" dirty="0"/>
              <a:t>tutela ambiental aducida por la provincia ni </a:t>
            </a:r>
            <a:endParaRPr lang="es-ES" sz="2400" dirty="0" smtClean="0"/>
          </a:p>
          <a:p>
            <a:r>
              <a:rPr lang="es-ES" sz="2400" dirty="0" smtClean="0"/>
              <a:t>sus </a:t>
            </a:r>
            <a:r>
              <a:rPr lang="es-ES" sz="2400" dirty="0"/>
              <a:t>competencias </a:t>
            </a:r>
            <a:r>
              <a:rPr lang="es-ES" sz="2400" dirty="0" smtClean="0"/>
              <a:t>constitucionales </a:t>
            </a:r>
            <a:r>
              <a:rPr lang="es-ES" sz="2400" dirty="0"/>
              <a:t>a tal efecto, sino de reprobar la </a:t>
            </a:r>
            <a:endParaRPr lang="es-ES" sz="2400" dirty="0" smtClean="0"/>
          </a:p>
          <a:p>
            <a:r>
              <a:rPr lang="es-ES" sz="2400" dirty="0" smtClean="0"/>
              <a:t>desidia </a:t>
            </a:r>
            <a:r>
              <a:rPr lang="es-ES" sz="2400" dirty="0"/>
              <a:t>en que </a:t>
            </a:r>
            <a:r>
              <a:rPr lang="es-ES" sz="2400" dirty="0" smtClean="0"/>
              <a:t>incurrió </a:t>
            </a:r>
            <a:r>
              <a:rPr lang="es-ES" sz="2400" dirty="0"/>
              <a:t>al prohibir (en forma indiscriminada) toda </a:t>
            </a:r>
            <a:endParaRPr lang="es-ES" sz="2400" dirty="0" smtClean="0"/>
          </a:p>
          <a:p>
            <a:r>
              <a:rPr lang="es-ES" sz="2400" dirty="0" smtClean="0"/>
              <a:t>actividad </a:t>
            </a:r>
            <a:r>
              <a:rPr lang="es-ES" sz="2400" dirty="0"/>
              <a:t>de la </a:t>
            </a:r>
            <a:r>
              <a:rPr lang="es-ES" sz="2400" dirty="0" smtClean="0"/>
              <a:t>actora </a:t>
            </a:r>
            <a:r>
              <a:rPr lang="es-ES" sz="2400" dirty="0"/>
              <a:t>y no concretar el respectivo plan, que era </a:t>
            </a:r>
            <a:endParaRPr lang="es-ES" sz="2400" dirty="0" smtClean="0"/>
          </a:p>
          <a:p>
            <a:r>
              <a:rPr lang="es-ES" sz="2400" dirty="0" smtClean="0"/>
              <a:t>y </a:t>
            </a:r>
            <a:r>
              <a:rPr lang="es-ES" sz="2400" dirty="0"/>
              <a:t>es </a:t>
            </a:r>
            <a:r>
              <a:rPr lang="es-ES" sz="2400" dirty="0" smtClean="0"/>
              <a:t>precisamente la </a:t>
            </a:r>
            <a:r>
              <a:rPr lang="es-ES" sz="2400" dirty="0"/>
              <a:t>herramienta ambiental ideada por ella para </a:t>
            </a:r>
            <a:endParaRPr lang="es-ES" sz="2400" dirty="0" smtClean="0"/>
          </a:p>
          <a:p>
            <a:r>
              <a:rPr lang="es-ES" sz="2400" dirty="0" smtClean="0"/>
              <a:t>la </a:t>
            </a:r>
            <a:r>
              <a:rPr lang="es-ES" sz="2400" dirty="0"/>
              <a:t>adecuada gestión </a:t>
            </a:r>
            <a:r>
              <a:rPr lang="es-ES" sz="2400" dirty="0" smtClean="0"/>
              <a:t>del área y </a:t>
            </a:r>
            <a:r>
              <a:rPr lang="es-ES" sz="2400" dirty="0"/>
              <a:t>a los derechos de la actora (del voto </a:t>
            </a:r>
            <a:endParaRPr lang="es-ES" sz="2400" dirty="0" smtClean="0"/>
          </a:p>
          <a:p>
            <a:r>
              <a:rPr lang="es-ES" sz="2400" dirty="0" smtClean="0"/>
              <a:t>de </a:t>
            </a:r>
            <a:r>
              <a:rPr lang="es-ES" sz="2400" dirty="0"/>
              <a:t>los Dres. </a:t>
            </a:r>
            <a:r>
              <a:rPr lang="es-ES" sz="2400" dirty="0" err="1"/>
              <a:t>Rosatti</a:t>
            </a:r>
            <a:r>
              <a:rPr lang="es-ES" sz="2400" dirty="0"/>
              <a:t> </a:t>
            </a:r>
            <a:r>
              <a:rPr lang="es-ES" sz="2400" dirty="0" smtClean="0"/>
              <a:t>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90914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3707" y="548680"/>
            <a:ext cx="5503652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Afectación ilegítima del derecho de propiedad 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r>
              <a:rPr lang="es-ES" sz="2400" b="1" dirty="0" smtClean="0"/>
              <a:t>La </a:t>
            </a:r>
            <a:r>
              <a:rPr lang="es-ES" sz="2400" b="1" dirty="0"/>
              <a:t>decisión de las autoridades provinciales que mantuvo </a:t>
            </a:r>
            <a:endParaRPr lang="es-ES" sz="2400" b="1" dirty="0" smtClean="0"/>
          </a:p>
          <a:p>
            <a:r>
              <a:rPr lang="es-ES" sz="2400" b="1" dirty="0" smtClean="0"/>
              <a:t>indefinidamente </a:t>
            </a:r>
            <a:r>
              <a:rPr lang="es-ES" sz="2400" b="1" dirty="0"/>
              <a:t>un esquema transitorio de prohibiciones </a:t>
            </a:r>
            <a:endParaRPr lang="es-ES" sz="2400" b="1" dirty="0" smtClean="0"/>
          </a:p>
          <a:p>
            <a:r>
              <a:rPr lang="es-ES" sz="2400" b="1" dirty="0" smtClean="0"/>
              <a:t>respecto </a:t>
            </a:r>
            <a:r>
              <a:rPr lang="es-ES" sz="2400" b="1" dirty="0"/>
              <a:t>de las tierras que conforman una reserva </a:t>
            </a:r>
            <a:r>
              <a:rPr lang="es-ES" sz="2400" dirty="0"/>
              <a:t>se exhibe </a:t>
            </a:r>
            <a:endParaRPr lang="es-ES" sz="2400" dirty="0" smtClean="0"/>
          </a:p>
          <a:p>
            <a:r>
              <a:rPr lang="es-ES" sz="2400" dirty="0" smtClean="0"/>
              <a:t>como </a:t>
            </a:r>
            <a:r>
              <a:rPr lang="es-ES" sz="2400" dirty="0"/>
              <a:t>una </a:t>
            </a:r>
            <a:r>
              <a:rPr lang="es-ES" sz="2400" b="1" dirty="0"/>
              <a:t>afectación ilegítima del derecho de propiedad </a:t>
            </a:r>
            <a:r>
              <a:rPr lang="es-ES" sz="2400" dirty="0"/>
              <a:t>de la </a:t>
            </a:r>
            <a:endParaRPr lang="es-ES" sz="2400" dirty="0" smtClean="0"/>
          </a:p>
          <a:p>
            <a:r>
              <a:rPr lang="es-ES" sz="2400" dirty="0" smtClean="0"/>
              <a:t>parte </a:t>
            </a:r>
            <a:r>
              <a:rPr lang="es-ES" sz="2400" dirty="0"/>
              <a:t>actora; sumado a la irresolución de estas en no determinar </a:t>
            </a:r>
            <a:endParaRPr lang="es-ES" sz="2400" dirty="0" smtClean="0"/>
          </a:p>
          <a:p>
            <a:r>
              <a:rPr lang="es-ES" sz="2400" dirty="0" smtClean="0"/>
              <a:t>—</a:t>
            </a:r>
            <a:r>
              <a:rPr lang="es-ES" sz="2400" dirty="0"/>
              <a:t>en concreto— los alcances específicos de las </a:t>
            </a:r>
            <a:r>
              <a:rPr lang="es-ES" sz="2400" b="1" dirty="0"/>
              <a:t>restricciones </a:t>
            </a:r>
            <a:endParaRPr lang="es-ES" sz="2400" b="1" dirty="0" smtClean="0"/>
          </a:p>
          <a:p>
            <a:r>
              <a:rPr lang="es-ES" sz="2400" b="1" dirty="0" smtClean="0"/>
              <a:t>con </a:t>
            </a:r>
            <a:r>
              <a:rPr lang="es-ES" sz="2400" b="1" dirty="0"/>
              <a:t>mira a la tutela ambiental</a:t>
            </a:r>
            <a:r>
              <a:rPr lang="es-ES" sz="2400" dirty="0"/>
              <a:t> </a:t>
            </a:r>
            <a:r>
              <a:rPr lang="es-ES" sz="2400" b="1" dirty="0" smtClean="0"/>
              <a:t>y</a:t>
            </a:r>
            <a:r>
              <a:rPr lang="es-ES" sz="2400" b="1" dirty="0"/>
              <a:t>, en caso que el sacrificio </a:t>
            </a:r>
            <a:endParaRPr lang="es-ES" sz="2400" b="1" dirty="0" smtClean="0"/>
          </a:p>
          <a:p>
            <a:r>
              <a:rPr lang="es-ES" sz="2400" b="1" dirty="0" smtClean="0"/>
              <a:t>excediese </a:t>
            </a:r>
            <a:r>
              <a:rPr lang="es-ES" sz="2400" b="1" dirty="0"/>
              <a:t>las normales cargas de la vida en sociedad</a:t>
            </a:r>
            <a:r>
              <a:rPr lang="es-ES" sz="2400" dirty="0"/>
              <a:t>, resarcir </a:t>
            </a:r>
            <a:endParaRPr lang="es-ES" sz="2400" dirty="0" smtClean="0"/>
          </a:p>
          <a:p>
            <a:r>
              <a:rPr lang="es-ES" sz="2400" dirty="0" smtClean="0"/>
              <a:t>el </a:t>
            </a:r>
            <a:r>
              <a:rPr lang="es-ES" sz="2400" dirty="0"/>
              <a:t>perjuicio (arts. 14, 16 y 17, CN), </a:t>
            </a:r>
            <a:r>
              <a:rPr lang="es-ES" sz="2400" b="1" dirty="0"/>
              <a:t>ello torna admisible la </a:t>
            </a:r>
            <a:endParaRPr lang="es-ES" sz="2400" b="1" dirty="0" smtClean="0"/>
          </a:p>
          <a:p>
            <a:r>
              <a:rPr lang="es-ES" sz="2400" b="1" dirty="0" smtClean="0"/>
              <a:t>responsabilidad </a:t>
            </a:r>
            <a:r>
              <a:rPr lang="es-ES" sz="2400" b="1" dirty="0"/>
              <a:t>del estado provincial por actividad ilícita</a:t>
            </a:r>
            <a:r>
              <a:rPr lang="es-ES" sz="2400" dirty="0"/>
              <a:t> (del </a:t>
            </a:r>
            <a:endParaRPr lang="es-ES" sz="2400" dirty="0" smtClean="0"/>
          </a:p>
          <a:p>
            <a:r>
              <a:rPr lang="es-ES" sz="2400" dirty="0" smtClean="0"/>
              <a:t>voto </a:t>
            </a:r>
            <a:r>
              <a:rPr lang="es-ES" sz="2400" dirty="0"/>
              <a:t>de los Dres.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6887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81191"/>
            <a:ext cx="5563259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Las atribuciones de los poderes públicas son limitados </a:t>
            </a:r>
          </a:p>
          <a:p>
            <a:endParaRPr lang="es-ES" sz="2400" b="1" dirty="0"/>
          </a:p>
          <a:p>
            <a:r>
              <a:rPr lang="es-ES" sz="2400" b="1" dirty="0" smtClean="0"/>
              <a:t>Los </a:t>
            </a:r>
            <a:r>
              <a:rPr lang="es-ES" sz="2400" b="1" dirty="0"/>
              <a:t>derechos no son absolutos </a:t>
            </a:r>
            <a:r>
              <a:rPr lang="es-ES" sz="2400" dirty="0"/>
              <a:t>y </a:t>
            </a:r>
            <a:r>
              <a:rPr lang="es-ES" sz="2400" b="1" dirty="0"/>
              <a:t>tampoco lo son las atribuciones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los poderes públicos a la hora de reglamentarlos</a:t>
            </a:r>
            <a:r>
              <a:rPr lang="es-ES" sz="2400" dirty="0"/>
              <a:t>; en el </a:t>
            </a:r>
            <a:endParaRPr lang="es-ES" sz="2400" dirty="0" smtClean="0"/>
          </a:p>
          <a:p>
            <a:r>
              <a:rPr lang="es-ES" sz="2400" dirty="0" smtClean="0"/>
              <a:t>marco de </a:t>
            </a:r>
            <a:r>
              <a:rPr lang="es-ES" sz="2400" dirty="0"/>
              <a:t>un sistema republicano de gobierno, </a:t>
            </a:r>
            <a:r>
              <a:rPr lang="es-ES" sz="2400" b="1" dirty="0"/>
              <a:t>las competencias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las </a:t>
            </a:r>
            <a:r>
              <a:rPr lang="es-ES" sz="2400" b="1" dirty="0" smtClean="0"/>
              <a:t>autoridades </a:t>
            </a:r>
            <a:r>
              <a:rPr lang="es-ES" sz="2400" b="1" dirty="0"/>
              <a:t>públicas se caracterizan por ser un poder </a:t>
            </a:r>
            <a:endParaRPr lang="es-ES" sz="2400" b="1" dirty="0" smtClean="0"/>
          </a:p>
          <a:p>
            <a:r>
              <a:rPr lang="es-ES" sz="2400" b="1" dirty="0" smtClean="0"/>
              <a:t>esencialmente </a:t>
            </a:r>
            <a:r>
              <a:rPr lang="es-ES" sz="2400" b="1" dirty="0"/>
              <a:t>limitado, sometido a la juridicidad y a la </a:t>
            </a:r>
            <a:endParaRPr lang="es-ES" sz="2400" b="1" dirty="0" smtClean="0"/>
          </a:p>
          <a:p>
            <a:r>
              <a:rPr lang="es-ES" sz="2400" b="1" dirty="0" smtClean="0"/>
              <a:t>razonabilidad </a:t>
            </a:r>
            <a:r>
              <a:rPr lang="es-ES" sz="2400" b="1" dirty="0"/>
              <a:t>constitucional </a:t>
            </a:r>
            <a:r>
              <a:rPr lang="es-ES" sz="2400" dirty="0"/>
              <a:t>(arts. 1º, 19 y 28, CN) (del voto de </a:t>
            </a:r>
            <a:endParaRPr lang="es-ES" sz="2400" dirty="0" smtClean="0"/>
          </a:p>
          <a:p>
            <a:r>
              <a:rPr lang="es-ES" sz="2400" dirty="0" smtClean="0"/>
              <a:t>los </a:t>
            </a:r>
            <a:r>
              <a:rPr lang="es-ES" sz="2400" dirty="0"/>
              <a:t>Dres.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endParaRPr lang="es-AR" dirty="0" smtClean="0"/>
          </a:p>
          <a:p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03321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052736"/>
            <a:ext cx="2695832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Principio de razonabilida</a:t>
            </a:r>
            <a:r>
              <a:rPr lang="es-ES" sz="2400" dirty="0">
                <a:solidFill>
                  <a:srgbClr val="FF0000"/>
                </a:solidFill>
              </a:rPr>
              <a:t>d</a:t>
            </a:r>
            <a:endParaRPr lang="es-ES" sz="2400" dirty="0" smtClean="0">
              <a:solidFill>
                <a:srgbClr val="FF0000"/>
              </a:solidFill>
            </a:endParaRPr>
          </a:p>
          <a:p>
            <a:endParaRPr lang="es-ES" sz="2400" b="1" dirty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principio de razonabilidad repele toda arbitrariedad de </a:t>
            </a:r>
            <a:endParaRPr lang="es-ES" sz="2400" b="1" dirty="0" smtClean="0"/>
          </a:p>
          <a:p>
            <a:r>
              <a:rPr lang="es-ES" sz="2400" b="1" dirty="0" smtClean="0"/>
              <a:t>las </a:t>
            </a:r>
            <a:r>
              <a:rPr lang="es-ES" sz="2400" b="1" dirty="0"/>
              <a:t>autoridades estatales </a:t>
            </a:r>
            <a:r>
              <a:rPr lang="es-ES" sz="2400" dirty="0"/>
              <a:t>y exige que sus conductas (en lo </a:t>
            </a:r>
            <a:r>
              <a:rPr lang="es-ES" sz="2400" dirty="0" smtClean="0"/>
              <a:t>que </a:t>
            </a:r>
          </a:p>
          <a:p>
            <a:r>
              <a:rPr lang="es-ES" sz="2400" dirty="0" smtClean="0"/>
              <a:t>se </a:t>
            </a:r>
            <a:r>
              <a:rPr lang="es-ES" sz="2400" dirty="0"/>
              <a:t>hace y en lo que se deja de hacer) estén primariamente </a:t>
            </a:r>
            <a:endParaRPr lang="es-ES" sz="2400" dirty="0" smtClean="0"/>
          </a:p>
          <a:p>
            <a:r>
              <a:rPr lang="es-ES" sz="2400" dirty="0" smtClean="0"/>
              <a:t>fundadas </a:t>
            </a:r>
            <a:r>
              <a:rPr lang="es-ES" sz="2400" dirty="0"/>
              <a:t>en las </a:t>
            </a:r>
            <a:r>
              <a:rPr lang="es-ES" sz="2400" dirty="0" smtClean="0"/>
              <a:t>exigencias </a:t>
            </a:r>
            <a:r>
              <a:rPr lang="es-ES" sz="2400" dirty="0"/>
              <a:t>constitucionales, antes que en el </a:t>
            </a:r>
            <a:endParaRPr lang="es-ES" sz="2400" dirty="0" smtClean="0"/>
          </a:p>
          <a:p>
            <a:r>
              <a:rPr lang="es-ES" sz="2400" dirty="0" smtClean="0"/>
              <a:t>capricho </a:t>
            </a:r>
            <a:r>
              <a:rPr lang="es-ES" sz="2400" dirty="0"/>
              <a:t>o el libre arbitrio y la nuda voluntad de las autoridades </a:t>
            </a:r>
            <a:endParaRPr lang="es-ES" sz="2400" dirty="0" smtClean="0"/>
          </a:p>
          <a:p>
            <a:r>
              <a:rPr lang="es-ES" sz="2400" dirty="0" smtClean="0"/>
              <a:t>nacionales</a:t>
            </a:r>
            <a:r>
              <a:rPr lang="es-ES" sz="2400" dirty="0"/>
              <a:t>, provinciales y municipales (del voto de los Dres. </a:t>
            </a:r>
            <a:endParaRPr lang="es-ES" sz="2400" dirty="0" smtClean="0"/>
          </a:p>
          <a:p>
            <a:r>
              <a:rPr lang="es-ES" sz="2400" dirty="0" err="1" smtClean="0"/>
              <a:t>Rosatti</a:t>
            </a:r>
            <a:r>
              <a:rPr lang="es-ES" sz="2400" dirty="0" smtClean="0"/>
              <a:t> </a:t>
            </a:r>
            <a:r>
              <a:rPr lang="es-ES" sz="2400" dirty="0"/>
              <a:t>y </a:t>
            </a:r>
            <a:r>
              <a:rPr lang="es-ES" sz="2400" dirty="0" err="1"/>
              <a:t>Maqueda</a:t>
            </a:r>
            <a:r>
              <a:rPr lang="es-ES" sz="2400" dirty="0" smtClean="0"/>
              <a:t>).</a:t>
            </a:r>
          </a:p>
          <a:p>
            <a:endParaRPr lang="es-ES" sz="2400" dirty="0"/>
          </a:p>
          <a:p>
            <a:r>
              <a:rPr lang="es-ES" sz="2400" b="1" dirty="0"/>
              <a:t>Coihue SRL c. Provincia de Santa Cruz s/ acción declarativa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inconstitucionalidad </a:t>
            </a:r>
            <a:r>
              <a:rPr lang="es-ES" sz="2400" b="1" dirty="0" smtClean="0"/>
              <a:t>y </a:t>
            </a:r>
            <a:r>
              <a:rPr lang="es-ES" sz="2400" b="1" dirty="0"/>
              <a:t>daños y perjuicios • 18/11/2021</a:t>
            </a:r>
            <a:endParaRPr lang="es-AR" sz="2400" dirty="0"/>
          </a:p>
          <a:p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045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476672"/>
            <a:ext cx="5020965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El medio ambiente </a:t>
            </a:r>
          </a:p>
          <a:p>
            <a:endParaRPr lang="es-ES" sz="2400" b="1" dirty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medio ambiente </a:t>
            </a:r>
            <a:r>
              <a:rPr lang="es-ES" sz="2400" dirty="0"/>
              <a:t>comprende el conjunto de elementos vivos e </a:t>
            </a:r>
            <a:endParaRPr lang="es-ES" sz="2400" dirty="0" smtClean="0"/>
          </a:p>
          <a:p>
            <a:r>
              <a:rPr lang="es-ES" sz="2400" dirty="0" smtClean="0"/>
              <a:t>inertes</a:t>
            </a:r>
            <a:r>
              <a:rPr lang="es-ES" sz="2400" dirty="0"/>
              <a:t>, naturales y artificiales que, </a:t>
            </a:r>
            <a:r>
              <a:rPr lang="es-ES" sz="2400" b="1" dirty="0"/>
              <a:t>pese a su heterogeneidad, </a:t>
            </a:r>
            <a:endParaRPr lang="es-ES" sz="2400" b="1" dirty="0" smtClean="0"/>
          </a:p>
          <a:p>
            <a:r>
              <a:rPr lang="es-ES" sz="2400" b="1" dirty="0" smtClean="0"/>
              <a:t>funcionan </a:t>
            </a:r>
            <a:r>
              <a:rPr lang="es-ES" sz="2400" b="1" dirty="0"/>
              <a:t>de modo integrado, conformando un sistema</a:t>
            </a:r>
            <a:r>
              <a:rPr lang="es-ES" sz="2400" dirty="0"/>
              <a:t>; </a:t>
            </a:r>
            <a:r>
              <a:rPr lang="es-ES" sz="2400" b="1" dirty="0"/>
              <a:t>es </a:t>
            </a:r>
            <a:endParaRPr lang="es-ES" sz="2400" b="1" dirty="0" smtClean="0"/>
          </a:p>
          <a:p>
            <a:r>
              <a:rPr lang="es-ES" sz="2400" b="1" dirty="0" smtClean="0"/>
              <a:t>un conjunto </a:t>
            </a:r>
            <a:r>
              <a:rPr lang="es-ES" sz="2400" b="1" dirty="0"/>
              <a:t>porque está compuesto por una pluralidad de </a:t>
            </a:r>
            <a:endParaRPr lang="es-ES" sz="2400" b="1" dirty="0" smtClean="0"/>
          </a:p>
          <a:p>
            <a:r>
              <a:rPr lang="es-ES" sz="2400" b="1" dirty="0" smtClean="0"/>
              <a:t>elementos reconocibles </a:t>
            </a:r>
            <a:r>
              <a:rPr lang="es-ES" sz="2400" b="1" dirty="0"/>
              <a:t>en su individualidad</a:t>
            </a:r>
            <a:r>
              <a:rPr lang="es-ES" sz="2400" dirty="0"/>
              <a:t>; son heterogéneos </a:t>
            </a:r>
            <a:endParaRPr lang="es-ES" sz="2400" dirty="0" smtClean="0"/>
          </a:p>
          <a:p>
            <a:r>
              <a:rPr lang="es-ES" sz="2400" dirty="0" smtClean="0"/>
              <a:t>ya </a:t>
            </a:r>
            <a:r>
              <a:rPr lang="es-ES" sz="2400" dirty="0"/>
              <a:t>que </a:t>
            </a:r>
            <a:r>
              <a:rPr lang="es-ES" sz="2400" dirty="0" smtClean="0"/>
              <a:t>algunos </a:t>
            </a:r>
            <a:r>
              <a:rPr lang="es-ES" sz="2400" dirty="0"/>
              <a:t>tienen vida y otros solo existencia, </a:t>
            </a:r>
            <a:r>
              <a:rPr lang="es-ES" sz="2400" b="1" dirty="0" smtClean="0"/>
              <a:t>pueden </a:t>
            </a:r>
            <a:r>
              <a:rPr lang="es-ES" sz="2400" b="1" dirty="0"/>
              <a:t>ser </a:t>
            </a:r>
            <a:endParaRPr lang="es-ES" sz="2400" b="1" dirty="0" smtClean="0"/>
          </a:p>
          <a:p>
            <a:r>
              <a:rPr lang="es-ES" sz="2400" b="1" dirty="0" smtClean="0"/>
              <a:t>naturales o </a:t>
            </a:r>
            <a:r>
              <a:rPr lang="es-ES" sz="2400" b="1" dirty="0"/>
              <a:t>artificiales</a:t>
            </a:r>
            <a:r>
              <a:rPr lang="es-ES" sz="2400" dirty="0"/>
              <a:t>; </a:t>
            </a:r>
            <a:r>
              <a:rPr lang="es-ES" sz="2400" b="1" dirty="0"/>
              <a:t>poseen un funcionamiento integrado </a:t>
            </a:r>
            <a:endParaRPr lang="es-ES" sz="2400" b="1" dirty="0" smtClean="0"/>
          </a:p>
          <a:p>
            <a:r>
              <a:rPr lang="es-ES" sz="2400" dirty="0" smtClean="0"/>
              <a:t>habida </a:t>
            </a:r>
            <a:r>
              <a:rPr lang="es-ES" sz="2400" dirty="0"/>
              <a:t>cuenta </a:t>
            </a:r>
            <a:r>
              <a:rPr lang="es-ES" sz="2400" dirty="0" smtClean="0"/>
              <a:t>que </a:t>
            </a:r>
            <a:r>
              <a:rPr lang="es-ES" sz="2400" dirty="0"/>
              <a:t>los elementos que componen el ambiente se </a:t>
            </a:r>
            <a:endParaRPr lang="es-ES" sz="2400" dirty="0" smtClean="0"/>
          </a:p>
          <a:p>
            <a:r>
              <a:rPr lang="es-ES" sz="2400" dirty="0" smtClean="0"/>
              <a:t>relacionan </a:t>
            </a:r>
            <a:r>
              <a:rPr lang="es-ES" sz="2400" dirty="0"/>
              <a:t>según </a:t>
            </a:r>
            <a:r>
              <a:rPr lang="es-ES" sz="2400" b="1" dirty="0" smtClean="0"/>
              <a:t>pautas </a:t>
            </a:r>
            <a:r>
              <a:rPr lang="es-ES" sz="2400" b="1" dirty="0"/>
              <a:t>de coexistencia y/o convivencia </a:t>
            </a:r>
            <a:r>
              <a:rPr lang="es-ES" sz="2400" dirty="0"/>
              <a:t>(del </a:t>
            </a:r>
            <a:endParaRPr lang="es-ES" sz="2400" dirty="0" smtClean="0"/>
          </a:p>
          <a:p>
            <a:r>
              <a:rPr lang="es-ES" sz="2400" dirty="0" smtClean="0"/>
              <a:t>voto </a:t>
            </a:r>
            <a:r>
              <a:rPr lang="es-ES" sz="2400" dirty="0"/>
              <a:t>de los Dres. </a:t>
            </a:r>
            <a:r>
              <a:rPr lang="es-ES" sz="2400" dirty="0" err="1" smtClean="0"/>
              <a:t>Rosatti</a:t>
            </a:r>
            <a:r>
              <a:rPr lang="es-ES" sz="2400" dirty="0" smtClean="0"/>
              <a:t> </a:t>
            </a:r>
            <a:r>
              <a:rPr lang="es-ES" sz="2400" dirty="0"/>
              <a:t>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69611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268760"/>
            <a:ext cx="406415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El ambiente como un sistema en equilibrio </a:t>
            </a:r>
          </a:p>
          <a:p>
            <a:endParaRPr lang="es-ES" sz="2400" b="1" dirty="0"/>
          </a:p>
          <a:p>
            <a:r>
              <a:rPr lang="es-ES" sz="2400" b="1" dirty="0" smtClean="0"/>
              <a:t>En </a:t>
            </a:r>
            <a:r>
              <a:rPr lang="es-ES" sz="2400" b="1" dirty="0"/>
              <a:t>la mirada del constituyente se aprecia al ambiente como </a:t>
            </a:r>
            <a:r>
              <a:rPr lang="es-ES" sz="2400" b="1" dirty="0" smtClean="0"/>
              <a:t>un</a:t>
            </a:r>
          </a:p>
          <a:p>
            <a:r>
              <a:rPr lang="es-ES" sz="2400" b="1" dirty="0" smtClean="0"/>
              <a:t>sistema </a:t>
            </a:r>
            <a:r>
              <a:rPr lang="es-ES" sz="2400" b="1" dirty="0"/>
              <a:t>en </a:t>
            </a:r>
            <a:r>
              <a:rPr lang="es-ES" sz="2400" dirty="0"/>
              <a:t>el que el hombre (en su faz individual y colectiva) </a:t>
            </a:r>
            <a:endParaRPr lang="es-ES" sz="2400" dirty="0" smtClean="0"/>
          </a:p>
          <a:p>
            <a:r>
              <a:rPr lang="es-ES" sz="2400" b="1" dirty="0" smtClean="0"/>
              <a:t>tiene </a:t>
            </a:r>
            <a:r>
              <a:rPr lang="es-ES" sz="2400" b="1" dirty="0"/>
              <a:t>el deber de asegurar (y/o contribuir) que sus elementos </a:t>
            </a:r>
            <a:endParaRPr lang="es-ES" sz="2400" b="1" dirty="0" smtClean="0"/>
          </a:p>
          <a:p>
            <a:r>
              <a:rPr lang="es-ES" sz="2400" b="1" dirty="0" smtClean="0"/>
              <a:t>heterogéneos </a:t>
            </a:r>
            <a:r>
              <a:rPr lang="es-ES" sz="2400" b="1" dirty="0"/>
              <a:t>(naturales y culturales) interactúen en equilibrio </a:t>
            </a:r>
            <a:endParaRPr lang="es-ES" sz="2400" b="1" dirty="0" smtClean="0"/>
          </a:p>
          <a:p>
            <a:r>
              <a:rPr lang="es-ES" sz="2400" dirty="0" smtClean="0"/>
              <a:t>(</a:t>
            </a:r>
            <a:r>
              <a:rPr lang="es-ES" sz="2400" dirty="0"/>
              <a:t>del voto de los Dres.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r>
              <a:rPr lang="es-ES" sz="2400" dirty="0"/>
              <a:t/>
            </a:r>
            <a:br>
              <a:rPr lang="es-ES" sz="2400" dirty="0"/>
            </a:br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23710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332656"/>
            <a:ext cx="10044737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Derecho- deber ambiental </a:t>
            </a:r>
          </a:p>
          <a:p>
            <a:endParaRPr lang="es-ES" sz="2400" b="1" dirty="0"/>
          </a:p>
          <a:p>
            <a:r>
              <a:rPr lang="es-ES" sz="2400" b="1" dirty="0" smtClean="0"/>
              <a:t>La </a:t>
            </a:r>
            <a:r>
              <a:rPr lang="es-ES" sz="2400" b="1" dirty="0"/>
              <a:t>tutela ambiental no se concentra en una visión antropocéntrica</a:t>
            </a:r>
            <a:r>
              <a:rPr lang="es-ES" sz="2400" dirty="0"/>
              <a:t>, </a:t>
            </a:r>
            <a:endParaRPr lang="es-ES" sz="2400" dirty="0" smtClean="0"/>
          </a:p>
          <a:p>
            <a:r>
              <a:rPr lang="es-ES" sz="2400" b="1" dirty="0" smtClean="0"/>
              <a:t>pues </a:t>
            </a:r>
            <a:r>
              <a:rPr lang="es-ES" sz="2400" b="1" dirty="0"/>
              <a:t>la Constitución consagra la protección ambiental como un </a:t>
            </a:r>
            <a:endParaRPr lang="es-ES" sz="2400" b="1" dirty="0" smtClean="0"/>
          </a:p>
          <a:p>
            <a:r>
              <a:rPr lang="es-ES" sz="2400" b="1" dirty="0" smtClean="0"/>
              <a:t>derecho-deber </a:t>
            </a:r>
            <a:r>
              <a:rPr lang="es-ES" sz="2400" b="1" dirty="0"/>
              <a:t>del individuo y de la sociedad en su conjunto </a:t>
            </a:r>
            <a:r>
              <a:rPr lang="es-ES" sz="2400" dirty="0"/>
              <a:t>y el </a:t>
            </a:r>
            <a:endParaRPr lang="es-ES" sz="2400" dirty="0" smtClean="0"/>
          </a:p>
          <a:p>
            <a:r>
              <a:rPr lang="es-ES" sz="2400" dirty="0" smtClean="0"/>
              <a:t>ser </a:t>
            </a:r>
            <a:r>
              <a:rPr lang="es-ES" sz="2400" dirty="0"/>
              <a:t>humano, en tanto no es el creador de la naturaleza, tampoco </a:t>
            </a:r>
            <a:endParaRPr lang="es-ES" sz="2400" dirty="0" smtClean="0"/>
          </a:p>
          <a:p>
            <a:r>
              <a:rPr lang="es-ES" sz="2400" dirty="0" smtClean="0"/>
              <a:t>puede </a:t>
            </a:r>
            <a:r>
              <a:rPr lang="es-ES" sz="2400" dirty="0"/>
              <a:t>ser el justificador intelectual de su protección o desprotección; </a:t>
            </a:r>
            <a:endParaRPr lang="es-ES" sz="2400" dirty="0" smtClean="0"/>
          </a:p>
          <a:p>
            <a:r>
              <a:rPr lang="es-ES" sz="2400" dirty="0" smtClean="0"/>
              <a:t>de </a:t>
            </a:r>
            <a:r>
              <a:rPr lang="es-ES" sz="2400" dirty="0"/>
              <a:t>modo que, </a:t>
            </a:r>
            <a:r>
              <a:rPr lang="es-ES" sz="2400" b="1" dirty="0"/>
              <a:t>en nombre de cierta calidad de vida humana no </a:t>
            </a:r>
            <a:endParaRPr lang="es-ES" sz="2400" b="1" dirty="0" smtClean="0"/>
          </a:p>
          <a:p>
            <a:r>
              <a:rPr lang="es-ES" sz="2400" b="1" dirty="0" smtClean="0"/>
              <a:t>podría </a:t>
            </a:r>
            <a:r>
              <a:rPr lang="es-ES" sz="2400" b="1" dirty="0"/>
              <a:t>convalidarse (ni ética ni jurídicamente) el perjuicio al </a:t>
            </a:r>
            <a:endParaRPr lang="es-ES" sz="2400" b="1" dirty="0" smtClean="0"/>
          </a:p>
          <a:p>
            <a:r>
              <a:rPr lang="es-ES" sz="2400" b="1" dirty="0" smtClean="0"/>
              <a:t>equilibrio </a:t>
            </a:r>
            <a:r>
              <a:rPr lang="es-ES" sz="2400" b="1" dirty="0"/>
              <a:t>medioambiental </a:t>
            </a:r>
            <a:r>
              <a:rPr lang="es-ES" sz="2400" dirty="0"/>
              <a:t>(del voto de los Dres.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endParaRPr lang="es-ES" sz="2400" dirty="0" smtClean="0"/>
          </a:p>
          <a:p>
            <a:r>
              <a:rPr lang="es-ES" sz="2400" dirty="0" err="1" smtClean="0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endParaRPr lang="es-ES" sz="2400" dirty="0" smtClean="0"/>
          </a:p>
          <a:p>
            <a:r>
              <a:rPr lang="es-ES" sz="2400" b="1" dirty="0"/>
              <a:t>Coihue SRL c. Provincia de Santa Cruz s/ acción declarativa </a:t>
            </a:r>
          </a:p>
          <a:p>
            <a:r>
              <a:rPr lang="es-ES" sz="2400" b="1" dirty="0"/>
              <a:t>de inconstitucionalidad y daños y perjuicios • 18/11/2021</a:t>
            </a:r>
            <a:endParaRPr lang="es-AR" sz="2400" dirty="0"/>
          </a:p>
          <a:p>
            <a:r>
              <a:rPr lang="es-AR" sz="2400" dirty="0"/>
              <a:t>Fallos: 344:3476</a:t>
            </a:r>
          </a:p>
          <a:p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  <a:p>
            <a:r>
              <a:rPr lang="es-ES" sz="2400" dirty="0"/>
              <a:t/>
            </a:r>
            <a:br>
              <a:rPr lang="es-ES" sz="2400" dirty="0"/>
            </a:br>
            <a:r>
              <a:rPr lang="es-ES" dirty="0"/>
              <a:t/>
            </a:r>
            <a:br>
              <a:rPr lang="es-ES" dirty="0"/>
            </a:b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704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628800"/>
            <a:ext cx="997259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GENERACIONES FUTURAS </a:t>
            </a:r>
          </a:p>
          <a:p>
            <a:endParaRPr lang="es-ES" sz="2400" dirty="0"/>
          </a:p>
          <a:p>
            <a:r>
              <a:rPr lang="es-ES" sz="2400" dirty="0" smtClean="0"/>
              <a:t>Asimismo</a:t>
            </a:r>
            <a:r>
              <a:rPr lang="es-ES" sz="2400" dirty="0"/>
              <a:t>, se debe considerar </a:t>
            </a:r>
            <a:r>
              <a:rPr lang="es-ES" sz="2400" b="1" dirty="0"/>
              <a:t>el interés de las </a:t>
            </a:r>
            <a:r>
              <a:rPr lang="es-ES" sz="2400" b="1" dirty="0" smtClean="0"/>
              <a:t>generaciones</a:t>
            </a:r>
          </a:p>
          <a:p>
            <a:r>
              <a:rPr lang="es-ES" sz="2400" b="1" dirty="0" smtClean="0"/>
              <a:t>futuras</a:t>
            </a:r>
            <a:r>
              <a:rPr lang="es-ES" sz="2400" b="1" dirty="0"/>
              <a:t>, </a:t>
            </a:r>
            <a:r>
              <a:rPr lang="es-ES" sz="2400" dirty="0"/>
              <a:t>cuyo derecho a gozar del </a:t>
            </a:r>
            <a:r>
              <a:rPr lang="es-ES" sz="2400" dirty="0" smtClean="0"/>
              <a:t>ambiente está </a:t>
            </a:r>
            <a:r>
              <a:rPr lang="es-ES" sz="2400" dirty="0"/>
              <a:t>protegido por </a:t>
            </a:r>
            <a:endParaRPr lang="es-ES" sz="2400" dirty="0" smtClean="0"/>
          </a:p>
          <a:p>
            <a:r>
              <a:rPr lang="es-ES" sz="2400" dirty="0" smtClean="0"/>
              <a:t>el </a:t>
            </a:r>
            <a:r>
              <a:rPr lang="es-ES" sz="2400" dirty="0"/>
              <a:t>derecho vigente</a:t>
            </a:r>
            <a:r>
              <a:rPr lang="es-ES" sz="2400" dirty="0" smtClean="0"/>
              <a:t>.</a:t>
            </a:r>
          </a:p>
          <a:p>
            <a:endParaRPr lang="es-ES" sz="2400" dirty="0"/>
          </a:p>
          <a:p>
            <a:r>
              <a:rPr lang="es-ES" dirty="0" smtClean="0"/>
              <a:t>CSJ </a:t>
            </a:r>
            <a:r>
              <a:rPr lang="es-ES" dirty="0"/>
              <a:t>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 F. 342:2136</a:t>
            </a:r>
            <a:endParaRPr lang="es-ES" u="sng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352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1268760"/>
            <a:ext cx="950536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Deber de solidaridad intergeneracional </a:t>
            </a:r>
          </a:p>
          <a:p>
            <a:endParaRPr lang="es-ES" sz="2400" dirty="0"/>
          </a:p>
          <a:p>
            <a:r>
              <a:rPr lang="es-ES" sz="2400" dirty="0" smtClean="0"/>
              <a:t>Al </a:t>
            </a:r>
            <a:r>
              <a:rPr lang="es-ES" sz="2400" dirty="0"/>
              <a:t>ser el ambiente un bien que excede al ser humano y a su </a:t>
            </a:r>
            <a:endParaRPr lang="es-ES" sz="2400" dirty="0" smtClean="0"/>
          </a:p>
          <a:p>
            <a:r>
              <a:rPr lang="es-ES" sz="2400" dirty="0" smtClean="0"/>
              <a:t>tiempo </a:t>
            </a:r>
            <a:r>
              <a:rPr lang="es-ES" sz="2400" dirty="0"/>
              <a:t>presente, la Constitución impone un deber de solidaridad </a:t>
            </a:r>
            <a:endParaRPr lang="es-ES" sz="2400" dirty="0" smtClean="0"/>
          </a:p>
          <a:p>
            <a:r>
              <a:rPr lang="es-ES" sz="2400" dirty="0" smtClean="0"/>
              <a:t>intergeneracional </a:t>
            </a:r>
            <a:r>
              <a:rPr lang="es-ES" sz="2400" dirty="0"/>
              <a:t>y de desarrollo sustentable (del voto de los </a:t>
            </a:r>
            <a:endParaRPr lang="es-ES" sz="2400" dirty="0" smtClean="0"/>
          </a:p>
          <a:p>
            <a:r>
              <a:rPr lang="es-ES" sz="2400" dirty="0" smtClean="0"/>
              <a:t>Dres</a:t>
            </a:r>
            <a:r>
              <a:rPr lang="es-ES" sz="2400" dirty="0"/>
              <a:t>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sz="2400" b="1" dirty="0"/>
              <a:t>Coihue SRL c. Provincia de Santa </a:t>
            </a:r>
            <a:r>
              <a:rPr lang="es-ES" sz="2400" b="1" dirty="0" smtClean="0"/>
              <a:t>Cruz. </a:t>
            </a:r>
            <a:r>
              <a:rPr lang="es-AR" sz="2400" dirty="0" smtClean="0"/>
              <a:t>Fallos</a:t>
            </a:r>
            <a:r>
              <a:rPr lang="es-AR" sz="2400" dirty="0"/>
              <a:t>: 344:3476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0793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0344" y="692696"/>
            <a:ext cx="919906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Cuidado del ambiente y su uso racional </a:t>
            </a:r>
          </a:p>
          <a:p>
            <a:endParaRPr lang="es-ES" sz="2400" b="1" dirty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cuidado del medio ambiente (su uso racional) </a:t>
            </a:r>
            <a:r>
              <a:rPr lang="es-ES" sz="2400" b="1" dirty="0" smtClean="0"/>
              <a:t>requiere</a:t>
            </a:r>
          </a:p>
          <a:p>
            <a:r>
              <a:rPr lang="es-ES" sz="2400" b="1" dirty="0" smtClean="0"/>
              <a:t>la </a:t>
            </a:r>
            <a:r>
              <a:rPr lang="es-ES" sz="2400" b="1" dirty="0"/>
              <a:t>convergencia de quien produce (internalizando al ambiente </a:t>
            </a:r>
            <a:endParaRPr lang="es-ES" sz="2400" b="1" dirty="0" smtClean="0"/>
          </a:p>
          <a:p>
            <a:r>
              <a:rPr lang="es-ES" sz="2400" b="1" dirty="0" smtClean="0"/>
              <a:t>como </a:t>
            </a:r>
            <a:r>
              <a:rPr lang="es-ES" sz="2400" b="1" dirty="0"/>
              <a:t>un bien antes que un costo) y de quien consume </a:t>
            </a:r>
            <a:endParaRPr lang="es-ES" sz="2400" b="1" dirty="0" smtClean="0"/>
          </a:p>
          <a:p>
            <a:r>
              <a:rPr lang="es-ES" sz="2400" b="1" dirty="0" smtClean="0"/>
              <a:t>(</a:t>
            </a:r>
            <a:r>
              <a:rPr lang="es-ES" sz="2400" b="1" dirty="0"/>
              <a:t>racionalizando sus pautas de consumo) </a:t>
            </a:r>
            <a:r>
              <a:rPr lang="es-ES" sz="2400" dirty="0"/>
              <a:t>y, en ese contexto, </a:t>
            </a:r>
            <a:endParaRPr lang="es-ES" sz="2400" dirty="0" smtClean="0"/>
          </a:p>
          <a:p>
            <a:r>
              <a:rPr lang="es-ES" sz="2400" dirty="0" smtClean="0"/>
              <a:t>las </a:t>
            </a:r>
            <a:r>
              <a:rPr lang="es-ES" sz="2400" dirty="0"/>
              <a:t>autoridades públicas tienen el indelegable </a:t>
            </a:r>
            <a:r>
              <a:rPr lang="es-ES" sz="2400" b="1" dirty="0"/>
              <a:t>deber de </a:t>
            </a:r>
            <a:endParaRPr lang="es-ES" sz="2400" b="1" dirty="0" smtClean="0"/>
          </a:p>
          <a:p>
            <a:r>
              <a:rPr lang="es-ES" sz="2400" b="1" dirty="0" smtClean="0"/>
              <a:t>educar </a:t>
            </a:r>
            <a:r>
              <a:rPr lang="es-ES" sz="2400" b="1" dirty="0"/>
              <a:t>en el consumo y de regular —en forma razonable— </a:t>
            </a:r>
            <a:endParaRPr lang="es-ES" sz="2400" b="1" dirty="0" smtClean="0"/>
          </a:p>
          <a:p>
            <a:r>
              <a:rPr lang="es-ES" sz="2400" b="1" dirty="0" smtClean="0"/>
              <a:t>las </a:t>
            </a:r>
            <a:r>
              <a:rPr lang="es-ES" sz="2400" b="1" dirty="0"/>
              <a:t>actividades productivas en función de la política ambiental </a:t>
            </a:r>
            <a:r>
              <a:rPr lang="es-ES" sz="2400" dirty="0" smtClean="0"/>
              <a:t>(</a:t>
            </a:r>
            <a:r>
              <a:rPr lang="es-ES" sz="2400" dirty="0"/>
              <a:t>arts. 41 y 42, Constitución Nacional) (del voto de los Dres. </a:t>
            </a:r>
            <a:r>
              <a:rPr lang="es-ES" sz="2400" dirty="0" err="1" smtClean="0"/>
              <a:t>Rosatti</a:t>
            </a:r>
            <a:r>
              <a:rPr lang="es-ES" sz="2400" dirty="0" smtClean="0"/>
              <a:t> </a:t>
            </a:r>
            <a:r>
              <a:rPr lang="es-ES" sz="2400" dirty="0"/>
              <a:t>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Fallos</a:t>
            </a:r>
            <a:r>
              <a:rPr lang="es-AR" sz="2400" dirty="0"/>
              <a:t>: 344:3476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4531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1124744"/>
            <a:ext cx="948414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Creación de una Reserva o Parque Provincial </a:t>
            </a:r>
          </a:p>
          <a:p>
            <a:endParaRPr lang="es-ES" sz="2400" dirty="0"/>
          </a:p>
          <a:p>
            <a:r>
              <a:rPr lang="es-ES" sz="2400" dirty="0" smtClean="0"/>
              <a:t>Toda </a:t>
            </a:r>
            <a:r>
              <a:rPr lang="es-ES" sz="2400" dirty="0"/>
              <a:t>vez que la Constitución Nacional —y la de la </a:t>
            </a:r>
            <a:r>
              <a:rPr lang="es-ES" sz="2400" dirty="0" smtClean="0"/>
              <a:t>provincia</a:t>
            </a:r>
          </a:p>
          <a:p>
            <a:r>
              <a:rPr lang="es-ES" sz="2400" dirty="0" smtClean="0"/>
              <a:t>de </a:t>
            </a:r>
            <a:r>
              <a:rPr lang="es-ES" sz="2400" dirty="0"/>
              <a:t>Santa Cruz— reconocen el derecho a un medio ambiente </a:t>
            </a:r>
            <a:endParaRPr lang="es-ES" sz="2400" dirty="0" smtClean="0"/>
          </a:p>
          <a:p>
            <a:r>
              <a:rPr lang="es-ES" sz="2400" dirty="0" smtClean="0"/>
              <a:t>sano </a:t>
            </a:r>
            <a:r>
              <a:rPr lang="es-ES" sz="2400" dirty="0"/>
              <a:t>y equilibrado, y el deber de las autoridades de proveer </a:t>
            </a:r>
            <a:endParaRPr lang="es-ES" sz="2400" dirty="0" smtClean="0"/>
          </a:p>
          <a:p>
            <a:r>
              <a:rPr lang="es-ES" sz="2400" dirty="0" smtClean="0"/>
              <a:t>a </a:t>
            </a:r>
            <a:r>
              <a:rPr lang="es-ES" sz="2400" dirty="0"/>
              <a:t>la protección del patrimonio natural y cultural, como así </a:t>
            </a:r>
            <a:endParaRPr lang="es-ES" sz="2400" dirty="0" smtClean="0"/>
          </a:p>
          <a:p>
            <a:r>
              <a:rPr lang="es-ES" sz="2400" dirty="0" smtClean="0"/>
              <a:t>también </a:t>
            </a:r>
            <a:r>
              <a:rPr lang="es-ES" sz="2400" dirty="0"/>
              <a:t>a la diversidad biológica, </a:t>
            </a:r>
            <a:r>
              <a:rPr lang="es-ES" sz="2400" b="1" dirty="0"/>
              <a:t>la decisión de la demandada </a:t>
            </a:r>
            <a:endParaRPr lang="es-ES" sz="2400" b="1" dirty="0" smtClean="0"/>
          </a:p>
          <a:p>
            <a:r>
              <a:rPr lang="es-ES" sz="2400" b="1" dirty="0" smtClean="0"/>
              <a:t>que </a:t>
            </a:r>
            <a:r>
              <a:rPr lang="es-ES" sz="2400" b="1" dirty="0"/>
              <a:t>declara un área de su territorio como Reserva o Parque </a:t>
            </a:r>
            <a:endParaRPr lang="es-ES" sz="2400" b="1" dirty="0" smtClean="0"/>
          </a:p>
          <a:p>
            <a:r>
              <a:rPr lang="es-ES" sz="2400" b="1" dirty="0" smtClean="0"/>
              <a:t>Provincial </a:t>
            </a:r>
            <a:r>
              <a:rPr lang="es-ES" sz="2400" b="1" dirty="0"/>
              <a:t>se inscribe en el cumplimiento de tal mandato </a:t>
            </a:r>
            <a:endParaRPr lang="es-ES" sz="2400" b="1" dirty="0" smtClean="0"/>
          </a:p>
          <a:p>
            <a:r>
              <a:rPr lang="es-ES" sz="2400" b="1" dirty="0" smtClean="0"/>
              <a:t>constitucional </a:t>
            </a:r>
            <a:r>
              <a:rPr lang="es-ES" sz="2400" b="1" dirty="0"/>
              <a:t>y, por lo tanto, no resulta jurídicamente </a:t>
            </a:r>
            <a:endParaRPr lang="es-ES" sz="2400" b="1" dirty="0" smtClean="0"/>
          </a:p>
          <a:p>
            <a:r>
              <a:rPr lang="es-ES" sz="2400" b="1" dirty="0" smtClean="0"/>
              <a:t>reprochable</a:t>
            </a:r>
            <a:r>
              <a:rPr lang="es-ES" sz="2400" dirty="0" smtClean="0"/>
              <a:t> </a:t>
            </a:r>
            <a:r>
              <a:rPr lang="es-ES" sz="2400" dirty="0"/>
              <a:t>(del voto de los Dres.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3031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836713"/>
            <a:ext cx="95886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Punto de equilibrio </a:t>
            </a:r>
          </a:p>
          <a:p>
            <a:endParaRPr lang="es-ES" sz="2400" b="1" dirty="0" smtClean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punto de equilibrio entre los derechos de propiedad y de </a:t>
            </a:r>
            <a:endParaRPr lang="es-ES" sz="2400" b="1" dirty="0" smtClean="0"/>
          </a:p>
          <a:p>
            <a:r>
              <a:rPr lang="es-ES" sz="2400" b="1" dirty="0" smtClean="0"/>
              <a:t>comerciar </a:t>
            </a:r>
            <a:r>
              <a:rPr lang="es-ES" sz="2400" b="1" dirty="0"/>
              <a:t>con el “derecho-deber” a un ambiente sano y </a:t>
            </a:r>
            <a:endParaRPr lang="es-ES" sz="2400" b="1" dirty="0" smtClean="0"/>
          </a:p>
          <a:p>
            <a:r>
              <a:rPr lang="es-ES" sz="2400" b="1" dirty="0" smtClean="0"/>
              <a:t>equilibrado</a:t>
            </a:r>
            <a:r>
              <a:rPr lang="es-ES" sz="2400" dirty="0"/>
              <a:t>, </a:t>
            </a:r>
            <a:r>
              <a:rPr lang="es-ES" sz="2400" b="1" dirty="0"/>
              <a:t>exige recordar que en el sistema capitalista </a:t>
            </a:r>
            <a:endParaRPr lang="es-ES" sz="2400" b="1" dirty="0" smtClean="0"/>
          </a:p>
          <a:p>
            <a:r>
              <a:rPr lang="es-ES" sz="2400" b="1" dirty="0" smtClean="0"/>
              <a:t>contemporáneo</a:t>
            </a:r>
            <a:r>
              <a:rPr lang="es-ES" sz="2400" b="1" dirty="0"/>
              <a:t>, Estado y Mercado se necesitan </a:t>
            </a:r>
            <a:r>
              <a:rPr lang="es-ES" sz="2400" dirty="0"/>
              <a:t>recíprocamente; </a:t>
            </a:r>
            <a:endParaRPr lang="es-ES" sz="2400" dirty="0" smtClean="0"/>
          </a:p>
          <a:p>
            <a:r>
              <a:rPr lang="es-ES" sz="2400" dirty="0" smtClean="0"/>
              <a:t>el </a:t>
            </a:r>
            <a:r>
              <a:rPr lang="es-ES" sz="2400" dirty="0"/>
              <a:t>Estado demanda del Mercado los recursos económicos sin </a:t>
            </a:r>
            <a:endParaRPr lang="es-ES" sz="2400" dirty="0" smtClean="0"/>
          </a:p>
          <a:p>
            <a:r>
              <a:rPr lang="es-ES" sz="2400" dirty="0" smtClean="0"/>
              <a:t>los </a:t>
            </a:r>
            <a:r>
              <a:rPr lang="es-ES" sz="2400" dirty="0"/>
              <a:t>cuales resultaría inviable para cumplir con sus cometidos </a:t>
            </a:r>
            <a:endParaRPr lang="es-ES" sz="2400" dirty="0" smtClean="0"/>
          </a:p>
          <a:p>
            <a:r>
              <a:rPr lang="es-ES" sz="2400" dirty="0" smtClean="0"/>
              <a:t>fijados </a:t>
            </a:r>
            <a:r>
              <a:rPr lang="es-ES" sz="2400" dirty="0"/>
              <a:t>por la Constitución y las normas </a:t>
            </a:r>
            <a:r>
              <a:rPr lang="es-ES" sz="2400" dirty="0" err="1"/>
              <a:t>infraconstitucionales</a:t>
            </a:r>
            <a:r>
              <a:rPr lang="es-ES" sz="2400" dirty="0"/>
              <a:t> </a:t>
            </a:r>
            <a:endParaRPr lang="es-ES" sz="2400" dirty="0" smtClean="0"/>
          </a:p>
          <a:p>
            <a:r>
              <a:rPr lang="es-ES" sz="2400" dirty="0" smtClean="0"/>
              <a:t>con </a:t>
            </a:r>
            <a:r>
              <a:rPr lang="es-ES" sz="2400" dirty="0"/>
              <a:t>aquella compatible, y el Mercado demanda del Estado </a:t>
            </a:r>
            <a:endParaRPr lang="es-ES" sz="2400" dirty="0" smtClean="0"/>
          </a:p>
          <a:p>
            <a:r>
              <a:rPr lang="es-ES" sz="2400" dirty="0" smtClean="0"/>
              <a:t>el </a:t>
            </a:r>
            <a:r>
              <a:rPr lang="es-ES" sz="2400" dirty="0"/>
              <a:t>sostenimiento de reglas de juego que otorguen previsibilidad </a:t>
            </a:r>
            <a:endParaRPr lang="es-ES" sz="2400" dirty="0" smtClean="0"/>
          </a:p>
          <a:p>
            <a:r>
              <a:rPr lang="es-ES" sz="2400" dirty="0" smtClean="0"/>
              <a:t>a </a:t>
            </a:r>
            <a:r>
              <a:rPr lang="es-ES" sz="2400" dirty="0"/>
              <a:t>los intercambios (del voto de los Dres. </a:t>
            </a:r>
            <a:r>
              <a:rPr lang="es-ES" sz="2400" dirty="0" err="1"/>
              <a:t>Rosatti</a:t>
            </a:r>
            <a:r>
              <a:rPr lang="es-ES" sz="2400" dirty="0"/>
              <a:t> y </a:t>
            </a:r>
            <a:r>
              <a:rPr lang="es-ES" sz="2400" dirty="0" err="1"/>
              <a:t>Maqueda</a:t>
            </a:r>
            <a:r>
              <a:rPr lang="es-ES" sz="2400" dirty="0"/>
              <a:t>).</a:t>
            </a:r>
            <a:endParaRPr lang="es-AR" sz="2400" dirty="0"/>
          </a:p>
          <a:p>
            <a:endParaRPr lang="es-ES" sz="2400" dirty="0" smtClean="0"/>
          </a:p>
          <a:p>
            <a:r>
              <a:rPr lang="es-ES" sz="2400" b="1" dirty="0"/>
              <a:t>Coihue SRL c. Provincia de Santa </a:t>
            </a:r>
            <a:r>
              <a:rPr lang="es-ES" sz="2400" b="1" dirty="0" smtClean="0"/>
              <a:t>Cruz. </a:t>
            </a:r>
            <a:r>
              <a:rPr lang="es-ES" sz="2400" dirty="0" smtClean="0"/>
              <a:t>F.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90461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1268760"/>
            <a:ext cx="1135882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Invalidez de las prohibiciones </a:t>
            </a:r>
          </a:p>
          <a:p>
            <a:endParaRPr lang="es-ES" sz="2400" dirty="0"/>
          </a:p>
          <a:p>
            <a:r>
              <a:rPr lang="es-ES" sz="2400" b="1" dirty="0" smtClean="0"/>
              <a:t>Corresponde </a:t>
            </a:r>
            <a:r>
              <a:rPr lang="es-ES" sz="2400" b="1" dirty="0"/>
              <a:t>declarar la invalidez de las </a:t>
            </a:r>
            <a:r>
              <a:rPr lang="es-ES" sz="2400" b="1" dirty="0" smtClean="0"/>
              <a:t>prohibiciones</a:t>
            </a:r>
          </a:p>
          <a:p>
            <a:r>
              <a:rPr lang="es-ES" sz="2400" b="1" dirty="0" smtClean="0"/>
              <a:t>establecidas </a:t>
            </a:r>
            <a:r>
              <a:rPr lang="es-ES" sz="2400" b="1" dirty="0"/>
              <a:t>en la ley 2492 de la provincia de Santa Cruz </a:t>
            </a:r>
            <a:endParaRPr lang="es-ES" sz="2400" b="1" dirty="0" smtClean="0"/>
          </a:p>
          <a:p>
            <a:r>
              <a:rPr lang="es-ES" sz="2400" b="1" dirty="0" smtClean="0"/>
              <a:t>(</a:t>
            </a:r>
            <a:r>
              <a:rPr lang="es-ES" sz="2400" b="1" dirty="0"/>
              <a:t>y sus antecesoras) y la disp. 6/2004 del Consejo Agrario,</a:t>
            </a:r>
            <a:r>
              <a:rPr lang="es-ES" sz="2400" dirty="0"/>
              <a:t> </a:t>
            </a:r>
            <a:endParaRPr lang="es-ES" sz="2400" dirty="0" smtClean="0"/>
          </a:p>
          <a:p>
            <a:r>
              <a:rPr lang="es-ES" sz="2400" b="1" dirty="0" smtClean="0"/>
              <a:t>pues </a:t>
            </a:r>
            <a:r>
              <a:rPr lang="es-ES" sz="2400" b="1" dirty="0"/>
              <a:t>la severa limitación al ejercicio de los derechos de la </a:t>
            </a:r>
            <a:endParaRPr lang="es-ES" sz="2400" b="1" dirty="0" smtClean="0"/>
          </a:p>
          <a:p>
            <a:r>
              <a:rPr lang="es-ES" sz="2400" b="1" dirty="0" smtClean="0"/>
              <a:t>parte </a:t>
            </a:r>
            <a:r>
              <a:rPr lang="es-ES" sz="2400" b="1" dirty="0"/>
              <a:t>actora no se debió a urgencias objetivas vinculadas </a:t>
            </a:r>
            <a:endParaRPr lang="es-ES" sz="2400" b="1" dirty="0" smtClean="0"/>
          </a:p>
          <a:p>
            <a:r>
              <a:rPr lang="es-ES" sz="2400" b="1" dirty="0" smtClean="0"/>
              <a:t>con </a:t>
            </a:r>
            <a:r>
              <a:rPr lang="es-ES" sz="2400" b="1" dirty="0"/>
              <a:t>la protección del ambiente</a:t>
            </a:r>
            <a:r>
              <a:rPr lang="es-ES" sz="2400" dirty="0"/>
              <a:t>, </a:t>
            </a:r>
            <a:r>
              <a:rPr lang="es-ES" sz="2400" b="1" dirty="0"/>
              <a:t>sino a falencias en el </a:t>
            </a:r>
            <a:endParaRPr lang="es-ES" sz="2400" b="1" dirty="0" smtClean="0"/>
          </a:p>
          <a:p>
            <a:r>
              <a:rPr lang="es-ES" sz="2400" b="1" dirty="0" smtClean="0"/>
              <a:t>proceso </a:t>
            </a:r>
            <a:r>
              <a:rPr lang="es-ES" sz="2400" b="1" dirty="0"/>
              <a:t>decisorio de las autoridades </a:t>
            </a:r>
            <a:r>
              <a:rPr lang="es-ES" sz="2400" b="1" dirty="0" smtClean="0"/>
              <a:t>provinciales</a:t>
            </a:r>
            <a:r>
              <a:rPr lang="es-ES" sz="2400" dirty="0"/>
              <a:t> </a:t>
            </a:r>
            <a:r>
              <a:rPr lang="es-ES" sz="2400" dirty="0" smtClean="0"/>
              <a:t>(…)</a:t>
            </a:r>
          </a:p>
          <a:p>
            <a:r>
              <a:rPr lang="es-ES" sz="2400" dirty="0" smtClean="0"/>
              <a:t>(</a:t>
            </a:r>
            <a:r>
              <a:rPr lang="es-ES" sz="2400" dirty="0"/>
              <a:t>del voto del Dr. </a:t>
            </a:r>
            <a:r>
              <a:rPr lang="es-ES" sz="2400" dirty="0" err="1"/>
              <a:t>Rosenkrantz</a:t>
            </a:r>
            <a:r>
              <a:rPr lang="es-ES" sz="2400" dirty="0" smtClean="0"/>
              <a:t>).</a:t>
            </a:r>
          </a:p>
          <a:p>
            <a:endParaRPr lang="es-AR" sz="2400" dirty="0" smtClean="0"/>
          </a:p>
          <a:p>
            <a:r>
              <a:rPr lang="es-AR" sz="2400" dirty="0" smtClean="0"/>
              <a:t>Fallos</a:t>
            </a:r>
            <a:r>
              <a:rPr lang="es-AR" sz="2400" dirty="0"/>
              <a:t>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  <a:p>
            <a:endParaRPr lang="es-AR" sz="2400" dirty="0"/>
          </a:p>
          <a:p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15151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1052736"/>
            <a:ext cx="914501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Injustificada postergación </a:t>
            </a:r>
          </a:p>
          <a:p>
            <a:endParaRPr lang="es-ES" sz="2400" b="1" dirty="0"/>
          </a:p>
          <a:p>
            <a:r>
              <a:rPr lang="es-ES" sz="2400" b="1" dirty="0" smtClean="0"/>
              <a:t>(…) máxime cuando </a:t>
            </a:r>
            <a:r>
              <a:rPr lang="es-ES" sz="2400" b="1" dirty="0"/>
              <a:t>la provincia no ha ofrecido justificación alguna para </a:t>
            </a:r>
            <a:r>
              <a:rPr lang="es-ES" sz="2400" b="1" dirty="0" smtClean="0"/>
              <a:t>haber </a:t>
            </a:r>
            <a:r>
              <a:rPr lang="es-ES" sz="2400" b="1" dirty="0"/>
              <a:t>postergado recurrentemente y, al cabo, para diferir sine </a:t>
            </a:r>
            <a:r>
              <a:rPr lang="es-ES" sz="2400" b="1" dirty="0" smtClean="0"/>
              <a:t>die </a:t>
            </a:r>
            <a:r>
              <a:rPr lang="es-ES" sz="2400" b="1" dirty="0"/>
              <a:t>la obligación de sancionar el Plan de Manejo </a:t>
            </a:r>
            <a:r>
              <a:rPr lang="es-ES" sz="2400" dirty="0"/>
              <a:t>establecido </a:t>
            </a:r>
            <a:r>
              <a:rPr lang="es-ES" sz="2400" dirty="0" smtClean="0"/>
              <a:t>por </a:t>
            </a:r>
            <a:r>
              <a:rPr lang="es-ES" sz="2400" dirty="0"/>
              <a:t>los arts. 2° y 3° de la ley 2316 y, al mismo  tiempo, mantener </a:t>
            </a:r>
            <a:r>
              <a:rPr lang="es-ES" sz="2400" dirty="0" smtClean="0"/>
              <a:t> la </a:t>
            </a:r>
            <a:r>
              <a:rPr lang="es-ES" sz="2400" dirty="0"/>
              <a:t>prohibición de realizar cualquier explotación sobre los inmuebles </a:t>
            </a:r>
            <a:r>
              <a:rPr lang="es-ES" sz="2400" dirty="0" smtClean="0"/>
              <a:t>pertenecientes </a:t>
            </a:r>
            <a:r>
              <a:rPr lang="es-ES" sz="2400" dirty="0"/>
              <a:t>a los particulares situados dentro del área protegida </a:t>
            </a:r>
            <a:r>
              <a:rPr lang="es-ES" sz="2400" dirty="0" smtClean="0"/>
              <a:t>(</a:t>
            </a:r>
            <a:r>
              <a:rPr lang="es-ES" sz="2400" dirty="0"/>
              <a:t>del voto del Dr. </a:t>
            </a:r>
            <a:r>
              <a:rPr lang="es-ES" sz="2400" dirty="0" err="1"/>
              <a:t>Rosenkrantz</a:t>
            </a:r>
            <a:r>
              <a:rPr lang="es-ES" sz="2400" dirty="0" smtClean="0"/>
              <a:t>).</a:t>
            </a:r>
            <a:endParaRPr lang="es-AR" sz="2400" dirty="0" smtClean="0"/>
          </a:p>
          <a:p>
            <a:endParaRPr lang="es-AR" sz="2400" dirty="0"/>
          </a:p>
          <a:p>
            <a:r>
              <a:rPr lang="es-ES" sz="2400" b="1" dirty="0"/>
              <a:t>Coihue SRL c. Provincia de Santa Cruz s/ acción declarativa </a:t>
            </a:r>
          </a:p>
          <a:p>
            <a:r>
              <a:rPr lang="es-ES" sz="2400" b="1" dirty="0"/>
              <a:t>de inconstitucionalidad y daños y perjuicios • 18/11/2021</a:t>
            </a:r>
            <a:endParaRPr lang="es-AR" sz="2400" dirty="0"/>
          </a:p>
          <a:p>
            <a:r>
              <a:rPr lang="es-AR" sz="2400" dirty="0"/>
              <a:t>Fallos: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1233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340768"/>
            <a:ext cx="1182291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Incumplimiento requisitos de razonabilidad </a:t>
            </a:r>
          </a:p>
          <a:p>
            <a:endParaRPr lang="es-ES" sz="2400" b="1" dirty="0"/>
          </a:p>
          <a:p>
            <a:r>
              <a:rPr lang="es-ES" sz="2400" b="1" dirty="0" smtClean="0"/>
              <a:t>Las </a:t>
            </a:r>
            <a:r>
              <a:rPr lang="es-ES" sz="2400" b="1" dirty="0"/>
              <a:t>normas y los actos de la provincia que han impedido a una </a:t>
            </a:r>
            <a:endParaRPr lang="es-ES" sz="2400" b="1" dirty="0" smtClean="0"/>
          </a:p>
          <a:p>
            <a:r>
              <a:rPr lang="es-ES" sz="2400" b="1" dirty="0" smtClean="0"/>
              <a:t>SRL </a:t>
            </a:r>
            <a:r>
              <a:rPr lang="es-ES" sz="2400" b="1" dirty="0"/>
              <a:t>explotar sus inmuebles ubicados en un área de reserva </a:t>
            </a:r>
            <a:endParaRPr lang="es-ES" sz="2400" b="1" dirty="0" smtClean="0"/>
          </a:p>
          <a:p>
            <a:r>
              <a:rPr lang="es-ES" sz="2400" b="1" dirty="0" smtClean="0"/>
              <a:t>no </a:t>
            </a:r>
            <a:r>
              <a:rPr lang="es-ES" sz="2400" b="1" dirty="0"/>
              <a:t>cumplen con ninguno de los requisitos de razonabilidad de </a:t>
            </a:r>
            <a:endParaRPr lang="es-ES" sz="2400" b="1" dirty="0" smtClean="0"/>
          </a:p>
          <a:p>
            <a:r>
              <a:rPr lang="es-ES" sz="2400" b="1" dirty="0" smtClean="0"/>
              <a:t>las </a:t>
            </a:r>
            <a:r>
              <a:rPr lang="es-ES" sz="2400" b="1" dirty="0"/>
              <a:t>leyes</a:t>
            </a:r>
            <a:r>
              <a:rPr lang="es-ES" sz="2400" dirty="0"/>
              <a:t> y</a:t>
            </a:r>
            <a:r>
              <a:rPr lang="es-ES" sz="2400" b="1" dirty="0"/>
              <a:t>, en general, de la actividad estatal, puesto que no </a:t>
            </a:r>
            <a:endParaRPr lang="es-ES" sz="2400" b="1" dirty="0" smtClean="0"/>
          </a:p>
          <a:p>
            <a:r>
              <a:rPr lang="es-ES" sz="2400" b="1" dirty="0" smtClean="0"/>
              <a:t>son </a:t>
            </a:r>
            <a:r>
              <a:rPr lang="es-ES" sz="2400" b="1" dirty="0"/>
              <a:t>un medio para el logro de fines legítimos. </a:t>
            </a:r>
            <a:r>
              <a:rPr lang="es-ES" sz="2400" dirty="0" smtClean="0"/>
              <a:t>(</a:t>
            </a:r>
            <a:r>
              <a:rPr lang="es-ES" sz="2400" dirty="0"/>
              <a:t>del voto del Dr. </a:t>
            </a:r>
            <a:endParaRPr lang="es-ES" sz="2400" dirty="0" smtClean="0"/>
          </a:p>
          <a:p>
            <a:r>
              <a:rPr lang="es-ES" sz="2400" dirty="0" err="1" smtClean="0"/>
              <a:t>Rosenkrantz</a:t>
            </a:r>
            <a:r>
              <a:rPr lang="es-ES" sz="2400" dirty="0"/>
              <a:t>).</a:t>
            </a:r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Fallos</a:t>
            </a:r>
            <a:r>
              <a:rPr lang="es-AR" sz="2400" dirty="0"/>
              <a:t>: 344:3476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4372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692696"/>
            <a:ext cx="90364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No tuvo por fin preservar la integridad medioambiental </a:t>
            </a:r>
          </a:p>
          <a:p>
            <a:endParaRPr lang="es-ES" sz="2400" dirty="0" smtClean="0">
              <a:solidFill>
                <a:srgbClr val="FF0000"/>
              </a:solidFill>
            </a:endParaRPr>
          </a:p>
          <a:p>
            <a:r>
              <a:rPr lang="es-ES" sz="2400" b="1" dirty="0" smtClean="0"/>
              <a:t>La </a:t>
            </a:r>
            <a:r>
              <a:rPr lang="es-ES" sz="2400" b="1" dirty="0"/>
              <a:t>prórroga </a:t>
            </a:r>
            <a:r>
              <a:rPr lang="es-ES" sz="2400" b="1" dirty="0" smtClean="0"/>
              <a:t>continua </a:t>
            </a:r>
            <a:r>
              <a:rPr lang="es-ES" sz="2400" b="1" dirty="0"/>
              <a:t>de la prohibición para subdividir los inmuebles </a:t>
            </a:r>
            <a:r>
              <a:rPr lang="es-ES" sz="2400" dirty="0"/>
              <a:t>y para </a:t>
            </a:r>
            <a:r>
              <a:rPr lang="es-ES" sz="2400" dirty="0" smtClean="0"/>
              <a:t>realizar </a:t>
            </a:r>
            <a:r>
              <a:rPr lang="es-ES" sz="2400" dirty="0"/>
              <a:t>cualquier tipo de actividad económica en ellos </a:t>
            </a:r>
            <a:r>
              <a:rPr lang="es-ES" sz="2400" b="1" dirty="0"/>
              <a:t>no ha </a:t>
            </a:r>
            <a:r>
              <a:rPr lang="es-ES" sz="2400" b="1" dirty="0" smtClean="0"/>
              <a:t>tenido </a:t>
            </a:r>
            <a:r>
              <a:rPr lang="es-ES" sz="2400" b="1" dirty="0"/>
              <a:t>la finalidad de preservar la integridad medioambiental </a:t>
            </a:r>
            <a:r>
              <a:rPr lang="es-ES" sz="2400" b="1" dirty="0" smtClean="0"/>
              <a:t>de </a:t>
            </a:r>
            <a:r>
              <a:rPr lang="es-ES" sz="2400" b="1" dirty="0"/>
              <a:t>la Península de </a:t>
            </a:r>
            <a:r>
              <a:rPr lang="es-ES" sz="2400" b="1" dirty="0" smtClean="0"/>
              <a:t>Magallanes </a:t>
            </a:r>
            <a:r>
              <a:rPr lang="es-ES" sz="2400" b="1" dirty="0"/>
              <a:t>—que sería la función del </a:t>
            </a:r>
            <a:r>
              <a:rPr lang="es-ES" sz="2400" b="1" dirty="0" smtClean="0"/>
              <a:t>omitido </a:t>
            </a:r>
            <a:r>
              <a:rPr lang="es-ES" sz="2400" b="1" dirty="0"/>
              <a:t>plan de manejo del territorio—, sino la de compensar la </a:t>
            </a:r>
            <a:r>
              <a:rPr lang="es-ES" sz="2400" b="1" dirty="0" smtClean="0"/>
              <a:t>falla </a:t>
            </a:r>
            <a:r>
              <a:rPr lang="es-ES" sz="2400" b="1" dirty="0"/>
              <a:t>institucional en virtud de la cual el gobierno provincial ha </a:t>
            </a:r>
            <a:r>
              <a:rPr lang="es-ES" sz="2400" b="1" dirty="0" smtClean="0"/>
              <a:t>fracasado </a:t>
            </a:r>
            <a:r>
              <a:rPr lang="es-ES" sz="2400" b="1" dirty="0"/>
              <a:t>sistemáticamente en dictar el plan de manejo</a:t>
            </a:r>
            <a:r>
              <a:rPr lang="es-ES" sz="2400" dirty="0"/>
              <a:t> con </a:t>
            </a:r>
            <a:r>
              <a:rPr lang="es-ES" sz="2400" dirty="0" smtClean="0"/>
              <a:t>el </a:t>
            </a:r>
            <a:r>
              <a:rPr lang="es-ES" sz="2400" dirty="0"/>
              <a:t>consiguiente régimen de usos permitidos de los terrenos </a:t>
            </a:r>
            <a:r>
              <a:rPr lang="es-ES" sz="2400" dirty="0" smtClean="0"/>
              <a:t>ubicados </a:t>
            </a:r>
            <a:r>
              <a:rPr lang="es-ES" sz="2400" dirty="0"/>
              <a:t>dentro del área </a:t>
            </a:r>
            <a:r>
              <a:rPr lang="es-ES" sz="2400" dirty="0" smtClean="0"/>
              <a:t>protegida</a:t>
            </a:r>
          </a:p>
          <a:p>
            <a:r>
              <a:rPr lang="es-ES" sz="2400" dirty="0" smtClean="0"/>
              <a:t>(del voto del Dr. </a:t>
            </a:r>
            <a:r>
              <a:rPr lang="es-ES" sz="2400" dirty="0" err="1" smtClean="0"/>
              <a:t>Rosenkrantz</a:t>
            </a:r>
            <a:r>
              <a:rPr lang="es-ES" sz="2400" dirty="0" smtClean="0"/>
              <a:t>)</a:t>
            </a:r>
          </a:p>
          <a:p>
            <a:endParaRPr lang="es-AR" sz="2400" dirty="0" smtClean="0"/>
          </a:p>
          <a:p>
            <a:r>
              <a:rPr lang="es-AR" sz="2400" dirty="0" smtClean="0"/>
              <a:t>Fallos</a:t>
            </a:r>
            <a:r>
              <a:rPr lang="es-AR" sz="2400" dirty="0"/>
              <a:t>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736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117693"/>
            <a:ext cx="975657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Indefinición sobre las restricciones </a:t>
            </a:r>
          </a:p>
          <a:p>
            <a:endParaRPr lang="es-ES" sz="2400" b="1" dirty="0"/>
          </a:p>
          <a:p>
            <a:r>
              <a:rPr lang="es-ES" sz="2400" b="1" dirty="0" smtClean="0"/>
              <a:t>Las </a:t>
            </a:r>
            <a:r>
              <a:rPr lang="es-ES" sz="2400" b="1" dirty="0"/>
              <a:t>restricciones vigentes en Santa Cruz desde 1993, por su </a:t>
            </a:r>
            <a:endParaRPr lang="es-ES" sz="2400" b="1" dirty="0" smtClean="0"/>
          </a:p>
          <a:p>
            <a:r>
              <a:rPr lang="es-ES" sz="2400" b="1" dirty="0" smtClean="0"/>
              <a:t>indefinición </a:t>
            </a:r>
            <a:r>
              <a:rPr lang="es-ES" sz="2400" b="1" dirty="0"/>
              <a:t>respecto de su alcance y de su límite temporal, </a:t>
            </a:r>
            <a:endParaRPr lang="es-ES" sz="2400" b="1" dirty="0" smtClean="0"/>
          </a:p>
          <a:p>
            <a:r>
              <a:rPr lang="es-ES" sz="2400" b="1" dirty="0" smtClean="0"/>
              <a:t>socavan </a:t>
            </a:r>
            <a:r>
              <a:rPr lang="es-ES" sz="2400" b="1" dirty="0"/>
              <a:t>totalmente el derecho de propiedad</a:t>
            </a:r>
            <a:r>
              <a:rPr lang="es-ES" sz="2400" dirty="0"/>
              <a:t>, </a:t>
            </a:r>
            <a:r>
              <a:rPr lang="es-ES" sz="2400" b="1" dirty="0"/>
              <a:t>pues en lugar de </a:t>
            </a:r>
            <a:endParaRPr lang="es-ES" sz="2400" b="1" dirty="0" smtClean="0"/>
          </a:p>
          <a:p>
            <a:r>
              <a:rPr lang="es-ES" sz="2400" b="1" dirty="0" smtClean="0"/>
              <a:t>definir </a:t>
            </a:r>
            <a:r>
              <a:rPr lang="es-ES" sz="2400" b="1" dirty="0"/>
              <a:t>con precisión a qué tiene derecho quien es propietario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un bien dentro del área protegida Península de Magallanes </a:t>
            </a:r>
            <a:endParaRPr lang="es-ES" sz="2400" b="1" dirty="0" smtClean="0"/>
          </a:p>
          <a:p>
            <a:r>
              <a:rPr lang="es-ES" sz="2400" dirty="0" smtClean="0"/>
              <a:t>mediante </a:t>
            </a:r>
            <a:r>
              <a:rPr lang="es-ES" sz="2400" dirty="0"/>
              <a:t>la identificación precisa de las restricciones </a:t>
            </a:r>
            <a:r>
              <a:rPr lang="es-ES" sz="2400" dirty="0" smtClean="0"/>
              <a:t>administrativas </a:t>
            </a:r>
            <a:r>
              <a:rPr lang="es-ES" sz="2400" dirty="0"/>
              <a:t>necesarias para proteger el ambiente, hacen </a:t>
            </a:r>
            <a:r>
              <a:rPr lang="es-ES" sz="2400" dirty="0" smtClean="0"/>
              <a:t>imposible </a:t>
            </a:r>
            <a:r>
              <a:rPr lang="es-ES" sz="2400" dirty="0"/>
              <a:t>el acceso </a:t>
            </a:r>
            <a:r>
              <a:rPr lang="es-ES" sz="2400" dirty="0" smtClean="0"/>
              <a:t>a </a:t>
            </a:r>
            <a:r>
              <a:rPr lang="es-ES" sz="2400" dirty="0"/>
              <a:t>dicha información impidiendo, de ese </a:t>
            </a:r>
            <a:r>
              <a:rPr lang="es-ES" sz="2400" dirty="0" smtClean="0"/>
              <a:t>modo</a:t>
            </a:r>
            <a:r>
              <a:rPr lang="es-ES" sz="2400" dirty="0"/>
              <a:t>, el uso y la disposición legítima de la propiedad tal como </a:t>
            </a:r>
            <a:r>
              <a:rPr lang="es-ES" sz="2400" dirty="0" smtClean="0"/>
              <a:t>ella </a:t>
            </a:r>
            <a:r>
              <a:rPr lang="es-ES" sz="2400" dirty="0"/>
              <a:t>es regulada por el Cód. Civil y Comercial de manera uniforme </a:t>
            </a:r>
            <a:r>
              <a:rPr lang="es-ES" sz="2400" dirty="0" smtClean="0"/>
              <a:t>en </a:t>
            </a:r>
            <a:r>
              <a:rPr lang="es-ES" sz="2400" dirty="0"/>
              <a:t>todo el territorio de la Nación y asegurada para todos los </a:t>
            </a:r>
            <a:r>
              <a:rPr lang="es-ES" sz="2400" dirty="0" smtClean="0"/>
              <a:t>habitantes </a:t>
            </a:r>
            <a:r>
              <a:rPr lang="es-ES" sz="2400" dirty="0"/>
              <a:t>por la Constitución Nacional (arts. 14 y 17) (del voto </a:t>
            </a:r>
            <a:r>
              <a:rPr lang="es-ES" sz="2400" dirty="0" smtClean="0"/>
              <a:t>del </a:t>
            </a:r>
            <a:r>
              <a:rPr lang="es-ES" sz="2400" dirty="0"/>
              <a:t>Dr. </a:t>
            </a:r>
            <a:r>
              <a:rPr lang="es-ES" sz="2400" dirty="0" err="1"/>
              <a:t>Rosenkrantz</a:t>
            </a:r>
            <a:r>
              <a:rPr lang="es-ES" sz="2400" dirty="0"/>
              <a:t>).</a:t>
            </a:r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Fallos</a:t>
            </a:r>
            <a:r>
              <a:rPr lang="es-AR" sz="2400" dirty="0"/>
              <a:t>: 344:3476</a:t>
            </a:r>
            <a:r>
              <a:rPr lang="es-ES" sz="2400" dirty="0"/>
              <a:t/>
            </a:r>
            <a:br>
              <a:rPr lang="es-ES" sz="2400" dirty="0"/>
            </a:br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34425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404664"/>
            <a:ext cx="965149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SOLUCIÓN ENFOCADA EN LA SUSTENTABILIDAD FUTURA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Esta </a:t>
            </a:r>
            <a:r>
              <a:rPr lang="es-AR" sz="2400" dirty="0">
                <a:cs typeface="Arial" panose="020B0604020202020204" pitchFamily="34" charset="0"/>
              </a:rPr>
              <a:t>calificación “</a:t>
            </a:r>
            <a:r>
              <a:rPr lang="es-AR" sz="2400" b="1" dirty="0">
                <a:cs typeface="Arial" panose="020B0604020202020204" pitchFamily="34" charset="0"/>
              </a:rPr>
              <a:t>cambia sustancialmente el enfoque del problema</a:t>
            </a:r>
            <a:r>
              <a:rPr lang="es-AR" sz="2400" dirty="0" smtClean="0">
                <a:cs typeface="Arial" panose="020B0604020202020204" pitchFamily="34" charset="0"/>
              </a:rPr>
              <a:t>, cuya solución </a:t>
            </a:r>
            <a:r>
              <a:rPr lang="es-AR" sz="2400" dirty="0">
                <a:cs typeface="Arial" panose="020B0604020202020204" pitchFamily="34" charset="0"/>
              </a:rPr>
              <a:t>no sólo debe atender a las pretensiones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los </a:t>
            </a:r>
            <a:r>
              <a:rPr lang="es-AR" sz="2400" dirty="0" smtClean="0">
                <a:cs typeface="Arial" panose="020B0604020202020204" pitchFamily="34" charset="0"/>
              </a:rPr>
              <a:t>estados </a:t>
            </a:r>
            <a:r>
              <a:rPr lang="es-AR" sz="2400" dirty="0">
                <a:cs typeface="Arial" panose="020B0604020202020204" pitchFamily="34" charset="0"/>
              </a:rPr>
              <a:t>provinciales, </a:t>
            </a:r>
            <a:r>
              <a:rPr lang="es-AR" sz="2400" dirty="0" smtClean="0">
                <a:cs typeface="Arial" panose="020B0604020202020204" pitchFamily="34" charset="0"/>
              </a:rPr>
              <a:t>ya </a:t>
            </a:r>
            <a:r>
              <a:rPr lang="es-AR" sz="2400" dirty="0">
                <a:cs typeface="Arial" panose="020B0604020202020204" pitchFamily="34" charset="0"/>
              </a:rPr>
              <a:t>que </a:t>
            </a:r>
            <a:r>
              <a:rPr lang="es-AR" sz="2400" b="1" dirty="0">
                <a:cs typeface="Arial" panose="020B0604020202020204" pitchFamily="34" charset="0"/>
              </a:rPr>
              <a:t>los afectados son múltiples y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comprende </a:t>
            </a:r>
            <a:r>
              <a:rPr lang="es-AR" sz="2400" b="1" dirty="0">
                <a:cs typeface="Arial" panose="020B0604020202020204" pitchFamily="34" charset="0"/>
              </a:rPr>
              <a:t>una amplia región. </a:t>
            </a:r>
            <a:r>
              <a:rPr lang="es-AR" sz="2400" dirty="0">
                <a:cs typeface="Arial" panose="020B0604020202020204" pitchFamily="34" charset="0"/>
              </a:rPr>
              <a:t>Por esta </a:t>
            </a:r>
            <a:r>
              <a:rPr lang="es-AR" sz="2400" dirty="0" smtClean="0">
                <a:cs typeface="Arial" panose="020B0604020202020204" pitchFamily="34" charset="0"/>
              </a:rPr>
              <a:t>razón</a:t>
            </a:r>
            <a:r>
              <a:rPr lang="es-AR" sz="2400" dirty="0">
                <a:cs typeface="Arial" panose="020B0604020202020204" pitchFamily="34" charset="0"/>
              </a:rPr>
              <a:t>, </a:t>
            </a:r>
            <a:r>
              <a:rPr lang="es-AR" sz="2400" b="1" dirty="0">
                <a:cs typeface="Arial" panose="020B0604020202020204" pitchFamily="34" charset="0"/>
              </a:rPr>
              <a:t>la solución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tampoco </a:t>
            </a:r>
            <a:r>
              <a:rPr lang="es-AR" sz="2400" b="1" dirty="0">
                <a:cs typeface="Arial" panose="020B0604020202020204" pitchFamily="34" charset="0"/>
              </a:rPr>
              <a:t>puede limitarse a resolver el pasado, sino, </a:t>
            </a:r>
            <a:r>
              <a:rPr lang="es-AR" sz="2400" b="1" dirty="0" smtClean="0">
                <a:cs typeface="Arial" panose="020B0604020202020204" pitchFamily="34" charset="0"/>
              </a:rPr>
              <a:t>y </a:t>
            </a:r>
          </a:p>
          <a:p>
            <a:r>
              <a:rPr lang="es-AR" sz="2400" b="1" dirty="0" smtClean="0">
                <a:cs typeface="Arial" panose="020B0604020202020204" pitchFamily="34" charset="0"/>
              </a:rPr>
              <a:t>fundamentalmente</a:t>
            </a:r>
            <a:r>
              <a:rPr lang="es-AR" sz="2400" dirty="0">
                <a:cs typeface="Arial" panose="020B0604020202020204" pitchFamily="34" charset="0"/>
              </a:rPr>
              <a:t>, </a:t>
            </a:r>
            <a:r>
              <a:rPr lang="es-AR" sz="2400" b="1" dirty="0">
                <a:cs typeface="Arial" panose="020B0604020202020204" pitchFamily="34" charset="0"/>
              </a:rPr>
              <a:t>a promover una solución enfocada en la </a:t>
            </a:r>
          </a:p>
          <a:p>
            <a:r>
              <a:rPr lang="es-AR" sz="2400" b="1" dirty="0">
                <a:cs typeface="Arial" panose="020B0604020202020204" pitchFamily="34" charset="0"/>
              </a:rPr>
              <a:t>sustentabilidad futura</a:t>
            </a:r>
            <a:r>
              <a:rPr lang="es-AR" sz="2400" dirty="0">
                <a:cs typeface="Arial" panose="020B0604020202020204" pitchFamily="34" charset="0"/>
              </a:rPr>
              <a:t>, para lo cual se exige una decisión que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prevea las </a:t>
            </a:r>
            <a:r>
              <a:rPr lang="es-AR" sz="2400" b="1" dirty="0">
                <a:cs typeface="Arial" panose="020B0604020202020204" pitchFamily="34" charset="0"/>
              </a:rPr>
              <a:t>consecuencias </a:t>
            </a:r>
            <a:r>
              <a:rPr lang="es-AR" sz="2400" dirty="0">
                <a:cs typeface="Arial" panose="020B0604020202020204" pitchFamily="34" charset="0"/>
              </a:rPr>
              <a:t>que de ella se derivan. </a:t>
            </a:r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dirty="0" smtClean="0"/>
              <a:t>La Pampa, </a:t>
            </a:r>
            <a:r>
              <a:rPr lang="es-AR" dirty="0"/>
              <a:t>Provincia de c</a:t>
            </a:r>
            <a:r>
              <a:rPr lang="es-AR" i="1" dirty="0"/>
              <a:t>l </a:t>
            </a:r>
            <a:r>
              <a:rPr lang="es-AR" dirty="0" smtClean="0"/>
              <a:t>Mendoza, </a:t>
            </a:r>
            <a:r>
              <a:rPr lang="es-AR" dirty="0"/>
              <a:t>Provincia de </a:t>
            </a:r>
            <a:r>
              <a:rPr lang="es-AR" i="1" dirty="0"/>
              <a:t>s/ </a:t>
            </a:r>
            <a:r>
              <a:rPr lang="es-AR" dirty="0"/>
              <a:t>uso de </a:t>
            </a:r>
            <a:r>
              <a:rPr lang="es-AR" dirty="0" smtClean="0"/>
              <a:t>aguas. </a:t>
            </a:r>
          </a:p>
          <a:p>
            <a:r>
              <a:rPr lang="es-AR" dirty="0" smtClean="0"/>
              <a:t>CSJ </a:t>
            </a:r>
            <a:r>
              <a:rPr lang="es-AR" i="1" dirty="0"/>
              <a:t>243/2014 </a:t>
            </a:r>
            <a:r>
              <a:rPr lang="es-AR" dirty="0"/>
              <a:t>(50-L) </a:t>
            </a:r>
            <a:r>
              <a:rPr lang="es-AR" i="1" dirty="0" smtClean="0"/>
              <a:t>ICS1 </a:t>
            </a:r>
            <a:r>
              <a:rPr lang="es-AR" dirty="0" smtClean="0"/>
              <a:t>ORIGINARIO (01/12/2017) Fallos</a:t>
            </a:r>
            <a:r>
              <a:rPr lang="es-AR" dirty="0"/>
              <a:t>: 340:1695</a:t>
            </a:r>
          </a:p>
        </p:txBody>
      </p:sp>
    </p:spTree>
    <p:extLst>
      <p:ext uri="{BB962C8B-B14F-4D97-AF65-F5344CB8AC3E}">
        <p14:creationId xmlns:p14="http://schemas.microsoft.com/office/powerpoint/2010/main" val="39961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836712"/>
            <a:ext cx="975299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SUSTENTABILIDAD Y FUNCIONALIDAD DEL ECOSISTEMA </a:t>
            </a:r>
          </a:p>
          <a:p>
            <a:endParaRPr lang="es-ES" sz="2400" dirty="0"/>
          </a:p>
          <a:p>
            <a:r>
              <a:rPr lang="es-ES" sz="2400" dirty="0" smtClean="0"/>
              <a:t>En </a:t>
            </a:r>
            <a:r>
              <a:rPr lang="es-ES" sz="2400" dirty="0"/>
              <a:t>tanto, entre otros, hay que tener en cuenta diversos aspectos </a:t>
            </a:r>
          </a:p>
          <a:p>
            <a:r>
              <a:rPr lang="es-ES" sz="2400" b="1" dirty="0"/>
              <a:t>económicos, sociales, políticos, y de ingeniería </a:t>
            </a:r>
            <a:r>
              <a:rPr lang="es-ES" sz="2400" b="1" dirty="0" smtClean="0"/>
              <a:t>(</a:t>
            </a:r>
            <a:r>
              <a:rPr lang="es-ES" sz="2400" dirty="0" smtClean="0"/>
              <a:t>A. </a:t>
            </a:r>
            <a:r>
              <a:rPr lang="es-ES" sz="2400" dirty="0"/>
              <a:t>10, </a:t>
            </a:r>
            <a:r>
              <a:rPr lang="es-ES" sz="2400" dirty="0" smtClean="0"/>
              <a:t>L. 25.675</a:t>
            </a:r>
            <a:r>
              <a:rPr lang="es-ES" sz="2400" dirty="0"/>
              <a:t>), </a:t>
            </a:r>
            <a:r>
              <a:rPr lang="es-ES" sz="2400" b="1" dirty="0" smtClean="0"/>
              <a:t>que </a:t>
            </a:r>
            <a:r>
              <a:rPr lang="es-ES" sz="2400" b="1" dirty="0"/>
              <a:t>hacen a la sustentabilidad y funcionalidad del ecosistema </a:t>
            </a:r>
            <a:r>
              <a:rPr lang="es-ES" sz="2400" dirty="0" smtClean="0"/>
              <a:t>(</a:t>
            </a:r>
            <a:r>
              <a:rPr lang="es-ES" sz="2400" dirty="0"/>
              <a:t>art. 240, Código Civil y Comercial de la Nación), </a:t>
            </a:r>
            <a:r>
              <a:rPr lang="es-ES" sz="2400" b="1" dirty="0"/>
              <a:t>sino también </a:t>
            </a:r>
            <a:r>
              <a:rPr lang="es-ES" sz="2400" b="1" dirty="0" smtClean="0"/>
              <a:t>el </a:t>
            </a:r>
            <a:r>
              <a:rPr lang="es-ES" sz="2400" b="1" dirty="0"/>
              <a:t>interés de las generaciones futuras,</a:t>
            </a:r>
            <a:r>
              <a:rPr lang="es-ES" sz="2400" dirty="0"/>
              <a:t> cuyo derecho a gozar </a:t>
            </a:r>
            <a:r>
              <a:rPr lang="es-ES" sz="2400" dirty="0" smtClean="0"/>
              <a:t>del ambiente </a:t>
            </a:r>
            <a:r>
              <a:rPr lang="es-ES" sz="2400" dirty="0"/>
              <a:t>está protegido por el derecho vigente (doctrina de Fallos</a:t>
            </a:r>
            <a:r>
              <a:rPr lang="es-ES" sz="2400" dirty="0" smtClean="0"/>
              <a:t>: 340:1695</a:t>
            </a:r>
            <a:r>
              <a:rPr lang="es-ES" sz="2400" dirty="0"/>
              <a:t>). </a:t>
            </a:r>
            <a:endParaRPr lang="es-ES" sz="2400" dirty="0" smtClean="0"/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 F.342:2136</a:t>
            </a:r>
            <a:endParaRPr lang="es-ES" u="sng" dirty="0"/>
          </a:p>
          <a:p>
            <a:endParaRPr lang="es-ES" dirty="0"/>
          </a:p>
          <a:p>
            <a:endParaRPr lang="es-ES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8327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980728"/>
            <a:ext cx="1010203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DESARROLLO SOSTENIBLE</a:t>
            </a:r>
            <a:endParaRPr lang="es-AR" sz="3200" dirty="0">
              <a:solidFill>
                <a:srgbClr val="FF0000"/>
              </a:solidFill>
            </a:endParaRPr>
          </a:p>
          <a:p>
            <a:endParaRPr lang="es-AR" sz="2400" dirty="0"/>
          </a:p>
          <a:p>
            <a:r>
              <a:rPr lang="es-AR" sz="2400" dirty="0" smtClean="0"/>
              <a:t>En </a:t>
            </a:r>
            <a:r>
              <a:rPr lang="es-AR" sz="2400" dirty="0"/>
              <a:t>base al principio señalado, la Constitución reclama </a:t>
            </a:r>
            <a:r>
              <a:rPr lang="es-AR" sz="2400" b="1" dirty="0" smtClean="0"/>
              <a:t>un </a:t>
            </a:r>
            <a:r>
              <a:rPr lang="es-AR" sz="2400" b="1" dirty="0"/>
              <a:t>adecuado balance</a:t>
            </a:r>
            <a:r>
              <a:rPr lang="es-AR" sz="2400" dirty="0"/>
              <a:t>, en miras a armonizar la tutela </a:t>
            </a:r>
            <a:r>
              <a:rPr lang="es-AR" sz="2400" dirty="0" smtClean="0"/>
              <a:t>del ambiente y </a:t>
            </a:r>
            <a:r>
              <a:rPr lang="es-AR" sz="2400" dirty="0"/>
              <a:t>el desarrollo mediante un </a:t>
            </a:r>
            <a:r>
              <a:rPr lang="es-AR" sz="2400" b="1" dirty="0"/>
              <a:t>juicio de ponderación razonable</a:t>
            </a:r>
            <a:r>
              <a:rPr lang="es-AR" sz="2400" dirty="0"/>
              <a:t>, no </a:t>
            </a:r>
            <a:r>
              <a:rPr lang="es-AR" sz="2400" dirty="0" smtClean="0"/>
              <a:t>debiendo </a:t>
            </a:r>
            <a:r>
              <a:rPr lang="es-AR" sz="2400" dirty="0"/>
              <a:t>buscarse oposición entre ambos, sino complementariedad, </a:t>
            </a:r>
            <a:r>
              <a:rPr lang="es-AR" sz="2400" dirty="0" smtClean="0"/>
              <a:t>ya </a:t>
            </a:r>
            <a:r>
              <a:rPr lang="es-AR" sz="2400" dirty="0"/>
              <a:t>que su tutela </a:t>
            </a:r>
            <a:r>
              <a:rPr lang="es-AR" sz="2400" b="1" dirty="0"/>
              <a:t>no significa detener el progreso sino hacerlo </a:t>
            </a:r>
            <a:r>
              <a:rPr lang="es-AR" sz="2400" b="1" dirty="0" smtClean="0"/>
              <a:t>más perdurable </a:t>
            </a:r>
            <a:r>
              <a:rPr lang="es-AR" sz="2400" b="1" dirty="0"/>
              <a:t>en el tiempo </a:t>
            </a:r>
            <a:r>
              <a:rPr lang="es-AR" sz="2400" dirty="0"/>
              <a:t>de manera que puedan disfrutarlo las </a:t>
            </a:r>
            <a:r>
              <a:rPr lang="es-AR" sz="2400" dirty="0" smtClean="0"/>
              <a:t>generaciones </a:t>
            </a:r>
            <a:r>
              <a:rPr lang="es-AR" sz="2400" dirty="0"/>
              <a:t>futuras (Disidencia de los jueces </a:t>
            </a:r>
            <a:r>
              <a:rPr lang="es-AR" sz="2400" dirty="0" err="1"/>
              <a:t>Maqueda</a:t>
            </a:r>
            <a:r>
              <a:rPr lang="es-AR" sz="2400" dirty="0"/>
              <a:t> y </a:t>
            </a:r>
            <a:r>
              <a:rPr lang="es-AR" sz="2400" dirty="0" err="1" smtClean="0"/>
              <a:t>Rosatti</a:t>
            </a:r>
            <a:r>
              <a:rPr lang="es-AR" sz="2400" dirty="0" smtClean="0"/>
              <a:t>)</a:t>
            </a:r>
          </a:p>
          <a:p>
            <a:endParaRPr lang="es-AR" sz="2400" dirty="0"/>
          </a:p>
          <a:p>
            <a:r>
              <a:rPr lang="es-AR" sz="2000" dirty="0"/>
              <a:t>Telefónica Móviles Argentina S.A. </a:t>
            </a:r>
            <a:r>
              <a:rPr lang="es-AR" sz="2000" dirty="0" smtClean="0"/>
              <a:t>02/07/2019. F. 342:1061</a:t>
            </a:r>
            <a:endParaRPr lang="es-AR" sz="20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056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9408" y="476671"/>
            <a:ext cx="84419850" cy="5704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FUNCIONAMIENTO Y SUSTENTABILIDAD </a:t>
            </a:r>
          </a:p>
          <a:p>
            <a:endParaRPr lang="es-ES" sz="2400" b="1" dirty="0"/>
          </a:p>
          <a:p>
            <a:r>
              <a:rPr lang="es-ES" sz="2400" b="1" dirty="0" smtClean="0"/>
              <a:t>La </a:t>
            </a:r>
            <a:r>
              <a:rPr lang="es-ES" sz="2400" b="1" dirty="0"/>
              <a:t>medida cautelar </a:t>
            </a:r>
            <a:r>
              <a:rPr lang="es-ES" sz="2400" dirty="0"/>
              <a:t>tendiente a hacer cesar de modo efectivo e </a:t>
            </a:r>
            <a:endParaRPr lang="es-ES" sz="2400" dirty="0" smtClean="0"/>
          </a:p>
          <a:p>
            <a:r>
              <a:rPr lang="es-ES" sz="2400" dirty="0" smtClean="0"/>
              <a:t>inmediato </a:t>
            </a:r>
            <a:r>
              <a:rPr lang="es-ES" sz="2400" dirty="0"/>
              <a:t>los focos de incendio producto de la quema de pastizales </a:t>
            </a:r>
            <a:endParaRPr lang="es-ES" sz="2400" dirty="0" smtClean="0"/>
          </a:p>
          <a:p>
            <a:r>
              <a:rPr lang="es-ES" sz="2400" dirty="0" smtClean="0"/>
              <a:t>es </a:t>
            </a:r>
            <a:r>
              <a:rPr lang="es-ES" sz="2400" dirty="0"/>
              <a:t>procedente, si resulta con suficiente evidencia, aun en la </a:t>
            </a:r>
            <a:endParaRPr lang="es-ES" sz="2400" dirty="0" smtClean="0"/>
          </a:p>
          <a:p>
            <a:r>
              <a:rPr lang="es-ES" sz="2400" dirty="0" smtClean="0"/>
              <a:t>instancia </a:t>
            </a:r>
            <a:r>
              <a:rPr lang="es-ES" sz="2400" dirty="0"/>
              <a:t>cautelar del proceso, que hay </a:t>
            </a:r>
            <a:r>
              <a:rPr lang="es-ES" sz="2400" b="1" dirty="0"/>
              <a:t>una afectación severa </a:t>
            </a:r>
            <a:r>
              <a:rPr lang="es-ES" sz="2400" dirty="0"/>
              <a:t>de </a:t>
            </a:r>
            <a:endParaRPr lang="es-ES" sz="2400" dirty="0" smtClean="0"/>
          </a:p>
          <a:p>
            <a:r>
              <a:rPr lang="es-ES" sz="2400" dirty="0" smtClean="0"/>
              <a:t>un </a:t>
            </a:r>
            <a:r>
              <a:rPr lang="es-ES" sz="2400" dirty="0"/>
              <a:t>recurso ambiental o ecológico de naturaleza </a:t>
            </a:r>
            <a:r>
              <a:rPr lang="es-ES" sz="2400" dirty="0" err="1"/>
              <a:t>interjurisdiccional</a:t>
            </a:r>
            <a:r>
              <a:rPr lang="es-ES" sz="2400" dirty="0"/>
              <a:t>; </a:t>
            </a:r>
            <a:endParaRPr lang="es-ES" sz="2400" dirty="0" smtClean="0"/>
          </a:p>
          <a:p>
            <a:r>
              <a:rPr lang="es-ES" sz="2400" dirty="0" smtClean="0"/>
              <a:t>que </a:t>
            </a:r>
            <a:r>
              <a:rPr lang="es-ES" sz="2400" dirty="0"/>
              <a:t>hay efectiva degradación ambiental o afectación del Delta del </a:t>
            </a:r>
            <a:endParaRPr lang="es-ES" sz="2400" dirty="0" smtClean="0"/>
          </a:p>
          <a:p>
            <a:r>
              <a:rPr lang="es-ES" sz="2400" dirty="0" smtClean="0"/>
              <a:t>Río </a:t>
            </a:r>
            <a:r>
              <a:rPr lang="es-ES" sz="2400" dirty="0"/>
              <a:t>Paraná que </a:t>
            </a:r>
            <a:r>
              <a:rPr lang="es-ES" sz="2400" b="1" dirty="0"/>
              <a:t>compromete seriamente su funcionamiento y </a:t>
            </a:r>
            <a:endParaRPr lang="es-ES" sz="2400" b="1" dirty="0" smtClean="0"/>
          </a:p>
          <a:p>
            <a:r>
              <a:rPr lang="es-ES" sz="2400" b="1" dirty="0" smtClean="0"/>
              <a:t>sustentabilidad</a:t>
            </a:r>
            <a:r>
              <a:rPr lang="es-ES" sz="2400" b="1" dirty="0"/>
              <a:t>,</a:t>
            </a:r>
            <a:r>
              <a:rPr lang="es-ES" sz="2400" dirty="0"/>
              <a:t> en tanto su conservación es prioritaria, </a:t>
            </a:r>
            <a:r>
              <a:rPr lang="es-ES" sz="2400" b="1" dirty="0"/>
              <a:t>no solo </a:t>
            </a:r>
            <a:endParaRPr lang="es-ES" sz="2400" b="1" dirty="0" smtClean="0"/>
          </a:p>
          <a:p>
            <a:r>
              <a:rPr lang="es-ES" sz="2400" b="1" dirty="0" smtClean="0"/>
              <a:t>en </a:t>
            </a:r>
            <a:r>
              <a:rPr lang="es-ES" sz="2400" b="1" dirty="0"/>
              <a:t>interés de las generaciones presentes, sino también en </a:t>
            </a:r>
            <a:endParaRPr lang="es-ES" sz="2400" b="1" dirty="0" smtClean="0"/>
          </a:p>
          <a:p>
            <a:r>
              <a:rPr lang="es-ES" sz="2400" b="1" dirty="0" smtClean="0"/>
              <a:t>defensa </a:t>
            </a:r>
            <a:r>
              <a:rPr lang="es-ES" sz="2400" b="1" dirty="0"/>
              <a:t>de las generaciones futuras</a:t>
            </a:r>
            <a:r>
              <a:rPr lang="es-ES" sz="2400" b="1" dirty="0" smtClean="0"/>
              <a:t>.</a:t>
            </a:r>
          </a:p>
          <a:p>
            <a:endParaRPr lang="es-ES" sz="2400" b="1" dirty="0"/>
          </a:p>
          <a:p>
            <a:r>
              <a:rPr lang="es-ES" sz="2400" dirty="0" err="1"/>
              <a:t>Equística</a:t>
            </a:r>
            <a:r>
              <a:rPr lang="es-ES" sz="2400" dirty="0"/>
              <a:t> Defensa del Medio Ambiente: </a:t>
            </a:r>
            <a:r>
              <a:rPr lang="es-ES" sz="2400" dirty="0" smtClean="0"/>
              <a:t>11/8/2020. F. 343:726</a:t>
            </a:r>
            <a:endParaRPr lang="es-ES" sz="2400" dirty="0"/>
          </a:p>
          <a:p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16338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96752"/>
            <a:ext cx="102695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NO DEBE VERSE COMO UNA INTROMISIÓN INDEBIDA </a:t>
            </a:r>
          </a:p>
          <a:p>
            <a:endParaRPr lang="es-AR" altLang="es-AR" sz="2400" dirty="0">
              <a:solidFill>
                <a:srgbClr val="FF0000"/>
              </a:solidFill>
            </a:endParaRPr>
          </a:p>
          <a:p>
            <a:r>
              <a:rPr lang="es-AR" altLang="es-AR" sz="2400" dirty="0"/>
              <a:t>No debe verse en ello una </a:t>
            </a:r>
            <a:r>
              <a:rPr lang="es-AR" altLang="es-AR" sz="2400" b="1" dirty="0"/>
              <a:t>intromisión indebida </a:t>
            </a:r>
            <a:r>
              <a:rPr lang="es-AR" altLang="es-AR" sz="2400" dirty="0"/>
              <a:t>del Poder Judicial</a:t>
            </a:r>
          </a:p>
          <a:p>
            <a:r>
              <a:rPr lang="es-AR" altLang="es-AR" sz="2400" dirty="0"/>
              <a:t>cuando </a:t>
            </a:r>
            <a:r>
              <a:rPr lang="es-AR" altLang="es-AR" sz="2400" b="1" dirty="0"/>
              <a:t>lo único que hace es tender a tutelar derechos</a:t>
            </a:r>
            <a:r>
              <a:rPr lang="es-AR" altLang="es-AR" sz="2400" dirty="0"/>
              <a:t>, o suplir </a:t>
            </a:r>
          </a:p>
          <a:p>
            <a:r>
              <a:rPr lang="es-AR" altLang="es-AR" sz="2400" b="1" dirty="0"/>
              <a:t>omisiones </a:t>
            </a:r>
            <a:r>
              <a:rPr lang="es-AR" altLang="es-AR" sz="2400" dirty="0"/>
              <a:t>en la medida en que dichos derechos pueden estar</a:t>
            </a:r>
          </a:p>
          <a:p>
            <a:r>
              <a:rPr lang="es-AR" altLang="es-AR" sz="2400" dirty="0"/>
              <a:t>lesionados (Fallos: 328:1146).</a:t>
            </a:r>
          </a:p>
          <a:p>
            <a:endParaRPr lang="es-AR" altLang="es-AR" sz="2000" dirty="0" smtClean="0"/>
          </a:p>
          <a:p>
            <a:r>
              <a:rPr lang="es-AR" altLang="es-AR" sz="2000" dirty="0" smtClean="0"/>
              <a:t>Asociación </a:t>
            </a:r>
            <a:r>
              <a:rPr lang="es-AR" altLang="es-AR" sz="2000" dirty="0"/>
              <a:t>Argentina de Abogados Ambientalistas de la Patagonia c/ Santa Cruz, Provincia de y otro s/ amparo ambiental, 26/04/2016. </a:t>
            </a:r>
            <a:r>
              <a:rPr lang="es-AR" sz="2000" dirty="0"/>
              <a:t>Fallos: 339:515</a:t>
            </a:r>
            <a:endParaRPr lang="es-AR" altLang="es-AR" sz="2000" dirty="0"/>
          </a:p>
          <a:p>
            <a:endParaRPr lang="es-AR" altLang="es-AR" sz="2000" dirty="0"/>
          </a:p>
          <a:p>
            <a:endParaRPr lang="es-AR" altLang="es-AR" sz="2000" dirty="0"/>
          </a:p>
          <a:p>
            <a:endParaRPr lang="es-AR" altLang="es-AR" sz="20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3194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980728"/>
            <a:ext cx="101975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GARANTIZAR LA EFICACIA DE LOS DERECHOS </a:t>
            </a:r>
          </a:p>
          <a:p>
            <a:endParaRPr lang="es-AR" altLang="es-AR" sz="2400" dirty="0">
              <a:solidFill>
                <a:srgbClr val="FF0000"/>
              </a:solidFill>
            </a:endParaRPr>
          </a:p>
          <a:p>
            <a:r>
              <a:rPr lang="es-AR" altLang="es-AR" sz="2400" dirty="0"/>
              <a:t>Ello es así, pues </a:t>
            </a:r>
            <a:r>
              <a:rPr lang="es-AR" altLang="es-AR" sz="2400" b="1" dirty="0"/>
              <a:t>le corresponde al Poder Judicial de la Nación </a:t>
            </a:r>
          </a:p>
          <a:p>
            <a:r>
              <a:rPr lang="es-AR" altLang="es-AR" sz="2400" b="1" dirty="0"/>
              <a:t>buscar los caminos que permitan garantizar la eficacia </a:t>
            </a:r>
            <a:r>
              <a:rPr lang="es-AR" altLang="es-AR" sz="2400" dirty="0"/>
              <a:t>de los </a:t>
            </a:r>
          </a:p>
          <a:p>
            <a:r>
              <a:rPr lang="es-AR" altLang="es-AR" sz="2400" b="1" dirty="0"/>
              <a:t>derechos, y evitar que estos sean vulnerados, </a:t>
            </a:r>
            <a:r>
              <a:rPr lang="es-AR" altLang="es-AR" sz="2400" dirty="0"/>
              <a:t>como objetivo</a:t>
            </a:r>
          </a:p>
          <a:p>
            <a:r>
              <a:rPr lang="es-AR" altLang="es-AR" sz="2400" dirty="0"/>
              <a:t>fundamental y rector a la hora de administrar justicia y de tomar </a:t>
            </a:r>
          </a:p>
          <a:p>
            <a:r>
              <a:rPr lang="es-AR" altLang="es-AR" sz="2400" dirty="0"/>
              <a:t>decisiones en los procesos que se someten a su conocimiento. </a:t>
            </a:r>
          </a:p>
          <a:p>
            <a:endParaRPr lang="es-AR" altLang="es-AR" sz="2400" dirty="0"/>
          </a:p>
          <a:p>
            <a:r>
              <a:rPr lang="es-AR" altLang="es-AR" sz="2000" dirty="0"/>
              <a:t>Asociación Argentina de Abogados Ambientalistas de la Patagonia c/ Santa Cruz, Provincia de y otro s/ amparo ambiental, 26/04/2016. </a:t>
            </a:r>
            <a:r>
              <a:rPr lang="es-AR" sz="2000" dirty="0"/>
              <a:t>Fallos: 339:515</a:t>
            </a:r>
            <a:endParaRPr lang="es-AR" altLang="es-AR" sz="2000" dirty="0"/>
          </a:p>
          <a:p>
            <a:endParaRPr lang="es-AR" altLang="es-AR" sz="2400" dirty="0"/>
          </a:p>
          <a:p>
            <a:endParaRPr lang="es-AR" altLang="es-AR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4491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340768"/>
            <a:ext cx="103416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altLang="es-AR" sz="2400" dirty="0">
                <a:solidFill>
                  <a:srgbClr val="FF0000"/>
                </a:solidFill>
              </a:rPr>
              <a:t>EFECTIVIDAD DEL DERECHO AMBIENTAL </a:t>
            </a:r>
          </a:p>
          <a:p>
            <a:endParaRPr lang="es-AR" altLang="es-AR" sz="2400" dirty="0"/>
          </a:p>
          <a:p>
            <a:r>
              <a:rPr lang="es-AR" altLang="es-AR" sz="2400" dirty="0"/>
              <a:t>Por esta razón, cabe señalar que </a:t>
            </a:r>
            <a:r>
              <a:rPr lang="es-AR" altLang="es-AR" sz="2400" b="1" dirty="0"/>
              <a:t>la efectividad que se reclama </a:t>
            </a:r>
          </a:p>
          <a:p>
            <a:r>
              <a:rPr lang="es-AR" altLang="es-AR" sz="2400" b="1" dirty="0"/>
              <a:t>para todos los derechos fundamentales, también debe ser </a:t>
            </a:r>
          </a:p>
          <a:p>
            <a:r>
              <a:rPr lang="es-AR" altLang="es-AR" sz="2400" b="1" dirty="0"/>
              <a:t>predicada respecto de los de incidencia colectiva </a:t>
            </a:r>
            <a:r>
              <a:rPr lang="es-AR" altLang="es-AR" sz="2400" dirty="0"/>
              <a:t>y en particular</a:t>
            </a:r>
          </a:p>
          <a:p>
            <a:r>
              <a:rPr lang="es-AR" altLang="es-AR" sz="2400" b="1" dirty="0"/>
              <a:t>del ambiente</a:t>
            </a:r>
            <a:r>
              <a:rPr lang="es-AR" altLang="es-AR" sz="2400" dirty="0"/>
              <a:t>. </a:t>
            </a:r>
          </a:p>
          <a:p>
            <a:endParaRPr lang="es-AR" altLang="es-AR" sz="2400" dirty="0"/>
          </a:p>
          <a:p>
            <a:r>
              <a:rPr lang="es-AR" altLang="es-AR" sz="2000" dirty="0"/>
              <a:t>Asociación Argentina de Abogados Ambientalistas de la Patagonia </a:t>
            </a:r>
          </a:p>
          <a:p>
            <a:r>
              <a:rPr lang="es-AR" altLang="es-AR" sz="2000" dirty="0"/>
              <a:t>c/ Santa Cruz, Provincia de y otro s/ amparo ambiental, </a:t>
            </a:r>
            <a:r>
              <a:rPr lang="es-AR" altLang="es-AR" sz="2000" dirty="0" smtClean="0"/>
              <a:t>26/04/2016.</a:t>
            </a:r>
          </a:p>
          <a:p>
            <a:r>
              <a:rPr lang="es-AR" altLang="es-AR" sz="2000" dirty="0" smtClean="0"/>
              <a:t>F. 339:515</a:t>
            </a:r>
            <a:endParaRPr lang="es-AR" altLang="es-AR" sz="2000" dirty="0"/>
          </a:p>
          <a:p>
            <a:endParaRPr lang="es-AR" altLang="es-AR" sz="2000" dirty="0"/>
          </a:p>
          <a:p>
            <a:endParaRPr lang="es-AR" altLang="es-AR" sz="20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924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37" y="836712"/>
            <a:ext cx="9520555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DERECHOS COLECTIVOS AMBIENTALES EN SERIO </a:t>
            </a:r>
          </a:p>
          <a:p>
            <a:endParaRPr lang="es-AR" sz="2400" dirty="0"/>
          </a:p>
          <a:p>
            <a:r>
              <a:rPr lang="es-AR" sz="2400" dirty="0" smtClean="0"/>
              <a:t>Ante </a:t>
            </a:r>
            <a:r>
              <a:rPr lang="es-AR" sz="2400" dirty="0"/>
              <a:t>este tipo de mandas legislativas –</a:t>
            </a:r>
            <a:r>
              <a:rPr lang="es-AR" sz="2400" b="1" dirty="0"/>
              <a:t>y en la </a:t>
            </a:r>
            <a:r>
              <a:rPr lang="es-AR" sz="2400" b="1" dirty="0" smtClean="0"/>
              <a:t>medida </a:t>
            </a:r>
            <a:r>
              <a:rPr lang="es-AR" sz="2400" b="1" dirty="0"/>
              <a:t>en que los </a:t>
            </a:r>
            <a:endParaRPr lang="es-AR" sz="2400" b="1" dirty="0" smtClean="0"/>
          </a:p>
          <a:p>
            <a:r>
              <a:rPr lang="es-AR" sz="2400" b="1" dirty="0" smtClean="0"/>
              <a:t>derechos </a:t>
            </a:r>
            <a:r>
              <a:rPr lang="es-AR" sz="2400" b="1" dirty="0"/>
              <a:t>colectivos ambientales han de ser </a:t>
            </a:r>
            <a:r>
              <a:rPr lang="es-AR" sz="2400" b="1" dirty="0" smtClean="0"/>
              <a:t>tomados </a:t>
            </a:r>
            <a:r>
              <a:rPr lang="es-AR" sz="2400" b="1" dirty="0"/>
              <a:t>en serio– </a:t>
            </a:r>
            <a:endParaRPr lang="es-AR" sz="2400" b="1" dirty="0" smtClean="0"/>
          </a:p>
          <a:p>
            <a:r>
              <a:rPr lang="es-AR" sz="2400" dirty="0" smtClean="0"/>
              <a:t>forzosamente </a:t>
            </a:r>
            <a:r>
              <a:rPr lang="es-AR" sz="2400" dirty="0"/>
              <a:t>su operatividad abre </a:t>
            </a:r>
            <a:r>
              <a:rPr lang="es-AR" sz="2400" dirty="0" smtClean="0"/>
              <a:t>NOVEDOSOS ÁMBITOS </a:t>
            </a:r>
            <a:r>
              <a:rPr lang="es-AR" sz="2400" dirty="0"/>
              <a:t>de </a:t>
            </a:r>
            <a:endParaRPr lang="es-AR" sz="2400" dirty="0" smtClean="0"/>
          </a:p>
          <a:p>
            <a:r>
              <a:rPr lang="es-AR" sz="2400" dirty="0" smtClean="0"/>
              <a:t>deliberación </a:t>
            </a:r>
            <a:r>
              <a:rPr lang="es-AR" sz="2400" dirty="0"/>
              <a:t>política y responsabilidad </a:t>
            </a:r>
            <a:r>
              <a:rPr lang="es-AR" sz="2400" dirty="0" smtClean="0"/>
              <a:t>jurídica </a:t>
            </a:r>
            <a:r>
              <a:rPr lang="es-AR" sz="2400" dirty="0"/>
              <a:t>insospechada pocas </a:t>
            </a:r>
            <a:endParaRPr lang="es-AR" sz="2400" dirty="0" smtClean="0"/>
          </a:p>
          <a:p>
            <a:r>
              <a:rPr lang="es-AR" sz="2400" dirty="0" smtClean="0"/>
              <a:t>décadas </a:t>
            </a:r>
            <a:r>
              <a:rPr lang="es-AR" sz="2400" dirty="0"/>
              <a:t>atrás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b="1" dirty="0"/>
          </a:p>
          <a:p>
            <a:endParaRPr lang="es-AR" sz="2400" dirty="0"/>
          </a:p>
          <a:p>
            <a:endParaRPr lang="es-AR" sz="2400" b="1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1134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052737"/>
            <a:ext cx="97490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EL AMBIENTE </a:t>
            </a:r>
          </a:p>
          <a:p>
            <a:endParaRPr lang="es-ES" sz="2400" b="1" dirty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ambiente es un bien colectivo, de pertenencia comunitaria, </a:t>
            </a:r>
            <a:endParaRPr lang="es-ES" sz="2400" b="1" dirty="0" smtClean="0"/>
          </a:p>
          <a:p>
            <a:r>
              <a:rPr lang="es-ES" sz="2400" b="1" dirty="0" smtClean="0"/>
              <a:t>de </a:t>
            </a:r>
            <a:r>
              <a:rPr lang="es-ES" sz="2400" b="1" dirty="0"/>
              <a:t>uso común e indivisible </a:t>
            </a:r>
            <a:r>
              <a:rPr lang="es-ES" sz="2400" dirty="0"/>
              <a:t>(Fallos: 329:2316 y 340:1695). </a:t>
            </a:r>
            <a:endParaRPr lang="es-ES" sz="2400" dirty="0" smtClean="0"/>
          </a:p>
          <a:p>
            <a:r>
              <a:rPr lang="es-ES" sz="2400" b="1" dirty="0" smtClean="0"/>
              <a:t>Además </a:t>
            </a:r>
            <a:r>
              <a:rPr lang="es-ES" sz="2400" b="1" dirty="0"/>
              <a:t>del ambiente como macro bien, el uso del agua es </a:t>
            </a:r>
            <a:endParaRPr lang="es-ES" sz="2400" b="1" dirty="0" smtClean="0"/>
          </a:p>
          <a:p>
            <a:r>
              <a:rPr lang="es-ES" sz="2400" b="1" dirty="0" smtClean="0"/>
              <a:t>un </a:t>
            </a:r>
            <a:r>
              <a:rPr lang="es-ES" sz="2400" b="1" dirty="0"/>
              <a:t>micro bien ambiental </a:t>
            </a:r>
            <a:r>
              <a:rPr lang="es-ES" sz="2400" dirty="0"/>
              <a:t>y, por lo tanto, también presenta los </a:t>
            </a:r>
            <a:endParaRPr lang="es-ES" sz="2400" dirty="0" smtClean="0"/>
          </a:p>
          <a:p>
            <a:r>
              <a:rPr lang="es-ES" sz="2400" b="1" dirty="0" smtClean="0"/>
              <a:t>caracteres </a:t>
            </a:r>
            <a:r>
              <a:rPr lang="es-ES" sz="2400" b="1" dirty="0"/>
              <a:t>de derecho de incidencia colectiva, uso común e </a:t>
            </a:r>
            <a:endParaRPr lang="es-ES" sz="2400" b="1" dirty="0" smtClean="0"/>
          </a:p>
          <a:p>
            <a:r>
              <a:rPr lang="es-ES" sz="2400" b="1" dirty="0" smtClean="0"/>
              <a:t>indivisible</a:t>
            </a:r>
            <a:r>
              <a:rPr lang="es-ES" sz="2400" dirty="0"/>
              <a:t>. </a:t>
            </a:r>
            <a:endParaRPr lang="es-ES" sz="2400" dirty="0" smtClean="0"/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F. 342:2136</a:t>
            </a:r>
            <a:endParaRPr lang="es-ES" u="sng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151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uadroTexto 1"/>
          <p:cNvSpPr txBox="1">
            <a:spLocks noChangeArrowheads="1"/>
          </p:cNvSpPr>
          <p:nvPr/>
        </p:nvSpPr>
        <p:spPr bwMode="auto">
          <a:xfrm>
            <a:off x="323850" y="2276475"/>
            <a:ext cx="88677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dirty="0">
                <a:solidFill>
                  <a:srgbClr val="FF0000"/>
                </a:solidFill>
              </a:rPr>
              <a:t>DERECHO DE ACCESO AL AGUA POTABLE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uadroTexto 1"/>
          <p:cNvSpPr txBox="1">
            <a:spLocks noChangeArrowheads="1"/>
          </p:cNvSpPr>
          <p:nvPr/>
        </p:nvSpPr>
        <p:spPr bwMode="auto">
          <a:xfrm>
            <a:off x="107950" y="1125538"/>
            <a:ext cx="4028122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INCIDENCIA SOBRE LA VIDA Y SALUD DE LAS PERSONAS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Que el acceso al agua potable incide directamente sobre 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vida y la salud de las personas, razón por la cual debe ser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tutelado por los jueces.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uadroTexto 1"/>
          <p:cNvSpPr txBox="1">
            <a:spLocks noChangeArrowheads="1"/>
          </p:cNvSpPr>
          <p:nvPr/>
        </p:nvSpPr>
        <p:spPr bwMode="auto">
          <a:xfrm>
            <a:off x="25400" y="908050"/>
            <a:ext cx="7693025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DERECHO HUMANO DE ACCESO AL AGUA POTABLE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No hay duda de que en el caso, existe la necesidad de una </a:t>
            </a:r>
            <a:r>
              <a:rPr lang="es-AR" altLang="es-AR" sz="2400" b="1" dirty="0"/>
              <a:t>tutela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judicial urgente, </a:t>
            </a:r>
            <a:r>
              <a:rPr lang="es-AR" altLang="es-AR" sz="2400" dirty="0"/>
              <a:t>en la medida que está en juego </a:t>
            </a:r>
            <a:r>
              <a:rPr lang="es-AR" altLang="es-AR" sz="2400" b="1" dirty="0"/>
              <a:t>el derecho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humano de acceso al agua potable, la salud y la vida </a:t>
            </a:r>
            <a:r>
              <a:rPr lang="es-AR" altLang="es-AR" sz="2400" dirty="0"/>
              <a:t>de una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gran cantidad de personas y al mismo tiempo </a:t>
            </a:r>
            <a:r>
              <a:rPr lang="es-AR" altLang="es-AR" sz="2400" b="1" dirty="0"/>
              <a:t>existe una demora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 la demandada en la solución definitiva de esta situación.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uadroTexto 1"/>
          <p:cNvSpPr txBox="1">
            <a:spLocks noChangeArrowheads="1"/>
          </p:cNvSpPr>
          <p:nvPr/>
        </p:nvSpPr>
        <p:spPr bwMode="auto">
          <a:xfrm>
            <a:off x="107950" y="476250"/>
            <a:ext cx="118618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EL AGUA COMO RECURSO LIMITADO Y BIEN COLECTIVO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Asimismo, </a:t>
            </a:r>
            <a:r>
              <a:rPr lang="es-AR" altLang="es-AR" sz="2400" b="1" dirty="0"/>
              <a:t>numerosos documentos de organizaciones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internacionales</a:t>
            </a:r>
            <a:r>
              <a:rPr lang="es-AR" altLang="es-AR" sz="2400" dirty="0"/>
              <a:t>, incluyen declaraciones en ese sentido, como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que surge de la </a:t>
            </a:r>
            <a:r>
              <a:rPr lang="es-AR" altLang="es-AR" sz="2400" b="1" dirty="0"/>
              <a:t>Observación General N° 15 del “Comité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Derechos Económicos, Sociales y Culturales” de Naciones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Unidas</a:t>
            </a:r>
            <a:r>
              <a:rPr lang="es-AR" altLang="es-AR" sz="2400" dirty="0"/>
              <a:t>, que el 15/11/2002, en virtud de la cual se dijo que: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“</a:t>
            </a:r>
            <a:r>
              <a:rPr lang="es-AR" altLang="es-AR" sz="2400" b="1" dirty="0"/>
              <a:t>El agua es un recurso natural limitado y un bien público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fundamental para la vida y la salud.</a:t>
            </a:r>
            <a:r>
              <a:rPr lang="es-AR" altLang="es-AR" sz="2400" dirty="0"/>
              <a:t> </a:t>
            </a:r>
            <a:r>
              <a:rPr lang="es-AR" altLang="es-AR" sz="2400" b="1" dirty="0"/>
              <a:t>El derecho humano 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agua es indispensable para vivir dignamente </a:t>
            </a:r>
            <a:r>
              <a:rPr lang="es-AR" altLang="es-AR" sz="2400" dirty="0"/>
              <a:t>y es condición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previa para la realización de otros derechos humanos”.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uadroTexto 1"/>
          <p:cNvSpPr txBox="1">
            <a:spLocks noChangeArrowheads="1"/>
          </p:cNvSpPr>
          <p:nvPr/>
        </p:nvSpPr>
        <p:spPr bwMode="auto">
          <a:xfrm>
            <a:off x="107950" y="908050"/>
            <a:ext cx="275272500" cy="584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TUTELA INTERNACIONAL DEL DERECHO AL AGUA POTABLE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Por esta razón es que en muchos instrumentos internacionales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se menciona la tutela del derecho al agua potable.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este sentido, la Resolución A/RES/64/292, del 30/07/2010,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Naciones Unidas, declaró el derecho al agua potable y 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saneamiento como derecho humano esencial para el pleno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disfrute de la vida y de todos los derechos humanos.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uadroTexto 1"/>
          <p:cNvSpPr txBox="1">
            <a:spLocks noChangeArrowheads="1"/>
          </p:cNvSpPr>
          <p:nvPr/>
        </p:nvSpPr>
        <p:spPr bwMode="auto">
          <a:xfrm>
            <a:off x="179388" y="188913"/>
            <a:ext cx="8994775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SUMINISTRO DE AGUA POTABLE SALUBRE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 “Convención sobre la Eliminación de todas las Formas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Discriminación contra la Mujer” (1979), Artículo 14, párr. 2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y el Protocolo Adicional a la Convención Americana sobre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Derechos Humanos, en materia de Derechos Económicos,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Sociales y Culturales “Protocolo de San Salvador”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17/11/1988, predican que </a:t>
            </a:r>
            <a:r>
              <a:rPr lang="es-AR" altLang="es-AR" sz="2400" b="1" dirty="0"/>
              <a:t>toda persona tiene derecho a un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medio ambiente sano y a contar con los servicios básicos</a:t>
            </a:r>
            <a:r>
              <a:rPr lang="es-AR" altLang="es-AR" sz="2400" dirty="0"/>
              <a:t>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“Convención sobre los Derechos del Niño”, Artículo 24, 2°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párr. (1989), exige a los Estados Partes que </a:t>
            </a:r>
            <a:r>
              <a:rPr lang="es-AR" altLang="es-AR" sz="2400" b="1" dirty="0"/>
              <a:t>luchen contra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las enfermedades mediante el suministro de agua potable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salubre.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uadroTexto 1"/>
          <p:cNvSpPr txBox="1">
            <a:spLocks noChangeArrowheads="1"/>
          </p:cNvSpPr>
          <p:nvPr/>
        </p:nvSpPr>
        <p:spPr bwMode="auto">
          <a:xfrm>
            <a:off x="250825" y="476250"/>
            <a:ext cx="8913813" cy="630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SANEAMIENTO BÁSICO PARA 2015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otro lado, es de recordar que en el mes de septiembre del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2000 los dirigentes de todos los países se comprometieron 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la </a:t>
            </a:r>
            <a:r>
              <a:rPr lang="es-AR" altLang="es-AR" sz="2400" b="1" dirty="0"/>
              <a:t>Cumbre del Milenio de las Naciones Unidas a reducir a la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mitad para el año 2015</a:t>
            </a:r>
            <a:r>
              <a:rPr lang="es-AR" altLang="es-AR" sz="2400" dirty="0"/>
              <a:t> la proporción de personas que carecían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de </a:t>
            </a:r>
            <a:r>
              <a:rPr lang="es-AR" altLang="es-AR" sz="2400" b="1" dirty="0"/>
              <a:t>acceso al agua potable</a:t>
            </a:r>
            <a:r>
              <a:rPr lang="es-AR" altLang="es-AR" sz="2400" dirty="0"/>
              <a:t> o que no podían costearla.  Y que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en la Cumbre Mundial sobre el Desarrollo Sostenible de 2002,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celebrada en Johannesburgo, se acordó un objetivo similar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/>
              <a:t>para reducir </a:t>
            </a:r>
            <a:r>
              <a:rPr lang="es-AR" altLang="es-AR" sz="2400" b="1" dirty="0"/>
              <a:t>a la mitad</a:t>
            </a:r>
            <a:r>
              <a:rPr lang="es-AR" altLang="es-AR" sz="2400" dirty="0"/>
              <a:t>, también para el año 2015, </a:t>
            </a:r>
            <a:r>
              <a:rPr lang="es-AR" altLang="es-AR" sz="2400" b="1" dirty="0"/>
              <a:t>las cifras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personas sin saneamiento básico”.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/>
              <a:t>Fallos: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uadroTexto 1"/>
          <p:cNvSpPr txBox="1">
            <a:spLocks noChangeArrowheads="1"/>
          </p:cNvSpPr>
          <p:nvPr/>
        </p:nvSpPr>
        <p:spPr bwMode="auto">
          <a:xfrm>
            <a:off x="0" y="549275"/>
            <a:ext cx="16450310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dirty="0">
                <a:solidFill>
                  <a:srgbClr val="FF0000"/>
                </a:solidFill>
              </a:rPr>
              <a:t>PRECEDENTES DE LA CORTE INTERAMERICANA DE DDHH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2400" b="1" dirty="0"/>
              <a:t>derecho humano al agua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CIDH Caso “Comunidad Indígena JAKIE AXA vs. Paraguay”. Sentencia 17 de junio de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2005, serie C, N° 125, párrafo 127; CIDH Caso “VELEZ LOOR vs. Panamá”, Sentencia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10 de noviembre de 2010, Serie C, N° 218, párrafo 215; CIDH Caso “PACHECO TERUEL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y otros vs. Honduras”, Sentencia 27 de abril de 2012, Serie C, N° 241, párrafo 67. </a:t>
            </a:r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b="1" dirty="0"/>
              <a:t>KERSICH, Juan Gabriel y otros c/ Aguas Bonaerenses S.A y otros s/ amparo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Corte Suprema de Justicia de la Nación, 42/2013 (49-K).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AR" altLang="es-AR" sz="1800" dirty="0"/>
              <a:t>02 de Diciembre </a:t>
            </a:r>
            <a:r>
              <a:rPr lang="es-AR" altLang="es-AR" sz="1800" dirty="0" smtClean="0"/>
              <a:t>2014. </a:t>
            </a:r>
            <a:r>
              <a:rPr lang="es-AR" sz="1800" dirty="0" smtClean="0"/>
              <a:t>Fallos</a:t>
            </a:r>
            <a:r>
              <a:rPr lang="es-AR" sz="1800" dirty="0"/>
              <a:t>: 337:1361</a:t>
            </a: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 dirty="0"/>
          </a:p>
          <a:p>
            <a:pPr>
              <a:spcBef>
                <a:spcPct val="0"/>
              </a:spcBef>
              <a:buFontTx/>
              <a:buNone/>
            </a:pPr>
            <a:endParaRPr lang="es-AR" altLang="es-AR" sz="2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496" y="548680"/>
            <a:ext cx="933768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DERECHO HUMANO AL AGUA POTABLE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El Tribunal también resaltó que en el presente conflicto tenía una </a:t>
            </a:r>
          </a:p>
          <a:p>
            <a:r>
              <a:rPr lang="es-AR" sz="2400" dirty="0">
                <a:cs typeface="Arial" panose="020B0604020202020204" pitchFamily="34" charset="0"/>
              </a:rPr>
              <a:t>consideración central </a:t>
            </a:r>
            <a:r>
              <a:rPr lang="es-AR" sz="2400" b="1" dirty="0">
                <a:cs typeface="Arial" panose="020B0604020202020204" pitchFamily="34" charset="0"/>
              </a:rPr>
              <a:t>el derecho humano al agua potable.</a:t>
            </a:r>
          </a:p>
          <a:p>
            <a:r>
              <a:rPr lang="es-AR" sz="2400" dirty="0">
                <a:cs typeface="Arial" panose="020B0604020202020204" pitchFamily="34" charset="0"/>
              </a:rPr>
              <a:t>Sostuvo que </a:t>
            </a:r>
            <a:r>
              <a:rPr lang="es-AR" sz="2400" b="1" dirty="0">
                <a:cs typeface="Arial" panose="020B0604020202020204" pitchFamily="34" charset="0"/>
              </a:rPr>
              <a:t>el acceso al agua potable incide directamente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sobre la </a:t>
            </a:r>
            <a:r>
              <a:rPr lang="es-AR" sz="2400" b="1" dirty="0">
                <a:cs typeface="Arial" panose="020B0604020202020204" pitchFamily="34" charset="0"/>
              </a:rPr>
              <a:t>vida y la salud de las personas</a:t>
            </a:r>
            <a:r>
              <a:rPr lang="es-AR" sz="2400" dirty="0">
                <a:cs typeface="Arial" panose="020B0604020202020204" pitchFamily="34" charset="0"/>
              </a:rPr>
              <a:t>, razón por la cual debe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ser </a:t>
            </a:r>
            <a:r>
              <a:rPr lang="es-AR" sz="2400" dirty="0">
                <a:cs typeface="Arial" panose="020B0604020202020204" pitchFamily="34" charset="0"/>
              </a:rPr>
              <a:t>tutelado </a:t>
            </a:r>
            <a:r>
              <a:rPr lang="es-AR" sz="2400" dirty="0" smtClean="0">
                <a:cs typeface="Arial" panose="020B0604020202020204" pitchFamily="34" charset="0"/>
              </a:rPr>
              <a:t>por </a:t>
            </a:r>
            <a:r>
              <a:rPr lang="es-AR" sz="2400" dirty="0">
                <a:cs typeface="Arial" panose="020B0604020202020204" pitchFamily="34" charset="0"/>
              </a:rPr>
              <a:t>los jueces y en </a:t>
            </a:r>
            <a:r>
              <a:rPr lang="es-AR" sz="2400" b="1" dirty="0">
                <a:cs typeface="Arial" panose="020B0604020202020204" pitchFamily="34" charset="0"/>
              </a:rPr>
              <a:t>el campo de los derechos de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incidencia </a:t>
            </a:r>
            <a:r>
              <a:rPr lang="es-AR" sz="2400" b="1" dirty="0">
                <a:cs typeface="Arial" panose="020B0604020202020204" pitchFamily="34" charset="0"/>
              </a:rPr>
              <a:t>colectiva</a:t>
            </a:r>
            <a:r>
              <a:rPr lang="es-AR" sz="2400" dirty="0">
                <a:cs typeface="Arial" panose="020B0604020202020204" pitchFamily="34" charset="0"/>
              </a:rPr>
              <a:t>, </a:t>
            </a:r>
            <a:r>
              <a:rPr lang="es-AR" sz="2400" dirty="0" smtClean="0">
                <a:cs typeface="Arial" panose="020B0604020202020204" pitchFamily="34" charset="0"/>
              </a:rPr>
              <a:t>por </a:t>
            </a:r>
            <a:r>
              <a:rPr lang="es-AR" sz="2400" dirty="0">
                <a:cs typeface="Arial" panose="020B0604020202020204" pitchFamily="34" charset="0"/>
              </a:rPr>
              <a:t>lo que es </a:t>
            </a:r>
            <a:r>
              <a:rPr lang="es-AR" sz="2400" b="1" dirty="0">
                <a:cs typeface="Arial" panose="020B0604020202020204" pitchFamily="34" charset="0"/>
              </a:rPr>
              <a:t>fundamental la protección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del </a:t>
            </a:r>
            <a:r>
              <a:rPr lang="es-AR" sz="2400" b="1" dirty="0">
                <a:cs typeface="Arial" panose="020B0604020202020204" pitchFamily="34" charset="0"/>
              </a:rPr>
              <a:t>agua para que la naturaleza mantenga su funcionamiento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como </a:t>
            </a:r>
            <a:r>
              <a:rPr lang="es-AR" sz="2400" b="1" dirty="0">
                <a:cs typeface="Arial" panose="020B0604020202020204" pitchFamily="34" charset="0"/>
              </a:rPr>
              <a:t>sistema y su capacidad </a:t>
            </a:r>
            <a:r>
              <a:rPr lang="es-AR" sz="2400" b="1" dirty="0" smtClean="0">
                <a:cs typeface="Arial" panose="020B0604020202020204" pitchFamily="34" charset="0"/>
              </a:rPr>
              <a:t>regenerativa </a:t>
            </a:r>
            <a:r>
              <a:rPr lang="es-AR" sz="2400" b="1" dirty="0">
                <a:cs typeface="Arial" panose="020B0604020202020204" pitchFamily="34" charset="0"/>
              </a:rPr>
              <a:t>y de resiliencia.</a:t>
            </a:r>
            <a:r>
              <a:rPr lang="es-AR" sz="2400" dirty="0">
                <a:cs typeface="Arial" panose="020B0604020202020204" pitchFamily="34" charset="0"/>
              </a:rPr>
              <a:t> </a:t>
            </a:r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/>
              <a:t>La Pampa, Provincia de c</a:t>
            </a:r>
            <a:r>
              <a:rPr lang="es-AR" sz="2000" i="1" dirty="0"/>
              <a:t>l </a:t>
            </a:r>
            <a:r>
              <a:rPr lang="es-AR" sz="2000" dirty="0"/>
              <a:t>Mendoza, Provincia de </a:t>
            </a:r>
            <a:r>
              <a:rPr lang="es-AR" sz="2000" i="1" dirty="0"/>
              <a:t>s/ </a:t>
            </a:r>
            <a:r>
              <a:rPr lang="es-AR" sz="2000" dirty="0"/>
              <a:t>uso de </a:t>
            </a:r>
            <a:r>
              <a:rPr lang="es-AR" sz="2000" dirty="0" smtClean="0"/>
              <a:t>aguas</a:t>
            </a:r>
            <a:r>
              <a:rPr lang="es-AR" sz="2000" dirty="0"/>
              <a:t>. </a:t>
            </a:r>
            <a:endParaRPr lang="es-AR" sz="2000" dirty="0" smtClean="0"/>
          </a:p>
          <a:p>
            <a:r>
              <a:rPr lang="es-AR" sz="2000" dirty="0" smtClean="0"/>
              <a:t>CSJ </a:t>
            </a:r>
            <a:r>
              <a:rPr lang="es-AR" sz="2000" i="1" dirty="0"/>
              <a:t>243/2014 </a:t>
            </a:r>
            <a:r>
              <a:rPr lang="es-AR" sz="2000" dirty="0"/>
              <a:t>(50-L) </a:t>
            </a:r>
            <a:r>
              <a:rPr lang="es-AR" sz="2000" i="1" dirty="0"/>
              <a:t>ICS1 </a:t>
            </a:r>
            <a:r>
              <a:rPr lang="es-AR" sz="2000" dirty="0"/>
              <a:t>ORIGINARIO (01/12/2017) </a:t>
            </a:r>
            <a:r>
              <a:rPr lang="es-AR" sz="2000" dirty="0" smtClean="0"/>
              <a:t>Fallos</a:t>
            </a:r>
            <a:r>
              <a:rPr lang="es-AR" sz="2000" dirty="0"/>
              <a:t>: 340:1695</a:t>
            </a:r>
          </a:p>
          <a:p>
            <a:endParaRPr lang="es-AR" sz="24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06868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404664"/>
            <a:ext cx="9931764" cy="6073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ACCESO AL AGUA POTABLE MODIFICACIÓN DE LA VISIÓN </a:t>
            </a:r>
          </a:p>
          <a:p>
            <a:endParaRPr lang="es-ES" sz="2400" dirty="0"/>
          </a:p>
          <a:p>
            <a:r>
              <a:rPr lang="es-ES" sz="2400" dirty="0" smtClean="0"/>
              <a:t>Específicamente </a:t>
            </a:r>
            <a:r>
              <a:rPr lang="es-ES" sz="2400" dirty="0"/>
              <a:t>respecto del </a:t>
            </a:r>
            <a:r>
              <a:rPr lang="es-ES" sz="2400" b="1" dirty="0"/>
              <a:t>acceso al agua potable</a:t>
            </a:r>
            <a:r>
              <a:rPr lang="es-ES" sz="2400" dirty="0"/>
              <a:t>, ha dicho </a:t>
            </a:r>
          </a:p>
          <a:p>
            <a:r>
              <a:rPr lang="es-ES" sz="2400" dirty="0"/>
              <a:t>que es un derecho cuya tutela implica </a:t>
            </a:r>
            <a:r>
              <a:rPr lang="es-ES" sz="2400" b="1" dirty="0"/>
              <a:t>modificar una visión </a:t>
            </a:r>
            <a:r>
              <a:rPr lang="es-ES" sz="2400" dirty="0"/>
              <a:t>según </a:t>
            </a:r>
          </a:p>
          <a:p>
            <a:r>
              <a:rPr lang="es-ES" sz="2400" dirty="0"/>
              <a:t>la cual “</a:t>
            </a:r>
            <a:r>
              <a:rPr lang="es-ES" sz="2400" i="1" dirty="0"/>
              <a:t>la regulación jurídica del agua </a:t>
            </a:r>
            <a:r>
              <a:rPr lang="es-ES" sz="2400" b="1" i="1" dirty="0"/>
              <a:t>se ha basado en un modelo </a:t>
            </a:r>
          </a:p>
          <a:p>
            <a:r>
              <a:rPr lang="es-ES" sz="2400" b="1" i="1" dirty="0"/>
              <a:t>antropocéntrico,</a:t>
            </a:r>
            <a:r>
              <a:rPr lang="es-ES" sz="2400" i="1" dirty="0"/>
              <a:t> que ha sido puramente </a:t>
            </a:r>
            <a:r>
              <a:rPr lang="es-ES" sz="2400" b="1" i="1" dirty="0" err="1"/>
              <a:t>dominial</a:t>
            </a:r>
            <a:r>
              <a:rPr lang="es-ES" sz="2400" b="1" i="1" dirty="0"/>
              <a:t> </a:t>
            </a:r>
            <a:r>
              <a:rPr lang="es-ES" sz="2400" i="1" dirty="0"/>
              <a:t>al tener en cuenta </a:t>
            </a:r>
          </a:p>
          <a:p>
            <a:r>
              <a:rPr lang="es-ES" sz="2400" i="1" dirty="0"/>
              <a:t>la utilidad privada que una persona puede obtener de ella o bien </a:t>
            </a:r>
          </a:p>
          <a:p>
            <a:r>
              <a:rPr lang="es-ES" sz="2400" i="1" dirty="0"/>
              <a:t>en función de la utilidad pública identificada con el Es­tado</a:t>
            </a:r>
            <a:r>
              <a:rPr lang="es-ES" sz="2400" i="1" dirty="0" smtClean="0"/>
              <a:t>…</a:t>
            </a:r>
          </a:p>
          <a:p>
            <a:endParaRPr lang="es-ES" sz="2400" i="1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ES" sz="2400" i="1" dirty="0" smtClean="0"/>
          </a:p>
          <a:p>
            <a:endParaRPr lang="es-ES" sz="2400" i="1" dirty="0"/>
          </a:p>
        </p:txBody>
      </p:sp>
    </p:spTree>
    <p:extLst>
      <p:ext uri="{BB962C8B-B14F-4D97-AF65-F5344CB8AC3E}">
        <p14:creationId xmlns:p14="http://schemas.microsoft.com/office/powerpoint/2010/main" val="386713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50651" y="1063239"/>
            <a:ext cx="8975153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EL AMBIENTE </a:t>
            </a:r>
          </a:p>
          <a:p>
            <a:endParaRPr lang="es-ES" sz="2400" dirty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ambiente no es para la Constitución Nacional un objeto </a:t>
            </a:r>
            <a:endParaRPr lang="es-ES" sz="2400" b="1" dirty="0" smtClean="0"/>
          </a:p>
          <a:p>
            <a:r>
              <a:rPr lang="es-ES" sz="2400" b="1" dirty="0" smtClean="0"/>
              <a:t>destinado </a:t>
            </a:r>
            <a:r>
              <a:rPr lang="es-ES" sz="2400" b="1" dirty="0"/>
              <a:t>al </a:t>
            </a:r>
            <a:r>
              <a:rPr lang="es-ES" sz="2400" b="1" dirty="0" smtClean="0"/>
              <a:t>exclusivo </a:t>
            </a:r>
            <a:r>
              <a:rPr lang="es-ES" sz="2400" b="1" dirty="0"/>
              <a:t>servicio del hombre, apropiable en </a:t>
            </a:r>
            <a:endParaRPr lang="es-ES" sz="2400" b="1" dirty="0" smtClean="0"/>
          </a:p>
          <a:p>
            <a:r>
              <a:rPr lang="es-ES" sz="2400" b="1" dirty="0" smtClean="0"/>
              <a:t>función </a:t>
            </a:r>
            <a:r>
              <a:rPr lang="es-ES" sz="2400" b="1" dirty="0"/>
              <a:t>de sus necesidades y de la tecnología disponible, </a:t>
            </a:r>
            <a:endParaRPr lang="es-ES" sz="2400" b="1" dirty="0" smtClean="0"/>
          </a:p>
          <a:p>
            <a:r>
              <a:rPr lang="es-ES" sz="2400" dirty="0" smtClean="0"/>
              <a:t>tal </a:t>
            </a:r>
            <a:r>
              <a:rPr lang="es-ES" sz="2400" dirty="0"/>
              <a:t>como </a:t>
            </a:r>
            <a:r>
              <a:rPr lang="es-ES" sz="2400" dirty="0" smtClean="0"/>
              <a:t>aquello </a:t>
            </a:r>
            <a:r>
              <a:rPr lang="es-ES" sz="2400" dirty="0"/>
              <a:t>que responde a la voluntad de un sujeto </a:t>
            </a:r>
            <a:endParaRPr lang="es-ES" sz="2400" dirty="0" smtClean="0"/>
          </a:p>
          <a:p>
            <a:r>
              <a:rPr lang="es-ES" sz="2400" dirty="0" smtClean="0"/>
              <a:t>que es </a:t>
            </a:r>
            <a:r>
              <a:rPr lang="es-ES" sz="2400" dirty="0"/>
              <a:t>su propietario</a:t>
            </a:r>
            <a:r>
              <a:rPr lang="es-ES" sz="2400" dirty="0" smtClean="0"/>
              <a:t>.</a:t>
            </a:r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F.342:2136</a:t>
            </a:r>
            <a:endParaRPr lang="es-ES" u="sng" dirty="0"/>
          </a:p>
          <a:p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306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19672" y="2528029"/>
            <a:ext cx="5391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FF0000"/>
                </a:solidFill>
              </a:rPr>
              <a:t>VISIÓN POLICENTRICA </a:t>
            </a:r>
            <a:endParaRPr lang="es-E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6400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764704"/>
            <a:ext cx="876831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VISIÓN POLICÉNTRICA </a:t>
            </a:r>
          </a:p>
          <a:p>
            <a:endParaRPr lang="es-ES" sz="2400" dirty="0"/>
          </a:p>
          <a:p>
            <a:r>
              <a:rPr lang="es-ES" sz="2400" dirty="0" smtClean="0"/>
              <a:t>Esta </a:t>
            </a:r>
            <a:r>
              <a:rPr lang="es-ES" sz="2400" dirty="0"/>
              <a:t>calificación de la situación vinculada al presente </a:t>
            </a:r>
            <a:r>
              <a:rPr lang="es-ES" sz="2400" dirty="0" smtClean="0"/>
              <a:t>litigio </a:t>
            </a:r>
            <a:r>
              <a:rPr lang="es-ES" sz="2400" dirty="0"/>
              <a:t>plantea una </a:t>
            </a:r>
            <a:r>
              <a:rPr lang="es-ES" sz="2400" b="1" dirty="0"/>
              <a:t>consideración de intereses que </a:t>
            </a:r>
            <a:r>
              <a:rPr lang="es-ES" sz="2400" b="1" dirty="0" smtClean="0"/>
              <a:t>exceden </a:t>
            </a:r>
            <a:r>
              <a:rPr lang="es-ES" sz="2400" b="1" dirty="0"/>
              <a:t>la dimensión de conflicto bilateral para tener </a:t>
            </a:r>
            <a:r>
              <a:rPr lang="es-ES" sz="2400" b="1" dirty="0" smtClean="0"/>
              <a:t>una </a:t>
            </a:r>
            <a:r>
              <a:rPr lang="es-ES" sz="2400" b="1" dirty="0"/>
              <a:t>visión </a:t>
            </a:r>
            <a:r>
              <a:rPr lang="es-ES" sz="2400" b="1" dirty="0" err="1"/>
              <a:t>policéntrica</a:t>
            </a:r>
            <a:r>
              <a:rPr lang="es-ES" sz="2400" b="1" dirty="0"/>
              <a:t>, </a:t>
            </a:r>
            <a:r>
              <a:rPr lang="es-ES" sz="2400" dirty="0"/>
              <a:t>ya que son numerosos los </a:t>
            </a:r>
            <a:r>
              <a:rPr lang="es-ES" sz="2400" dirty="0" smtClean="0"/>
              <a:t>derechos </a:t>
            </a:r>
            <a:r>
              <a:rPr lang="es-ES" sz="2400" dirty="0"/>
              <a:t>afectados. Por esa razón, su comprensión </a:t>
            </a:r>
            <a:r>
              <a:rPr lang="es-ES" sz="2400" dirty="0" smtClean="0"/>
              <a:t>completa </a:t>
            </a:r>
            <a:r>
              <a:rPr lang="es-ES" sz="2400" dirty="0"/>
              <a:t>e integral no puede limitarse </a:t>
            </a:r>
            <a:r>
              <a:rPr lang="es-ES" sz="2400" b="1" dirty="0"/>
              <a:t>a resolver el </a:t>
            </a:r>
            <a:r>
              <a:rPr lang="es-ES" sz="2400" b="1" dirty="0" smtClean="0"/>
              <a:t>pasado</a:t>
            </a:r>
            <a:r>
              <a:rPr lang="es-ES" sz="2400" dirty="0"/>
              <a:t>, </a:t>
            </a:r>
            <a:r>
              <a:rPr lang="es-ES" sz="2400" b="1" dirty="0"/>
              <a:t>sino, y fundamentalmente, </a:t>
            </a:r>
            <a:r>
              <a:rPr lang="es-ES" sz="2400" b="1" dirty="0" smtClean="0"/>
              <a:t>a </a:t>
            </a:r>
            <a:r>
              <a:rPr lang="es-ES" sz="2400" b="1" dirty="0"/>
              <a:t>promover una </a:t>
            </a:r>
            <a:r>
              <a:rPr lang="es-ES" sz="2400" b="1" dirty="0" smtClean="0"/>
              <a:t>solución </a:t>
            </a:r>
            <a:r>
              <a:rPr lang="es-ES" sz="2400" b="1" dirty="0"/>
              <a:t>enfocada en la sustentabilidad futura </a:t>
            </a:r>
            <a:r>
              <a:rPr lang="es-ES" sz="2400" dirty="0"/>
              <a:t>(Fallos: </a:t>
            </a:r>
            <a:r>
              <a:rPr lang="es-ES" sz="2400" dirty="0" smtClean="0"/>
              <a:t>340:1695</a:t>
            </a:r>
            <a:r>
              <a:rPr lang="es-ES" sz="2400" dirty="0"/>
              <a:t>). </a:t>
            </a:r>
            <a:endParaRPr lang="es-ES" sz="2400" dirty="0" smtClean="0"/>
          </a:p>
          <a:p>
            <a:endParaRPr lang="es-ES" sz="2400" dirty="0"/>
          </a:p>
          <a:p>
            <a:r>
              <a:rPr lang="es-ES" dirty="0" smtClean="0"/>
              <a:t>CSJ 528/2000 (36-B)/CS1 ORIGINARIO Buenos Aires, Provincia de c/ Santa Fe, </a:t>
            </a:r>
          </a:p>
          <a:p>
            <a:r>
              <a:rPr lang="es-ES" dirty="0" smtClean="0"/>
              <a:t>Provincia de s/ sumarísimo -derivación de aguas-. 03/12/2019. F. 342:2136</a:t>
            </a:r>
            <a:endParaRPr lang="es-ES" u="sng" dirty="0" smtClean="0"/>
          </a:p>
          <a:p>
            <a:endParaRPr lang="es-ES" dirty="0" smtClean="0"/>
          </a:p>
          <a:p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57752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61784" y="692696"/>
            <a:ext cx="973212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ESCENARIO DE MAYOR ALCANCE </a:t>
            </a:r>
          </a:p>
          <a:p>
            <a:endParaRPr lang="es-ES" sz="2400" dirty="0"/>
          </a:p>
          <a:p>
            <a:r>
              <a:rPr lang="es-ES" sz="2400" b="1" dirty="0" smtClean="0"/>
              <a:t>Una </a:t>
            </a:r>
            <a:r>
              <a:rPr lang="es-ES" sz="2400" b="1" dirty="0"/>
              <a:t>comprensión completa de tal </a:t>
            </a:r>
            <a:r>
              <a:rPr lang="es-ES" sz="2400" b="1" dirty="0" smtClean="0"/>
              <a:t>situación </a:t>
            </a:r>
            <a:r>
              <a:rPr lang="es-ES" sz="2400" dirty="0"/>
              <a:t>permite concluir </a:t>
            </a:r>
            <a:endParaRPr lang="es-ES" sz="2400" dirty="0" smtClean="0"/>
          </a:p>
          <a:p>
            <a:r>
              <a:rPr lang="es-ES" sz="2400" dirty="0" smtClean="0"/>
              <a:t>que si </a:t>
            </a:r>
            <a:r>
              <a:rPr lang="es-ES" sz="2400" dirty="0"/>
              <a:t>bien en el sub examine se </a:t>
            </a:r>
            <a:r>
              <a:rPr lang="es-ES" sz="2400" dirty="0" smtClean="0"/>
              <a:t>configura </a:t>
            </a:r>
            <a:r>
              <a:rPr lang="es-ES" sz="2400" dirty="0"/>
              <a:t>un conflicto específico </a:t>
            </a:r>
            <a:endParaRPr lang="es-ES" sz="2400" dirty="0" smtClean="0"/>
          </a:p>
          <a:p>
            <a:r>
              <a:rPr lang="es-ES" sz="2400" dirty="0" smtClean="0"/>
              <a:t>entre </a:t>
            </a:r>
            <a:r>
              <a:rPr lang="es-ES" sz="2400" dirty="0"/>
              <a:t>las dos provincias </a:t>
            </a:r>
            <a:r>
              <a:rPr lang="es-ES" sz="2400" dirty="0" smtClean="0"/>
              <a:t>involucradas </a:t>
            </a:r>
            <a:r>
              <a:rPr lang="es-ES" sz="2400" dirty="0"/>
              <a:t>-que ha sido calificado como </a:t>
            </a:r>
            <a:endParaRPr lang="es-ES" sz="2400" dirty="0" smtClean="0"/>
          </a:p>
          <a:p>
            <a:r>
              <a:rPr lang="es-ES" sz="2400" dirty="0" smtClean="0"/>
              <a:t>interprovincial-</a:t>
            </a:r>
            <a:r>
              <a:rPr lang="es-ES" sz="2400" dirty="0"/>
              <a:t>, </a:t>
            </a:r>
            <a:r>
              <a:rPr lang="es-ES" sz="2400" b="1" dirty="0"/>
              <a:t>el </a:t>
            </a:r>
            <a:r>
              <a:rPr lang="es-ES" sz="2400" b="1" dirty="0" smtClean="0"/>
              <a:t>escenario </a:t>
            </a:r>
            <a:r>
              <a:rPr lang="es-ES" sz="2400" b="1" dirty="0"/>
              <a:t>subyacente involucra cuestiones </a:t>
            </a:r>
            <a:endParaRPr lang="es-ES" sz="2400" b="1" dirty="0" smtClean="0"/>
          </a:p>
          <a:p>
            <a:r>
              <a:rPr lang="es-ES" sz="2400" b="1" dirty="0" smtClean="0"/>
              <a:t>de mayor </a:t>
            </a:r>
            <a:r>
              <a:rPr lang="es-ES" sz="2400" b="1" dirty="0"/>
              <a:t>alcance,</a:t>
            </a:r>
            <a:r>
              <a:rPr lang="es-ES" sz="2400" dirty="0"/>
              <a:t> </a:t>
            </a:r>
            <a:r>
              <a:rPr lang="es-ES" sz="2400" dirty="0" smtClean="0"/>
              <a:t>comprende </a:t>
            </a:r>
            <a:r>
              <a:rPr lang="es-ES" sz="2400" dirty="0"/>
              <a:t>una amplia región y se vincula con </a:t>
            </a:r>
            <a:endParaRPr lang="es-ES" sz="2400" dirty="0" smtClean="0"/>
          </a:p>
          <a:p>
            <a:r>
              <a:rPr lang="es-ES" sz="2400" dirty="0" smtClean="0"/>
              <a:t>derechos </a:t>
            </a:r>
            <a:r>
              <a:rPr lang="es-ES" sz="2400" dirty="0"/>
              <a:t>de </a:t>
            </a:r>
            <a:r>
              <a:rPr lang="es-ES" sz="2400" dirty="0" smtClean="0"/>
              <a:t>incidencia </a:t>
            </a:r>
            <a:r>
              <a:rPr lang="es-ES" sz="2400" dirty="0"/>
              <a:t>colectiva de múltiples afectados, tutelados </a:t>
            </a:r>
            <a:endParaRPr lang="es-ES" sz="2400" dirty="0" smtClean="0"/>
          </a:p>
          <a:p>
            <a:r>
              <a:rPr lang="es-ES" sz="2400" dirty="0" smtClean="0"/>
              <a:t>en </a:t>
            </a:r>
            <a:r>
              <a:rPr lang="es-ES" sz="2400" dirty="0"/>
              <a:t>la </a:t>
            </a:r>
            <a:r>
              <a:rPr lang="es-ES" sz="2400" dirty="0" smtClean="0"/>
              <a:t>reforma </a:t>
            </a:r>
            <a:r>
              <a:rPr lang="es-ES" sz="2400" dirty="0"/>
              <a:t>de la Constitución Nacional producida en el año 1994. </a:t>
            </a:r>
          </a:p>
          <a:p>
            <a:endParaRPr lang="es-ES" sz="2400" dirty="0" smtClean="0"/>
          </a:p>
          <a:p>
            <a:r>
              <a:rPr lang="es-ES" dirty="0"/>
              <a:t>CSJ 528/2000 (36-B)/CS1 ORIGINARIO Buenos Aires, Provincia de c/ Santa Fe, Provincia </a:t>
            </a:r>
            <a:endParaRPr lang="es-ES" dirty="0" smtClean="0"/>
          </a:p>
          <a:p>
            <a:r>
              <a:rPr lang="es-ES" dirty="0" smtClean="0"/>
              <a:t>de </a:t>
            </a:r>
            <a:r>
              <a:rPr lang="es-ES" dirty="0"/>
              <a:t>s/ sumarísimo -derivación de aguas-. 03/12/2019. </a:t>
            </a:r>
            <a:r>
              <a:rPr lang="es-ES" dirty="0" smtClean="0"/>
              <a:t>F. 342:2136</a:t>
            </a:r>
            <a:endParaRPr lang="es-ES" u="sng" dirty="0"/>
          </a:p>
          <a:p>
            <a:r>
              <a:rPr lang="es-ES" dirty="0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515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9408" y="1484784"/>
            <a:ext cx="4614034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VISIÓN POLICÉNTRICA </a:t>
            </a:r>
          </a:p>
          <a:p>
            <a:endParaRPr lang="es-ES" sz="2400" dirty="0"/>
          </a:p>
          <a:p>
            <a:r>
              <a:rPr lang="es-ES" sz="2400" dirty="0" smtClean="0"/>
              <a:t>Como </a:t>
            </a:r>
            <a:r>
              <a:rPr lang="es-ES" sz="2400" dirty="0"/>
              <a:t>se ha señalado, </a:t>
            </a:r>
            <a:r>
              <a:rPr lang="es-ES" sz="2400" b="1" dirty="0"/>
              <a:t>la comprensión completa del </a:t>
            </a:r>
            <a:r>
              <a:rPr lang="es-ES" sz="2400" b="1" dirty="0" smtClean="0"/>
              <a:t>conflicto </a:t>
            </a:r>
          </a:p>
          <a:p>
            <a:r>
              <a:rPr lang="es-ES" sz="2400" dirty="0" smtClean="0"/>
              <a:t>relativo </a:t>
            </a:r>
            <a:r>
              <a:rPr lang="es-ES" sz="2400" dirty="0"/>
              <a:t>a la Laguna "La </a:t>
            </a:r>
            <a:r>
              <a:rPr lang="es-ES" sz="2400" dirty="0" err="1"/>
              <a:t>Picasa</a:t>
            </a:r>
            <a:r>
              <a:rPr lang="es-ES" sz="2400" dirty="0"/>
              <a:t>", </a:t>
            </a:r>
            <a:r>
              <a:rPr lang="es-ES" sz="2400" b="1" dirty="0"/>
              <a:t>exige una </a:t>
            </a:r>
            <a:r>
              <a:rPr lang="es-ES" sz="2400" b="1" dirty="0" smtClean="0"/>
              <a:t>consideración </a:t>
            </a:r>
            <a:r>
              <a:rPr lang="es-ES" sz="2400" b="1" dirty="0"/>
              <a:t>de </a:t>
            </a:r>
            <a:endParaRPr lang="es-ES" sz="2400" b="1" dirty="0" smtClean="0"/>
          </a:p>
          <a:p>
            <a:r>
              <a:rPr lang="es-ES" sz="2400" b="1" dirty="0" smtClean="0"/>
              <a:t>intereses </a:t>
            </a:r>
            <a:r>
              <a:rPr lang="es-ES" sz="2400" b="1" dirty="0"/>
              <a:t>que exceden el marco de </a:t>
            </a:r>
            <a:r>
              <a:rPr lang="es-ES" sz="2400" b="1" dirty="0" smtClean="0"/>
              <a:t>la </a:t>
            </a:r>
            <a:r>
              <a:rPr lang="es-ES" sz="2400" b="1" dirty="0"/>
              <a:t>cuestión debatida en el </a:t>
            </a:r>
            <a:endParaRPr lang="es-ES" sz="2400" b="1" dirty="0" smtClean="0"/>
          </a:p>
          <a:p>
            <a:r>
              <a:rPr lang="es-ES" sz="2400" b="1" dirty="0" smtClean="0"/>
              <a:t>sub </a:t>
            </a:r>
            <a:r>
              <a:rPr lang="es-ES" sz="2400" b="1" dirty="0"/>
              <a:t>judice, y demanda superar </a:t>
            </a:r>
            <a:r>
              <a:rPr lang="es-ES" sz="2400" b="1" dirty="0" smtClean="0"/>
              <a:t>una </a:t>
            </a:r>
            <a:r>
              <a:rPr lang="es-ES" sz="2400" b="1" dirty="0"/>
              <a:t>dimensión bilateral para </a:t>
            </a:r>
            <a:endParaRPr lang="es-ES" sz="2400" b="1" dirty="0" smtClean="0"/>
          </a:p>
          <a:p>
            <a:r>
              <a:rPr lang="es-ES" sz="2400" b="1" dirty="0" smtClean="0"/>
              <a:t>tener </a:t>
            </a:r>
            <a:r>
              <a:rPr lang="es-ES" sz="2400" b="1" dirty="0"/>
              <a:t>una visión </a:t>
            </a:r>
            <a:r>
              <a:rPr lang="es-ES" sz="2400" b="1" dirty="0" err="1"/>
              <a:t>policéntrica</a:t>
            </a:r>
            <a:r>
              <a:rPr lang="es-ES" sz="2400" b="1" dirty="0"/>
              <a:t> </a:t>
            </a:r>
            <a:r>
              <a:rPr lang="es-ES" sz="2400" dirty="0"/>
              <a:t>pues requiere de conductas que </a:t>
            </a:r>
            <a:endParaRPr lang="es-ES" sz="2400" dirty="0" smtClean="0"/>
          </a:p>
          <a:p>
            <a:r>
              <a:rPr lang="es-ES" sz="2400" dirty="0" smtClean="0"/>
              <a:t>superan </a:t>
            </a:r>
            <a:r>
              <a:rPr lang="es-ES" sz="2400" dirty="0"/>
              <a:t>tanto los intereses personales, como los </a:t>
            </a:r>
            <a:r>
              <a:rPr lang="es-ES" sz="2400" dirty="0" smtClean="0"/>
              <a:t>provinciales.</a:t>
            </a:r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endParaRPr lang="es-ES" u="sng" dirty="0"/>
          </a:p>
          <a:p>
            <a:endParaRPr lang="es-ES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57142285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9879" y="836712"/>
            <a:ext cx="910698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JUICIO DE PONDERACIÓN 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dirty="0" smtClean="0"/>
              <a:t>E</a:t>
            </a:r>
            <a:r>
              <a:rPr lang="es-MX" sz="2400" dirty="0"/>
              <a:t>n suma, el juicio de constitucionalidad de un posible acto lesivo </a:t>
            </a:r>
          </a:p>
          <a:p>
            <a:r>
              <a:rPr lang="es-MX" sz="2400" dirty="0"/>
              <a:t>derivado de la ley 26.639 –acreditada que fuera la existencia de </a:t>
            </a:r>
          </a:p>
          <a:p>
            <a:r>
              <a:rPr lang="es-MX" sz="2400" dirty="0"/>
              <a:t>una causa judicial- debe ser analizado en el </a:t>
            </a:r>
            <a:r>
              <a:rPr lang="es-MX" sz="2400" u="sng" dirty="0"/>
              <a:t>contexto de </a:t>
            </a:r>
            <a:endParaRPr lang="es-MX" sz="2400" u="sng" dirty="0" smtClean="0"/>
          </a:p>
          <a:p>
            <a:r>
              <a:rPr lang="es-MX" sz="2400" u="sng" dirty="0" smtClean="0"/>
              <a:t>ponderación </a:t>
            </a:r>
            <a:r>
              <a:rPr lang="es-MX" sz="2400" dirty="0" smtClean="0"/>
              <a:t>de </a:t>
            </a:r>
            <a:r>
              <a:rPr lang="es-MX" sz="2400" dirty="0"/>
              <a:t>los diversos derechos y bienes involucrados. </a:t>
            </a:r>
            <a:endParaRPr lang="es-AR" sz="2400" dirty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45377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548680"/>
            <a:ext cx="961190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VISIÓN POLICÉNTRICA Y PROSPECTIVA </a:t>
            </a:r>
          </a:p>
          <a:p>
            <a:endParaRPr lang="es-ES" sz="2400" dirty="0"/>
          </a:p>
          <a:p>
            <a:r>
              <a:rPr lang="es-ES" sz="2400" dirty="0" smtClean="0"/>
              <a:t>La </a:t>
            </a:r>
            <a:r>
              <a:rPr lang="es-ES" sz="2400" dirty="0"/>
              <a:t>calificación del caso exige</a:t>
            </a:r>
            <a:r>
              <a:rPr lang="es-ES" sz="2400" i="1" dirty="0"/>
              <a:t> “una </a:t>
            </a:r>
            <a:r>
              <a:rPr lang="es-ES" sz="2400" i="1" dirty="0" smtClean="0"/>
              <a:t>consideración </a:t>
            </a:r>
            <a:r>
              <a:rPr lang="es-ES" sz="2400" i="1" dirty="0"/>
              <a:t>de intereses </a:t>
            </a:r>
            <a:endParaRPr lang="es-ES" sz="2400" i="1" dirty="0" smtClean="0"/>
          </a:p>
          <a:p>
            <a:r>
              <a:rPr lang="es-ES" sz="2400" i="1" dirty="0" smtClean="0"/>
              <a:t>que </a:t>
            </a:r>
            <a:r>
              <a:rPr lang="es-ES" sz="2400" i="1" dirty="0"/>
              <a:t>exceden el conflicto bilateral para </a:t>
            </a:r>
            <a:r>
              <a:rPr lang="es-ES" sz="2400" i="1" dirty="0" smtClean="0"/>
              <a:t>tener </a:t>
            </a:r>
            <a:r>
              <a:rPr lang="es-ES" sz="2400" i="1" dirty="0"/>
              <a:t>una visión </a:t>
            </a:r>
            <a:r>
              <a:rPr lang="es-ES" sz="2400" i="1" dirty="0" err="1"/>
              <a:t>policéntrica</a:t>
            </a:r>
            <a:r>
              <a:rPr lang="es-ES" sz="2400" i="1" dirty="0"/>
              <a:t>, </a:t>
            </a:r>
            <a:endParaRPr lang="es-ES" sz="2400" i="1" dirty="0" smtClean="0"/>
          </a:p>
          <a:p>
            <a:r>
              <a:rPr lang="es-ES" sz="2400" i="1" dirty="0" smtClean="0"/>
              <a:t>ya </a:t>
            </a:r>
            <a:r>
              <a:rPr lang="es-ES" sz="2400" i="1" dirty="0"/>
              <a:t>que son numero­sos los derechos </a:t>
            </a:r>
            <a:r>
              <a:rPr lang="es-ES" sz="2400" i="1" dirty="0" smtClean="0"/>
              <a:t>afectados</a:t>
            </a:r>
            <a:r>
              <a:rPr lang="es-ES" sz="2400" i="1" dirty="0"/>
              <a:t>. Por esa razón, la </a:t>
            </a:r>
            <a:endParaRPr lang="es-ES" sz="2400" i="1" dirty="0" smtClean="0"/>
          </a:p>
          <a:p>
            <a:r>
              <a:rPr lang="es-ES" sz="2400" i="1" dirty="0" smtClean="0"/>
              <a:t>solución </a:t>
            </a:r>
            <a:r>
              <a:rPr lang="es-ES" sz="2400" i="1" dirty="0"/>
              <a:t>tampoco puede limitarse a </a:t>
            </a:r>
            <a:r>
              <a:rPr lang="es-ES" sz="2400" i="1" dirty="0" smtClean="0"/>
              <a:t>resolver </a:t>
            </a:r>
            <a:r>
              <a:rPr lang="es-ES" sz="2400" i="1" dirty="0"/>
              <a:t>el pasado, sino, y </a:t>
            </a:r>
            <a:endParaRPr lang="es-ES" sz="2400" i="1" dirty="0" smtClean="0"/>
          </a:p>
          <a:p>
            <a:r>
              <a:rPr lang="es-ES" sz="2400" i="1" dirty="0" smtClean="0"/>
              <a:t>fundamentalmente</a:t>
            </a:r>
            <a:r>
              <a:rPr lang="es-ES" sz="2400" i="1" dirty="0"/>
              <a:t>, a promover una </a:t>
            </a:r>
            <a:r>
              <a:rPr lang="es-ES" sz="2400" i="1" dirty="0" smtClean="0"/>
              <a:t>solución </a:t>
            </a:r>
            <a:r>
              <a:rPr lang="es-ES" sz="2400" i="1" dirty="0"/>
              <a:t>enfocada en la </a:t>
            </a:r>
            <a:endParaRPr lang="es-ES" sz="2400" i="1" dirty="0" smtClean="0"/>
          </a:p>
          <a:p>
            <a:r>
              <a:rPr lang="es-ES" sz="2400" i="1" dirty="0" smtClean="0"/>
              <a:t>sustentabilidad </a:t>
            </a:r>
            <a:r>
              <a:rPr lang="es-ES" sz="2400" i="1" dirty="0"/>
              <a:t>futura, para lo cual se </a:t>
            </a:r>
            <a:r>
              <a:rPr lang="es-ES" sz="2400" i="1" dirty="0" smtClean="0"/>
              <a:t>exige </a:t>
            </a:r>
            <a:r>
              <a:rPr lang="es-ES" sz="2400" i="1" dirty="0"/>
              <a:t>una decisión que </a:t>
            </a:r>
            <a:endParaRPr lang="es-ES" sz="2400" i="1" dirty="0" smtClean="0"/>
          </a:p>
          <a:p>
            <a:r>
              <a:rPr lang="es-ES" sz="2400" i="1" dirty="0" smtClean="0"/>
              <a:t>prevea </a:t>
            </a:r>
            <a:r>
              <a:rPr lang="es-ES" sz="2400" i="1" dirty="0"/>
              <a:t>las consecuencias que de ella se </a:t>
            </a:r>
            <a:r>
              <a:rPr lang="es-ES" sz="2400" i="1" dirty="0" smtClean="0"/>
              <a:t>derivan</a:t>
            </a:r>
            <a:r>
              <a:rPr lang="es-ES" sz="2400" dirty="0"/>
              <a:t>”. </a:t>
            </a:r>
            <a:endParaRPr lang="es-AR" sz="2400" dirty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89820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2060848"/>
            <a:ext cx="73298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smtClean="0">
                <a:solidFill>
                  <a:srgbClr val="FF0000"/>
                </a:solidFill>
              </a:rPr>
              <a:t>FEDERALISMO DE CONCERTACIÓN </a:t>
            </a:r>
            <a:endParaRPr lang="es-E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3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260648"/>
            <a:ext cx="9908519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SISTEMA FEDERAL 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r>
              <a:rPr lang="es-ES" sz="2400" b="1" dirty="0" smtClean="0"/>
              <a:t>La </a:t>
            </a:r>
            <a:r>
              <a:rPr lang="es-ES" sz="2400" b="1" dirty="0"/>
              <a:t>funcionalidad del sistema federal </a:t>
            </a:r>
            <a:r>
              <a:rPr lang="es-ES" sz="2400" dirty="0"/>
              <a:t>constitucional argentino </a:t>
            </a:r>
            <a:endParaRPr lang="es-ES" sz="2400" dirty="0" smtClean="0"/>
          </a:p>
          <a:p>
            <a:r>
              <a:rPr lang="es-ES" sz="2400" dirty="0" smtClean="0"/>
              <a:t>se </a:t>
            </a:r>
            <a:r>
              <a:rPr lang="es-ES" sz="2400" dirty="0"/>
              <a:t>funda en el principio de </a:t>
            </a:r>
            <a:r>
              <a:rPr lang="es-ES" sz="2400" b="1" dirty="0"/>
              <a:t>lealtad federal o buena fe federal, </a:t>
            </a:r>
            <a:endParaRPr lang="es-ES" sz="2400" b="1" dirty="0" smtClean="0"/>
          </a:p>
          <a:p>
            <a:r>
              <a:rPr lang="es-ES" sz="2400" dirty="0" smtClean="0"/>
              <a:t>conforme </a:t>
            </a:r>
            <a:r>
              <a:rPr lang="es-ES" sz="2400" dirty="0"/>
              <a:t>al cual en el </a:t>
            </a:r>
            <a:r>
              <a:rPr lang="es-ES" sz="2400" b="1" dirty="0"/>
              <a:t>juego armónico y dual de competencias </a:t>
            </a:r>
            <a:endParaRPr lang="es-ES" sz="2400" b="1" dirty="0" smtClean="0"/>
          </a:p>
          <a:p>
            <a:r>
              <a:rPr lang="es-ES" sz="2400" dirty="0" smtClean="0"/>
              <a:t>federales </a:t>
            </a:r>
            <a:r>
              <a:rPr lang="es-ES" sz="2400" dirty="0"/>
              <a:t>y provinciales -cuyo deslinde no impide en ocasiones </a:t>
            </a:r>
            <a:endParaRPr lang="es-ES" sz="2400" dirty="0" smtClean="0"/>
          </a:p>
          <a:p>
            <a:r>
              <a:rPr lang="es-ES" sz="2400" dirty="0" smtClean="0"/>
              <a:t>plantear </a:t>
            </a:r>
            <a:r>
              <a:rPr lang="es-ES" sz="2400" dirty="0"/>
              <a:t>una zona de duda- debe </a:t>
            </a:r>
            <a:r>
              <a:rPr lang="es-ES" sz="2400" b="1" dirty="0"/>
              <a:t>evitarse que el gobierno federal </a:t>
            </a:r>
            <a:endParaRPr lang="es-ES" sz="2400" b="1" dirty="0" smtClean="0"/>
          </a:p>
          <a:p>
            <a:r>
              <a:rPr lang="es-ES" sz="2400" b="1" dirty="0" smtClean="0"/>
              <a:t>y </a:t>
            </a:r>
            <a:r>
              <a:rPr lang="es-ES" sz="2400" b="1" dirty="0"/>
              <a:t>las provincias abusen en el ejercicio de esas competencias</a:t>
            </a:r>
            <a:r>
              <a:rPr lang="es-ES" sz="2400" dirty="0"/>
              <a:t>, </a:t>
            </a:r>
            <a:endParaRPr lang="es-ES" sz="2400" dirty="0" smtClean="0"/>
          </a:p>
          <a:p>
            <a:r>
              <a:rPr lang="es-ES" sz="2400" dirty="0" smtClean="0"/>
              <a:t>tanto </a:t>
            </a:r>
            <a:r>
              <a:rPr lang="es-ES" sz="2400" dirty="0"/>
              <a:t>si son propias como si son </a:t>
            </a:r>
            <a:r>
              <a:rPr lang="es-ES" sz="2400" b="1" dirty="0"/>
              <a:t>compartidas o concurrentes, </a:t>
            </a:r>
            <a:endParaRPr lang="es-ES" sz="2400" b="1" dirty="0" smtClean="0"/>
          </a:p>
          <a:p>
            <a:r>
              <a:rPr lang="es-ES" sz="2400" dirty="0" smtClean="0"/>
              <a:t>debiendo </a:t>
            </a:r>
            <a:r>
              <a:rPr lang="es-ES" sz="2400" dirty="0"/>
              <a:t>prevalecer en todo trance los intereses del conjunto </a:t>
            </a:r>
            <a:endParaRPr lang="es-ES" sz="2400" dirty="0" smtClean="0"/>
          </a:p>
          <a:p>
            <a:r>
              <a:rPr lang="es-ES" sz="2400" dirty="0" smtClean="0"/>
              <a:t>federativo</a:t>
            </a:r>
            <a:r>
              <a:rPr lang="es-ES" sz="2400" dirty="0"/>
              <a:t>, para </a:t>
            </a:r>
            <a:r>
              <a:rPr lang="es-ES" sz="2400" b="1" dirty="0"/>
              <a:t>alcanzar cooperativamente la funcionalidad de </a:t>
            </a:r>
            <a:endParaRPr lang="es-ES" sz="2400" b="1" dirty="0" smtClean="0"/>
          </a:p>
          <a:p>
            <a:r>
              <a:rPr lang="es-ES" sz="2400" b="1" dirty="0" smtClean="0"/>
              <a:t>la </a:t>
            </a:r>
            <a:r>
              <a:rPr lang="es-ES" sz="2400" b="1" dirty="0"/>
              <a:t>estructura federal "in totum</a:t>
            </a:r>
            <a:r>
              <a:rPr lang="es-ES" sz="2400" dirty="0"/>
              <a:t>" </a:t>
            </a:r>
            <a:endParaRPr lang="es-ES" sz="2400" dirty="0" smtClean="0"/>
          </a:p>
          <a:p>
            <a:endParaRPr lang="es-ES" sz="2400" dirty="0" smtClean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F. 342:2136</a:t>
            </a:r>
            <a:endParaRPr lang="es-ES" u="sng" dirty="0"/>
          </a:p>
          <a:p>
            <a:endParaRPr lang="es-ES" dirty="0"/>
          </a:p>
          <a:p>
            <a:endParaRPr lang="es-ES" dirty="0"/>
          </a:p>
          <a:p>
            <a:r>
              <a:rPr lang="es-ES" sz="2400" dirty="0" smtClean="0"/>
              <a:t>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5498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957744"/>
            <a:ext cx="883126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SISTEMA FEDERAL </a:t>
            </a:r>
          </a:p>
          <a:p>
            <a:endParaRPr lang="es-ES" sz="2400" dirty="0"/>
          </a:p>
          <a:p>
            <a:r>
              <a:rPr lang="es-ES" sz="2400" dirty="0" smtClean="0"/>
              <a:t>Siendo </a:t>
            </a:r>
            <a:r>
              <a:rPr lang="es-ES" sz="2400" dirty="0"/>
              <a:t>el federalismo </a:t>
            </a:r>
            <a:r>
              <a:rPr lang="es-ES" sz="2400" b="1" dirty="0"/>
              <a:t>un sistema cultural de convivencia, </a:t>
            </a:r>
            <a:endParaRPr lang="es-ES" sz="2400" b="1" dirty="0" smtClean="0"/>
          </a:p>
          <a:p>
            <a:r>
              <a:rPr lang="es-ES" sz="2400" dirty="0" smtClean="0"/>
              <a:t>cuyas </a:t>
            </a:r>
            <a:r>
              <a:rPr lang="es-ES" sz="2400" dirty="0"/>
              <a:t>partes integrantes </a:t>
            </a:r>
            <a:r>
              <a:rPr lang="es-ES" sz="2400" b="1" dirty="0"/>
              <a:t>no actúan aisladamente sino que </a:t>
            </a:r>
            <a:endParaRPr lang="es-ES" sz="2400" b="1" dirty="0" smtClean="0"/>
          </a:p>
          <a:p>
            <a:r>
              <a:rPr lang="es-ES" sz="2400" b="1" dirty="0" smtClean="0"/>
              <a:t>interactúan</a:t>
            </a:r>
            <a:r>
              <a:rPr lang="es-ES" sz="2400" dirty="0" smtClean="0"/>
              <a:t> </a:t>
            </a:r>
            <a:r>
              <a:rPr lang="es-ES" sz="2400" dirty="0"/>
              <a:t>en orden a una finalidad que explica su existencia </a:t>
            </a:r>
            <a:endParaRPr lang="es-ES" sz="2400" dirty="0" smtClean="0"/>
          </a:p>
          <a:p>
            <a:r>
              <a:rPr lang="es-ES" sz="2400" dirty="0" smtClean="0"/>
              <a:t>y </a:t>
            </a:r>
            <a:r>
              <a:rPr lang="es-ES" sz="2400" dirty="0"/>
              <a:t>funcionamiento, </a:t>
            </a:r>
            <a:r>
              <a:rPr lang="es-ES" sz="2400" dirty="0" smtClean="0"/>
              <a:t>el </a:t>
            </a:r>
            <a:r>
              <a:rPr lang="es-ES" sz="2400" dirty="0"/>
              <a:t>ejercicio de las competencias </a:t>
            </a:r>
            <a:endParaRPr lang="es-ES" sz="2400" dirty="0" smtClean="0"/>
          </a:p>
          <a:p>
            <a:r>
              <a:rPr lang="es-ES" sz="2400" dirty="0" smtClean="0"/>
              <a:t>constitucionalmente </a:t>
            </a:r>
            <a:r>
              <a:rPr lang="es-ES" sz="2400" dirty="0"/>
              <a:t>asignadas debe ser ponderado como </a:t>
            </a:r>
            <a:endParaRPr lang="es-ES" sz="2400" dirty="0" smtClean="0"/>
          </a:p>
          <a:p>
            <a:r>
              <a:rPr lang="es-ES" sz="2400" b="1" dirty="0" smtClean="0"/>
              <a:t>una </a:t>
            </a:r>
            <a:r>
              <a:rPr lang="es-ES" sz="2400" b="1" dirty="0"/>
              <a:t>interacción articulada. </a:t>
            </a:r>
            <a:endParaRPr lang="es-ES" sz="2400" b="1" dirty="0" smtClean="0"/>
          </a:p>
          <a:p>
            <a:endParaRPr lang="es-ES" sz="2400" b="1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endParaRPr lang="es-ES" u="sng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806239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476672"/>
            <a:ext cx="905197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SISTEMA FEDERAL </a:t>
            </a:r>
          </a:p>
          <a:p>
            <a:endParaRPr lang="es-ES" sz="2400" dirty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sistema federal importa asignación de competencia a </a:t>
            </a:r>
            <a:r>
              <a:rPr lang="es-ES" sz="2400" b="1" dirty="0" smtClean="0"/>
              <a:t>las</a:t>
            </a:r>
          </a:p>
          <a:p>
            <a:r>
              <a:rPr lang="es-ES" sz="2400" b="1" dirty="0" smtClean="0"/>
              <a:t>jurisdicciones </a:t>
            </a:r>
            <a:r>
              <a:rPr lang="es-ES" sz="2400" b="1" dirty="0"/>
              <a:t>federal y provincial;</a:t>
            </a:r>
            <a:r>
              <a:rPr lang="es-ES" sz="2400" dirty="0"/>
              <a:t> ello no implica, por cierto, </a:t>
            </a:r>
            <a:endParaRPr lang="es-ES" sz="2400" dirty="0" smtClean="0"/>
          </a:p>
          <a:p>
            <a:r>
              <a:rPr lang="es-ES" sz="2400" dirty="0" smtClean="0"/>
              <a:t>subordinación </a:t>
            </a:r>
            <a:r>
              <a:rPr lang="es-ES" sz="2400" dirty="0"/>
              <a:t>de los estados particulares al gobierno central, </a:t>
            </a:r>
            <a:endParaRPr lang="es-ES" sz="2400" dirty="0" smtClean="0"/>
          </a:p>
          <a:p>
            <a:r>
              <a:rPr lang="es-ES" sz="2400" dirty="0" smtClean="0"/>
              <a:t>pero </a:t>
            </a:r>
            <a:r>
              <a:rPr lang="es-ES" sz="2400" dirty="0"/>
              <a:t>sí </a:t>
            </a:r>
            <a:r>
              <a:rPr lang="es-ES" sz="2400" b="1" dirty="0"/>
              <a:t>coordinación de esfuerzos y funciones </a:t>
            </a:r>
            <a:r>
              <a:rPr lang="es-ES" sz="2400" dirty="0"/>
              <a:t>dirigidos al bien </a:t>
            </a:r>
            <a:endParaRPr lang="es-ES" sz="2400" dirty="0" smtClean="0"/>
          </a:p>
          <a:p>
            <a:r>
              <a:rPr lang="es-ES" sz="2400" dirty="0" smtClean="0"/>
              <a:t>común </a:t>
            </a:r>
            <a:r>
              <a:rPr lang="es-ES" sz="2400" dirty="0"/>
              <a:t>general</a:t>
            </a:r>
            <a:r>
              <a:rPr lang="es-ES" sz="2400" b="1" dirty="0"/>
              <a:t>, tarea en la que ambos han de colaborar, para </a:t>
            </a:r>
            <a:endParaRPr lang="es-ES" sz="2400" b="1" dirty="0" smtClean="0"/>
          </a:p>
          <a:p>
            <a:r>
              <a:rPr lang="es-ES" sz="2400" b="1" dirty="0" smtClean="0"/>
              <a:t>la </a:t>
            </a:r>
            <a:r>
              <a:rPr lang="es-ES" sz="2400" b="1" dirty="0"/>
              <a:t>consecución eficaz de aquel fin</a:t>
            </a:r>
            <a:r>
              <a:rPr lang="es-ES" sz="2400" dirty="0"/>
              <a:t>; </a:t>
            </a:r>
            <a:r>
              <a:rPr lang="es-ES" sz="2400" b="1" dirty="0"/>
              <a:t>no debe verse aquí </a:t>
            </a:r>
            <a:endParaRPr lang="es-ES" sz="2400" b="1" dirty="0" smtClean="0"/>
          </a:p>
          <a:p>
            <a:r>
              <a:rPr lang="es-ES" sz="2400" b="1" dirty="0" smtClean="0"/>
              <a:t>enfrentamientos </a:t>
            </a:r>
            <a:r>
              <a:rPr lang="es-ES" sz="2400" b="1" dirty="0"/>
              <a:t>de poderes, sino unión de ellos en vista a </a:t>
            </a:r>
            <a:endParaRPr lang="es-ES" sz="2400" b="1" dirty="0" smtClean="0"/>
          </a:p>
          <a:p>
            <a:r>
              <a:rPr lang="es-ES" sz="2400" b="1" dirty="0" smtClean="0"/>
              <a:t>metas </a:t>
            </a:r>
            <a:r>
              <a:rPr lang="es-ES" sz="2400" b="1" dirty="0"/>
              <a:t>comunes" </a:t>
            </a:r>
            <a:r>
              <a:rPr lang="es-ES" sz="2400" dirty="0"/>
              <a:t>(Fallos: 330:4564, </a:t>
            </a:r>
            <a:r>
              <a:rPr lang="es-ES" sz="2400" dirty="0" smtClean="0"/>
              <a:t>considerando </a:t>
            </a:r>
            <a:r>
              <a:rPr lang="es-ES" sz="2400" dirty="0"/>
              <a:t>11 in fine y </a:t>
            </a:r>
            <a:endParaRPr lang="es-ES" sz="2400" dirty="0" smtClean="0"/>
          </a:p>
          <a:p>
            <a:r>
              <a:rPr lang="es-ES" sz="2400" dirty="0" smtClean="0"/>
              <a:t>Fallos</a:t>
            </a:r>
            <a:r>
              <a:rPr lang="es-ES" sz="2400" dirty="0"/>
              <a:t>: 304:1186; 305:1847; 322:2862; 327:5012; 340:1695, </a:t>
            </a:r>
            <a:endParaRPr lang="es-ES" sz="2400" dirty="0" smtClean="0"/>
          </a:p>
          <a:p>
            <a:r>
              <a:rPr lang="es-ES" sz="2400" dirty="0" smtClean="0"/>
              <a:t>entre </a:t>
            </a:r>
            <a:r>
              <a:rPr lang="es-ES" sz="2400" dirty="0"/>
              <a:t>otros). </a:t>
            </a:r>
            <a:endParaRPr lang="es-ES" sz="2400" dirty="0" smtClean="0"/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endParaRPr lang="es-ES" u="sng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2363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9050" y="980728"/>
            <a:ext cx="9699963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NO ES UN OBJETO DE EXCLUSIVO SERVICIO DEL HOMBRE</a:t>
            </a:r>
          </a:p>
          <a:p>
            <a:endParaRPr lang="es-ES" sz="2400" b="1" dirty="0"/>
          </a:p>
          <a:p>
            <a:r>
              <a:rPr lang="es-ES" sz="2400" b="1" dirty="0" smtClean="0"/>
              <a:t>El </a:t>
            </a:r>
            <a:r>
              <a:rPr lang="es-ES" sz="2400" b="1" dirty="0"/>
              <a:t>ambiente –ha dicho este Tribunal- </a:t>
            </a:r>
            <a:r>
              <a:rPr lang="es-ES" sz="2400" b="1" i="1" dirty="0"/>
              <a:t>“no es para la Constitución </a:t>
            </a:r>
          </a:p>
          <a:p>
            <a:r>
              <a:rPr lang="es-ES" sz="2400" b="1" i="1" dirty="0"/>
              <a:t>Nacional un objeto destinado al exclu­sivo servicio del hombre, </a:t>
            </a:r>
          </a:p>
          <a:p>
            <a:r>
              <a:rPr lang="es-ES" sz="2400" b="1" i="1" dirty="0"/>
              <a:t>apropiable en función de sus necesidades y de la tecnología </a:t>
            </a:r>
            <a:endParaRPr lang="es-ES" sz="2400" b="1" i="1" dirty="0" smtClean="0"/>
          </a:p>
          <a:p>
            <a:r>
              <a:rPr lang="es-ES" sz="2400" b="1" i="1" dirty="0" smtClean="0"/>
              <a:t>disponible</a:t>
            </a:r>
            <a:r>
              <a:rPr lang="es-ES" sz="2400" b="1" i="1" dirty="0"/>
              <a:t>, </a:t>
            </a:r>
            <a:r>
              <a:rPr lang="es-ES" sz="2400" b="1" i="1" dirty="0" smtClean="0"/>
              <a:t>tal </a:t>
            </a:r>
            <a:r>
              <a:rPr lang="es-ES" sz="2400" b="1" i="1" dirty="0"/>
              <a:t>como aquello que responde a la voluntad de un </a:t>
            </a:r>
            <a:endParaRPr lang="es-ES" sz="2400" b="1" i="1" dirty="0" smtClean="0"/>
          </a:p>
          <a:p>
            <a:r>
              <a:rPr lang="es-ES" sz="2400" b="1" i="1" dirty="0" smtClean="0"/>
              <a:t>sujeto </a:t>
            </a:r>
            <a:r>
              <a:rPr lang="es-ES" sz="2400" b="1" i="1" dirty="0"/>
              <a:t>que es su </a:t>
            </a:r>
            <a:r>
              <a:rPr lang="es-ES" sz="2400" b="1" i="1" dirty="0" smtClean="0"/>
              <a:t>pro­pietario</a:t>
            </a:r>
            <a:r>
              <a:rPr lang="es-ES" sz="2400" b="1" dirty="0"/>
              <a:t>” (Fallos: 340:1695, </a:t>
            </a:r>
            <a:r>
              <a:rPr lang="es-ES" sz="2400" b="1" dirty="0" err="1"/>
              <a:t>cons</a:t>
            </a:r>
            <a:r>
              <a:rPr lang="es-ES" sz="2400" b="1" dirty="0"/>
              <a:t>. 6).</a:t>
            </a:r>
            <a:endParaRPr lang="es-AR" sz="2400" b="1" dirty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MX" sz="2400" dirty="0"/>
          </a:p>
          <a:p>
            <a:endParaRPr lang="es-MX" sz="2400" dirty="0"/>
          </a:p>
          <a:p>
            <a:endParaRPr lang="es-MX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77791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504" y="1340768"/>
            <a:ext cx="949760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TAREA DE COMPATIBILIZACIÓN </a:t>
            </a:r>
          </a:p>
          <a:p>
            <a:endParaRPr lang="es-ES" sz="2400" dirty="0"/>
          </a:p>
          <a:p>
            <a:r>
              <a:rPr lang="es-ES" sz="2400" dirty="0" smtClean="0"/>
              <a:t>La </a:t>
            </a:r>
            <a:r>
              <a:rPr lang="es-ES" sz="2400" dirty="0"/>
              <a:t>relevancia constitucional que la protección ambiental y el </a:t>
            </a:r>
            <a:endParaRPr lang="es-ES" sz="2400" dirty="0" smtClean="0"/>
          </a:p>
          <a:p>
            <a:r>
              <a:rPr lang="es-ES" sz="2400" dirty="0" smtClean="0"/>
              <a:t>federalismo </a:t>
            </a:r>
            <a:r>
              <a:rPr lang="es-ES" sz="2400" dirty="0"/>
              <a:t>tienen en nuestro país exige emprender una tarea </a:t>
            </a:r>
            <a:endParaRPr lang="es-ES" sz="2400" dirty="0" smtClean="0"/>
          </a:p>
          <a:p>
            <a:r>
              <a:rPr lang="es-ES" sz="2400" dirty="0" smtClean="0"/>
              <a:t>de </a:t>
            </a:r>
            <a:r>
              <a:rPr lang="es-ES" sz="2400" b="1" dirty="0"/>
              <a:t>"compatibilización"</a:t>
            </a:r>
            <a:r>
              <a:rPr lang="es-ES" sz="2400" dirty="0"/>
              <a:t>, que no es una tarea "natural" (porque </a:t>
            </a:r>
            <a:endParaRPr lang="es-ES" sz="2400" dirty="0" smtClean="0"/>
          </a:p>
          <a:p>
            <a:r>
              <a:rPr lang="es-ES" sz="2400" dirty="0" smtClean="0"/>
              <a:t>ello </a:t>
            </a:r>
            <a:r>
              <a:rPr lang="es-ES" sz="2400" dirty="0"/>
              <a:t>significaría "obligar" a la naturaleza a seguir los mandatos </a:t>
            </a:r>
            <a:endParaRPr lang="es-ES" sz="2400" dirty="0" smtClean="0"/>
          </a:p>
          <a:p>
            <a:r>
              <a:rPr lang="es-ES" sz="2400" dirty="0" smtClean="0"/>
              <a:t>del </a:t>
            </a:r>
            <a:r>
              <a:rPr lang="es-ES" sz="2400" dirty="0"/>
              <a:t>hombre) sino predominantemente "cultural" (Fallos: 340:1695</a:t>
            </a:r>
            <a:r>
              <a:rPr lang="es-ES" dirty="0" smtClean="0"/>
              <a:t>).</a:t>
            </a:r>
          </a:p>
          <a:p>
            <a:endParaRPr lang="es-ES" dirty="0"/>
          </a:p>
          <a:p>
            <a:r>
              <a:rPr lang="es-ES" dirty="0" smtClean="0"/>
              <a:t>CSJ 528/2000 (36-B)/CS1 ORIGINARIO Buenos Aires, Provincia de c/ Santa Fe, </a:t>
            </a:r>
          </a:p>
          <a:p>
            <a:r>
              <a:rPr lang="es-ES" dirty="0" smtClean="0"/>
              <a:t>Provincia de s/ sumarísimo -derivación de aguas-. 03/12/2019.  F. 342:2136</a:t>
            </a:r>
            <a:endParaRPr lang="es-ES" u="sng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833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1556792"/>
            <a:ext cx="900278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DIÁLOGO CONSTRUCTIVO FEDERALISMO CONCERTADO </a:t>
            </a:r>
          </a:p>
          <a:p>
            <a:endParaRPr lang="es-AR" sz="2400" b="1" dirty="0"/>
          </a:p>
          <a:p>
            <a:r>
              <a:rPr lang="es-AR" sz="2400" b="1" dirty="0" smtClean="0"/>
              <a:t>De </a:t>
            </a:r>
            <a:r>
              <a:rPr lang="es-AR" sz="2400" b="1" dirty="0"/>
              <a:t>ahí la utilidad del diálogo constructivo </a:t>
            </a:r>
            <a:r>
              <a:rPr lang="es-AR" sz="2400" dirty="0"/>
              <a:t>al que alude -entre </a:t>
            </a:r>
            <a:endParaRPr lang="es-AR" sz="2400" dirty="0" smtClean="0"/>
          </a:p>
          <a:p>
            <a:r>
              <a:rPr lang="es-AR" sz="2400" dirty="0" smtClean="0"/>
              <a:t>Nación y </a:t>
            </a:r>
            <a:r>
              <a:rPr lang="es-AR" sz="2400" dirty="0"/>
              <a:t>provincias- </a:t>
            </a:r>
            <a:r>
              <a:rPr lang="es-AR" sz="2400" b="1" dirty="0"/>
              <a:t>el concepto de federalismo concertado </a:t>
            </a:r>
            <a:endParaRPr lang="es-AR" sz="2400" b="1" dirty="0" smtClean="0"/>
          </a:p>
          <a:p>
            <a:r>
              <a:rPr lang="es-AR" sz="2400" dirty="0" smtClean="0"/>
              <a:t>acuñado </a:t>
            </a:r>
            <a:r>
              <a:rPr lang="es-AR" sz="2400" dirty="0"/>
              <a:t>en la </a:t>
            </a:r>
            <a:r>
              <a:rPr lang="es-AR" sz="2400" dirty="0" smtClean="0"/>
              <a:t>cláusula </a:t>
            </a:r>
            <a:r>
              <a:rPr lang="es-AR" sz="2400" dirty="0"/>
              <a:t>ambiental de la Constitución </a:t>
            </a:r>
            <a:r>
              <a:rPr lang="es-AR" sz="2400" dirty="0" smtClean="0"/>
              <a:t>Nacional.</a:t>
            </a:r>
            <a:endParaRPr lang="es-AR" sz="2400" dirty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b="1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67347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332656"/>
            <a:ext cx="92667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COMISIÓN INTERJURISDICCIONAL DE CUENCA </a:t>
            </a:r>
          </a:p>
          <a:p>
            <a:endParaRPr lang="es-ES" sz="2400" dirty="0" smtClean="0"/>
          </a:p>
          <a:p>
            <a:r>
              <a:rPr lang="es-ES" sz="2400" b="1" dirty="0" smtClean="0"/>
              <a:t>Que </a:t>
            </a:r>
            <a:r>
              <a:rPr lang="es-ES" sz="2400" b="1" dirty="0"/>
              <a:t>la territorialidad ambiental y la territorialidad federal </a:t>
            </a:r>
            <a:endParaRPr lang="es-ES" sz="2400" b="1" dirty="0" smtClean="0"/>
          </a:p>
          <a:p>
            <a:r>
              <a:rPr lang="es-ES" sz="2400" b="1" dirty="0" smtClean="0"/>
              <a:t>encuentran </a:t>
            </a:r>
            <a:r>
              <a:rPr lang="es-ES" sz="2400" b="1" dirty="0"/>
              <a:t>su </a:t>
            </a:r>
            <a:r>
              <a:rPr lang="es-ES" sz="2400" b="1" dirty="0" smtClean="0"/>
              <a:t>representación </a:t>
            </a:r>
            <a:r>
              <a:rPr lang="es-ES" sz="2400" b="1" dirty="0"/>
              <a:t>y conjugación en la "Comisión </a:t>
            </a:r>
            <a:r>
              <a:rPr lang="es-ES" sz="2400" b="1" dirty="0" err="1"/>
              <a:t>Interjurisdiccional</a:t>
            </a:r>
            <a:r>
              <a:rPr lang="es-ES" sz="2400" b="1" dirty="0"/>
              <a:t> </a:t>
            </a:r>
            <a:r>
              <a:rPr lang="es-ES" sz="2400" b="1" dirty="0" smtClean="0"/>
              <a:t> de </a:t>
            </a:r>
            <a:r>
              <a:rPr lang="es-ES" sz="2400" b="1" dirty="0"/>
              <a:t>la Cuenca de la Laguna La </a:t>
            </a:r>
            <a:r>
              <a:rPr lang="es-ES" sz="2400" b="1" dirty="0" err="1"/>
              <a:t>Picasa</a:t>
            </a:r>
            <a:r>
              <a:rPr lang="es-ES" sz="2400" b="1" dirty="0"/>
              <a:t>" </a:t>
            </a:r>
            <a:r>
              <a:rPr lang="es-ES" sz="2400" dirty="0"/>
              <a:t>(CICLP), </a:t>
            </a:r>
            <a:r>
              <a:rPr lang="es-ES" sz="2400" b="1" dirty="0"/>
              <a:t>organismo </a:t>
            </a:r>
            <a:r>
              <a:rPr lang="es-ES" sz="2400" b="1" dirty="0" smtClean="0"/>
              <a:t>propio </a:t>
            </a:r>
            <a:r>
              <a:rPr lang="es-ES" sz="2400" b="1" dirty="0"/>
              <a:t>del federalismo de concertación, </a:t>
            </a:r>
            <a:r>
              <a:rPr lang="es-ES" sz="2400" dirty="0"/>
              <a:t>generado en el marco </a:t>
            </a:r>
            <a:r>
              <a:rPr lang="es-ES" sz="2400" dirty="0" smtClean="0"/>
              <a:t>de </a:t>
            </a:r>
            <a:r>
              <a:rPr lang="es-ES" sz="2400" dirty="0"/>
              <a:t>un Convenio </a:t>
            </a:r>
            <a:r>
              <a:rPr lang="es-ES" sz="2400" dirty="0" err="1"/>
              <a:t>intrafederal</a:t>
            </a:r>
            <a:r>
              <a:rPr lang="es-ES" sz="2400" dirty="0"/>
              <a:t> celebrado entre el Estado Nacional </a:t>
            </a:r>
            <a:r>
              <a:rPr lang="es-ES" sz="2400" dirty="0" smtClean="0"/>
              <a:t>y </a:t>
            </a:r>
            <a:r>
              <a:rPr lang="es-ES" sz="2400" dirty="0"/>
              <a:t>las provincias involucradas en la cuenca hídrica respectiva </a:t>
            </a:r>
            <a:r>
              <a:rPr lang="es-ES" sz="2400" dirty="0" smtClean="0"/>
              <a:t>(</a:t>
            </a:r>
            <a:r>
              <a:rPr lang="es-ES" sz="2400" dirty="0"/>
              <a:t>el Ministerio del Interior, Obras Públicas y Vivienda, la </a:t>
            </a:r>
            <a:r>
              <a:rPr lang="es-ES" sz="2400" dirty="0" smtClean="0"/>
              <a:t>Provincia </a:t>
            </a:r>
            <a:r>
              <a:rPr lang="es-ES" sz="2400" dirty="0"/>
              <a:t>de Buenos Aires, la Provincia de Córdoba </a:t>
            </a:r>
            <a:endParaRPr lang="es-ES" sz="2400" dirty="0" smtClean="0"/>
          </a:p>
          <a:p>
            <a:r>
              <a:rPr lang="es-ES" sz="2400" dirty="0" smtClean="0"/>
              <a:t>y </a:t>
            </a:r>
            <a:r>
              <a:rPr lang="es-ES" sz="2400" dirty="0"/>
              <a:t>la </a:t>
            </a:r>
            <a:r>
              <a:rPr lang="es-ES" sz="2400" dirty="0" smtClean="0"/>
              <a:t>Provincia </a:t>
            </a:r>
            <a:r>
              <a:rPr lang="es-ES" sz="2400" dirty="0"/>
              <a:t>de Santa Fe). </a:t>
            </a:r>
            <a:endParaRPr lang="es-ES" sz="2400" dirty="0" smtClean="0"/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F. 342:2136</a:t>
            </a:r>
            <a:endParaRPr lang="es-ES" u="sng" dirty="0"/>
          </a:p>
          <a:p>
            <a:endParaRPr lang="es-ES" dirty="0"/>
          </a:p>
          <a:p>
            <a:endParaRPr lang="es-ES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03218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1520" y="836712"/>
            <a:ext cx="8731878" cy="4585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PRESUPUESTOS MÍNIMOS COMO LÍMITES </a:t>
            </a:r>
          </a:p>
          <a:p>
            <a:endParaRPr lang="es-AR" sz="2400" dirty="0"/>
          </a:p>
          <a:p>
            <a:r>
              <a:rPr lang="es-AR" sz="2400" dirty="0" smtClean="0"/>
              <a:t>En </a:t>
            </a:r>
            <a:r>
              <a:rPr lang="es-AR" sz="2400" dirty="0"/>
              <a:t>materia ambiental, </a:t>
            </a:r>
            <a:r>
              <a:rPr lang="es-AR" sz="2400" b="1" dirty="0"/>
              <a:t>existe un claro reconocimiento del </a:t>
            </a:r>
            <a:endParaRPr lang="es-AR" sz="2400" b="1" dirty="0" smtClean="0"/>
          </a:p>
          <a:p>
            <a:r>
              <a:rPr lang="es-AR" sz="2400" b="1" dirty="0" smtClean="0"/>
              <a:t>federalismo</a:t>
            </a:r>
            <a:r>
              <a:rPr lang="es-AR" sz="2400" b="1" dirty="0"/>
              <a:t>, de la propiedad de las </a:t>
            </a:r>
            <a:r>
              <a:rPr lang="es-AR" sz="2400" b="1" dirty="0" smtClean="0"/>
              <a:t>provincias sobre </a:t>
            </a:r>
            <a:r>
              <a:rPr lang="es-AR" sz="2400" b="1" dirty="0"/>
              <a:t>los </a:t>
            </a:r>
            <a:endParaRPr lang="es-AR" sz="2400" b="1" dirty="0" smtClean="0"/>
          </a:p>
          <a:p>
            <a:r>
              <a:rPr lang="es-AR" sz="2400" b="1" dirty="0" smtClean="0"/>
              <a:t>recursos </a:t>
            </a:r>
            <a:r>
              <a:rPr lang="es-AR" sz="2400" b="1" dirty="0"/>
              <a:t>naturales, pero es necesario el reconocimiento </a:t>
            </a:r>
            <a:endParaRPr lang="es-AR" sz="2400" b="1" dirty="0" smtClean="0"/>
          </a:p>
          <a:p>
            <a:r>
              <a:rPr lang="es-AR" sz="2400" b="1" dirty="0" smtClean="0"/>
              <a:t>de </a:t>
            </a:r>
            <a:r>
              <a:rPr lang="es-AR" sz="2400" b="1" dirty="0"/>
              <a:t>presupuestos mínimos</a:t>
            </a:r>
            <a:r>
              <a:rPr lang="es-AR" sz="2400" dirty="0"/>
              <a:t>. Si </a:t>
            </a:r>
            <a:r>
              <a:rPr lang="es-AR" sz="2400" dirty="0" smtClean="0"/>
              <a:t>no existiera </a:t>
            </a:r>
            <a:r>
              <a:rPr lang="es-AR" sz="2400" dirty="0"/>
              <a:t>este límite, podría </a:t>
            </a:r>
            <a:endParaRPr lang="es-AR" sz="2400" dirty="0" smtClean="0"/>
          </a:p>
          <a:p>
            <a:r>
              <a:rPr lang="es-AR" sz="2400" dirty="0" smtClean="0"/>
              <a:t>ocurrir </a:t>
            </a:r>
            <a:r>
              <a:rPr lang="es-AR" sz="2400" dirty="0"/>
              <a:t>que un municipio decidiera legislar contra la protección </a:t>
            </a:r>
            <a:endParaRPr lang="es-AR" sz="2400" dirty="0" smtClean="0"/>
          </a:p>
          <a:p>
            <a:r>
              <a:rPr lang="es-AR" sz="2400" dirty="0" smtClean="0"/>
              <a:t>ambiental</a:t>
            </a:r>
            <a:r>
              <a:rPr lang="es-AR" sz="2400" dirty="0"/>
              <a:t>, </a:t>
            </a:r>
            <a:r>
              <a:rPr lang="es-AR" sz="2400" dirty="0" smtClean="0"/>
              <a:t>lo que </a:t>
            </a:r>
            <a:r>
              <a:rPr lang="es-AR" sz="2400" dirty="0"/>
              <a:t>no sería admisible (Voto del juez </a:t>
            </a:r>
            <a:r>
              <a:rPr lang="es-AR" sz="2400" dirty="0" err="1"/>
              <a:t>Lorenzetti</a:t>
            </a:r>
            <a:r>
              <a:rPr lang="es-AR" sz="2400" dirty="0" smtClean="0"/>
              <a:t>).</a:t>
            </a:r>
          </a:p>
          <a:p>
            <a:endParaRPr lang="es-AR" sz="2000" dirty="0"/>
          </a:p>
          <a:p>
            <a:r>
              <a:rPr lang="es-AR" sz="2000" dirty="0"/>
              <a:t>FSA 011000507/2010/1/RH001</a:t>
            </a:r>
          </a:p>
          <a:p>
            <a:r>
              <a:rPr lang="es-AR" sz="2000" i="1" dirty="0"/>
              <a:t>Recurso Queja Nº 1 - TELEFONICA MOVILES ARGENTINA S.A. </a:t>
            </a:r>
          </a:p>
          <a:p>
            <a:r>
              <a:rPr lang="es-AR" sz="2000" dirty="0"/>
              <a:t>02/07/2019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41361979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692696"/>
            <a:ext cx="8770991" cy="8032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FEDERALISMO DE COORDINACIÓN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El Tribunal enfatizó que dicha </a:t>
            </a:r>
            <a:r>
              <a:rPr lang="es-AR" sz="2400" b="1" dirty="0">
                <a:cs typeface="Arial" panose="020B0604020202020204" pitchFamily="34" charset="0"/>
              </a:rPr>
              <a:t>Comisión Interprovincial es el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organismo formalmente </a:t>
            </a:r>
            <a:r>
              <a:rPr lang="es-AR" sz="2400" b="1" dirty="0">
                <a:cs typeface="Arial" panose="020B0604020202020204" pitchFamily="34" charset="0"/>
              </a:rPr>
              <a:t>constituido por las partes </a:t>
            </a:r>
            <a:r>
              <a:rPr lang="es-AR" sz="2400" dirty="0">
                <a:cs typeface="Arial" panose="020B0604020202020204" pitchFamily="34" charset="0"/>
              </a:rPr>
              <a:t>a los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efectos </a:t>
            </a:r>
            <a:r>
              <a:rPr lang="es-AR" sz="2400" dirty="0">
                <a:cs typeface="Arial" panose="020B0604020202020204" pitchFamily="34" charset="0"/>
              </a:rPr>
              <a:t>de llevar adelante las </a:t>
            </a:r>
            <a:r>
              <a:rPr lang="es-AR" sz="2400" dirty="0" smtClean="0">
                <a:cs typeface="Arial" panose="020B0604020202020204" pitchFamily="34" charset="0"/>
              </a:rPr>
              <a:t>tratativas </a:t>
            </a:r>
            <a:r>
              <a:rPr lang="es-AR" sz="2400" dirty="0">
                <a:cs typeface="Arial" panose="020B0604020202020204" pitchFamily="34" charset="0"/>
              </a:rPr>
              <a:t>tendientes a lograr un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entendimiento </a:t>
            </a:r>
            <a:r>
              <a:rPr lang="es-AR" sz="2400" dirty="0">
                <a:cs typeface="Arial" panose="020B0604020202020204" pitchFamily="34" charset="0"/>
              </a:rPr>
              <a:t>respecto al </a:t>
            </a:r>
            <a:r>
              <a:rPr lang="es-AR" sz="2400" dirty="0" smtClean="0">
                <a:cs typeface="Arial" panose="020B0604020202020204" pitchFamily="34" charset="0"/>
              </a:rPr>
              <a:t>aprovechamiento de </a:t>
            </a:r>
            <a:r>
              <a:rPr lang="es-AR" sz="2400" dirty="0">
                <a:cs typeface="Arial" panose="020B0604020202020204" pitchFamily="34" charset="0"/>
              </a:rPr>
              <a:t>las aguas del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río </a:t>
            </a:r>
            <a:r>
              <a:rPr lang="es-AR" sz="2400" dirty="0" err="1">
                <a:cs typeface="Arial" panose="020B0604020202020204" pitchFamily="34" charset="0"/>
              </a:rPr>
              <a:t>Atuel</a:t>
            </a:r>
            <a:r>
              <a:rPr lang="es-AR" sz="2400" dirty="0">
                <a:cs typeface="Arial" panose="020B0604020202020204" pitchFamily="34" charset="0"/>
              </a:rPr>
              <a:t>, en el marco de un </a:t>
            </a:r>
            <a:r>
              <a:rPr lang="es-AR" sz="2400" b="1" dirty="0">
                <a:cs typeface="Arial" panose="020B0604020202020204" pitchFamily="34" charset="0"/>
              </a:rPr>
              <a:t>federalismo de coordinación </a:t>
            </a:r>
          </a:p>
          <a:p>
            <a:r>
              <a:rPr lang="es-AR" sz="2400" dirty="0">
                <a:cs typeface="Arial" panose="020B0604020202020204" pitchFamily="34" charset="0"/>
              </a:rPr>
              <a:t>(contrario al federalismo de oposición) superador de conflictos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estériles entre </a:t>
            </a:r>
            <a:r>
              <a:rPr lang="es-AR" sz="2400" dirty="0">
                <a:cs typeface="Arial" panose="020B0604020202020204" pitchFamily="34" charset="0"/>
              </a:rPr>
              <a:t>Estados integrantes de una sola Nación</a:t>
            </a:r>
            <a:r>
              <a:rPr lang="es-AR" sz="2400" dirty="0" smtClean="0">
                <a:cs typeface="Arial" panose="020B0604020202020204" pitchFamily="34" charset="0"/>
              </a:rPr>
              <a:t>.</a:t>
            </a:r>
          </a:p>
          <a:p>
            <a:endParaRPr lang="es-AR" sz="2400" dirty="0" smtClean="0"/>
          </a:p>
          <a:p>
            <a:r>
              <a:rPr lang="es-AR" sz="2000" dirty="0" smtClean="0"/>
              <a:t>La </a:t>
            </a:r>
            <a:r>
              <a:rPr lang="es-AR" sz="2000" dirty="0"/>
              <a:t>Pampa, Provincia de c</a:t>
            </a:r>
            <a:r>
              <a:rPr lang="es-AR" sz="2000" i="1" dirty="0"/>
              <a:t>l </a:t>
            </a:r>
            <a:r>
              <a:rPr lang="es-AR" sz="2000" dirty="0"/>
              <a:t>Mendoza, Provincia de </a:t>
            </a:r>
            <a:r>
              <a:rPr lang="es-AR" sz="2000" i="1" dirty="0"/>
              <a:t>s/ </a:t>
            </a:r>
            <a:r>
              <a:rPr lang="es-AR" sz="2000" dirty="0"/>
              <a:t>uso de </a:t>
            </a:r>
            <a:r>
              <a:rPr lang="es-AR" sz="2000" dirty="0" smtClean="0"/>
              <a:t>aguas</a:t>
            </a:r>
            <a:r>
              <a:rPr lang="es-AR" sz="2000" dirty="0"/>
              <a:t>. </a:t>
            </a:r>
            <a:endParaRPr lang="es-AR" sz="2000" dirty="0" smtClean="0"/>
          </a:p>
          <a:p>
            <a:r>
              <a:rPr lang="es-AR" sz="2000" dirty="0" smtClean="0"/>
              <a:t>CSJ </a:t>
            </a:r>
            <a:r>
              <a:rPr lang="es-AR" sz="2000" i="1" dirty="0"/>
              <a:t>243/2014 </a:t>
            </a:r>
            <a:r>
              <a:rPr lang="es-AR" sz="2000" dirty="0"/>
              <a:t>(50-L) </a:t>
            </a:r>
            <a:r>
              <a:rPr lang="es-AR" sz="2000" i="1" dirty="0"/>
              <a:t>ICS1 </a:t>
            </a:r>
            <a:r>
              <a:rPr lang="es-AR" sz="2000" dirty="0"/>
              <a:t>ORIGINARIO (01/12/2017) </a:t>
            </a:r>
            <a:r>
              <a:rPr lang="es-AR" sz="2000" dirty="0" smtClean="0"/>
              <a:t>Fallos</a:t>
            </a:r>
            <a:r>
              <a:rPr lang="es-AR" sz="2000" dirty="0"/>
              <a:t>: 340:1695</a:t>
            </a:r>
          </a:p>
          <a:p>
            <a:endParaRPr lang="es-AR" sz="24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pPr algn="just"/>
            <a:endParaRPr lang="es-AR" sz="2400" dirty="0">
              <a:cs typeface="Arial" panose="020B0604020202020204" pitchFamily="34" charset="0"/>
            </a:endParaRPr>
          </a:p>
          <a:p>
            <a:pPr algn="just"/>
            <a:endParaRPr lang="es-AR" sz="2400" dirty="0"/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 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19353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novidadediaria.com.br/wp-content/gallery/quinquela-martin/quinquela-marti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412875"/>
            <a:ext cx="48387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67744" y="2708920"/>
            <a:ext cx="46805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  <a:cs typeface="Arial" panose="020B0604020202020204" pitchFamily="34" charset="0"/>
              </a:rPr>
              <a:t>DESERTIFICACIÓN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935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496" y="1268760"/>
            <a:ext cx="934005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DESERTIFICACIÓN </a:t>
            </a:r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En virtud de esa Convención, la  Argentina debe otorgar </a:t>
            </a:r>
            <a:r>
              <a:rPr lang="es-AR" sz="2400" b="1" dirty="0">
                <a:cs typeface="Arial" panose="020B0604020202020204" pitchFamily="34" charset="0"/>
              </a:rPr>
              <a:t>prioridad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a </a:t>
            </a:r>
            <a:r>
              <a:rPr lang="es-AR" sz="2400" b="1" dirty="0">
                <a:cs typeface="Arial" panose="020B0604020202020204" pitchFamily="34" charset="0"/>
              </a:rPr>
              <a:t>la </a:t>
            </a:r>
            <a:r>
              <a:rPr lang="es-AR" sz="2400" b="1" dirty="0" smtClean="0">
                <a:cs typeface="Arial" panose="020B0604020202020204" pitchFamily="34" charset="0"/>
              </a:rPr>
              <a:t>lucha </a:t>
            </a:r>
            <a:r>
              <a:rPr lang="es-AR" sz="2400" b="1" dirty="0">
                <a:cs typeface="Arial" panose="020B0604020202020204" pitchFamily="34" charset="0"/>
              </a:rPr>
              <a:t>contra la desertificación </a:t>
            </a:r>
            <a:r>
              <a:rPr lang="es-AR" sz="2400" dirty="0">
                <a:cs typeface="Arial" panose="020B0604020202020204" pitchFamily="34" charset="0"/>
              </a:rPr>
              <a:t>y a la mitigación de los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efectos </a:t>
            </a:r>
            <a:r>
              <a:rPr lang="es-AR" sz="2400" dirty="0">
                <a:cs typeface="Arial" panose="020B0604020202020204" pitchFamily="34" charset="0"/>
              </a:rPr>
              <a:t>de la </a:t>
            </a:r>
            <a:r>
              <a:rPr lang="es-AR" sz="2400" dirty="0" smtClean="0">
                <a:cs typeface="Arial" panose="020B0604020202020204" pitchFamily="34" charset="0"/>
              </a:rPr>
              <a:t>sequía</a:t>
            </a:r>
            <a:r>
              <a:rPr lang="es-AR" sz="2400" dirty="0">
                <a:cs typeface="Arial" panose="020B0604020202020204" pitchFamily="34" charset="0"/>
              </a:rPr>
              <a:t>; también asignar los recursos suficientes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para </a:t>
            </a:r>
            <a:r>
              <a:rPr lang="es-AR" sz="2400" dirty="0">
                <a:cs typeface="Arial" panose="020B0604020202020204" pitchFamily="34" charset="0"/>
              </a:rPr>
              <a:t>hacerlo de acuerdo </a:t>
            </a:r>
            <a:r>
              <a:rPr lang="es-AR" sz="2400" dirty="0" smtClean="0">
                <a:cs typeface="Arial" panose="020B0604020202020204" pitchFamily="34" charset="0"/>
              </a:rPr>
              <a:t>a </a:t>
            </a:r>
            <a:r>
              <a:rPr lang="es-AR" sz="2400" dirty="0">
                <a:cs typeface="Arial" panose="020B0604020202020204" pitchFamily="34" charset="0"/>
              </a:rPr>
              <a:t>sus capacidades y a las circunstancias.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/>
              <a:t>La Pampa, Provincia de c</a:t>
            </a:r>
            <a:r>
              <a:rPr lang="es-AR" sz="2000" i="1" dirty="0"/>
              <a:t>l </a:t>
            </a:r>
            <a:r>
              <a:rPr lang="es-AR" sz="2000" dirty="0"/>
              <a:t>Mendoza, Provincia de </a:t>
            </a:r>
            <a:r>
              <a:rPr lang="es-AR" sz="2000" i="1" dirty="0"/>
              <a:t>s/ </a:t>
            </a:r>
            <a:r>
              <a:rPr lang="es-AR" sz="2000" dirty="0"/>
              <a:t>uso de </a:t>
            </a:r>
            <a:r>
              <a:rPr lang="es-AR" sz="2000" dirty="0" smtClean="0"/>
              <a:t>aguas</a:t>
            </a:r>
            <a:r>
              <a:rPr lang="es-AR" sz="2000" dirty="0"/>
              <a:t>. </a:t>
            </a:r>
            <a:endParaRPr lang="es-AR" sz="2000" dirty="0" smtClean="0"/>
          </a:p>
          <a:p>
            <a:r>
              <a:rPr lang="es-AR" sz="2000" dirty="0" smtClean="0"/>
              <a:t>CSJ </a:t>
            </a:r>
            <a:r>
              <a:rPr lang="es-AR" sz="2000" i="1" dirty="0"/>
              <a:t>243/2014 </a:t>
            </a:r>
            <a:r>
              <a:rPr lang="es-AR" sz="2000" dirty="0"/>
              <a:t>(50-L) </a:t>
            </a:r>
            <a:r>
              <a:rPr lang="es-AR" sz="2000" i="1" dirty="0"/>
              <a:t>ICS1 </a:t>
            </a:r>
            <a:r>
              <a:rPr lang="es-AR" sz="2000" dirty="0"/>
              <a:t>ORIGINARIO (01/12/2017) </a:t>
            </a:r>
            <a:r>
              <a:rPr lang="es-AR" sz="2000" dirty="0" smtClean="0"/>
              <a:t>Fallos</a:t>
            </a:r>
            <a:r>
              <a:rPr lang="es-AR" sz="2000" dirty="0"/>
              <a:t>: 340:1695</a:t>
            </a:r>
          </a:p>
          <a:p>
            <a:endParaRPr lang="es-AR" sz="20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93536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287" y="404664"/>
            <a:ext cx="861000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DESERTIFICACIÓN </a:t>
            </a:r>
          </a:p>
          <a:p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La </a:t>
            </a:r>
            <a:r>
              <a:rPr lang="es-AR" sz="2400" dirty="0">
                <a:cs typeface="Arial" panose="020B0604020202020204" pitchFamily="34" charset="0"/>
              </a:rPr>
              <a:t>lucha contra </a:t>
            </a:r>
            <a:r>
              <a:rPr lang="es-AR" sz="2400" b="1" dirty="0">
                <a:cs typeface="Arial" panose="020B0604020202020204" pitchFamily="34" charset="0"/>
              </a:rPr>
              <a:t>la desertificación implica enfocarse en </a:t>
            </a:r>
            <a:r>
              <a:rPr lang="es-AR" sz="2400" b="1" dirty="0" smtClean="0">
                <a:cs typeface="Arial" panose="020B0604020202020204" pitchFamily="34" charset="0"/>
              </a:rPr>
              <a:t>la oferta </a:t>
            </a:r>
            <a:r>
              <a:rPr lang="es-AR" sz="2400" b="1" dirty="0">
                <a:cs typeface="Arial" panose="020B0604020202020204" pitchFamily="34" charset="0"/>
              </a:rPr>
              <a:t>de agua, y no sólo en el derecho al agua como demanda</a:t>
            </a:r>
            <a:r>
              <a:rPr lang="es-AR" sz="2400" dirty="0">
                <a:cs typeface="Arial" panose="020B0604020202020204" pitchFamily="34" charset="0"/>
              </a:rPr>
              <a:t>. Ello </a:t>
            </a:r>
            <a:r>
              <a:rPr lang="es-AR" sz="2400" dirty="0" smtClean="0">
                <a:cs typeface="Arial" panose="020B0604020202020204" pitchFamily="34" charset="0"/>
              </a:rPr>
              <a:t>significa </a:t>
            </a:r>
            <a:r>
              <a:rPr lang="es-AR" sz="2400" dirty="0">
                <a:cs typeface="Arial" panose="020B0604020202020204" pitchFamily="34" charset="0"/>
              </a:rPr>
              <a:t>que es necesario identificar posibles fuentes de provisión con </a:t>
            </a:r>
            <a:r>
              <a:rPr lang="es-AR" sz="2400" dirty="0" smtClean="0">
                <a:cs typeface="Arial" panose="020B0604020202020204" pitchFamily="34" charset="0"/>
              </a:rPr>
              <a:t>una </a:t>
            </a:r>
            <a:r>
              <a:rPr lang="es-AR" sz="2400" dirty="0">
                <a:cs typeface="Arial" panose="020B0604020202020204" pitchFamily="34" charset="0"/>
              </a:rPr>
              <a:t>mayor amplitud, abarcando toda la cuenca y las regiones afectadas. </a:t>
            </a:r>
          </a:p>
          <a:p>
            <a:r>
              <a:rPr lang="es-AR" sz="2400" dirty="0">
                <a:cs typeface="Arial" panose="020B0604020202020204" pitchFamily="34" charset="0"/>
              </a:rPr>
              <a:t>De ello se desprende </a:t>
            </a:r>
            <a:r>
              <a:rPr lang="es-AR" sz="2400" b="1" dirty="0">
                <a:cs typeface="Arial" panose="020B0604020202020204" pitchFamily="34" charset="0"/>
              </a:rPr>
              <a:t>la obligación del Estado Nacional de destinar </a:t>
            </a:r>
            <a:r>
              <a:rPr lang="es-AR" sz="2400" b="1" dirty="0" smtClean="0">
                <a:cs typeface="Arial" panose="020B0604020202020204" pitchFamily="34" charset="0"/>
              </a:rPr>
              <a:t>recursos </a:t>
            </a:r>
            <a:r>
              <a:rPr lang="es-AR" sz="2400" b="1" dirty="0">
                <a:cs typeface="Arial" panose="020B0604020202020204" pitchFamily="34" charset="0"/>
              </a:rPr>
              <a:t>para combatir la sequía grave o desertificación, con una </a:t>
            </a:r>
            <a:r>
              <a:rPr lang="es-AR" sz="2400" b="1" dirty="0" smtClean="0">
                <a:cs typeface="Arial" panose="020B0604020202020204" pitchFamily="34" charset="0"/>
              </a:rPr>
              <a:t>visión </a:t>
            </a:r>
            <a:r>
              <a:rPr lang="es-AR" sz="2400" b="1" dirty="0">
                <a:cs typeface="Arial" panose="020B0604020202020204" pitchFamily="34" charset="0"/>
              </a:rPr>
              <a:t>que comprenda toda la cuenca</a:t>
            </a:r>
            <a:r>
              <a:rPr lang="es-AR" sz="2400" b="1" dirty="0" smtClean="0">
                <a:cs typeface="Arial" panose="020B0604020202020204" pitchFamily="34" charset="0"/>
              </a:rPr>
              <a:t>.</a:t>
            </a:r>
          </a:p>
          <a:p>
            <a:endParaRPr lang="es-AR" sz="2400" b="1" dirty="0">
              <a:cs typeface="Arial" panose="020B0604020202020204" pitchFamily="34" charset="0"/>
            </a:endParaRPr>
          </a:p>
          <a:p>
            <a:r>
              <a:rPr lang="es-AR" sz="2400" dirty="0"/>
              <a:t>La Pampa, Provincia de c</a:t>
            </a:r>
            <a:r>
              <a:rPr lang="es-AR" sz="2400" i="1" dirty="0"/>
              <a:t>l </a:t>
            </a:r>
            <a:r>
              <a:rPr lang="es-AR" sz="2400" dirty="0"/>
              <a:t>Mendoza, Provincia de </a:t>
            </a:r>
            <a:r>
              <a:rPr lang="es-AR" sz="2400" i="1" dirty="0"/>
              <a:t>s/ </a:t>
            </a:r>
            <a:r>
              <a:rPr lang="es-AR" sz="2400" dirty="0"/>
              <a:t>uso de </a:t>
            </a:r>
          </a:p>
          <a:p>
            <a:r>
              <a:rPr lang="es-AR" sz="2400" dirty="0"/>
              <a:t>aguas. CSJ </a:t>
            </a:r>
            <a:r>
              <a:rPr lang="es-AR" sz="2400" i="1" dirty="0"/>
              <a:t>243/2014 </a:t>
            </a:r>
            <a:r>
              <a:rPr lang="es-AR" sz="2400" dirty="0"/>
              <a:t>(50-L) </a:t>
            </a:r>
            <a:r>
              <a:rPr lang="es-AR" sz="2400" i="1" dirty="0"/>
              <a:t>ICS1 </a:t>
            </a:r>
            <a:r>
              <a:rPr lang="es-AR" sz="2400" dirty="0"/>
              <a:t>ORIGINARIO (01/12/2017)</a:t>
            </a:r>
            <a:r>
              <a:rPr lang="es-AR" sz="1600" dirty="0"/>
              <a:t> </a:t>
            </a:r>
            <a:endParaRPr lang="es-AR" sz="2400" dirty="0"/>
          </a:p>
          <a:p>
            <a:r>
              <a:rPr lang="es-AR" sz="2400" dirty="0"/>
              <a:t>Fallos: 340:1695</a:t>
            </a:r>
          </a:p>
          <a:p>
            <a:endParaRPr lang="es-AR" sz="24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endParaRPr lang="es-AR" sz="2400" b="1" dirty="0" smtClean="0">
              <a:cs typeface="Arial" panose="020B0604020202020204" pitchFamily="34" charset="0"/>
            </a:endParaRPr>
          </a:p>
          <a:p>
            <a:endParaRPr lang="es-AR" sz="2400" b="1" dirty="0">
              <a:cs typeface="Arial" panose="020B0604020202020204" pitchFamily="34" charset="0"/>
            </a:endParaRPr>
          </a:p>
          <a:p>
            <a:endParaRPr lang="es-AR" sz="2400" b="1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/>
            </a:r>
            <a:br>
              <a:rPr lang="es-AR" sz="2400" dirty="0">
                <a:cs typeface="Arial" panose="020B0604020202020204" pitchFamily="34" charset="0"/>
              </a:rPr>
            </a:br>
            <a:endParaRPr lang="es-AR" sz="2400" dirty="0">
              <a:cs typeface="Arial" panose="020B0604020202020204" pitchFamily="34" charset="0"/>
            </a:endParaRP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213490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053" y="1988840"/>
            <a:ext cx="90809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VISIÓN ECOSISTÉMICA DE CUENCA HÍDRICA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975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332656"/>
            <a:ext cx="9262472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DERECHOS DE INCIDENCIA COLECTIVA AMBIENTALES </a:t>
            </a:r>
          </a:p>
          <a:p>
            <a:endParaRPr lang="es-MX" sz="2400" b="1" dirty="0"/>
          </a:p>
          <a:p>
            <a:r>
              <a:rPr lang="es-MX" sz="2400" b="1" dirty="0" smtClean="0"/>
              <a:t>Finalmente</a:t>
            </a:r>
            <a:r>
              <a:rPr lang="es-MX" sz="2400" b="1" dirty="0"/>
              <a:t>, </a:t>
            </a:r>
            <a:r>
              <a:rPr lang="es-ES" sz="2400" b="1" dirty="0"/>
              <a:t>cuando existen derechos de incidencia colectiva </a:t>
            </a:r>
          </a:p>
          <a:p>
            <a:r>
              <a:rPr lang="es-ES" sz="2400" b="1" dirty="0"/>
              <a:t>atinentes a la protección del ambiente </a:t>
            </a:r>
            <a:r>
              <a:rPr lang="es-ES" sz="2400" dirty="0"/>
              <a:t>–que involucran en los</a:t>
            </a:r>
          </a:p>
          <a:p>
            <a:r>
              <a:rPr lang="es-ES" sz="2400" dirty="0"/>
              <a:t>términos de la Ley de Glaciares, la posibilidad de estar afectando </a:t>
            </a:r>
          </a:p>
          <a:p>
            <a:r>
              <a:rPr lang="es-ES" sz="2400" dirty="0"/>
              <a:t>el acceso de grandes grupos de población al recurso estratégico </a:t>
            </a:r>
          </a:p>
          <a:p>
            <a:r>
              <a:rPr lang="es-ES" sz="2400" dirty="0"/>
              <a:t>del agua- l</a:t>
            </a:r>
            <a:r>
              <a:rPr lang="es-ES" sz="2400" b="1" dirty="0"/>
              <a:t>a hipotética controversia no puede ser atendida </a:t>
            </a:r>
            <a:endParaRPr lang="es-ES" sz="2400" b="1" dirty="0" smtClean="0"/>
          </a:p>
          <a:p>
            <a:r>
              <a:rPr lang="es-ES" sz="2400" b="1" dirty="0" smtClean="0"/>
              <a:t>como la </a:t>
            </a:r>
            <a:r>
              <a:rPr lang="es-ES" sz="2400" b="1" dirty="0"/>
              <a:t>mera colisión de derechos subjetivos, sino que debe </a:t>
            </a:r>
            <a:endParaRPr lang="es-ES" sz="2400" b="1" dirty="0" smtClean="0"/>
          </a:p>
          <a:p>
            <a:r>
              <a:rPr lang="es-ES" sz="2400" b="1" dirty="0" smtClean="0"/>
              <a:t>ser </a:t>
            </a:r>
            <a:r>
              <a:rPr lang="es-ES" sz="2400" b="1" dirty="0"/>
              <a:t>abordada </a:t>
            </a:r>
            <a:r>
              <a:rPr lang="es-AR" sz="2400" b="1" dirty="0" smtClean="0"/>
              <a:t>desde </a:t>
            </a:r>
            <a:r>
              <a:rPr lang="es-AR" sz="2400" b="1" dirty="0"/>
              <a:t>una perspectiva que integra de manera </a:t>
            </a:r>
            <a:endParaRPr lang="es-AR" sz="2400" b="1" dirty="0" smtClean="0"/>
          </a:p>
          <a:p>
            <a:r>
              <a:rPr lang="es-AR" sz="2400" b="1" dirty="0" smtClean="0"/>
              <a:t>sistémica </a:t>
            </a:r>
            <a:r>
              <a:rPr lang="es-AR" sz="2400" b="1" dirty="0"/>
              <a:t>la protección </a:t>
            </a:r>
            <a:r>
              <a:rPr lang="es-AR" sz="2400" b="1" dirty="0" smtClean="0"/>
              <a:t>de </a:t>
            </a:r>
            <a:r>
              <a:rPr lang="es-AR" sz="2400" b="1" dirty="0"/>
              <a:t>los ecosistemas y la biodiversidad </a:t>
            </a:r>
            <a:endParaRPr lang="es-AR" sz="2400" b="1" dirty="0" smtClean="0"/>
          </a:p>
          <a:p>
            <a:r>
              <a:rPr lang="es-AR" sz="2400" dirty="0" smtClean="0"/>
              <a:t>(</a:t>
            </a:r>
            <a:r>
              <a:rPr lang="es-AR" sz="2400" dirty="0"/>
              <a:t>considerandos 17 a 22).  </a:t>
            </a:r>
          </a:p>
          <a:p>
            <a:endParaRPr lang="es-AR" sz="2400" dirty="0" smtClean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Fallos: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02274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7912" y="1268760"/>
            <a:ext cx="90286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CONCEPTO DE CUENCA HÍDRICA: </a:t>
            </a:r>
          </a:p>
          <a:p>
            <a:endParaRPr lang="es-AR" sz="2400" dirty="0" smtClean="0"/>
          </a:p>
          <a:p>
            <a:r>
              <a:rPr lang="es-ES" sz="2400" dirty="0"/>
              <a:t>L</a:t>
            </a:r>
            <a:r>
              <a:rPr lang="es-ES" sz="2400" dirty="0" smtClean="0"/>
              <a:t>a </a:t>
            </a:r>
            <a:r>
              <a:rPr lang="es-ES" sz="2400" dirty="0"/>
              <a:t>Corte se ha pronunciado sobre la trascendencia del concepto de </a:t>
            </a:r>
            <a:r>
              <a:rPr lang="es-ES" sz="2400" b="1" dirty="0"/>
              <a:t>cuenca hídrica, </a:t>
            </a:r>
            <a:r>
              <a:rPr lang="es-ES" sz="2400" dirty="0"/>
              <a:t>entendiéndola como </a:t>
            </a:r>
            <a:r>
              <a:rPr lang="es-ES" sz="2400" b="1" dirty="0" smtClean="0"/>
              <a:t>la unidad que comprende al ciclo hidrológico en su conjunto </a:t>
            </a:r>
            <a:r>
              <a:rPr lang="es-ES" sz="2400" dirty="0" smtClean="0"/>
              <a:t>ligado a un </a:t>
            </a:r>
            <a:r>
              <a:rPr lang="es-ES" sz="2400" b="1" dirty="0" smtClean="0"/>
              <a:t>territorio y a un ambiente </a:t>
            </a:r>
            <a:r>
              <a:rPr lang="es-ES" sz="2400" dirty="0" smtClean="0"/>
              <a:t>en particular; se trata de </a:t>
            </a:r>
            <a:r>
              <a:rPr lang="es-ES" sz="2400" b="1" dirty="0"/>
              <a:t>un sistema </a:t>
            </a:r>
            <a:r>
              <a:rPr lang="es-ES" sz="2400" dirty="0"/>
              <a:t>integral </a:t>
            </a:r>
            <a:r>
              <a:rPr lang="es-ES" sz="2400" dirty="0" smtClean="0"/>
              <a:t>que se refleja en la estrecha interdependencia </a:t>
            </a:r>
            <a:r>
              <a:rPr lang="es-ES" sz="2400" dirty="0"/>
              <a:t>entre las </a:t>
            </a:r>
            <a:r>
              <a:rPr lang="es-ES" sz="2400" dirty="0" smtClean="0"/>
              <a:t>diversas partes del </a:t>
            </a:r>
            <a:r>
              <a:rPr lang="es-AR" sz="2400" dirty="0" smtClean="0"/>
              <a:t>curso de agua (</a:t>
            </a:r>
            <a:r>
              <a:rPr lang="es-ES" sz="2400" dirty="0" smtClean="0"/>
              <a:t>Fallos</a:t>
            </a:r>
            <a:r>
              <a:rPr lang="es-ES" sz="2400" dirty="0"/>
              <a:t>: </a:t>
            </a:r>
            <a:r>
              <a:rPr lang="es-ES" sz="2400" dirty="0" smtClean="0"/>
              <a:t>342:1203).</a:t>
            </a:r>
          </a:p>
          <a:p>
            <a:endParaRPr lang="es-ES" sz="2400" dirty="0"/>
          </a:p>
          <a:p>
            <a:r>
              <a:rPr lang="es-ES" dirty="0"/>
              <a:t>CSJ 528/2000 (36-B)/CS1 ORIGINARIO Buenos Aires, Provincia de c/ Santa Fe, </a:t>
            </a:r>
          </a:p>
          <a:p>
            <a:r>
              <a:rPr lang="es-ES" dirty="0"/>
              <a:t>Provincia de s/ sumarísimo -derivación de aguas-. 03/12/2019. </a:t>
            </a:r>
            <a:r>
              <a:rPr lang="es-ES" dirty="0" smtClean="0"/>
              <a:t>F. 342:2136</a:t>
            </a:r>
            <a:endParaRPr lang="es-ES" u="sng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990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1412776"/>
            <a:ext cx="8674682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VISIÓN ECOSISTÉMICA DE LA CUENCA</a:t>
            </a:r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La CUENCA DEL RÍO ATUEL es un </a:t>
            </a:r>
            <a:r>
              <a:rPr lang="es-AR" sz="2400" b="1" dirty="0">
                <a:cs typeface="Arial" panose="020B0604020202020204" pitchFamily="34" charset="0"/>
              </a:rPr>
              <a:t>sistema integral</a:t>
            </a:r>
            <a:r>
              <a:rPr lang="es-AR" sz="2400" dirty="0">
                <a:cs typeface="Arial" panose="020B0604020202020204" pitchFamily="34" charset="0"/>
              </a:rPr>
              <a:t>, que se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refleja </a:t>
            </a:r>
            <a:r>
              <a:rPr lang="es-AR" sz="2400" dirty="0">
                <a:cs typeface="Arial" panose="020B0604020202020204" pitchFamily="34" charset="0"/>
              </a:rPr>
              <a:t>en la </a:t>
            </a:r>
            <a:r>
              <a:rPr lang="es-AR" sz="2400" b="1" dirty="0" smtClean="0">
                <a:cs typeface="Arial" panose="020B0604020202020204" pitchFamily="34" charset="0"/>
              </a:rPr>
              <a:t>estrecha </a:t>
            </a:r>
            <a:r>
              <a:rPr lang="es-AR" sz="2400" b="1" dirty="0">
                <a:cs typeface="Arial" panose="020B0604020202020204" pitchFamily="34" charset="0"/>
              </a:rPr>
              <a:t>interdependencia </a:t>
            </a:r>
            <a:r>
              <a:rPr lang="es-AR" sz="2400" dirty="0">
                <a:cs typeface="Arial" panose="020B0604020202020204" pitchFamily="34" charset="0"/>
              </a:rPr>
              <a:t>entre las diversas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partes </a:t>
            </a:r>
            <a:r>
              <a:rPr lang="es-AR" sz="2400" dirty="0">
                <a:cs typeface="Arial" panose="020B0604020202020204" pitchFamily="34" charset="0"/>
              </a:rPr>
              <a:t>del curso de agua. </a:t>
            </a:r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000" dirty="0"/>
              <a:t>La Pampa, Provincia de c</a:t>
            </a:r>
            <a:r>
              <a:rPr lang="es-AR" sz="2000" i="1" dirty="0"/>
              <a:t>l </a:t>
            </a:r>
            <a:r>
              <a:rPr lang="es-AR" sz="2000" dirty="0"/>
              <a:t>Mendoza, Provincia de </a:t>
            </a:r>
            <a:r>
              <a:rPr lang="es-AR" sz="2000" i="1" dirty="0"/>
              <a:t>s/ </a:t>
            </a:r>
            <a:r>
              <a:rPr lang="es-AR" sz="2000" dirty="0"/>
              <a:t>uso de </a:t>
            </a:r>
            <a:r>
              <a:rPr lang="es-AR" sz="2000" dirty="0" smtClean="0"/>
              <a:t>aguas</a:t>
            </a:r>
            <a:r>
              <a:rPr lang="es-AR" sz="2000" dirty="0"/>
              <a:t>. </a:t>
            </a:r>
            <a:endParaRPr lang="es-AR" sz="2000" dirty="0" smtClean="0"/>
          </a:p>
          <a:p>
            <a:r>
              <a:rPr lang="es-AR" sz="2000" dirty="0" smtClean="0"/>
              <a:t>CSJ </a:t>
            </a:r>
            <a:r>
              <a:rPr lang="es-AR" sz="2000" i="1" dirty="0"/>
              <a:t>243/2014 </a:t>
            </a:r>
            <a:r>
              <a:rPr lang="es-AR" sz="2000" dirty="0"/>
              <a:t>(50-L) </a:t>
            </a:r>
            <a:r>
              <a:rPr lang="es-AR" sz="2000" i="1" dirty="0"/>
              <a:t>ICS1 </a:t>
            </a:r>
            <a:r>
              <a:rPr lang="es-AR" sz="2000" dirty="0"/>
              <a:t>ORIGINARIO (01/12/2017) </a:t>
            </a:r>
            <a:r>
              <a:rPr lang="es-AR" sz="2000" dirty="0" smtClean="0"/>
              <a:t>Fallos</a:t>
            </a:r>
            <a:r>
              <a:rPr lang="es-AR" sz="2000" dirty="0"/>
              <a:t>: 340:1695</a:t>
            </a:r>
          </a:p>
          <a:p>
            <a:endParaRPr lang="es-AR" sz="24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pPr algn="just"/>
            <a:endParaRPr lang="es-AR" sz="2400" dirty="0">
              <a:cs typeface="Arial" panose="020B0604020202020204" pitchFamily="34" charset="0"/>
            </a:endParaRPr>
          </a:p>
          <a:p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2198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08720"/>
            <a:ext cx="89964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CUENCA HÍDRICA </a:t>
            </a:r>
          </a:p>
          <a:p>
            <a:endParaRPr lang="es-AR" sz="2400" b="1" dirty="0"/>
          </a:p>
          <a:p>
            <a:r>
              <a:rPr lang="es-AR" sz="2400" b="1" dirty="0" smtClean="0"/>
              <a:t>La </a:t>
            </a:r>
            <a:r>
              <a:rPr lang="es-AR" sz="2400" b="1" dirty="0"/>
              <a:t>cuenca hídrica es la unidad</a:t>
            </a:r>
            <a:r>
              <a:rPr lang="es-AR" sz="2400" dirty="0"/>
              <a:t>, en la que se </a:t>
            </a:r>
            <a:r>
              <a:rPr lang="es-AR" sz="2400" b="1" dirty="0"/>
              <a:t>comprende al </a:t>
            </a:r>
            <a:endParaRPr lang="es-AR" sz="2400" b="1" dirty="0" smtClean="0"/>
          </a:p>
          <a:p>
            <a:r>
              <a:rPr lang="es-AR" sz="2400" u="sng" dirty="0" smtClean="0"/>
              <a:t>ciclo </a:t>
            </a:r>
            <a:r>
              <a:rPr lang="es-AR" sz="2400" u="sng" dirty="0"/>
              <a:t>hidrológico </a:t>
            </a:r>
            <a:r>
              <a:rPr lang="es-AR" sz="2400" b="1" dirty="0"/>
              <a:t>en su conjunto, ligado a un territorio y a un </a:t>
            </a:r>
            <a:endParaRPr lang="es-AR" sz="2400" b="1" dirty="0" smtClean="0"/>
          </a:p>
          <a:p>
            <a:r>
              <a:rPr lang="es-AR" sz="2400" b="1" dirty="0" smtClean="0"/>
              <a:t>ambiente </a:t>
            </a:r>
            <a:r>
              <a:rPr lang="es-AR" sz="2400" b="1" dirty="0"/>
              <a:t>en particular,</a:t>
            </a:r>
            <a:r>
              <a:rPr lang="es-AR" sz="2400" dirty="0"/>
              <a:t> es un sistema integral, </a:t>
            </a:r>
            <a:r>
              <a:rPr lang="es-AR" sz="2400" b="1" dirty="0"/>
              <a:t>que se refleja </a:t>
            </a:r>
            <a:endParaRPr lang="es-AR" sz="2400" b="1" dirty="0" smtClean="0"/>
          </a:p>
          <a:p>
            <a:r>
              <a:rPr lang="es-AR" sz="2400" b="1" dirty="0" smtClean="0"/>
              <a:t>en </a:t>
            </a:r>
            <a:r>
              <a:rPr lang="es-AR" sz="2400" b="1" dirty="0"/>
              <a:t>la estrecha </a:t>
            </a:r>
            <a:r>
              <a:rPr lang="es-AR" sz="2400" b="1" u="sng" dirty="0"/>
              <a:t>interdependencia</a:t>
            </a:r>
            <a:r>
              <a:rPr lang="es-AR" sz="2400" b="1" dirty="0"/>
              <a:t> </a:t>
            </a:r>
            <a:r>
              <a:rPr lang="es-AR" sz="2400" dirty="0"/>
              <a:t>entre las diversas partes </a:t>
            </a:r>
            <a:r>
              <a:rPr lang="es-AR" sz="2400" dirty="0" smtClean="0"/>
              <a:t>del </a:t>
            </a:r>
            <a:r>
              <a:rPr lang="es-AR" sz="2400" dirty="0"/>
              <a:t>curso de agua, incluyendo, entre otras, a los </a:t>
            </a:r>
            <a:r>
              <a:rPr lang="es-AR" sz="2400" u="sng" dirty="0"/>
              <a:t>humedales.</a:t>
            </a:r>
            <a:r>
              <a:rPr lang="es-AR" sz="2400" dirty="0"/>
              <a:t>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000" dirty="0" smtClean="0"/>
              <a:t>CSJ </a:t>
            </a:r>
            <a:r>
              <a:rPr lang="es-AR" sz="2000" dirty="0"/>
              <a:t>000714/2016/RH001 MAJUL, JULIO JESUS c/ </a:t>
            </a:r>
            <a:r>
              <a:rPr lang="es-AR" sz="2000" dirty="0" smtClean="0"/>
              <a:t>MUNICIPALIDAD </a:t>
            </a:r>
            <a:r>
              <a:rPr lang="es-AR" sz="2000" dirty="0"/>
              <a:t>DE PUEBLO GENERAL BELGRANO </a:t>
            </a:r>
            <a:r>
              <a:rPr lang="es-AR" sz="2000" dirty="0" smtClean="0"/>
              <a:t>Y </a:t>
            </a:r>
            <a:r>
              <a:rPr lang="es-AR" sz="2000" dirty="0"/>
              <a:t>OTROS s/ACCION DE AMPARO AMBIENTAL 11/07/2019 </a:t>
            </a:r>
          </a:p>
        </p:txBody>
      </p:sp>
    </p:spTree>
    <p:extLst>
      <p:ext uri="{BB962C8B-B14F-4D97-AF65-F5344CB8AC3E}">
        <p14:creationId xmlns:p14="http://schemas.microsoft.com/office/powerpoint/2010/main" val="411561892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548680"/>
            <a:ext cx="939564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PERSPECTIVA INTEGRAL DE CUENCA HÍDRICA </a:t>
            </a:r>
          </a:p>
          <a:p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El Tribunal resaltó en ese sentido la importancia de </a:t>
            </a:r>
            <a:r>
              <a:rPr lang="es-AR" sz="2400" b="1" dirty="0">
                <a:cs typeface="Arial" panose="020B0604020202020204" pitchFamily="34" charset="0"/>
              </a:rPr>
              <a:t>abordar el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conflicto desde </a:t>
            </a:r>
            <a:r>
              <a:rPr lang="es-AR" sz="2400" b="1" dirty="0">
                <a:cs typeface="Arial" panose="020B0604020202020204" pitchFamily="34" charset="0"/>
              </a:rPr>
              <a:t>esa perspectiva integral de cuenca hídrica.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Explicó </a:t>
            </a:r>
            <a:r>
              <a:rPr lang="es-AR" sz="2400" dirty="0">
                <a:cs typeface="Arial" panose="020B0604020202020204" pitchFamily="34" charset="0"/>
              </a:rPr>
              <a:t>en este punto </a:t>
            </a:r>
            <a:r>
              <a:rPr lang="es-AR" sz="2400" dirty="0" smtClean="0">
                <a:cs typeface="Arial" panose="020B0604020202020204" pitchFamily="34" charset="0"/>
              </a:rPr>
              <a:t>que </a:t>
            </a:r>
            <a:r>
              <a:rPr lang="es-AR" sz="2400" dirty="0">
                <a:cs typeface="Arial" panose="020B0604020202020204" pitchFamily="34" charset="0"/>
              </a:rPr>
              <a:t>la solución del caso requiere la adopción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medidas referidas a la </a:t>
            </a:r>
            <a:r>
              <a:rPr lang="es-AR" sz="2400" b="1" dirty="0" smtClean="0">
                <a:cs typeface="Arial" panose="020B0604020202020204" pitchFamily="34" charset="0"/>
              </a:rPr>
              <a:t>cuenca </a:t>
            </a:r>
            <a:r>
              <a:rPr lang="es-AR" sz="2400" b="1" dirty="0">
                <a:cs typeface="Arial" panose="020B0604020202020204" pitchFamily="34" charset="0"/>
              </a:rPr>
              <a:t>en general </a:t>
            </a:r>
            <a:r>
              <a:rPr lang="es-AR" sz="2400" dirty="0">
                <a:cs typeface="Arial" panose="020B0604020202020204" pitchFamily="34" charset="0"/>
              </a:rPr>
              <a:t>y no limitadas a las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jurisdicciones </a:t>
            </a:r>
            <a:r>
              <a:rPr lang="es-AR" sz="2400" dirty="0">
                <a:cs typeface="Arial" panose="020B0604020202020204" pitchFamily="34" charset="0"/>
              </a:rPr>
              <a:t>territoriales, </a:t>
            </a:r>
            <a:r>
              <a:rPr lang="es-AR" sz="2400" b="1" dirty="0">
                <a:cs typeface="Arial" panose="020B0604020202020204" pitchFamily="34" charset="0"/>
              </a:rPr>
              <a:t>porque </a:t>
            </a:r>
            <a:r>
              <a:rPr lang="es-AR" sz="2400" b="1" dirty="0" smtClean="0">
                <a:cs typeface="Arial" panose="020B0604020202020204" pitchFamily="34" charset="0"/>
              </a:rPr>
              <a:t>los </a:t>
            </a:r>
            <a:r>
              <a:rPr lang="es-AR" sz="2400" b="1" dirty="0">
                <a:cs typeface="Arial" panose="020B0604020202020204" pitchFamily="34" charset="0"/>
              </a:rPr>
              <a:t>conflictos ambientales no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coinciden </a:t>
            </a:r>
            <a:r>
              <a:rPr lang="es-AR" sz="2400" b="1" dirty="0">
                <a:cs typeface="Arial" panose="020B0604020202020204" pitchFamily="34" charset="0"/>
              </a:rPr>
              <a:t>con las divisiones políticas o </a:t>
            </a:r>
            <a:r>
              <a:rPr lang="es-AR" sz="2400" b="1" dirty="0" smtClean="0">
                <a:cs typeface="Arial" panose="020B0604020202020204" pitchFamily="34" charset="0"/>
              </a:rPr>
              <a:t>jurisdiccionales</a:t>
            </a:r>
            <a:r>
              <a:rPr lang="es-AR" sz="2400" b="1" dirty="0">
                <a:cs typeface="Arial" panose="020B0604020202020204" pitchFamily="34" charset="0"/>
              </a:rPr>
              <a:t>.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endParaRPr lang="es-AR" sz="2400" dirty="0" smtClean="0"/>
          </a:p>
          <a:p>
            <a:r>
              <a:rPr lang="es-AR" sz="2000" dirty="0" smtClean="0"/>
              <a:t>La </a:t>
            </a:r>
            <a:r>
              <a:rPr lang="es-AR" sz="2000" dirty="0"/>
              <a:t>Pampa, Provincia de c</a:t>
            </a:r>
            <a:r>
              <a:rPr lang="es-AR" sz="2000" i="1" dirty="0"/>
              <a:t>l </a:t>
            </a:r>
            <a:r>
              <a:rPr lang="es-AR" sz="2000" dirty="0"/>
              <a:t>Mendoza, Provincia de </a:t>
            </a:r>
            <a:r>
              <a:rPr lang="es-AR" sz="2000" i="1" dirty="0"/>
              <a:t>s/ </a:t>
            </a:r>
            <a:r>
              <a:rPr lang="es-AR" sz="2000" dirty="0"/>
              <a:t>uso de </a:t>
            </a:r>
            <a:r>
              <a:rPr lang="es-AR" sz="2000" dirty="0" smtClean="0"/>
              <a:t>aguas</a:t>
            </a:r>
            <a:r>
              <a:rPr lang="es-AR" sz="2000" dirty="0"/>
              <a:t>. </a:t>
            </a:r>
            <a:endParaRPr lang="es-AR" sz="2000" dirty="0" smtClean="0"/>
          </a:p>
          <a:p>
            <a:r>
              <a:rPr lang="es-AR" sz="2000" dirty="0" smtClean="0"/>
              <a:t>CSJ </a:t>
            </a:r>
            <a:r>
              <a:rPr lang="es-AR" sz="2000" i="1" dirty="0"/>
              <a:t>243/2014 </a:t>
            </a:r>
            <a:r>
              <a:rPr lang="es-AR" sz="2000" dirty="0"/>
              <a:t>(50-L) </a:t>
            </a:r>
            <a:r>
              <a:rPr lang="es-AR" sz="2000" i="1" dirty="0"/>
              <a:t>ICS1 </a:t>
            </a:r>
            <a:r>
              <a:rPr lang="es-AR" sz="2000" dirty="0"/>
              <a:t>ORIGINARIO (01/12/2017) </a:t>
            </a:r>
            <a:r>
              <a:rPr lang="es-AR" sz="2000" dirty="0" smtClean="0"/>
              <a:t>Fallos</a:t>
            </a:r>
            <a:r>
              <a:rPr lang="es-AR" sz="2000" dirty="0"/>
              <a:t>: 340:1695</a:t>
            </a:r>
          </a:p>
          <a:p>
            <a:endParaRPr lang="es-AR" sz="2000" dirty="0"/>
          </a:p>
          <a:p>
            <a:pPr algn="just"/>
            <a:endParaRPr lang="es-AR" sz="2000" b="1" dirty="0">
              <a:cs typeface="Arial" panose="020B0604020202020204" pitchFamily="34" charset="0"/>
            </a:endParaRPr>
          </a:p>
          <a:p>
            <a:endParaRPr lang="es-AR" sz="2400" b="1" dirty="0">
              <a:cs typeface="Arial" panose="020B0604020202020204" pitchFamily="34" charset="0"/>
            </a:endParaRPr>
          </a:p>
          <a:p>
            <a:endParaRPr lang="es-AR" sz="2400" b="1" dirty="0">
              <a:cs typeface="Arial" panose="020B0604020202020204" pitchFamily="34" charset="0"/>
            </a:endParaRP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45095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1628800"/>
            <a:ext cx="89644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CONCEPCIÓN DE CUENCA COMO UNIDAD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La Corte remarcó </a:t>
            </a:r>
            <a:r>
              <a:rPr lang="es-AR" sz="2400" dirty="0">
                <a:cs typeface="Arial" panose="020B0604020202020204" pitchFamily="34" charset="0"/>
              </a:rPr>
              <a:t>que la concepción misma de la cuenca </a:t>
            </a:r>
            <a:r>
              <a:rPr lang="es-AR" sz="2400" dirty="0" smtClean="0">
                <a:cs typeface="Arial" panose="020B0604020202020204" pitchFamily="34" charset="0"/>
              </a:rPr>
              <a:t>hídrica es </a:t>
            </a:r>
            <a:r>
              <a:rPr lang="es-AR" sz="2400" dirty="0">
                <a:cs typeface="Arial" panose="020B0604020202020204" pitchFamily="34" charset="0"/>
              </a:rPr>
              <a:t>la </a:t>
            </a:r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b="1" dirty="0">
                <a:cs typeface="Arial" panose="020B0604020202020204" pitchFamily="34" charset="0"/>
              </a:rPr>
              <a:t>unidad</a:t>
            </a:r>
            <a:r>
              <a:rPr lang="es-AR" sz="2400" dirty="0">
                <a:cs typeface="Arial" panose="020B0604020202020204" pitchFamily="34" charset="0"/>
              </a:rPr>
              <a:t>, en la que se comprende al ciclo </a:t>
            </a:r>
            <a:r>
              <a:rPr lang="es-AR" sz="2400" dirty="0" smtClean="0">
                <a:cs typeface="Arial" panose="020B0604020202020204" pitchFamily="34" charset="0"/>
              </a:rPr>
              <a:t>hidrológico </a:t>
            </a:r>
            <a:r>
              <a:rPr lang="es-AR" sz="2400" dirty="0">
                <a:cs typeface="Arial" panose="020B0604020202020204" pitchFamily="34" charset="0"/>
              </a:rPr>
              <a:t>en su </a:t>
            </a:r>
            <a:r>
              <a:rPr lang="es-AR" sz="2400" dirty="0" smtClean="0">
                <a:cs typeface="Arial" panose="020B0604020202020204" pitchFamily="34" charset="0"/>
              </a:rPr>
              <a:t>conjunto</a:t>
            </a:r>
            <a:r>
              <a:rPr lang="es-AR" sz="2400" dirty="0">
                <a:cs typeface="Arial" panose="020B0604020202020204" pitchFamily="34" charset="0"/>
              </a:rPr>
              <a:t>, ligado a un territorio y a un </a:t>
            </a:r>
            <a:r>
              <a:rPr lang="es-AR" sz="2400" dirty="0" smtClean="0">
                <a:cs typeface="Arial" panose="020B0604020202020204" pitchFamily="34" charset="0"/>
              </a:rPr>
              <a:t>ambiente </a:t>
            </a:r>
            <a:r>
              <a:rPr lang="es-AR" sz="2400" dirty="0">
                <a:cs typeface="Arial" panose="020B0604020202020204" pitchFamily="34" charset="0"/>
              </a:rPr>
              <a:t>en particular.</a:t>
            </a:r>
          </a:p>
          <a:p>
            <a:endParaRPr lang="es-AR" sz="2400" dirty="0"/>
          </a:p>
          <a:p>
            <a:r>
              <a:rPr lang="es-AR" sz="2000" dirty="0"/>
              <a:t>La Pampa, Provincia de c</a:t>
            </a:r>
            <a:r>
              <a:rPr lang="es-AR" sz="2000" i="1" dirty="0"/>
              <a:t>l </a:t>
            </a:r>
            <a:r>
              <a:rPr lang="es-AR" sz="2000" dirty="0"/>
              <a:t>Mendoza, Provincia de </a:t>
            </a:r>
            <a:r>
              <a:rPr lang="es-AR" sz="2000" i="1" dirty="0"/>
              <a:t>s/ </a:t>
            </a:r>
            <a:r>
              <a:rPr lang="es-AR" sz="2000" dirty="0"/>
              <a:t>uso de </a:t>
            </a:r>
            <a:r>
              <a:rPr lang="es-AR" sz="2000" dirty="0" smtClean="0"/>
              <a:t>aguas</a:t>
            </a:r>
            <a:r>
              <a:rPr lang="es-AR" sz="2000" dirty="0"/>
              <a:t>. </a:t>
            </a:r>
            <a:endParaRPr lang="es-AR" sz="2000" dirty="0" smtClean="0"/>
          </a:p>
          <a:p>
            <a:r>
              <a:rPr lang="es-AR" sz="2000" dirty="0" smtClean="0"/>
              <a:t>CSJ </a:t>
            </a:r>
            <a:r>
              <a:rPr lang="es-AR" sz="2000" i="1" dirty="0"/>
              <a:t>243/2014 </a:t>
            </a:r>
            <a:r>
              <a:rPr lang="es-AR" sz="2000" dirty="0"/>
              <a:t>(50-L) </a:t>
            </a:r>
            <a:r>
              <a:rPr lang="es-AR" sz="2000" i="1" dirty="0"/>
              <a:t>ICS1 </a:t>
            </a:r>
            <a:r>
              <a:rPr lang="es-AR" sz="2000" dirty="0"/>
              <a:t>ORIGINARIO (01/12/2017) </a:t>
            </a:r>
            <a:r>
              <a:rPr lang="es-AR" sz="2000" dirty="0" smtClean="0"/>
              <a:t>Fallos</a:t>
            </a:r>
            <a:r>
              <a:rPr lang="es-AR" sz="2000" dirty="0"/>
              <a:t>: 340:1695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48956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764704"/>
            <a:ext cx="9498113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  <a:cs typeface="Arial" panose="020B0604020202020204" pitchFamily="34" charset="0"/>
              </a:rPr>
              <a:t>CUENCA HIDROGRÁFICA EJE DE ACCIÓN DEL ORGANISMO </a:t>
            </a:r>
            <a:endParaRPr lang="es-A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endParaRPr lang="es-AR" sz="2400" b="1" dirty="0">
              <a:cs typeface="Arial" panose="020B0604020202020204" pitchFamily="34" charset="0"/>
            </a:endParaRPr>
          </a:p>
          <a:p>
            <a:r>
              <a:rPr lang="es-AR" sz="2400" b="1" dirty="0">
                <a:cs typeface="Arial" panose="020B0604020202020204" pitchFamily="34" charset="0"/>
              </a:rPr>
              <a:t>Precisó que la cuenca hidrográfica es el eje de la acción a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cargo </a:t>
            </a:r>
            <a:r>
              <a:rPr lang="es-AR" sz="2400" b="1" dirty="0">
                <a:cs typeface="Arial" panose="020B0604020202020204" pitchFamily="34" charset="0"/>
              </a:rPr>
              <a:t>del </a:t>
            </a:r>
            <a:r>
              <a:rPr lang="es-AR" sz="2400" b="1" dirty="0" smtClean="0">
                <a:cs typeface="Arial" panose="020B0604020202020204" pitchFamily="34" charset="0"/>
              </a:rPr>
              <a:t>Organismo </a:t>
            </a:r>
            <a:r>
              <a:rPr lang="es-AR" sz="2400" b="1" dirty="0">
                <a:cs typeface="Arial" panose="020B0604020202020204" pitchFamily="34" charset="0"/>
              </a:rPr>
              <a:t>de Cuenca</a:t>
            </a:r>
            <a:r>
              <a:rPr lang="es-AR" sz="2400" dirty="0">
                <a:cs typeface="Arial" panose="020B0604020202020204" pitchFamily="34" charset="0"/>
              </a:rPr>
              <a:t>. Las cuencas son ámbitos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físicos </a:t>
            </a:r>
            <a:r>
              <a:rPr lang="es-AR" sz="2400" dirty="0">
                <a:cs typeface="Arial" panose="020B0604020202020204" pitchFamily="34" charset="0"/>
              </a:rPr>
              <a:t>dentro de </a:t>
            </a:r>
            <a:r>
              <a:rPr lang="es-AR" sz="2400" dirty="0" smtClean="0">
                <a:cs typeface="Arial" panose="020B0604020202020204" pitchFamily="34" charset="0"/>
              </a:rPr>
              <a:t>los cuales </a:t>
            </a:r>
            <a:r>
              <a:rPr lang="es-AR" sz="2400" dirty="0">
                <a:cs typeface="Arial" panose="020B0604020202020204" pitchFamily="34" charset="0"/>
              </a:rPr>
              <a:t>los distintos usos y efectos de los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recursos </a:t>
            </a:r>
            <a:r>
              <a:rPr lang="es-AR" sz="2400" dirty="0">
                <a:cs typeface="Arial" panose="020B0604020202020204" pitchFamily="34" charset="0"/>
              </a:rPr>
              <a:t>hídricos y los demás </a:t>
            </a:r>
            <a:r>
              <a:rPr lang="es-AR" sz="2400" dirty="0" smtClean="0">
                <a:cs typeface="Arial" panose="020B0604020202020204" pitchFamily="34" charset="0"/>
              </a:rPr>
              <a:t>recursos </a:t>
            </a:r>
            <a:r>
              <a:rPr lang="es-AR" sz="2400" dirty="0">
                <a:cs typeface="Arial" panose="020B0604020202020204" pitchFamily="34" charset="0"/>
              </a:rPr>
              <a:t>naturales son naturalmente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interdependientes </a:t>
            </a:r>
            <a:r>
              <a:rPr lang="es-AR" sz="2400" dirty="0">
                <a:cs typeface="Arial" panose="020B0604020202020204" pitchFamily="34" charset="0"/>
              </a:rPr>
              <a:t>y por tal motivo </a:t>
            </a:r>
            <a:r>
              <a:rPr lang="es-AR" sz="2400" dirty="0" smtClean="0">
                <a:cs typeface="Arial" panose="020B0604020202020204" pitchFamily="34" charset="0"/>
              </a:rPr>
              <a:t>deben </a:t>
            </a:r>
            <a:r>
              <a:rPr lang="es-AR" sz="2400" dirty="0">
                <a:cs typeface="Arial" panose="020B0604020202020204" pitchFamily="34" charset="0"/>
              </a:rPr>
              <a:t>ser usados y conservados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manera </a:t>
            </a:r>
            <a:r>
              <a:rPr lang="es-AR" sz="2400" dirty="0" smtClean="0">
                <a:cs typeface="Arial" panose="020B0604020202020204" pitchFamily="34" charset="0"/>
              </a:rPr>
              <a:t>integrada.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/>
              <a:t>La Pampa, Provincia de c</a:t>
            </a:r>
            <a:r>
              <a:rPr lang="es-AR" sz="2400" i="1" dirty="0"/>
              <a:t>l </a:t>
            </a:r>
            <a:r>
              <a:rPr lang="es-AR" sz="2400" dirty="0"/>
              <a:t>Mendoza, Provincia de </a:t>
            </a:r>
            <a:r>
              <a:rPr lang="es-AR" sz="2400" i="1" dirty="0"/>
              <a:t>s/ </a:t>
            </a:r>
            <a:r>
              <a:rPr lang="es-AR" sz="2400" dirty="0"/>
              <a:t>uso de </a:t>
            </a:r>
          </a:p>
          <a:p>
            <a:r>
              <a:rPr lang="es-AR" sz="2400" dirty="0"/>
              <a:t>aguas. CSJ </a:t>
            </a:r>
            <a:r>
              <a:rPr lang="es-AR" sz="2400" i="1" dirty="0"/>
              <a:t>243/2014 </a:t>
            </a:r>
            <a:r>
              <a:rPr lang="es-AR" sz="2400" dirty="0"/>
              <a:t>(50-L) </a:t>
            </a:r>
            <a:r>
              <a:rPr lang="es-AR" sz="2400" i="1" dirty="0"/>
              <a:t>ICS1 </a:t>
            </a:r>
            <a:r>
              <a:rPr lang="es-AR" sz="2400" dirty="0"/>
              <a:t>ORIGINARIO (01/12/2017)</a:t>
            </a:r>
            <a:r>
              <a:rPr lang="es-AR" sz="1600" dirty="0"/>
              <a:t> </a:t>
            </a:r>
            <a:endParaRPr lang="es-AR" sz="2400" dirty="0"/>
          </a:p>
          <a:p>
            <a:r>
              <a:rPr lang="es-AR" sz="2400" dirty="0"/>
              <a:t>Fallos: 340:1695</a:t>
            </a:r>
          </a:p>
          <a:p>
            <a:endParaRPr lang="es-AR" sz="24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30992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1124744"/>
            <a:ext cx="9180718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UNIDAD DE GESTIÓN </a:t>
            </a:r>
          </a:p>
          <a:p>
            <a:endParaRPr lang="es-AR" sz="2400" b="1" dirty="0">
              <a:cs typeface="Arial" panose="020B0604020202020204" pitchFamily="34" charset="0"/>
            </a:endParaRPr>
          </a:p>
          <a:p>
            <a:r>
              <a:rPr lang="es-AR" sz="2400" b="1" dirty="0">
                <a:cs typeface="Arial" panose="020B0604020202020204" pitchFamily="34" charset="0"/>
              </a:rPr>
              <a:t>La regla es el tratamiento de la cuenca hidrográfica como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unidad </a:t>
            </a:r>
            <a:r>
              <a:rPr lang="es-AR" sz="2400" b="1" dirty="0">
                <a:cs typeface="Arial" panose="020B0604020202020204" pitchFamily="34" charset="0"/>
              </a:rPr>
              <a:t>de </a:t>
            </a:r>
            <a:r>
              <a:rPr lang="es-AR" sz="2400" b="1" dirty="0" smtClean="0">
                <a:cs typeface="Arial" panose="020B0604020202020204" pitchFamily="34" charset="0"/>
              </a:rPr>
              <a:t>gestión</a:t>
            </a:r>
            <a:r>
              <a:rPr lang="es-AR" sz="2400" b="1" dirty="0">
                <a:cs typeface="Arial" panose="020B0604020202020204" pitchFamily="34" charset="0"/>
              </a:rPr>
              <a:t>, a cargo de un Organismo de Cuenca</a:t>
            </a:r>
            <a:r>
              <a:rPr lang="es-AR" sz="2400" dirty="0">
                <a:cs typeface="Arial" panose="020B0604020202020204" pitchFamily="34" charset="0"/>
              </a:rPr>
              <a:t>, en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contraposición </a:t>
            </a:r>
            <a:r>
              <a:rPr lang="es-AR" sz="2400" dirty="0">
                <a:cs typeface="Arial" panose="020B0604020202020204" pitchFamily="34" charset="0"/>
              </a:rPr>
              <a:t>al </a:t>
            </a:r>
            <a:r>
              <a:rPr lang="es-AR" sz="2400" dirty="0" smtClean="0">
                <a:cs typeface="Arial" panose="020B0604020202020204" pitchFamily="34" charset="0"/>
              </a:rPr>
              <a:t>manejo </a:t>
            </a:r>
            <a:r>
              <a:rPr lang="es-AR" sz="2400" dirty="0">
                <a:cs typeface="Arial" panose="020B0604020202020204" pitchFamily="34" charset="0"/>
              </a:rPr>
              <a:t>sectorizado de la </a:t>
            </a:r>
            <a:r>
              <a:rPr lang="es-AR" sz="2400" dirty="0" smtClean="0">
                <a:cs typeface="Arial" panose="020B0604020202020204" pitchFamily="34" charset="0"/>
              </a:rPr>
              <a:t>acción. En Argentina</a:t>
            </a:r>
            <a:r>
              <a:rPr lang="es-AR" sz="2400" dirty="0">
                <a:cs typeface="Arial" panose="020B0604020202020204" pitchFamily="34" charset="0"/>
              </a:rPr>
              <a:t>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se </a:t>
            </a:r>
            <a:r>
              <a:rPr lang="es-AR" sz="2400" dirty="0">
                <a:cs typeface="Arial" panose="020B0604020202020204" pitchFamily="34" charset="0"/>
              </a:rPr>
              <a:t>refleja como </a:t>
            </a:r>
            <a:r>
              <a:rPr lang="es-AR" sz="2400" dirty="0" smtClean="0">
                <a:cs typeface="Arial" panose="020B0604020202020204" pitchFamily="34" charset="0"/>
              </a:rPr>
              <a:t>Principio </a:t>
            </a:r>
            <a:r>
              <a:rPr lang="es-AR" sz="2400" dirty="0">
                <a:cs typeface="Arial" panose="020B0604020202020204" pitchFamily="34" charset="0"/>
              </a:rPr>
              <a:t>Rector N º 17 de </a:t>
            </a:r>
            <a:r>
              <a:rPr lang="es-AR" sz="2400" dirty="0" smtClean="0">
                <a:cs typeface="Arial" panose="020B0604020202020204" pitchFamily="34" charset="0"/>
              </a:rPr>
              <a:t>«</a:t>
            </a:r>
            <a:r>
              <a:rPr lang="es-AR" sz="2400" dirty="0">
                <a:cs typeface="Arial" panose="020B0604020202020204" pitchFamily="34" charset="0"/>
              </a:rPr>
              <a:t>Gestión Integrada del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Recurso </a:t>
            </a:r>
            <a:r>
              <a:rPr lang="es-AR" sz="2400" dirty="0">
                <a:cs typeface="Arial" panose="020B0604020202020204" pitchFamily="34" charset="0"/>
              </a:rPr>
              <a:t>Hídrico», </a:t>
            </a:r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los Principios </a:t>
            </a:r>
            <a:r>
              <a:rPr lang="es-AR" sz="2400" dirty="0" smtClean="0">
                <a:cs typeface="Arial" panose="020B0604020202020204" pitchFamily="34" charset="0"/>
              </a:rPr>
              <a:t>Rectores </a:t>
            </a:r>
            <a:r>
              <a:rPr lang="es-AR" sz="2400" dirty="0">
                <a:cs typeface="Arial" panose="020B0604020202020204" pitchFamily="34" charset="0"/>
              </a:rPr>
              <a:t>de Política Hídrica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aprobados </a:t>
            </a:r>
            <a:r>
              <a:rPr lang="es-AR" sz="2400" dirty="0">
                <a:cs typeface="Arial" panose="020B0604020202020204" pitchFamily="34" charset="0"/>
              </a:rPr>
              <a:t>por el COHIFE </a:t>
            </a:r>
            <a:r>
              <a:rPr lang="es-AR" sz="2400" dirty="0" smtClean="0">
                <a:cs typeface="Arial" panose="020B0604020202020204" pitchFamily="34" charset="0"/>
              </a:rPr>
              <a:t>(</a:t>
            </a:r>
            <a:r>
              <a:rPr lang="es-AR" sz="2400" dirty="0">
                <a:cs typeface="Arial" panose="020B0604020202020204" pitchFamily="34" charset="0"/>
              </a:rPr>
              <a:t>Consejo Hídrico Federal). </a:t>
            </a:r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/>
              <a:t>La Pampa, Provincia de c</a:t>
            </a:r>
            <a:r>
              <a:rPr lang="es-AR" sz="2400" i="1" dirty="0"/>
              <a:t>l </a:t>
            </a:r>
            <a:r>
              <a:rPr lang="es-AR" sz="2400" dirty="0"/>
              <a:t>Mendoza, Provincia de </a:t>
            </a:r>
            <a:r>
              <a:rPr lang="es-AR" sz="2400" i="1" dirty="0"/>
              <a:t>s/ </a:t>
            </a:r>
            <a:r>
              <a:rPr lang="es-AR" sz="2400" dirty="0"/>
              <a:t>uso de </a:t>
            </a:r>
          </a:p>
          <a:p>
            <a:r>
              <a:rPr lang="es-AR" sz="2400" dirty="0"/>
              <a:t>aguas. CSJ </a:t>
            </a:r>
            <a:r>
              <a:rPr lang="es-AR" sz="2400" i="1" dirty="0"/>
              <a:t>243/2014 </a:t>
            </a:r>
            <a:r>
              <a:rPr lang="es-AR" sz="2400" dirty="0"/>
              <a:t>(50-L) </a:t>
            </a:r>
            <a:r>
              <a:rPr lang="es-AR" sz="2400" i="1" dirty="0"/>
              <a:t>ICS1 </a:t>
            </a:r>
            <a:r>
              <a:rPr lang="es-AR" sz="2400" dirty="0"/>
              <a:t>ORIGINARIO (01/12/2017)</a:t>
            </a:r>
            <a:r>
              <a:rPr lang="es-AR" sz="1600" dirty="0"/>
              <a:t> </a:t>
            </a:r>
            <a:endParaRPr lang="es-AR" sz="2400" dirty="0"/>
          </a:p>
          <a:p>
            <a:r>
              <a:rPr lang="es-AR" sz="2400" dirty="0"/>
              <a:t>Fallos: 340:1695</a:t>
            </a:r>
          </a:p>
          <a:p>
            <a:endParaRPr lang="es-AR" sz="24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71061725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304" y="476672"/>
            <a:ext cx="9825126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  <a:cs typeface="Arial" panose="020B0604020202020204" pitchFamily="34" charset="0"/>
              </a:rPr>
              <a:t>COMISIÓN INTERPROVINCIAL DEL ATUEL INFERIOR </a:t>
            </a:r>
          </a:p>
          <a:p>
            <a:endParaRPr lang="es-AR" sz="2400" dirty="0">
              <a:cs typeface="Arial" panose="020B0604020202020204" pitchFamily="34" charset="0"/>
            </a:endParaRPr>
          </a:p>
          <a:p>
            <a:r>
              <a:rPr lang="es-AR" sz="2400" dirty="0">
                <a:cs typeface="Arial" panose="020B0604020202020204" pitchFamily="34" charset="0"/>
              </a:rPr>
              <a:t>La Corte Suprema estableció que </a:t>
            </a:r>
            <a:r>
              <a:rPr lang="es-AR" sz="2400" b="1" dirty="0">
                <a:cs typeface="Arial" panose="020B0604020202020204" pitchFamily="34" charset="0"/>
              </a:rPr>
              <a:t>el programa de ejecución de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obras debe elaborarse </a:t>
            </a:r>
            <a:r>
              <a:rPr lang="es-AR" sz="2400" b="1" dirty="0">
                <a:cs typeface="Arial" panose="020B0604020202020204" pitchFamily="34" charset="0"/>
              </a:rPr>
              <a:t>en el marco de la Comisión Interprovincial </a:t>
            </a:r>
            <a:endParaRPr lang="es-AR" sz="2400" b="1" dirty="0" smtClean="0">
              <a:cs typeface="Arial" panose="020B0604020202020204" pitchFamily="34" charset="0"/>
            </a:endParaRPr>
          </a:p>
          <a:p>
            <a:r>
              <a:rPr lang="es-AR" sz="2400" b="1" dirty="0" smtClean="0">
                <a:cs typeface="Arial" panose="020B0604020202020204" pitchFamily="34" charset="0"/>
              </a:rPr>
              <a:t>del </a:t>
            </a:r>
            <a:r>
              <a:rPr lang="es-AR" sz="2400" b="1" dirty="0">
                <a:cs typeface="Arial" panose="020B0604020202020204" pitchFamily="34" charset="0"/>
              </a:rPr>
              <a:t>ATUEL Inferior </a:t>
            </a:r>
            <a:r>
              <a:rPr lang="es-AR" sz="2400" b="1" dirty="0" smtClean="0">
                <a:cs typeface="Arial" panose="020B0604020202020204" pitchFamily="34" charset="0"/>
              </a:rPr>
              <a:t>(</a:t>
            </a:r>
            <a:r>
              <a:rPr lang="es-AR" sz="2400" b="1" dirty="0">
                <a:cs typeface="Arial" panose="020B0604020202020204" pitchFamily="34" charset="0"/>
              </a:rPr>
              <a:t>C.I.A.I.), </a:t>
            </a:r>
            <a:r>
              <a:rPr lang="es-AR" sz="2400" dirty="0">
                <a:cs typeface="Arial" panose="020B0604020202020204" pitchFamily="34" charset="0"/>
              </a:rPr>
              <a:t>en el entendimiento de que se trata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de </a:t>
            </a:r>
            <a:r>
              <a:rPr lang="es-AR" sz="2400" dirty="0">
                <a:cs typeface="Arial" panose="020B0604020202020204" pitchFamily="34" charset="0"/>
              </a:rPr>
              <a:t>un organismo creado por </a:t>
            </a:r>
            <a:r>
              <a:rPr lang="es-AR" sz="2400" dirty="0" smtClean="0">
                <a:cs typeface="Arial" panose="020B0604020202020204" pitchFamily="34" charset="0"/>
              </a:rPr>
              <a:t>las </a:t>
            </a:r>
            <a:r>
              <a:rPr lang="es-AR" sz="2400" dirty="0">
                <a:cs typeface="Arial" panose="020B0604020202020204" pitchFamily="34" charset="0"/>
              </a:rPr>
              <a:t>propias provincias interesadas,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justamente </a:t>
            </a:r>
            <a:r>
              <a:rPr lang="es-AR" sz="2400" dirty="0">
                <a:cs typeface="Arial" panose="020B0604020202020204" pitchFamily="34" charset="0"/>
              </a:rPr>
              <a:t>para dar respuesta al conflicto.</a:t>
            </a:r>
          </a:p>
          <a:p>
            <a:r>
              <a:rPr lang="es-AR" sz="2400" dirty="0">
                <a:cs typeface="Arial" panose="020B0604020202020204" pitchFamily="34" charset="0"/>
              </a:rPr>
              <a:t>Para asegurar que ese objetivo sea cumplido, el Tribunal precisó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que </a:t>
            </a:r>
            <a:r>
              <a:rPr lang="es-AR" sz="2400" dirty="0">
                <a:cs typeface="Arial" panose="020B0604020202020204" pitchFamily="34" charset="0"/>
              </a:rPr>
              <a:t>las </a:t>
            </a:r>
            <a:r>
              <a:rPr lang="es-AR" sz="2400" dirty="0" smtClean="0">
                <a:cs typeface="Arial" panose="020B0604020202020204" pitchFamily="34" charset="0"/>
              </a:rPr>
              <a:t>provincias </a:t>
            </a:r>
            <a:r>
              <a:rPr lang="es-AR" sz="2400" dirty="0">
                <a:cs typeface="Arial" panose="020B0604020202020204" pitchFamily="34" charset="0"/>
              </a:rPr>
              <a:t>y el Estado Nacional deberán aportar los recursos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necesarios para </a:t>
            </a:r>
            <a:r>
              <a:rPr lang="es-AR" sz="2400" dirty="0">
                <a:cs typeface="Arial" panose="020B0604020202020204" pitchFamily="34" charset="0"/>
              </a:rPr>
              <a:t>fortalecer institucionalmente a la COMISIÓN </a:t>
            </a:r>
            <a:endParaRPr lang="es-AR" sz="2400" dirty="0" smtClean="0">
              <a:cs typeface="Arial" panose="020B0604020202020204" pitchFamily="34" charset="0"/>
            </a:endParaRPr>
          </a:p>
          <a:p>
            <a:r>
              <a:rPr lang="es-AR" sz="2400" dirty="0" smtClean="0">
                <a:cs typeface="Arial" panose="020B0604020202020204" pitchFamily="34" charset="0"/>
              </a:rPr>
              <a:t>INTERPROVINCIAL </a:t>
            </a:r>
            <a:r>
              <a:rPr lang="es-AR" sz="2400" dirty="0">
                <a:cs typeface="Arial" panose="020B0604020202020204" pitchFamily="34" charset="0"/>
              </a:rPr>
              <a:t>del </a:t>
            </a:r>
            <a:r>
              <a:rPr lang="es-AR" sz="2400" dirty="0" smtClean="0">
                <a:cs typeface="Arial" panose="020B0604020202020204" pitchFamily="34" charset="0"/>
              </a:rPr>
              <a:t>ATUEL </a:t>
            </a:r>
            <a:r>
              <a:rPr lang="es-AR" sz="2400" dirty="0">
                <a:cs typeface="Arial" panose="020B0604020202020204" pitchFamily="34" charset="0"/>
              </a:rPr>
              <a:t>INFERIOR. </a:t>
            </a:r>
            <a:endParaRPr lang="es-AR" sz="2400" dirty="0" smtClean="0">
              <a:cs typeface="Arial" panose="020B0604020202020204" pitchFamily="34" charset="0"/>
            </a:endParaRPr>
          </a:p>
          <a:p>
            <a:endParaRPr lang="es-AR" sz="2400" dirty="0" smtClean="0"/>
          </a:p>
          <a:p>
            <a:r>
              <a:rPr lang="es-AR" sz="2000" dirty="0" smtClean="0"/>
              <a:t>La </a:t>
            </a:r>
            <a:r>
              <a:rPr lang="es-AR" sz="2000" dirty="0"/>
              <a:t>Pampa, Provincia de c</a:t>
            </a:r>
            <a:r>
              <a:rPr lang="es-AR" sz="2000" i="1" dirty="0"/>
              <a:t>l </a:t>
            </a:r>
            <a:r>
              <a:rPr lang="es-AR" sz="2000" dirty="0"/>
              <a:t>Mendoza, Provincia de </a:t>
            </a:r>
            <a:r>
              <a:rPr lang="es-AR" sz="2000" i="1" dirty="0"/>
              <a:t>s/ </a:t>
            </a:r>
            <a:r>
              <a:rPr lang="es-AR" sz="2000" dirty="0"/>
              <a:t>uso de </a:t>
            </a:r>
            <a:r>
              <a:rPr lang="es-AR" sz="2000" dirty="0" smtClean="0"/>
              <a:t>aguas</a:t>
            </a:r>
            <a:r>
              <a:rPr lang="es-AR" sz="2000" dirty="0"/>
              <a:t>. </a:t>
            </a:r>
            <a:endParaRPr lang="es-AR" sz="2000" dirty="0" smtClean="0"/>
          </a:p>
          <a:p>
            <a:r>
              <a:rPr lang="es-AR" sz="2000" dirty="0" smtClean="0"/>
              <a:t>CSJ </a:t>
            </a:r>
            <a:r>
              <a:rPr lang="es-AR" sz="2000" i="1" dirty="0"/>
              <a:t>243/2014 </a:t>
            </a:r>
            <a:r>
              <a:rPr lang="es-AR" sz="2000" dirty="0"/>
              <a:t>(50-L) </a:t>
            </a:r>
            <a:r>
              <a:rPr lang="es-AR" sz="2000" i="1" dirty="0"/>
              <a:t>ICS1 </a:t>
            </a:r>
            <a:r>
              <a:rPr lang="es-AR" sz="2000" dirty="0"/>
              <a:t>ORIGINARIO (01/12/2017) </a:t>
            </a:r>
            <a:r>
              <a:rPr lang="es-AR" sz="2000" dirty="0" smtClean="0"/>
              <a:t>Fallos</a:t>
            </a:r>
            <a:r>
              <a:rPr lang="es-AR" sz="2000" dirty="0"/>
              <a:t>: 340:1695</a:t>
            </a:r>
          </a:p>
          <a:p>
            <a:endParaRPr lang="es-AR" sz="2400" dirty="0"/>
          </a:p>
          <a:p>
            <a:pPr algn="just"/>
            <a:endParaRPr lang="es-AR" sz="2400" b="1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>
              <a:cs typeface="Arial" panose="020B0604020202020204" pitchFamily="34" charset="0"/>
            </a:endParaRPr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72482395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496" y="836712"/>
            <a:ext cx="896448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24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REGULACIÓN DEL AGUA</a:t>
            </a:r>
          </a:p>
          <a:p>
            <a:pPr algn="just"/>
            <a:endParaRPr lang="es-AR" sz="2400" dirty="0">
              <a:latin typeface="+mn-lt"/>
              <a:cs typeface="Arial" panose="020B0604020202020204" pitchFamily="34" charset="0"/>
            </a:endParaRPr>
          </a:p>
          <a:p>
            <a:pPr algn="just"/>
            <a:r>
              <a:rPr lang="es-AR" sz="2400" dirty="0">
                <a:latin typeface="+mn-lt"/>
                <a:cs typeface="Arial" panose="020B0604020202020204" pitchFamily="34" charset="0"/>
              </a:rPr>
              <a:t>Se pone de resalto que la </a:t>
            </a:r>
            <a:r>
              <a:rPr lang="es-AR" sz="2400" dirty="0" smtClean="0">
                <a:latin typeface="+mn-lt"/>
                <a:cs typeface="Arial" panose="020B0604020202020204" pitchFamily="34" charset="0"/>
              </a:rPr>
              <a:t>regulación jurídica del agua ha pasado de </a:t>
            </a:r>
            <a:r>
              <a:rPr lang="es-AR" sz="2400" b="1" dirty="0" smtClean="0">
                <a:latin typeface="+mn-lt"/>
                <a:cs typeface="Arial" panose="020B0604020202020204" pitchFamily="34" charset="0"/>
              </a:rPr>
              <a:t>un</a:t>
            </a:r>
            <a:r>
              <a:rPr lang="es-AR" sz="24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s-AR" sz="2400" b="1" dirty="0" smtClean="0">
                <a:latin typeface="+mn-lt"/>
                <a:cs typeface="Arial" panose="020B0604020202020204" pitchFamily="34" charset="0"/>
              </a:rPr>
              <a:t>modelo antropocéntrico, puramente </a:t>
            </a:r>
            <a:r>
              <a:rPr lang="es-AR" sz="2400" b="1" dirty="0" err="1" smtClean="0">
                <a:latin typeface="+mn-lt"/>
                <a:cs typeface="Arial" panose="020B0604020202020204" pitchFamily="34" charset="0"/>
              </a:rPr>
              <a:t>dominial</a:t>
            </a:r>
            <a:r>
              <a:rPr lang="es-AR" sz="2400" b="1" dirty="0" smtClean="0">
                <a:latin typeface="+mn-lt"/>
                <a:cs typeface="Arial" panose="020B0604020202020204" pitchFamily="34" charset="0"/>
              </a:rPr>
              <a:t>, </a:t>
            </a:r>
            <a:r>
              <a:rPr lang="es-AR" sz="2400" dirty="0" smtClean="0">
                <a:latin typeface="+mn-lt"/>
                <a:cs typeface="Arial" panose="020B0604020202020204" pitchFamily="34" charset="0"/>
              </a:rPr>
              <a:t>-que en gran medida está presente en el conflicto resuelto mediante la sentencia de 1987-, </a:t>
            </a:r>
            <a:r>
              <a:rPr lang="es-AR" sz="2400" b="1" dirty="0" smtClean="0">
                <a:latin typeface="+mn-lt"/>
                <a:cs typeface="Arial" panose="020B0604020202020204" pitchFamily="34" charset="0"/>
              </a:rPr>
              <a:t>a un modelo </a:t>
            </a:r>
            <a:r>
              <a:rPr lang="es-AR" sz="2400" b="1" dirty="0" err="1" smtClean="0">
                <a:latin typeface="+mn-lt"/>
                <a:cs typeface="Arial" panose="020B0604020202020204" pitchFamily="34" charset="0"/>
              </a:rPr>
              <a:t>ecocéntrico</a:t>
            </a:r>
            <a:r>
              <a:rPr lang="es-AR" sz="2400" b="1" dirty="0" smtClean="0">
                <a:latin typeface="+mn-lt"/>
                <a:cs typeface="Arial" panose="020B0604020202020204" pitchFamily="34" charset="0"/>
              </a:rPr>
              <a:t> sistémico.</a:t>
            </a:r>
          </a:p>
          <a:p>
            <a:pPr algn="just"/>
            <a:endParaRPr lang="es-AR" sz="2400" b="1" dirty="0" smtClean="0">
              <a:latin typeface="+mn-lt"/>
              <a:cs typeface="Arial" panose="020B0604020202020204" pitchFamily="34" charset="0"/>
            </a:endParaRPr>
          </a:p>
          <a:p>
            <a:r>
              <a:rPr lang="es-AR" sz="2400" dirty="0" smtClean="0"/>
              <a:t>La </a:t>
            </a:r>
            <a:r>
              <a:rPr lang="es-AR" sz="2400" dirty="0"/>
              <a:t>Pampa, Provincia de c</a:t>
            </a:r>
            <a:r>
              <a:rPr lang="es-AR" sz="2400" i="1" dirty="0"/>
              <a:t>l </a:t>
            </a:r>
            <a:r>
              <a:rPr lang="es-AR" sz="2400" dirty="0"/>
              <a:t>Mendoza, Provincia de </a:t>
            </a:r>
            <a:r>
              <a:rPr lang="es-AR" sz="2400" i="1" dirty="0"/>
              <a:t>s/ </a:t>
            </a:r>
            <a:r>
              <a:rPr lang="es-AR" sz="2400" dirty="0"/>
              <a:t>uso de </a:t>
            </a:r>
          </a:p>
          <a:p>
            <a:r>
              <a:rPr lang="es-AR" sz="2400" dirty="0"/>
              <a:t>aguas. CSJ </a:t>
            </a:r>
            <a:r>
              <a:rPr lang="es-AR" sz="2400" i="1" dirty="0"/>
              <a:t>243/2014 </a:t>
            </a:r>
            <a:r>
              <a:rPr lang="es-AR" sz="2400" dirty="0"/>
              <a:t>(50-L) </a:t>
            </a:r>
            <a:r>
              <a:rPr lang="es-AR" sz="2400" i="1" dirty="0"/>
              <a:t>ICS1 </a:t>
            </a:r>
            <a:r>
              <a:rPr lang="es-AR" sz="2400" dirty="0"/>
              <a:t>ORIGINARIO (01/12/2017)</a:t>
            </a:r>
            <a:r>
              <a:rPr lang="es-AR" sz="1600" dirty="0"/>
              <a:t> </a:t>
            </a:r>
            <a:endParaRPr lang="es-AR" sz="2400" dirty="0"/>
          </a:p>
          <a:p>
            <a:r>
              <a:rPr lang="es-AR" sz="2400" dirty="0"/>
              <a:t>Fallos: 340:1695</a:t>
            </a:r>
          </a:p>
          <a:p>
            <a:endParaRPr lang="es-AR" sz="2400" dirty="0"/>
          </a:p>
          <a:p>
            <a:pPr algn="just"/>
            <a:endParaRPr lang="es-AR" sz="2400" b="1" dirty="0">
              <a:latin typeface="+mn-lt"/>
              <a:cs typeface="Arial" panose="020B0604020202020204" pitchFamily="34" charset="0"/>
            </a:endParaRPr>
          </a:p>
          <a:p>
            <a:pPr algn="just"/>
            <a:endParaRPr lang="es-AR" sz="2400" dirty="0">
              <a:latin typeface="+mn-lt"/>
              <a:cs typeface="Arial" panose="020B0604020202020204" pitchFamily="34" charset="0"/>
            </a:endParaRPr>
          </a:p>
          <a:p>
            <a:pPr algn="just"/>
            <a:endParaRPr lang="es-AR" sz="2400" dirty="0">
              <a:latin typeface="+mn-lt"/>
            </a:endParaRPr>
          </a:p>
          <a:p>
            <a:endParaRPr lang="es-A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299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81764" y="1052736"/>
            <a:ext cx="1157606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LA REGULACIÓN DEL AGUA </a:t>
            </a:r>
          </a:p>
          <a:p>
            <a:endParaRPr lang="es-ES" sz="2400" b="1" dirty="0"/>
          </a:p>
          <a:p>
            <a:r>
              <a:rPr lang="es-ES" sz="2400" b="1" dirty="0" smtClean="0"/>
              <a:t>En </a:t>
            </a:r>
            <a:r>
              <a:rPr lang="es-ES" sz="2400" b="1" dirty="0"/>
              <a:t>efecto</a:t>
            </a:r>
            <a:r>
              <a:rPr lang="es-ES" sz="2400" dirty="0"/>
              <a:t>, </a:t>
            </a:r>
            <a:r>
              <a:rPr lang="es-ES" sz="2400" b="1" dirty="0"/>
              <a:t>la regulación jurídica del agua ha cambiado </a:t>
            </a:r>
            <a:endParaRPr lang="es-ES" sz="2400" b="1" dirty="0" smtClean="0"/>
          </a:p>
          <a:p>
            <a:r>
              <a:rPr lang="es-ES" sz="2400" b="1" dirty="0" smtClean="0"/>
              <a:t>sustancialmente </a:t>
            </a:r>
            <a:r>
              <a:rPr lang="es-ES" sz="2400" b="1" dirty="0"/>
              <a:t>en los últimos años</a:t>
            </a:r>
            <a:r>
              <a:rPr lang="es-ES" sz="2400" dirty="0"/>
              <a:t>. La visión basada </a:t>
            </a:r>
            <a:endParaRPr lang="es-ES" sz="2400" dirty="0" smtClean="0"/>
          </a:p>
          <a:p>
            <a:r>
              <a:rPr lang="es-ES" sz="2400" dirty="0" smtClean="0"/>
              <a:t>en </a:t>
            </a:r>
            <a:r>
              <a:rPr lang="es-ES" sz="2400" dirty="0"/>
              <a:t>un </a:t>
            </a:r>
            <a:r>
              <a:rPr lang="es-ES" sz="2400" b="1" dirty="0"/>
              <a:t>modelo antropocéntrico</a:t>
            </a:r>
            <a:r>
              <a:rPr lang="es-ES" sz="2400" dirty="0"/>
              <a:t>, </a:t>
            </a:r>
            <a:r>
              <a:rPr lang="es-ES" sz="2400" b="1" dirty="0"/>
              <a:t>puramente </a:t>
            </a:r>
            <a:r>
              <a:rPr lang="es-ES" sz="2400" b="1" dirty="0" err="1"/>
              <a:t>dominial</a:t>
            </a:r>
            <a:r>
              <a:rPr lang="es-ES" sz="2400" b="1" dirty="0"/>
              <a:t> </a:t>
            </a:r>
            <a:r>
              <a:rPr lang="es-ES" sz="2400" dirty="0"/>
              <a:t>que </a:t>
            </a:r>
            <a:endParaRPr lang="es-ES" sz="2400" dirty="0" smtClean="0"/>
          </a:p>
          <a:p>
            <a:r>
              <a:rPr lang="es-ES" sz="2400" dirty="0" smtClean="0"/>
              <a:t>solo </a:t>
            </a:r>
            <a:r>
              <a:rPr lang="es-ES" sz="2400" dirty="0"/>
              <a:t>repara en la </a:t>
            </a:r>
            <a:r>
              <a:rPr lang="es-ES" sz="2400" b="1" dirty="0"/>
              <a:t>utilidad privada </a:t>
            </a:r>
            <a:r>
              <a:rPr lang="es-ES" sz="2400" dirty="0"/>
              <a:t>que una persona puede </a:t>
            </a:r>
            <a:endParaRPr lang="es-ES" sz="2400" dirty="0" smtClean="0"/>
          </a:p>
          <a:p>
            <a:r>
              <a:rPr lang="es-ES" sz="2400" dirty="0" smtClean="0"/>
              <a:t>obtener </a:t>
            </a:r>
            <a:r>
              <a:rPr lang="es-ES" sz="2400" dirty="0"/>
              <a:t>de ella o bien en la </a:t>
            </a:r>
            <a:r>
              <a:rPr lang="es-ES" sz="2400" b="1" dirty="0"/>
              <a:t>utilidad pública </a:t>
            </a:r>
            <a:r>
              <a:rPr lang="es-ES" sz="2400" dirty="0"/>
              <a:t>que restringe </a:t>
            </a:r>
            <a:endParaRPr lang="es-ES" sz="2400" dirty="0" smtClean="0"/>
          </a:p>
          <a:p>
            <a:r>
              <a:rPr lang="es-ES" sz="2400" dirty="0" smtClean="0"/>
              <a:t>a </a:t>
            </a:r>
            <a:r>
              <a:rPr lang="es-ES" sz="2400" dirty="0"/>
              <a:t>la actividad del Estado, </a:t>
            </a:r>
            <a:r>
              <a:rPr lang="es-ES" sz="2400" b="1" dirty="0"/>
              <a:t>ha mutado hacia un modelo </a:t>
            </a: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>eco-céntrico </a:t>
            </a:r>
            <a:r>
              <a:rPr lang="es-ES" sz="2400" b="1" dirty="0"/>
              <a:t>o </a:t>
            </a:r>
            <a:r>
              <a:rPr lang="es-ES" sz="2400" b="1" dirty="0" smtClean="0"/>
              <a:t>sistémico.</a:t>
            </a:r>
          </a:p>
          <a:p>
            <a:endParaRPr lang="es-ES" sz="2400" u="sng" dirty="0"/>
          </a:p>
          <a:p>
            <a:r>
              <a:rPr lang="es-ES" dirty="0"/>
              <a:t>CSJ 528/2000 (36-B)/CS1 ORIGINARIO Buenos Aires, </a:t>
            </a:r>
            <a:r>
              <a:rPr lang="es-ES" dirty="0" smtClean="0"/>
              <a:t>Provincia </a:t>
            </a:r>
            <a:r>
              <a:rPr lang="es-ES" dirty="0"/>
              <a:t>de c/ Santa Fe, </a:t>
            </a:r>
            <a:endParaRPr lang="es-ES" dirty="0" smtClean="0"/>
          </a:p>
          <a:p>
            <a:r>
              <a:rPr lang="es-ES" dirty="0" smtClean="0"/>
              <a:t>Provincia </a:t>
            </a:r>
            <a:r>
              <a:rPr lang="es-ES" dirty="0"/>
              <a:t>de s/ sumarísimo </a:t>
            </a:r>
            <a:r>
              <a:rPr lang="es-ES" dirty="0" smtClean="0"/>
              <a:t>-</a:t>
            </a:r>
            <a:r>
              <a:rPr lang="es-ES" dirty="0"/>
              <a:t>derivación de aguas-. </a:t>
            </a:r>
            <a:r>
              <a:rPr lang="es-ES" dirty="0" smtClean="0"/>
              <a:t>03/12/2019. F. 342:2136</a:t>
            </a:r>
            <a:endParaRPr lang="es-ES" u="sng" dirty="0"/>
          </a:p>
        </p:txBody>
      </p:sp>
    </p:spTree>
    <p:extLst>
      <p:ext uri="{BB962C8B-B14F-4D97-AF65-F5344CB8AC3E}">
        <p14:creationId xmlns:p14="http://schemas.microsoft.com/office/powerpoint/2010/main" val="420787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620688"/>
            <a:ext cx="1102078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400" dirty="0" smtClean="0"/>
          </a:p>
          <a:p>
            <a:r>
              <a:rPr lang="es-AR" sz="2400" dirty="0" smtClean="0">
                <a:solidFill>
                  <a:srgbClr val="FF0000"/>
                </a:solidFill>
              </a:rPr>
              <a:t>DEBER DE ARMOMIZACIÓN CON DERECHOS COLECTIVOS </a:t>
            </a:r>
            <a:endParaRPr lang="es-AR" sz="2400" dirty="0">
              <a:solidFill>
                <a:srgbClr val="FF0000"/>
              </a:solidFill>
            </a:endParaRPr>
          </a:p>
          <a:p>
            <a:endParaRPr lang="es-AR" sz="2400" dirty="0" smtClean="0"/>
          </a:p>
          <a:p>
            <a:r>
              <a:rPr lang="es-AR" sz="2400" dirty="0" smtClean="0"/>
              <a:t>Mas </a:t>
            </a:r>
            <a:r>
              <a:rPr lang="es-AR" sz="2400" dirty="0"/>
              <a:t>también deben considerar que e</a:t>
            </a:r>
            <a:r>
              <a:rPr lang="es-ES" sz="2400" dirty="0"/>
              <a:t>se derecho individual </a:t>
            </a:r>
            <a:r>
              <a:rPr lang="es-ES" sz="2400" u="sng" dirty="0"/>
              <a:t>debe ser </a:t>
            </a:r>
          </a:p>
          <a:p>
            <a:r>
              <a:rPr lang="es-ES" sz="2400" u="sng" dirty="0"/>
              <a:t>armonizado con los derechos de incidencia colectiva </a:t>
            </a:r>
            <a:r>
              <a:rPr lang="es-ES" sz="2400" dirty="0"/>
              <a:t>(arts. 14 y 240 </a:t>
            </a:r>
            <a:endParaRPr lang="es-ES" sz="2400" dirty="0" smtClean="0"/>
          </a:p>
          <a:p>
            <a:r>
              <a:rPr lang="es-ES" sz="2400" dirty="0" smtClean="0"/>
              <a:t>Código </a:t>
            </a:r>
            <a:r>
              <a:rPr lang="es-ES" sz="2400" dirty="0"/>
              <a:t>Civil y Comercial) para asegurar que el ejercicio de la </a:t>
            </a:r>
            <a:endParaRPr lang="es-ES" sz="2400" dirty="0" smtClean="0"/>
          </a:p>
          <a:p>
            <a:r>
              <a:rPr lang="es-ES" sz="2400" dirty="0" smtClean="0"/>
              <a:t>industria lícita </a:t>
            </a:r>
            <a:r>
              <a:rPr lang="es-ES" sz="2400" dirty="0"/>
              <a:t>sea sustentable (arts. 1, 2 y 4 de la Ley General del </a:t>
            </a:r>
            <a:endParaRPr lang="es-ES" sz="2400" dirty="0" smtClean="0"/>
          </a:p>
          <a:p>
            <a:r>
              <a:rPr lang="es-ES" sz="2400" dirty="0" smtClean="0"/>
              <a:t>Ambiente 25.675</a:t>
            </a:r>
            <a:r>
              <a:rPr lang="es-ES" sz="2400" dirty="0"/>
              <a:t>). </a:t>
            </a:r>
            <a:endParaRPr lang="es-ES" sz="2400" dirty="0" smtClean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2019 . 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5773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3528" y="908720"/>
            <a:ext cx="8408071" cy="4431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CUENCA HÍDRICA PERSPECTIVA INTEGRAL </a:t>
            </a:r>
          </a:p>
          <a:p>
            <a:endParaRPr lang="es-AR" sz="2400" dirty="0"/>
          </a:p>
          <a:p>
            <a:r>
              <a:rPr lang="es-AR" sz="2400" dirty="0" smtClean="0"/>
              <a:t>La solución del caso que involucra una cuenca hídrica </a:t>
            </a:r>
          </a:p>
          <a:p>
            <a:r>
              <a:rPr lang="es-AR" sz="2400" dirty="0" err="1" smtClean="0"/>
              <a:t>interjurisdiccional</a:t>
            </a:r>
            <a:r>
              <a:rPr lang="es-AR" sz="2400" dirty="0" smtClean="0"/>
              <a:t> debe ser abordada desde una perspectiva</a:t>
            </a:r>
          </a:p>
          <a:p>
            <a:r>
              <a:rPr lang="es-AR" sz="2400" dirty="0" smtClean="0"/>
              <a:t>integral ya que requiere la adopción de medidas referidas a </a:t>
            </a:r>
          </a:p>
          <a:p>
            <a:r>
              <a:rPr lang="es-AR" sz="2400" dirty="0" smtClean="0"/>
              <a:t>la cuenca en general y no limitadas a las jurisdicciones </a:t>
            </a:r>
          </a:p>
          <a:p>
            <a:r>
              <a:rPr lang="es-AR" sz="2400" dirty="0" smtClean="0"/>
              <a:t>territoriales, porque los conflictos ambientales no coinciden </a:t>
            </a:r>
          </a:p>
          <a:p>
            <a:r>
              <a:rPr lang="es-AR" sz="2400" dirty="0" smtClean="0"/>
              <a:t>con las divisiones políticas o jurisdiccionales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r>
              <a:rPr lang="es-AR" sz="2400" dirty="0" smtClean="0"/>
              <a:t>FERNÁNDEZ, Miguel </a:t>
            </a:r>
            <a:r>
              <a:rPr lang="es-AR" sz="2400" dirty="0"/>
              <a:t>Á</a:t>
            </a:r>
            <a:r>
              <a:rPr lang="es-AR" sz="2400" dirty="0" smtClean="0"/>
              <a:t>ngel s/ infracción ley 24051</a:t>
            </a:r>
          </a:p>
          <a:p>
            <a:r>
              <a:rPr lang="es-AR" sz="2400" dirty="0" smtClean="0"/>
              <a:t>CSJ 001531/2017/CS001</a:t>
            </a:r>
          </a:p>
          <a:p>
            <a:r>
              <a:rPr lang="es-AR" sz="2400" dirty="0" smtClean="0"/>
              <a:t>22/08/2019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69278384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3528" y="908720"/>
            <a:ext cx="6453728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CUENCA HÍDRICA </a:t>
            </a:r>
          </a:p>
          <a:p>
            <a:endParaRPr lang="es-AR" sz="2400" dirty="0"/>
          </a:p>
          <a:p>
            <a:r>
              <a:rPr lang="es-AR" sz="2400" dirty="0" smtClean="0"/>
              <a:t>En </a:t>
            </a:r>
            <a:r>
              <a:rPr lang="es-AR" sz="2400" dirty="0"/>
              <a:t>ese sentido, </a:t>
            </a:r>
            <a:r>
              <a:rPr lang="es-AR" sz="2400" b="1" dirty="0"/>
              <a:t>la Corte dijo que se entiende por cuenca </a:t>
            </a:r>
            <a:endParaRPr lang="es-AR" sz="2400" b="1" dirty="0" smtClean="0"/>
          </a:p>
          <a:p>
            <a:r>
              <a:rPr lang="es-AR" sz="2400" b="1" dirty="0" smtClean="0"/>
              <a:t>hidrográfica </a:t>
            </a:r>
            <a:r>
              <a:rPr lang="es-AR" sz="2400" dirty="0"/>
              <a:t>el espacio geográfico delimitado por la línea </a:t>
            </a:r>
            <a:endParaRPr lang="es-AR" sz="2400" dirty="0" smtClean="0"/>
          </a:p>
          <a:p>
            <a:r>
              <a:rPr lang="es-AR" sz="2400" dirty="0" smtClean="0"/>
              <a:t>divisoria </a:t>
            </a:r>
            <a:r>
              <a:rPr lang="es-AR" sz="2400" dirty="0"/>
              <a:t>de las aguas que fluyen hacia una salida o depósito </a:t>
            </a:r>
            <a:endParaRPr lang="es-AR" sz="2400" dirty="0" smtClean="0"/>
          </a:p>
          <a:p>
            <a:r>
              <a:rPr lang="es-AR" sz="2400" dirty="0" smtClean="0"/>
              <a:t>común</a:t>
            </a:r>
            <a:r>
              <a:rPr lang="es-AR" sz="2400" dirty="0"/>
              <a:t>” (F. 340:1695). </a:t>
            </a:r>
            <a:r>
              <a:rPr lang="es-AR" sz="2400" b="1" dirty="0"/>
              <a:t>Las Cuencas hídricas</a:t>
            </a:r>
            <a:r>
              <a:rPr lang="es-AR" sz="2400" dirty="0"/>
              <a:t>, “son ámbitos </a:t>
            </a:r>
            <a:endParaRPr lang="es-AR" sz="2400" dirty="0" smtClean="0"/>
          </a:p>
          <a:p>
            <a:r>
              <a:rPr lang="es-AR" sz="2400" dirty="0" smtClean="0"/>
              <a:t>físicos </a:t>
            </a:r>
            <a:r>
              <a:rPr lang="es-AR" sz="2400" dirty="0"/>
              <a:t>dentro de los cuales los distintos usos y efectos de los </a:t>
            </a:r>
            <a:endParaRPr lang="es-AR" sz="2400" dirty="0" smtClean="0"/>
          </a:p>
          <a:p>
            <a:r>
              <a:rPr lang="es-AR" sz="2400" dirty="0" smtClean="0"/>
              <a:t>recursos </a:t>
            </a:r>
            <a:r>
              <a:rPr lang="es-AR" sz="2400" dirty="0"/>
              <a:t>hídricos y los demás recursos naturales </a:t>
            </a:r>
            <a:r>
              <a:rPr lang="es-AR" sz="2400" b="1" dirty="0"/>
              <a:t>son </a:t>
            </a:r>
            <a:endParaRPr lang="es-AR" sz="2400" b="1" dirty="0" smtClean="0"/>
          </a:p>
          <a:p>
            <a:r>
              <a:rPr lang="es-AR" sz="2400" b="1" dirty="0" smtClean="0"/>
              <a:t>naturalmente </a:t>
            </a:r>
            <a:r>
              <a:rPr lang="es-AR" sz="2400" b="1" dirty="0"/>
              <a:t>interdependientes</a:t>
            </a:r>
            <a:r>
              <a:rPr lang="es-AR" sz="2400" dirty="0"/>
              <a:t> y por tal motivo deben ser </a:t>
            </a:r>
            <a:endParaRPr lang="es-AR" sz="2400" dirty="0" smtClean="0"/>
          </a:p>
          <a:p>
            <a:r>
              <a:rPr lang="es-AR" sz="2400" dirty="0" smtClean="0"/>
              <a:t>usados </a:t>
            </a:r>
            <a:r>
              <a:rPr lang="es-AR" sz="2400" dirty="0"/>
              <a:t>y conservados de manera integrada (F. 340:1695).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CSJ 1531/2017/CS1. 22/08/2019. cuestión de competencia </a:t>
            </a:r>
          </a:p>
          <a:p>
            <a:r>
              <a:rPr lang="es-AR" sz="2400" dirty="0" smtClean="0"/>
              <a:t>FERNÁNDEZ, Miguel Ángel s/ infracción ley 24.051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7502957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254" y="620688"/>
            <a:ext cx="919514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smtClean="0">
                <a:solidFill>
                  <a:srgbClr val="FF0000"/>
                </a:solidFill>
              </a:rPr>
              <a:t>CONCEPCIÓN DE UNIDAD DE LA CUENCA HÍDRICA </a:t>
            </a:r>
          </a:p>
          <a:p>
            <a:endParaRPr lang="es-AR" sz="2000" dirty="0"/>
          </a:p>
          <a:p>
            <a:r>
              <a:rPr lang="es-AR" sz="2000" dirty="0" smtClean="0"/>
              <a:t>Que </a:t>
            </a:r>
            <a:r>
              <a:rPr lang="es-AR" sz="2000" dirty="0"/>
              <a:t>este Tribunal, en el trascendente precedente de referencia (F. 340:1695</a:t>
            </a:r>
            <a:r>
              <a:rPr lang="es-AR" sz="2000" dirty="0" smtClean="0"/>
              <a:t>)</a:t>
            </a:r>
          </a:p>
          <a:p>
            <a:r>
              <a:rPr lang="es-AR" sz="2000" dirty="0" smtClean="0"/>
              <a:t>resaltó</a:t>
            </a:r>
            <a:r>
              <a:rPr lang="es-AR" sz="2000" dirty="0"/>
              <a:t>, </a:t>
            </a:r>
            <a:r>
              <a:rPr lang="es-AR" sz="2000" u="sng" dirty="0"/>
              <a:t>la importancia de abordar el conflicto desde esa perspectiva integral </a:t>
            </a:r>
            <a:endParaRPr lang="es-AR" sz="2000" u="sng" dirty="0" smtClean="0"/>
          </a:p>
          <a:p>
            <a:r>
              <a:rPr lang="es-AR" sz="2000" u="sng" dirty="0" smtClean="0"/>
              <a:t>de </a:t>
            </a:r>
            <a:r>
              <a:rPr lang="es-AR" sz="2000" u="sng" dirty="0"/>
              <a:t>cuenca hídrica</a:t>
            </a:r>
            <a:r>
              <a:rPr lang="es-AR" sz="2000" dirty="0"/>
              <a:t>. Explicó en este punto que la solución del caso requiere </a:t>
            </a:r>
            <a:endParaRPr lang="es-AR" sz="2000" dirty="0" smtClean="0"/>
          </a:p>
          <a:p>
            <a:r>
              <a:rPr lang="es-AR" sz="2000" dirty="0" smtClean="0"/>
              <a:t>la adopción </a:t>
            </a:r>
            <a:r>
              <a:rPr lang="es-AR" sz="2000" dirty="0"/>
              <a:t>de medidas </a:t>
            </a:r>
            <a:r>
              <a:rPr lang="es-AR" sz="2000" b="1" u="sng" dirty="0"/>
              <a:t>referidas a la cuenca en general </a:t>
            </a:r>
            <a:r>
              <a:rPr lang="es-AR" sz="2000" dirty="0"/>
              <a:t>y </a:t>
            </a:r>
            <a:r>
              <a:rPr lang="es-AR" sz="2000" b="1" dirty="0"/>
              <a:t>no limitadas a </a:t>
            </a:r>
            <a:endParaRPr lang="es-AR" sz="2000" b="1" dirty="0" smtClean="0"/>
          </a:p>
          <a:p>
            <a:r>
              <a:rPr lang="es-AR" sz="2000" b="1" dirty="0" smtClean="0"/>
              <a:t>las </a:t>
            </a:r>
            <a:r>
              <a:rPr lang="es-AR" sz="2000" b="1" dirty="0"/>
              <a:t>jurisdicciones territoriales, porque los </a:t>
            </a:r>
            <a:r>
              <a:rPr lang="es-AR" sz="2000" b="1" dirty="0" smtClean="0"/>
              <a:t>conflictos </a:t>
            </a:r>
            <a:r>
              <a:rPr lang="es-AR" sz="2000" b="1" dirty="0"/>
              <a:t>ambientales no </a:t>
            </a:r>
            <a:endParaRPr lang="es-AR" sz="2000" b="1" dirty="0" smtClean="0"/>
          </a:p>
          <a:p>
            <a:r>
              <a:rPr lang="es-AR" sz="2000" b="1" dirty="0" smtClean="0"/>
              <a:t>coinciden con las divisiones políticas o jurisdiccionales</a:t>
            </a:r>
            <a:r>
              <a:rPr lang="es-AR" sz="2000" dirty="0" smtClean="0"/>
              <a:t>. </a:t>
            </a:r>
            <a:r>
              <a:rPr lang="es-AR" sz="2000" b="1" dirty="0" smtClean="0"/>
              <a:t>Remarcó, que la </a:t>
            </a:r>
          </a:p>
          <a:p>
            <a:r>
              <a:rPr lang="es-AR" sz="2000" b="1" dirty="0" smtClean="0"/>
              <a:t>concepción misma de la cuenca hídrica es la de unidad,</a:t>
            </a:r>
            <a:r>
              <a:rPr lang="es-AR" sz="2000" dirty="0" smtClean="0"/>
              <a:t> </a:t>
            </a:r>
            <a:r>
              <a:rPr lang="es-AR" sz="2000" b="1" dirty="0" smtClean="0"/>
              <a:t>en la que se </a:t>
            </a:r>
          </a:p>
          <a:p>
            <a:r>
              <a:rPr lang="es-AR" sz="2000" b="1" dirty="0" smtClean="0"/>
              <a:t>comprende al ciclo </a:t>
            </a:r>
            <a:r>
              <a:rPr lang="es-AR" sz="2000" b="1" dirty="0"/>
              <a:t>hidrológico en su conjunto, ligado a un territorio y a </a:t>
            </a:r>
            <a:endParaRPr lang="es-AR" sz="2000" b="1" dirty="0" smtClean="0"/>
          </a:p>
          <a:p>
            <a:r>
              <a:rPr lang="es-AR" sz="2000" b="1" dirty="0" smtClean="0"/>
              <a:t>un </a:t>
            </a:r>
            <a:r>
              <a:rPr lang="es-AR" sz="2000" b="1" dirty="0"/>
              <a:t>ambiente en </a:t>
            </a:r>
            <a:r>
              <a:rPr lang="es-AR" sz="2000" b="1" dirty="0" smtClean="0"/>
              <a:t>particular.</a:t>
            </a:r>
          </a:p>
          <a:p>
            <a:endParaRPr lang="es-AR" sz="2000" b="1" dirty="0"/>
          </a:p>
          <a:p>
            <a:r>
              <a:rPr lang="es-AR" sz="2000" dirty="0"/>
              <a:t>CSJ </a:t>
            </a:r>
            <a:r>
              <a:rPr lang="es-AR" sz="2000" dirty="0" smtClean="0"/>
              <a:t>1531/2017/CS1. CUESTIÓN DE COMPETENCIA. 22/08/2019</a:t>
            </a:r>
            <a:endParaRPr lang="es-AR" sz="2000" dirty="0"/>
          </a:p>
          <a:p>
            <a:r>
              <a:rPr lang="es-AR" sz="2000" dirty="0"/>
              <a:t>FERNÁNDEZ, Miguel Ángel s/ infracción ley 24.051</a:t>
            </a:r>
          </a:p>
          <a:p>
            <a:endParaRPr lang="es-AR" sz="2000" b="1" dirty="0"/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73340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3528" y="1340768"/>
            <a:ext cx="87270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RÉGIMEN DE GESTIÓN AMBIENTAL DE AGUAS LEY 25.688</a:t>
            </a:r>
          </a:p>
          <a:p>
            <a:endParaRPr lang="es-AR" sz="2400" dirty="0"/>
          </a:p>
          <a:p>
            <a:r>
              <a:rPr lang="es-AR" sz="2400" dirty="0" smtClean="0"/>
              <a:t>Que </a:t>
            </a:r>
            <a:r>
              <a:rPr lang="es-AR" sz="2400" dirty="0"/>
              <a:t>la concepción de unidad ambiental de gestión, de las </a:t>
            </a:r>
            <a:endParaRPr lang="es-AR" sz="2400" dirty="0" smtClean="0"/>
          </a:p>
          <a:p>
            <a:r>
              <a:rPr lang="es-AR" sz="2400" dirty="0" smtClean="0"/>
              <a:t>cuencas </a:t>
            </a:r>
            <a:r>
              <a:rPr lang="es-AR" sz="2400" dirty="0"/>
              <a:t>hídricas, </a:t>
            </a:r>
            <a:r>
              <a:rPr lang="es-AR" sz="2400" dirty="0" err="1"/>
              <a:t>interjurisdiccionales</a:t>
            </a:r>
            <a:r>
              <a:rPr lang="es-AR" sz="2400" dirty="0"/>
              <a:t>, se encuentra prevista </a:t>
            </a:r>
            <a:endParaRPr lang="es-AR" sz="2400" dirty="0" smtClean="0"/>
          </a:p>
          <a:p>
            <a:r>
              <a:rPr lang="es-AR" sz="2400" dirty="0" smtClean="0"/>
              <a:t>con </a:t>
            </a:r>
            <a:r>
              <a:rPr lang="es-AR" sz="2400" dirty="0"/>
              <a:t>claridad y contundencia, en la normativa de la Ley 25688 </a:t>
            </a:r>
            <a:endParaRPr lang="es-AR" sz="2400" dirty="0" smtClean="0"/>
          </a:p>
          <a:p>
            <a:r>
              <a:rPr lang="es-AR" sz="2400" dirty="0" smtClean="0"/>
              <a:t>“</a:t>
            </a:r>
            <a:r>
              <a:rPr lang="es-AR" sz="2400" dirty="0"/>
              <a:t>Régimen de Gestión Ambiental de Aguas” (artículo 3</a:t>
            </a:r>
            <a:r>
              <a:rPr lang="es-AR" sz="2400" dirty="0" smtClean="0"/>
              <a:t>°).</a:t>
            </a:r>
            <a:endParaRPr lang="es-AR" sz="2400" dirty="0"/>
          </a:p>
          <a:p>
            <a:endParaRPr lang="es-AR" sz="2400" dirty="0" smtClean="0"/>
          </a:p>
          <a:p>
            <a:r>
              <a:rPr lang="es-AR" sz="2400" dirty="0"/>
              <a:t>CSJ </a:t>
            </a:r>
            <a:r>
              <a:rPr lang="es-AR" sz="2400" dirty="0" smtClean="0"/>
              <a:t>1531/2017/CS1. CUESTIÓN DE COMPETENCIA. </a:t>
            </a:r>
            <a:endParaRPr lang="es-AR" sz="2400" dirty="0"/>
          </a:p>
          <a:p>
            <a:r>
              <a:rPr lang="es-AR" sz="2400" dirty="0"/>
              <a:t>FERNÁNDEZ, Miguel Ángel s/ infracción ley </a:t>
            </a:r>
            <a:r>
              <a:rPr lang="es-AR" sz="2400" dirty="0" smtClean="0"/>
              <a:t>24.051</a:t>
            </a:r>
          </a:p>
          <a:p>
            <a:r>
              <a:rPr lang="es-AR" sz="2400" dirty="0" smtClean="0"/>
              <a:t>22.08.2019. F. 342:1327</a:t>
            </a:r>
            <a:endParaRPr lang="es-AR" sz="2400" dirty="0"/>
          </a:p>
          <a:p>
            <a:endParaRPr lang="es-AR" sz="2400" b="1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71101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1268760"/>
            <a:ext cx="6081242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>
                <a:solidFill>
                  <a:srgbClr val="FF0000"/>
                </a:solidFill>
              </a:rPr>
              <a:t>GESTIÓN DE UNIDAD O INTEGRAL DE LA CUENCA </a:t>
            </a:r>
          </a:p>
          <a:p>
            <a:endParaRPr lang="es-AR" sz="2000" dirty="0"/>
          </a:p>
          <a:p>
            <a:r>
              <a:rPr lang="es-AR" sz="2000" dirty="0" smtClean="0"/>
              <a:t>La necesidad de adoptar una Gestión de unidad o integral de la Cuenca se</a:t>
            </a:r>
          </a:p>
          <a:p>
            <a:r>
              <a:rPr lang="es-AR" sz="2000" dirty="0" smtClean="0"/>
              <a:t>refleja como Principio Rector Nº 17 de «Gestión Integrada del Recurso Hídrico», </a:t>
            </a:r>
          </a:p>
          <a:p>
            <a:r>
              <a:rPr lang="es-AR" sz="2000" dirty="0" smtClean="0"/>
              <a:t>de los Principios Rectores de Política Hídrica aprobados por el COHIFE </a:t>
            </a:r>
          </a:p>
          <a:p>
            <a:r>
              <a:rPr lang="es-AR" sz="2000" dirty="0" smtClean="0"/>
              <a:t>(ley 26.438), poniendo de relevancia que “La gran diversidad de factores </a:t>
            </a:r>
          </a:p>
          <a:p>
            <a:r>
              <a:rPr lang="es-AR" sz="2000" dirty="0" smtClean="0"/>
              <a:t>ambientales, sociales y económicos que afectan o son afectados por el </a:t>
            </a:r>
          </a:p>
          <a:p>
            <a:r>
              <a:rPr lang="es-AR" sz="2000" dirty="0" smtClean="0"/>
              <a:t>manejo del agua avala la importancia de establecer una gestión integrada </a:t>
            </a:r>
          </a:p>
          <a:p>
            <a:r>
              <a:rPr lang="es-AR" sz="2000" dirty="0" smtClean="0"/>
              <a:t>del recurso hídrico (en contraposición al manejo sectorizado y descoordinado)”. </a:t>
            </a:r>
          </a:p>
          <a:p>
            <a:endParaRPr lang="es-AR" sz="2000" dirty="0" smtClean="0"/>
          </a:p>
          <a:p>
            <a:r>
              <a:rPr lang="es-AR" sz="2000" dirty="0" smtClean="0"/>
              <a:t>CSJ 1531/2017/CS1. CUESTIÓN DE COMPETENCIA. 22.08.2019</a:t>
            </a:r>
          </a:p>
          <a:p>
            <a:r>
              <a:rPr lang="es-AR" sz="2000" dirty="0" smtClean="0"/>
              <a:t>FERNÁNDEZ, Miguel Ángel s/ infracción ley 24.05. F. 342:1327</a:t>
            </a:r>
          </a:p>
          <a:p>
            <a:endParaRPr lang="es-AR" sz="2000" b="1" dirty="0" smtClean="0"/>
          </a:p>
          <a:p>
            <a:endParaRPr lang="es-AR" sz="2000" dirty="0" smtClean="0"/>
          </a:p>
          <a:p>
            <a:endParaRPr lang="es-AR" sz="2000" dirty="0" smtClean="0"/>
          </a:p>
          <a:p>
            <a:endParaRPr lang="es-AR" sz="2000" dirty="0" smtClean="0"/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95215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3135" y="1124744"/>
            <a:ext cx="901086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GESTIÓN HÍDRICA VINCULADA A LA GESTIÓN TERRITORIAL</a:t>
            </a:r>
          </a:p>
          <a:p>
            <a:endParaRPr lang="es-AR" sz="2400" dirty="0" smtClean="0"/>
          </a:p>
          <a:p>
            <a:r>
              <a:rPr lang="es-AR" sz="2400" dirty="0" smtClean="0"/>
              <a:t>Asimismo</a:t>
            </a:r>
            <a:r>
              <a:rPr lang="es-AR" sz="2400" dirty="0"/>
              <a:t>, se establece que “la gestión hídrica debe estar </a:t>
            </a:r>
            <a:endParaRPr lang="es-AR" sz="2400" dirty="0" smtClean="0"/>
          </a:p>
          <a:p>
            <a:r>
              <a:rPr lang="es-AR" sz="2400" dirty="0" smtClean="0"/>
              <a:t>fuertemente </a:t>
            </a:r>
            <a:r>
              <a:rPr lang="es-AR" sz="2400" dirty="0"/>
              <a:t>vinculada a la gestión territorial, la conservación </a:t>
            </a:r>
            <a:endParaRPr lang="es-AR" sz="2400" dirty="0" smtClean="0"/>
          </a:p>
          <a:p>
            <a:r>
              <a:rPr lang="es-AR" sz="2400" dirty="0" smtClean="0"/>
              <a:t>de </a:t>
            </a:r>
            <a:r>
              <a:rPr lang="es-AR" sz="2400" dirty="0"/>
              <a:t>los suelos y la protección de los ecosistemas naturales</a:t>
            </a:r>
            <a:r>
              <a:rPr lang="es-AR" sz="2400" dirty="0" smtClean="0"/>
              <a:t>”.</a:t>
            </a:r>
          </a:p>
          <a:p>
            <a:endParaRPr lang="es-AR" sz="2400" dirty="0"/>
          </a:p>
          <a:p>
            <a:r>
              <a:rPr lang="es-AR" sz="2400" dirty="0"/>
              <a:t>CSJ </a:t>
            </a:r>
            <a:r>
              <a:rPr lang="es-AR" sz="2400" dirty="0" smtClean="0"/>
              <a:t>1531/2017/CS1.CUESTIÓN </a:t>
            </a:r>
            <a:r>
              <a:rPr lang="es-AR" sz="2400" dirty="0"/>
              <a:t>DE COMPETENCIA. </a:t>
            </a:r>
          </a:p>
          <a:p>
            <a:r>
              <a:rPr lang="es-AR" sz="2400" dirty="0"/>
              <a:t>FERNÁNDEZ, Miguel Ángel s/ infracción ley 24.051</a:t>
            </a:r>
          </a:p>
          <a:p>
            <a:r>
              <a:rPr lang="es-AR" sz="2400" dirty="0" smtClean="0"/>
              <a:t>22.08.2019. F. 342:1327</a:t>
            </a:r>
            <a:endParaRPr lang="es-AR" sz="2400" dirty="0"/>
          </a:p>
          <a:p>
            <a:endParaRPr lang="es-AR" sz="2400" b="1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7961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1412776"/>
            <a:ext cx="874060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CONJUGAR TERRITORIALIDAD AMBIENTAL Y FEDERAL </a:t>
            </a:r>
          </a:p>
          <a:p>
            <a:endParaRPr lang="es-AR" sz="2400" b="1" dirty="0"/>
          </a:p>
          <a:p>
            <a:r>
              <a:rPr lang="es-AR" sz="2400" b="1" dirty="0" smtClean="0"/>
              <a:t>Una </a:t>
            </a:r>
            <a:r>
              <a:rPr lang="es-AR" sz="2400" b="1" dirty="0"/>
              <a:t>comprensión amplia de la compleja situación </a:t>
            </a:r>
            <a:r>
              <a:rPr lang="es-AR" sz="2400" b="1" dirty="0" smtClean="0"/>
              <a:t>general </a:t>
            </a:r>
            <a:r>
              <a:rPr lang="es-AR" sz="2400" b="1" dirty="0"/>
              <a:t>de la Laguna La </a:t>
            </a:r>
            <a:r>
              <a:rPr lang="es-AR" sz="2400" b="1" dirty="0" err="1"/>
              <a:t>Picasa</a:t>
            </a:r>
            <a:r>
              <a:rPr lang="es-AR" sz="2400" b="1" dirty="0"/>
              <a:t> demanda conjugar la </a:t>
            </a:r>
            <a:r>
              <a:rPr lang="es-AR" sz="2400" b="1" dirty="0" smtClean="0"/>
              <a:t>territorialidad </a:t>
            </a:r>
            <a:r>
              <a:rPr lang="es-AR" sz="2400" b="1" dirty="0"/>
              <a:t>ambiental, que responde a factores </a:t>
            </a:r>
            <a:r>
              <a:rPr lang="es-AR" sz="2400" b="1" dirty="0" smtClean="0"/>
              <a:t>predominantemente </a:t>
            </a:r>
            <a:r>
              <a:rPr lang="es-AR" sz="2400" b="1" dirty="0"/>
              <a:t>naturales con la territorialidad </a:t>
            </a:r>
            <a:r>
              <a:rPr lang="es-AR" sz="2400" b="1" dirty="0" smtClean="0"/>
              <a:t>federal</a:t>
            </a:r>
            <a:r>
              <a:rPr lang="es-AR" sz="2400" b="1" dirty="0"/>
              <a:t>, que expresa una decisión predominantemente </a:t>
            </a:r>
            <a:r>
              <a:rPr lang="es-AR" sz="2400" b="1" dirty="0" smtClean="0"/>
              <a:t>histórica </a:t>
            </a:r>
            <a:r>
              <a:rPr lang="es-AR" sz="2400" b="1" dirty="0"/>
              <a:t>y cultural.</a:t>
            </a:r>
            <a:r>
              <a:rPr lang="es-AR" sz="2400" dirty="0"/>
              <a:t> </a:t>
            </a:r>
            <a:endParaRPr lang="es-ES" sz="2400" dirty="0"/>
          </a:p>
          <a:p>
            <a:endParaRPr lang="es-ES" sz="2400" dirty="0" smtClean="0"/>
          </a:p>
          <a:p>
            <a:r>
              <a:rPr lang="es-ES" dirty="0" smtClean="0"/>
              <a:t>CSJ 528/2000 (36-B)/CS1 ORIGINARIO Buenos Aires, Provincia de c/ Santa Fe, </a:t>
            </a:r>
          </a:p>
          <a:p>
            <a:r>
              <a:rPr lang="es-ES" dirty="0" smtClean="0"/>
              <a:t>Provincia de s/ sumarísimo -derivación de aguas-. 03/12/2019. </a:t>
            </a:r>
            <a:endParaRPr lang="es-ES" u="sng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690056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980728"/>
            <a:ext cx="4724102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VISIÓN INTEGRAL, HOLÍSTICA Y TOTALIZADORA </a:t>
            </a:r>
          </a:p>
          <a:p>
            <a:endParaRPr lang="es-AR" sz="2400" dirty="0">
              <a:solidFill>
                <a:srgbClr val="FF0000"/>
              </a:solidFill>
            </a:endParaRPr>
          </a:p>
          <a:p>
            <a:r>
              <a:rPr lang="es-AR" sz="2400" dirty="0" smtClean="0"/>
              <a:t>En </a:t>
            </a:r>
            <a:r>
              <a:rPr lang="es-AR" sz="2400" dirty="0"/>
              <a:t>consecuencia, la visión del tribunal, en casos de afectación, </a:t>
            </a:r>
            <a:endParaRPr lang="es-AR" sz="2400" dirty="0" smtClean="0"/>
          </a:p>
          <a:p>
            <a:r>
              <a:rPr lang="es-AR" sz="2400" dirty="0" smtClean="0"/>
              <a:t>contaminación </a:t>
            </a:r>
            <a:r>
              <a:rPr lang="es-AR" sz="2400" dirty="0"/>
              <a:t>o degradación ambiental de Cuencas hídricas, </a:t>
            </a:r>
            <a:endParaRPr lang="es-AR" sz="2400" dirty="0" smtClean="0"/>
          </a:p>
          <a:p>
            <a:r>
              <a:rPr lang="es-AR" sz="2400" dirty="0" smtClean="0"/>
              <a:t>debe </a:t>
            </a:r>
            <a:r>
              <a:rPr lang="es-AR" sz="2400" dirty="0"/>
              <a:t>ser </a:t>
            </a:r>
            <a:r>
              <a:rPr lang="es-AR" sz="2400" b="1" dirty="0"/>
              <a:t>integral, holística y totalizadora</a:t>
            </a:r>
            <a:r>
              <a:rPr lang="es-AR" sz="2400" dirty="0"/>
              <a:t>. Por ello se dijo que la </a:t>
            </a:r>
            <a:endParaRPr lang="es-AR" sz="2400" dirty="0" smtClean="0"/>
          </a:p>
          <a:p>
            <a:r>
              <a:rPr lang="es-AR" sz="2400" dirty="0" smtClean="0"/>
              <a:t>CUENCA </a:t>
            </a:r>
            <a:r>
              <a:rPr lang="es-AR" sz="2400" dirty="0"/>
              <a:t>DEL RÍO “es un sistema integral, que se refleja en la </a:t>
            </a:r>
            <a:endParaRPr lang="es-AR" sz="2400" dirty="0" smtClean="0"/>
          </a:p>
          <a:p>
            <a:r>
              <a:rPr lang="es-AR" sz="2400" dirty="0" smtClean="0"/>
              <a:t>estrecha </a:t>
            </a:r>
            <a:r>
              <a:rPr lang="es-AR" sz="2400" dirty="0"/>
              <a:t>interdependencia</a:t>
            </a:r>
            <a:r>
              <a:rPr lang="es-AR" sz="2400" b="1" dirty="0"/>
              <a:t> </a:t>
            </a:r>
            <a:r>
              <a:rPr lang="es-AR" sz="2400" dirty="0"/>
              <a:t>entre las diversas partes del curso de </a:t>
            </a:r>
            <a:endParaRPr lang="es-AR" sz="2400" dirty="0" smtClean="0"/>
          </a:p>
          <a:p>
            <a:r>
              <a:rPr lang="es-AR" sz="2400" dirty="0" smtClean="0"/>
              <a:t>agua</a:t>
            </a:r>
            <a:r>
              <a:rPr lang="es-AR" sz="2400" dirty="0"/>
              <a:t>” (F.340:1695).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CSJ 1531/2017/CS1. F. 342:1327</a:t>
            </a:r>
          </a:p>
          <a:p>
            <a:r>
              <a:rPr lang="es-AR" sz="2400" dirty="0" smtClean="0"/>
              <a:t>CUESTIÓN </a:t>
            </a:r>
            <a:r>
              <a:rPr lang="es-AR" sz="2400" dirty="0"/>
              <a:t>DE COMPETENCIA. 22.08.2019</a:t>
            </a:r>
          </a:p>
          <a:p>
            <a:r>
              <a:rPr lang="es-AR" sz="2400" dirty="0" smtClean="0"/>
              <a:t>FERNÁNDEZ</a:t>
            </a:r>
            <a:r>
              <a:rPr lang="es-AR" sz="2400" dirty="0"/>
              <a:t>, Miguel Ángel s/ infracción ley 24.051</a:t>
            </a:r>
          </a:p>
          <a:p>
            <a:endParaRPr lang="es-AR" sz="2400" b="1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43743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ages.artelista.com/artelista/obras/big/9/6/8/93226245343027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20713"/>
            <a:ext cx="6667500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699792" y="2564904"/>
            <a:ext cx="28536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>
                <a:solidFill>
                  <a:srgbClr val="FF0000"/>
                </a:solidFill>
              </a:rPr>
              <a:t>HUMEDALES </a:t>
            </a:r>
            <a:endParaRPr lang="es-A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52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620688"/>
            <a:ext cx="9381094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DERECHOS SUBJETIVOS FRENTE A LA LEY DE GLACIARES</a:t>
            </a:r>
          </a:p>
          <a:p>
            <a:endParaRPr lang="es-AR" sz="2400" dirty="0"/>
          </a:p>
          <a:p>
            <a:r>
              <a:rPr lang="es-AR" sz="2400" dirty="0" smtClean="0"/>
              <a:t>Es </a:t>
            </a:r>
            <a:r>
              <a:rPr lang="es-AR" sz="2400" dirty="0"/>
              <a:t>por ello que frente</a:t>
            </a:r>
            <a:r>
              <a:rPr lang="es-ES" sz="2400" dirty="0"/>
              <a:t> a las previsiones de la Ley de Glaciares que </a:t>
            </a:r>
          </a:p>
          <a:p>
            <a:r>
              <a:rPr lang="es-ES" sz="2400" dirty="0"/>
              <a:t>apuntan a proteger derechos de incidencia colectiva –y de un </a:t>
            </a:r>
            <a:endParaRPr lang="es-ES" sz="2400" dirty="0" smtClean="0"/>
          </a:p>
          <a:p>
            <a:r>
              <a:rPr lang="es-ES" sz="2400" dirty="0" smtClean="0"/>
              <a:t>carácter especialmente </a:t>
            </a:r>
            <a:r>
              <a:rPr lang="es-ES" sz="2400" dirty="0"/>
              <a:t>novedoso-, </a:t>
            </a:r>
            <a:r>
              <a:rPr lang="es-ES" sz="2400" u="sng" dirty="0"/>
              <a:t>los jueces deben ponderar </a:t>
            </a:r>
            <a:r>
              <a:rPr lang="es-ES" sz="2400" dirty="0"/>
              <a:t>que </a:t>
            </a:r>
            <a:endParaRPr lang="es-ES" sz="2400" dirty="0" smtClean="0"/>
          </a:p>
          <a:p>
            <a:r>
              <a:rPr lang="es-AR" sz="2400" dirty="0" smtClean="0"/>
              <a:t>las </a:t>
            </a:r>
            <a:r>
              <a:rPr lang="es-AR" sz="2400" dirty="0"/>
              <a:t>personas </a:t>
            </a:r>
            <a:r>
              <a:rPr lang="es-AR" sz="2400" dirty="0" smtClean="0"/>
              <a:t>físicas </a:t>
            </a:r>
            <a:r>
              <a:rPr lang="es-AR" sz="2400" dirty="0"/>
              <a:t>y jurídicas pueden ciertamente ser titulares de </a:t>
            </a:r>
            <a:endParaRPr lang="es-AR" sz="2400" dirty="0" smtClean="0"/>
          </a:p>
          <a:p>
            <a:r>
              <a:rPr lang="es-AR" sz="2400" u="sng" dirty="0" smtClean="0"/>
              <a:t>derechos </a:t>
            </a:r>
            <a:r>
              <a:rPr lang="es-AR" sz="2400" u="sng" dirty="0"/>
              <a:t>subjetivos </a:t>
            </a:r>
            <a:r>
              <a:rPr lang="es-AR" sz="2400" u="sng" dirty="0" smtClean="0"/>
              <a:t>que </a:t>
            </a:r>
            <a:r>
              <a:rPr lang="es-AR" sz="2400" u="sng" dirty="0"/>
              <a:t>integran el concepto constitucional de </a:t>
            </a:r>
            <a:endParaRPr lang="es-AR" sz="2400" u="sng" dirty="0" smtClean="0"/>
          </a:p>
          <a:p>
            <a:r>
              <a:rPr lang="es-AR" sz="2400" u="sng" dirty="0" smtClean="0"/>
              <a:t>propiedad</a:t>
            </a:r>
            <a:r>
              <a:rPr lang="es-AR" sz="2400" dirty="0"/>
              <a:t>, amparados en los </a:t>
            </a:r>
            <a:r>
              <a:rPr lang="es-AR" sz="2400" dirty="0" smtClean="0"/>
              <a:t>términos </a:t>
            </a:r>
            <a:r>
              <a:rPr lang="es-AR" sz="2400" dirty="0"/>
              <a:t>y con la extensión que les </a:t>
            </a:r>
            <a:endParaRPr lang="es-AR" sz="2400" dirty="0" smtClean="0"/>
          </a:p>
          <a:p>
            <a:r>
              <a:rPr lang="es-AR" sz="2400" dirty="0" smtClean="0"/>
              <a:t>reconoce </a:t>
            </a:r>
            <a:r>
              <a:rPr lang="es-AR" sz="2400" dirty="0"/>
              <a:t>el ordenamiento jurídico y </a:t>
            </a:r>
            <a:r>
              <a:rPr lang="es-AR" sz="2400" dirty="0" smtClean="0"/>
              <a:t>la </a:t>
            </a:r>
            <a:r>
              <a:rPr lang="es-AR" sz="2400" dirty="0"/>
              <a:t>jurisprudencia de este </a:t>
            </a:r>
            <a:endParaRPr lang="es-AR" sz="2400" dirty="0" smtClean="0"/>
          </a:p>
          <a:p>
            <a:r>
              <a:rPr lang="es-AR" sz="2400" dirty="0" smtClean="0"/>
              <a:t>Tribunal</a:t>
            </a:r>
            <a:r>
              <a:rPr lang="es-AR" sz="2400" dirty="0"/>
              <a:t>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/>
              <a:t>CSJ 140/2011 (47-B)/CS1.</a:t>
            </a:r>
            <a:r>
              <a:rPr lang="es-AR" sz="2400" u="sng" dirty="0"/>
              <a:t>ORIGINARIO </a:t>
            </a:r>
            <a:r>
              <a:rPr lang="es-AR" sz="2400" dirty="0"/>
              <a:t>“</a:t>
            </a:r>
            <a:r>
              <a:rPr lang="es-AR" sz="2400" dirty="0" err="1"/>
              <a:t>Barrick</a:t>
            </a:r>
            <a:r>
              <a:rPr lang="es-AR" sz="2400" dirty="0"/>
              <a:t> Exploraciones </a:t>
            </a:r>
          </a:p>
          <a:p>
            <a:r>
              <a:rPr lang="es-AR" sz="2400" dirty="0"/>
              <a:t>Argentinas S.A y otro c/Estado Nacional s/ acción declarativa </a:t>
            </a:r>
          </a:p>
          <a:p>
            <a:r>
              <a:rPr lang="es-AR" sz="2400" dirty="0"/>
              <a:t>de inconstitucionalidad”. 4 de junio de </a:t>
            </a:r>
            <a:r>
              <a:rPr lang="es-AR" sz="2400" dirty="0" smtClean="0"/>
              <a:t>2019. </a:t>
            </a:r>
            <a:r>
              <a:rPr lang="es-AR" sz="2400" dirty="0"/>
              <a:t>Fallos 342:917</a:t>
            </a:r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50571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198" y="188640"/>
            <a:ext cx="924765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HUMEDALES </a:t>
            </a:r>
          </a:p>
          <a:p>
            <a:endParaRPr lang="es-AR" sz="2400" dirty="0"/>
          </a:p>
          <a:p>
            <a:r>
              <a:rPr lang="es-AR" sz="2400" dirty="0" smtClean="0"/>
              <a:t>Que </a:t>
            </a:r>
            <a:r>
              <a:rPr lang="es-AR" sz="2400" dirty="0"/>
              <a:t>los </a:t>
            </a:r>
            <a:r>
              <a:rPr lang="es-AR" sz="2400" b="1" dirty="0" smtClean="0"/>
              <a:t>humedales </a:t>
            </a:r>
            <a:r>
              <a:rPr lang="es-AR" sz="2400" dirty="0" smtClean="0"/>
              <a:t>son </a:t>
            </a:r>
            <a:r>
              <a:rPr lang="es-AR" sz="2400" dirty="0"/>
              <a:t>las extensiones de marismas, </a:t>
            </a:r>
            <a:r>
              <a:rPr lang="es-AR" sz="2400" b="1" dirty="0" smtClean="0"/>
              <a:t>pantanos </a:t>
            </a:r>
            <a:r>
              <a:rPr lang="es-AR" sz="2400" dirty="0"/>
              <a:t>y </a:t>
            </a:r>
            <a:r>
              <a:rPr lang="es-AR" sz="2400" b="1" dirty="0"/>
              <a:t>turberas, o superficies cubiertas de aguas</a:t>
            </a:r>
            <a:r>
              <a:rPr lang="es-AR" sz="2400" dirty="0"/>
              <a:t>, </a:t>
            </a:r>
            <a:r>
              <a:rPr lang="es-AR" sz="2400" dirty="0" smtClean="0"/>
              <a:t>sean </a:t>
            </a:r>
            <a:r>
              <a:rPr lang="es-AR" sz="2400" dirty="0"/>
              <a:t>estas de régimen natural o artificial, permanentes </a:t>
            </a:r>
            <a:r>
              <a:rPr lang="es-AR" sz="2400" dirty="0" smtClean="0"/>
              <a:t>o </a:t>
            </a:r>
            <a:r>
              <a:rPr lang="es-AR" sz="2400" dirty="0"/>
              <a:t>temporales, estancadas o corrientes, dulces, salobres </a:t>
            </a:r>
            <a:r>
              <a:rPr lang="es-AR" sz="2400" dirty="0" smtClean="0"/>
              <a:t>o </a:t>
            </a:r>
            <a:r>
              <a:rPr lang="es-AR" sz="2400" dirty="0"/>
              <a:t>saladas, incluidas las extensiones de agua marina </a:t>
            </a:r>
            <a:r>
              <a:rPr lang="es-AR" sz="2400" b="1" dirty="0"/>
              <a:t>cuya </a:t>
            </a:r>
            <a:r>
              <a:rPr lang="es-AR" sz="2400" b="1" dirty="0" smtClean="0"/>
              <a:t>profundidad </a:t>
            </a:r>
            <a:r>
              <a:rPr lang="es-AR" sz="2400" b="1" dirty="0"/>
              <a:t>en marea baja no exceda de seis metros </a:t>
            </a:r>
            <a:r>
              <a:rPr lang="es-AR" sz="2400" dirty="0" smtClean="0"/>
              <a:t>(</a:t>
            </a:r>
            <a:r>
              <a:rPr lang="es-AR" sz="2400" dirty="0"/>
              <a:t>conforme la Convención Relativa a los Humedales de </a:t>
            </a:r>
            <a:r>
              <a:rPr lang="es-AR" sz="2400" dirty="0" smtClean="0"/>
              <a:t>importancia </a:t>
            </a:r>
            <a:r>
              <a:rPr lang="es-AR" sz="2400" dirty="0"/>
              <a:t>internacional especialmente como hábitat de </a:t>
            </a:r>
            <a:endParaRPr lang="es-AR" sz="2400" dirty="0" smtClean="0"/>
          </a:p>
          <a:p>
            <a:r>
              <a:rPr lang="es-AR" sz="2400" dirty="0" smtClean="0"/>
              <a:t>aves </a:t>
            </a:r>
            <a:r>
              <a:rPr lang="es-AR" sz="2400" dirty="0"/>
              <a:t>acuáticas, firmada en </a:t>
            </a:r>
            <a:r>
              <a:rPr lang="es-AR" sz="2400" dirty="0" smtClean="0"/>
              <a:t>RAMSAR el 02/02/1971</a:t>
            </a:r>
            <a:r>
              <a:rPr lang="es-AR" sz="2400" dirty="0"/>
              <a:t>, </a:t>
            </a:r>
            <a:r>
              <a:rPr lang="es-AR" sz="2400" dirty="0" smtClean="0"/>
              <a:t>modificada </a:t>
            </a:r>
            <a:r>
              <a:rPr lang="es-AR" sz="2400" dirty="0"/>
              <a:t>según el </a:t>
            </a:r>
            <a:r>
              <a:rPr lang="es-AR" sz="2400" dirty="0" smtClean="0"/>
              <a:t>PROTOCOLO DE PARÍS del 03/12/1982 </a:t>
            </a:r>
            <a:r>
              <a:rPr lang="es-AR" sz="2400" dirty="0"/>
              <a:t>y </a:t>
            </a:r>
            <a:r>
              <a:rPr lang="es-AR" sz="2400" dirty="0" smtClean="0"/>
              <a:t>enmiendas </a:t>
            </a:r>
            <a:r>
              <a:rPr lang="es-AR" sz="2400" dirty="0"/>
              <a:t>de Regina del </a:t>
            </a:r>
            <a:r>
              <a:rPr lang="es-AR" sz="2400" dirty="0" smtClean="0"/>
              <a:t>28/03/1987, a </a:t>
            </a:r>
            <a:r>
              <a:rPr lang="es-AR" sz="2400" dirty="0"/>
              <a:t>las que la República Argentina adhirió mediante leyes </a:t>
            </a:r>
            <a:r>
              <a:rPr lang="es-AR" sz="2400" dirty="0" smtClean="0"/>
              <a:t>23.919 </a:t>
            </a:r>
            <a:r>
              <a:rPr lang="es-AR" sz="2400" dirty="0"/>
              <a:t>y 25.335).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000" dirty="0" smtClean="0"/>
              <a:t>MAJUL, JULIO JESÚS c/ MUNICIPALIDAD DE PUEBLO GENERAL BELGRANO Y OTROS. 11/07/2019. F. 342:1203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57581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525" y="1052736"/>
            <a:ext cx="562448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FUNCIÓN ECOLÓGICA DE LOS HUMEDALES </a:t>
            </a:r>
          </a:p>
          <a:p>
            <a:endParaRPr lang="es-AR" sz="2400" dirty="0"/>
          </a:p>
          <a:p>
            <a:r>
              <a:rPr lang="es-AR" sz="2400" dirty="0" smtClean="0"/>
              <a:t>Entre </a:t>
            </a:r>
            <a:r>
              <a:rPr lang="es-AR" sz="2400" dirty="0"/>
              <a:t>sus </a:t>
            </a:r>
            <a:r>
              <a:rPr lang="es-AR" sz="2400" u="sng" dirty="0"/>
              <a:t>funciones</a:t>
            </a:r>
            <a:r>
              <a:rPr lang="es-AR" sz="2400" dirty="0"/>
              <a:t> se destaca la de </a:t>
            </a:r>
            <a:r>
              <a:rPr lang="es-AR" sz="2400" dirty="0" smtClean="0"/>
              <a:t>"CONTROL DE CRECIDAS/ </a:t>
            </a:r>
          </a:p>
          <a:p>
            <a:r>
              <a:rPr lang="es-AR" sz="2400" dirty="0" smtClean="0"/>
              <a:t>INUNDACIONES" ya </a:t>
            </a:r>
            <a:r>
              <a:rPr lang="es-AR" sz="2400" dirty="0"/>
              <a:t>que </a:t>
            </a:r>
            <a:r>
              <a:rPr lang="es-AR" sz="2400" dirty="0" smtClean="0"/>
              <a:t>ALMACENAN GRANDES CANTIDADES </a:t>
            </a:r>
          </a:p>
          <a:p>
            <a:r>
              <a:rPr lang="es-AR" sz="2400" dirty="0" smtClean="0"/>
              <a:t>DE AGUA durante </a:t>
            </a:r>
            <a:r>
              <a:rPr lang="es-AR" sz="2400" dirty="0"/>
              <a:t>las crecidas y </a:t>
            </a:r>
            <a:r>
              <a:rPr lang="es-AR" sz="2400" dirty="0" smtClean="0"/>
              <a:t>REDUCEN EL CAUDAL MÁXIMO </a:t>
            </a:r>
          </a:p>
          <a:p>
            <a:r>
              <a:rPr lang="es-AR" sz="2400" dirty="0" smtClean="0"/>
              <a:t>de los </a:t>
            </a:r>
            <a:r>
              <a:rPr lang="es-AR" sz="2400" dirty="0"/>
              <a:t>ríos y, </a:t>
            </a:r>
            <a:r>
              <a:rPr lang="es-AR" sz="2400" dirty="0" smtClean="0"/>
              <a:t>POR ENDE, EL PELIGRO DE INUNDACIÓN aguas </a:t>
            </a:r>
          </a:p>
          <a:p>
            <a:r>
              <a:rPr lang="es-AR" sz="2400" dirty="0" smtClean="0"/>
              <a:t>abajo</a:t>
            </a:r>
            <a:r>
              <a:rPr lang="es-AR" sz="2400" dirty="0"/>
              <a:t>. </a:t>
            </a:r>
            <a:r>
              <a:rPr lang="es-AR" sz="2400" dirty="0" smtClean="0"/>
              <a:t>Entre </a:t>
            </a:r>
            <a:r>
              <a:rPr lang="es-AR" sz="2400" dirty="0"/>
              <a:t>muchas otras funciones, conviene destacar la de </a:t>
            </a:r>
            <a:endParaRPr lang="es-AR" sz="2400" dirty="0" smtClean="0"/>
          </a:p>
          <a:p>
            <a:r>
              <a:rPr lang="es-AR" sz="2400" dirty="0" smtClean="0"/>
              <a:t>"PROTECCIÓN DE TORMENTAS", "RECARGA DE ACUÍFEROS" </a:t>
            </a:r>
          </a:p>
          <a:p>
            <a:r>
              <a:rPr lang="es-AR" sz="2400" dirty="0" smtClean="0"/>
              <a:t>y </a:t>
            </a:r>
            <a:r>
              <a:rPr lang="es-AR" sz="2400" dirty="0"/>
              <a:t>"retención </a:t>
            </a:r>
            <a:r>
              <a:rPr lang="es-AR" sz="2400" dirty="0" smtClean="0"/>
              <a:t>de </a:t>
            </a:r>
            <a:r>
              <a:rPr lang="es-AR" sz="2400" dirty="0"/>
              <a:t>sedimentos y agentes contaminantes" (fs. 128/131</a:t>
            </a:r>
            <a:r>
              <a:rPr lang="es-AR" sz="2400" dirty="0" smtClean="0"/>
              <a:t>).</a:t>
            </a:r>
          </a:p>
          <a:p>
            <a:endParaRPr lang="es-AR" sz="2400" dirty="0"/>
          </a:p>
          <a:p>
            <a:r>
              <a:rPr lang="es-AR" sz="2000" dirty="0"/>
              <a:t>MAJUL, JULIO JESÚS c/ </a:t>
            </a:r>
            <a:r>
              <a:rPr lang="es-AR" sz="2000" dirty="0" smtClean="0"/>
              <a:t>MUNICIPALIDAD </a:t>
            </a:r>
            <a:r>
              <a:rPr lang="es-AR" sz="2000" dirty="0"/>
              <a:t>DE PUEBLO </a:t>
            </a:r>
            <a:r>
              <a:rPr lang="es-AR" sz="2000" dirty="0" smtClean="0"/>
              <a:t>GENERAL</a:t>
            </a:r>
          </a:p>
          <a:p>
            <a:r>
              <a:rPr lang="es-AR" sz="2000" dirty="0" smtClean="0"/>
              <a:t>BELGRANO </a:t>
            </a:r>
            <a:r>
              <a:rPr lang="es-AR" sz="2000" dirty="0"/>
              <a:t>Y OTROS. </a:t>
            </a:r>
            <a:r>
              <a:rPr lang="es-AR" sz="2000" dirty="0" smtClean="0"/>
              <a:t>11/07/2019. F. 342:1203</a:t>
            </a:r>
            <a:endParaRPr lang="es-AR" sz="2000" dirty="0"/>
          </a:p>
          <a:p>
            <a:r>
              <a:rPr lang="es-AR" sz="2000" dirty="0" smtClean="0"/>
              <a:t> 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12206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091" y="1268760"/>
            <a:ext cx="958890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ACTUALIDAD DE LOS HUMEDALES </a:t>
            </a:r>
          </a:p>
          <a:p>
            <a:endParaRPr lang="es-AR" sz="2400" b="1" dirty="0"/>
          </a:p>
          <a:p>
            <a:r>
              <a:rPr lang="es-AR" sz="2400" b="1" dirty="0" smtClean="0"/>
              <a:t>En </a:t>
            </a:r>
            <a:r>
              <a:rPr lang="es-AR" sz="2400" b="1" dirty="0"/>
              <a:t>cuanto a la actualidad de los humedales </a:t>
            </a:r>
            <a:r>
              <a:rPr lang="es-AR" sz="2400" b="1" dirty="0" smtClean="0"/>
              <a:t>(</a:t>
            </a:r>
            <a:r>
              <a:rPr lang="es-AR" sz="2400" b="1" dirty="0"/>
              <a:t>incluyendo ríos </a:t>
            </a:r>
            <a:endParaRPr lang="es-AR" sz="2400" b="1" dirty="0" smtClean="0"/>
          </a:p>
          <a:p>
            <a:r>
              <a:rPr lang="es-AR" sz="2400" b="1" dirty="0" smtClean="0"/>
              <a:t>y </a:t>
            </a:r>
            <a:r>
              <a:rPr lang="es-AR" sz="2400" b="1" dirty="0"/>
              <a:t>lagos) </a:t>
            </a:r>
            <a:r>
              <a:rPr lang="es-AR" sz="2400" dirty="0"/>
              <a:t>cubren </a:t>
            </a:r>
            <a:r>
              <a:rPr lang="es-AR" sz="2400" b="1" dirty="0" smtClean="0"/>
              <a:t>solamente </a:t>
            </a:r>
            <a:r>
              <a:rPr lang="es-AR" sz="2400" b="1" dirty="0"/>
              <a:t>el 2,6% de la tierra</a:t>
            </a:r>
            <a:r>
              <a:rPr lang="es-AR" sz="2400" dirty="0"/>
              <a:t>, pero desempeñan </a:t>
            </a:r>
            <a:endParaRPr lang="es-AR" sz="2400" dirty="0" smtClean="0"/>
          </a:p>
          <a:p>
            <a:r>
              <a:rPr lang="es-AR" sz="2400" dirty="0" smtClean="0"/>
              <a:t>un </a:t>
            </a:r>
            <a:r>
              <a:rPr lang="es-AR" sz="2400" b="1" dirty="0"/>
              <a:t>papel </a:t>
            </a:r>
            <a:r>
              <a:rPr lang="es-AR" sz="2400" dirty="0" smtClean="0"/>
              <a:t>desproporcionadamente </a:t>
            </a:r>
            <a:r>
              <a:rPr lang="es-AR" sz="2400" b="1" dirty="0" smtClean="0"/>
              <a:t>grande </a:t>
            </a:r>
            <a:r>
              <a:rPr lang="es-AR" sz="2400" b="1" dirty="0"/>
              <a:t>en la hidrología </a:t>
            </a:r>
            <a:r>
              <a:rPr lang="es-AR" sz="2400" dirty="0"/>
              <a:t>por </a:t>
            </a:r>
            <a:endParaRPr lang="es-AR" sz="2400" dirty="0" smtClean="0"/>
          </a:p>
          <a:p>
            <a:r>
              <a:rPr lang="es-AR" sz="2400" dirty="0" smtClean="0"/>
              <a:t>unidad </a:t>
            </a:r>
            <a:r>
              <a:rPr lang="es-AR" sz="2400" dirty="0"/>
              <a:t>de superficie. </a:t>
            </a:r>
          </a:p>
          <a:p>
            <a:endParaRPr lang="es-AR" sz="2400" dirty="0"/>
          </a:p>
          <a:p>
            <a:r>
              <a:rPr lang="es-AR" sz="2400" dirty="0"/>
              <a:t>MAJUL, JULIO JESÚS c/ </a:t>
            </a:r>
            <a:r>
              <a:rPr lang="es-AR" sz="2400" dirty="0" smtClean="0"/>
              <a:t>MUNICIPALIDAD </a:t>
            </a:r>
            <a:r>
              <a:rPr lang="es-AR" sz="2400" dirty="0"/>
              <a:t>DE PUEBLO GENERAL </a:t>
            </a:r>
            <a:endParaRPr lang="es-AR" sz="2400" dirty="0" smtClean="0"/>
          </a:p>
          <a:p>
            <a:r>
              <a:rPr lang="es-AR" sz="2400" dirty="0" smtClean="0"/>
              <a:t>BELGRANO </a:t>
            </a:r>
            <a:r>
              <a:rPr lang="es-AR" sz="2400" dirty="0"/>
              <a:t>Y OTROS. </a:t>
            </a:r>
            <a:r>
              <a:rPr lang="es-AR" sz="2400" dirty="0" smtClean="0"/>
              <a:t>11/07/2019. F. 342:1203</a:t>
            </a:r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53301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16632"/>
            <a:ext cx="959564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PÉRDIDA GLOBAL DE HUMEDALES </a:t>
            </a:r>
          </a:p>
          <a:p>
            <a:endParaRPr lang="es-AR" sz="2400" dirty="0"/>
          </a:p>
          <a:p>
            <a:r>
              <a:rPr lang="es-AR" sz="2400" dirty="0" smtClean="0"/>
              <a:t>La mejor estimación de la </a:t>
            </a:r>
            <a:r>
              <a:rPr lang="es-AR" sz="2400" u="sng" dirty="0" smtClean="0"/>
              <a:t>pérdida global</a:t>
            </a:r>
            <a:r>
              <a:rPr lang="es-AR" sz="2400" dirty="0" smtClean="0"/>
              <a:t> reportada de área </a:t>
            </a:r>
          </a:p>
          <a:p>
            <a:r>
              <a:rPr lang="es-AR" sz="2400" dirty="0" smtClean="0"/>
              <a:t>natural de humedales debido a la actividad humana oscila </a:t>
            </a:r>
          </a:p>
          <a:p>
            <a:r>
              <a:rPr lang="es-AR" sz="2400" dirty="0" smtClean="0"/>
              <a:t>por término medio entre el </a:t>
            </a:r>
            <a:r>
              <a:rPr lang="es-AR" sz="2400" u="sng" dirty="0" smtClean="0"/>
              <a:t>54 y el 57%</a:t>
            </a:r>
            <a:r>
              <a:rPr lang="es-AR" sz="2400" dirty="0" smtClean="0"/>
              <a:t>, pero la pérdida puede </a:t>
            </a:r>
          </a:p>
          <a:p>
            <a:r>
              <a:rPr lang="es-AR" sz="2400" u="sng" dirty="0" smtClean="0"/>
              <a:t>haber alcanzado incluso el 87% </a:t>
            </a:r>
            <a:r>
              <a:rPr lang="es-AR" sz="2400" dirty="0" smtClean="0"/>
              <a:t>desde el año 1700, con una </a:t>
            </a:r>
          </a:p>
          <a:p>
            <a:r>
              <a:rPr lang="es-AR" sz="2400" dirty="0" smtClean="0"/>
              <a:t>tasa </a:t>
            </a:r>
            <a:r>
              <a:rPr lang="es-AR" sz="2400" dirty="0"/>
              <a:t>3,7 veces más </a:t>
            </a:r>
            <a:r>
              <a:rPr lang="es-AR" sz="2400" b="1" dirty="0"/>
              <a:t>rápida de pérdida de humedales </a:t>
            </a:r>
            <a:r>
              <a:rPr lang="es-AR" sz="2400" dirty="0"/>
              <a:t>durante </a:t>
            </a:r>
            <a:endParaRPr lang="es-AR" sz="2400" dirty="0" smtClean="0"/>
          </a:p>
          <a:p>
            <a:r>
              <a:rPr lang="es-AR" sz="2400" dirty="0" smtClean="0"/>
              <a:t>el </a:t>
            </a:r>
            <a:r>
              <a:rPr lang="es-AR" sz="2400" dirty="0"/>
              <a:t>siglo XX y principios del siglo XXI, lo que equivale a una </a:t>
            </a:r>
            <a:endParaRPr lang="es-AR" sz="2400" dirty="0" smtClean="0"/>
          </a:p>
          <a:p>
            <a:r>
              <a:rPr lang="es-AR" sz="2400" dirty="0" smtClean="0"/>
              <a:t>pérdida </a:t>
            </a:r>
            <a:r>
              <a:rPr lang="es-AR" sz="2400" dirty="0"/>
              <a:t>de entre el 64 y el 71% de la extensión de humedales </a:t>
            </a:r>
            <a:endParaRPr lang="es-AR" sz="2400" dirty="0" smtClean="0"/>
          </a:p>
          <a:p>
            <a:r>
              <a:rPr lang="es-AR" sz="2400" dirty="0" smtClean="0"/>
              <a:t>desde </a:t>
            </a:r>
            <a:r>
              <a:rPr lang="es-AR" sz="2400" dirty="0"/>
              <a:t>la existente en 1900 </a:t>
            </a:r>
            <a:r>
              <a:rPr lang="es-AR" sz="2400" dirty="0" smtClean="0"/>
              <a:t>(WWAP </a:t>
            </a:r>
            <a:r>
              <a:rPr lang="es-AR" sz="2400" dirty="0"/>
              <a:t>Programa </a:t>
            </a:r>
            <a:r>
              <a:rPr lang="es-AR" sz="2400" dirty="0" smtClean="0"/>
              <a:t>Mundial </a:t>
            </a:r>
            <a:r>
              <a:rPr lang="es-AR" sz="2400" dirty="0"/>
              <a:t>de las Naciones Unidas de Evaluación de los </a:t>
            </a:r>
            <a:r>
              <a:rPr lang="es-AR" sz="2400" dirty="0" smtClean="0"/>
              <a:t>Recursos Hídricos</a:t>
            </a:r>
            <a:r>
              <a:rPr lang="es-AR" sz="2400" dirty="0"/>
              <a:t>, ONU-Agua. 2018. Informe Mundial de las </a:t>
            </a:r>
            <a:r>
              <a:rPr lang="es-AR" sz="2400" dirty="0" smtClean="0"/>
              <a:t>Naciones Unidas </a:t>
            </a:r>
            <a:r>
              <a:rPr lang="es-AR" sz="2400" dirty="0"/>
              <a:t>sobre el Desarrollo de los Recursos Hídricos 2018: </a:t>
            </a:r>
            <a:r>
              <a:rPr lang="es-AR" sz="2400" dirty="0" smtClean="0"/>
              <a:t>Soluciones </a:t>
            </a:r>
            <a:r>
              <a:rPr lang="es-AR" sz="2400" dirty="0"/>
              <a:t>basadas en la naturaleza para la gestión del agua. </a:t>
            </a:r>
            <a:r>
              <a:rPr lang="es-AR" sz="2400" dirty="0" smtClean="0"/>
              <a:t>París</a:t>
            </a:r>
            <a:r>
              <a:rPr lang="es-AR" sz="2400" dirty="0"/>
              <a:t>, UNESCO, </a:t>
            </a:r>
            <a:r>
              <a:rPr lang="es-AR" sz="2400" dirty="0" smtClean="0"/>
              <a:t>p. </a:t>
            </a:r>
            <a:r>
              <a:rPr lang="es-AR" sz="2400" dirty="0"/>
              <a:t>20/21). 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000" dirty="0"/>
              <a:t>MAJUL, JULIO JESÚS </a:t>
            </a:r>
            <a:r>
              <a:rPr lang="es-AR" sz="2000" dirty="0" smtClean="0"/>
              <a:t>c/ MUNICIPALIDAD DE PUEBLO GENERAL </a:t>
            </a:r>
          </a:p>
          <a:p>
            <a:r>
              <a:rPr lang="es-AR" sz="2000" dirty="0" smtClean="0"/>
              <a:t>BELGRANO Y OTROS. 11/07/2019</a:t>
            </a:r>
          </a:p>
          <a:p>
            <a:endParaRPr lang="es-AR" sz="2000" dirty="0"/>
          </a:p>
          <a:p>
            <a:endParaRPr lang="es-AR" sz="24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19157798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1052736"/>
            <a:ext cx="9110571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>
                <a:solidFill>
                  <a:srgbClr val="FF0000"/>
                </a:solidFill>
              </a:rPr>
              <a:t>ÁREA NATURAL PROTEGIDA </a:t>
            </a:r>
          </a:p>
          <a:p>
            <a:endParaRPr lang="es-AR" sz="2400" dirty="0"/>
          </a:p>
          <a:p>
            <a:r>
              <a:rPr lang="es-AR" sz="2400" dirty="0" smtClean="0"/>
              <a:t>En </a:t>
            </a:r>
            <a:r>
              <a:rPr lang="es-AR" sz="2400" dirty="0"/>
              <a:t>conclusión, resulta evidente la necesidad de protección de </a:t>
            </a:r>
            <a:endParaRPr lang="es-AR" sz="2400" dirty="0" smtClean="0"/>
          </a:p>
          <a:p>
            <a:r>
              <a:rPr lang="es-AR" sz="2400" dirty="0" smtClean="0"/>
              <a:t>los </a:t>
            </a:r>
            <a:r>
              <a:rPr lang="es-AR" sz="2400" dirty="0"/>
              <a:t>humedales. En este sentido, el art. 12 de la ley 9718 -que </a:t>
            </a:r>
            <a:endParaRPr lang="es-AR" sz="2400" dirty="0" smtClean="0"/>
          </a:p>
          <a:p>
            <a:r>
              <a:rPr lang="es-AR" sz="2400" dirty="0" smtClean="0"/>
              <a:t>declaró "ÁREA NATURAL PROTEGIDA" A LOS HUMEDALES </a:t>
            </a:r>
          </a:p>
          <a:p>
            <a:r>
              <a:rPr lang="es-AR" sz="2400" dirty="0" smtClean="0"/>
              <a:t>del departamento </a:t>
            </a:r>
            <a:r>
              <a:rPr lang="es-AR" sz="2400" dirty="0"/>
              <a:t>de </a:t>
            </a:r>
            <a:r>
              <a:rPr lang="es-AR" sz="2400" dirty="0" smtClean="0"/>
              <a:t>GUALEGUAYCHÚ, </a:t>
            </a:r>
            <a:r>
              <a:rPr lang="es-AR" sz="2400" dirty="0"/>
              <a:t>en donde se sitúa el </a:t>
            </a:r>
            <a:endParaRPr lang="es-AR" sz="2400" dirty="0" smtClean="0"/>
          </a:p>
          <a:p>
            <a:r>
              <a:rPr lang="es-AR" sz="2400" dirty="0" smtClean="0"/>
              <a:t>proyecto de </a:t>
            </a:r>
            <a:r>
              <a:rPr lang="es-AR" sz="2400" dirty="0"/>
              <a:t>barrio-, ordenó su comunicación a la </a:t>
            </a:r>
            <a:r>
              <a:rPr lang="es-AR" sz="2400" dirty="0" smtClean="0"/>
              <a:t>UNIÓN PARA </a:t>
            </a:r>
          </a:p>
          <a:p>
            <a:r>
              <a:rPr lang="es-AR" sz="2400" dirty="0" smtClean="0"/>
              <a:t>LA CONSERVACIÓN DE LA NATURALEZA </a:t>
            </a:r>
            <a:r>
              <a:rPr lang="es-AR" sz="2400" dirty="0"/>
              <a:t>(UICN) y al </a:t>
            </a:r>
            <a:r>
              <a:rPr lang="es-AR" sz="2400" dirty="0" smtClean="0"/>
              <a:t>COMITÉ </a:t>
            </a:r>
          </a:p>
          <a:p>
            <a:r>
              <a:rPr lang="es-AR" sz="2400" dirty="0" smtClean="0"/>
              <a:t>RAMSAR de Argentina</a:t>
            </a:r>
            <a:r>
              <a:rPr lang="es-AR" sz="2400" dirty="0"/>
              <a:t>, entre otros organismos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r>
              <a:rPr lang="es-AR" sz="2000" dirty="0"/>
              <a:t>MAJUL, JULIO JESÚS c/ MUNICIPALIDAD DE PUEBLO GENERAL </a:t>
            </a:r>
          </a:p>
          <a:p>
            <a:r>
              <a:rPr lang="es-AR" sz="2000" dirty="0"/>
              <a:t>BELGRANO Y OTROS. </a:t>
            </a:r>
            <a:r>
              <a:rPr lang="es-AR" sz="2000" dirty="0" smtClean="0"/>
              <a:t>11/07/2019. F. 342:1203</a:t>
            </a:r>
            <a:endParaRPr lang="es-AR" sz="2000" dirty="0"/>
          </a:p>
          <a:p>
            <a:endParaRPr lang="es-AR" sz="2000" dirty="0"/>
          </a:p>
          <a:p>
            <a:endParaRPr lang="es-AR" sz="2000" dirty="0"/>
          </a:p>
          <a:p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28023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mage result for DIBUJOS DE QUINQUELA MART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268413"/>
            <a:ext cx="5041900" cy="386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uadroTexto 1"/>
          <p:cNvSpPr txBox="1">
            <a:spLocks noChangeArrowheads="1"/>
          </p:cNvSpPr>
          <p:nvPr/>
        </p:nvSpPr>
        <p:spPr bwMode="auto">
          <a:xfrm>
            <a:off x="1619250" y="2420938"/>
            <a:ext cx="5659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>
                <a:solidFill>
                  <a:srgbClr val="FF0000"/>
                </a:solidFill>
              </a:rPr>
              <a:t>EL PAPEL DE LOS JUECES 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uadroTexto 1"/>
          <p:cNvSpPr txBox="1">
            <a:spLocks noChangeArrowheads="1"/>
          </p:cNvSpPr>
          <p:nvPr/>
        </p:nvSpPr>
        <p:spPr bwMode="auto">
          <a:xfrm>
            <a:off x="250825" y="404813"/>
            <a:ext cx="8713788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s-AR" sz="240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>
                <a:solidFill>
                  <a:srgbClr val="FF0000"/>
                </a:solidFill>
              </a:rPr>
              <a:t>PARTICULAR ENERGÍA DE LOS JUECES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2400"/>
              <a:t>El daño que un individuo causa al bien colectivo ambiente</a:t>
            </a:r>
            <a:r>
              <a:rPr lang="es-ES" altLang="es-AR" sz="2400" b="1"/>
              <a:t> se lo está causando a sí mismo. </a:t>
            </a:r>
            <a:r>
              <a:rPr lang="es-ES" altLang="es-AR" sz="2400"/>
              <a:t>La mejora o la degradación del ambiente beneficia o perjudica a toda la población,</a:t>
            </a:r>
            <a:r>
              <a:rPr lang="es-ES" altLang="es-AR" sz="2400" b="1"/>
              <a:t> porque es un bien que pertenece a la esfera social y transindividual</a:t>
            </a:r>
            <a:r>
              <a:rPr lang="es-ES" altLang="es-AR" sz="2400"/>
              <a:t>, y de allí deriva la particular energía con que los jueces deben actuar para hacer efectivos estos mandatos constitucionales.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/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AR" sz="1800" b="1"/>
              <a:t>MENDOZA, BEATRIZ S. Y OTROS C/ ESTADO NACIONAL Y OTROS s/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b="1"/>
              <a:t>Daños y Perjuicios  (Daños Derivados de la Contaminación Ambiental del Río Matanza- Riachuelo) </a:t>
            </a:r>
            <a:r>
              <a:rPr lang="es-ES" altLang="es-AR" sz="1800"/>
              <a:t>- M. 1569. XI. ORIGINAL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/>
              <a:t>Corte Suprema de Justicia de la Nación, 20 de junio de 2006 – Fallos: 326:2316   </a:t>
            </a:r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/>
          </a:p>
          <a:p>
            <a:pPr>
              <a:spcBef>
                <a:spcPct val="0"/>
              </a:spcBef>
              <a:buFontTx/>
              <a:buNone/>
            </a:pPr>
            <a:endParaRPr lang="es-ES" altLang="es-AR" sz="1800" b="1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/>
          </a:p>
          <a:p>
            <a:pPr>
              <a:spcBef>
                <a:spcPct val="0"/>
              </a:spcBef>
              <a:buFontTx/>
              <a:buNone/>
            </a:pPr>
            <a:endParaRPr lang="es-ES" altLang="es-AR" sz="2400"/>
          </a:p>
          <a:p>
            <a:pPr>
              <a:spcBef>
                <a:spcPct val="0"/>
              </a:spcBef>
              <a:buFontTx/>
              <a:buNone/>
            </a:pPr>
            <a:endParaRPr lang="es-AR" altLang="es-A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600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dirty="0">
                <a:solidFill>
                  <a:srgbClr val="FF0000"/>
                </a:solidFill>
              </a:rPr>
              <a:t>REVALORIZACIÓN ATRIBUCIONES DEL TRIBUNAL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En asuntos concernientes a la tutela del daño ambiental,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las reglas procesales deben ser interpretadas con un criterio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amplio</a:t>
            </a:r>
            <a:r>
              <a:rPr lang="es-ES" altLang="es-AR" sz="2400" dirty="0"/>
              <a:t> que, sin trascender el límite de su propia lógica, ponga el acento en su carácter meramente instrumental de medio</a:t>
            </a:r>
            <a:r>
              <a:rPr lang="es-ES" altLang="es-AR" sz="2400" b="1" dirty="0"/>
              <a:t> </a:t>
            </a:r>
            <a:r>
              <a:rPr lang="es-ES" altLang="es-AR" sz="2400" dirty="0"/>
              <a:t>a fin, que </a:t>
            </a:r>
            <a:r>
              <a:rPr lang="es-ES" altLang="es-AR" sz="2400" b="1" dirty="0"/>
              <a:t>en esos casos se presenta una revalorización de las atribuciones del tribunal al contar con poderes que exceden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la tradicional versión del juez espectador</a:t>
            </a:r>
            <a:r>
              <a:rPr lang="es-ES" altLang="es-AR" sz="2400" dirty="0"/>
              <a:t>, </a:t>
            </a:r>
            <a:r>
              <a:rPr lang="es-ES" altLang="es-AR" sz="2400" b="1" dirty="0"/>
              <a:t>y que un examen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cerradamente literal de las normas rituales previstas para 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clásico proceso </a:t>
            </a:r>
            <a:r>
              <a:rPr lang="es-ES" altLang="es-AR" sz="2400" b="1" dirty="0" err="1"/>
              <a:t>adversarial</a:t>
            </a:r>
            <a:r>
              <a:rPr lang="es-ES" altLang="es-AR" sz="2400" b="1" dirty="0"/>
              <a:t> de índole Intersubjetivo sería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2400" b="1" dirty="0"/>
              <a:t>frustratorio de los intereses superiores en juego.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ASSUPA c/ YPF Y OTROS, Corte Suprema de Justicia de la Nación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29 de agosto de 2006 – Fallos: 331:1910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AR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AR" sz="1800" dirty="0"/>
              <a:t> 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7504" y="692696"/>
            <a:ext cx="9555821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altLang="es-AR" sz="2400" dirty="0">
                <a:solidFill>
                  <a:srgbClr val="FF0000"/>
                </a:solidFill>
              </a:rPr>
              <a:t>REVALORIZACIÓN ATRIBUCIONES DEL TRIBUNAL</a:t>
            </a:r>
          </a:p>
          <a:p>
            <a:endParaRPr lang="es-AR" sz="2400" dirty="0" smtClean="0"/>
          </a:p>
          <a:p>
            <a:r>
              <a:rPr lang="es-AR" sz="2400" dirty="0" smtClean="0"/>
              <a:t>En </a:t>
            </a:r>
            <a:r>
              <a:rPr lang="es-AR" sz="2400" dirty="0"/>
              <a:t>asuntos concernientes a la tutela del daño ambiental, las </a:t>
            </a:r>
            <a:endParaRPr lang="es-AR" sz="2400" dirty="0" smtClean="0"/>
          </a:p>
          <a:p>
            <a:r>
              <a:rPr lang="es-AR" sz="2400" dirty="0" smtClean="0"/>
              <a:t>reglas </a:t>
            </a:r>
            <a:r>
              <a:rPr lang="es-AR" sz="2400" dirty="0"/>
              <a:t>procesales </a:t>
            </a:r>
            <a:r>
              <a:rPr lang="es-AR" sz="2400" b="1" dirty="0"/>
              <a:t>deben ser interpretadas con un criterio amplio </a:t>
            </a:r>
            <a:endParaRPr lang="es-AR" sz="2400" b="1" dirty="0" smtClean="0"/>
          </a:p>
          <a:p>
            <a:r>
              <a:rPr lang="es-AR" sz="2400" dirty="0" smtClean="0"/>
              <a:t>que</a:t>
            </a:r>
            <a:r>
              <a:rPr lang="es-AR" sz="2400" dirty="0"/>
              <a:t>, sin trascender el límite de la propia lógica, ponga el acento </a:t>
            </a:r>
            <a:endParaRPr lang="es-AR" sz="2400" dirty="0" smtClean="0"/>
          </a:p>
          <a:p>
            <a:r>
              <a:rPr lang="es-AR" sz="2400" dirty="0" smtClean="0"/>
              <a:t>en </a:t>
            </a:r>
            <a:r>
              <a:rPr lang="es-AR" sz="2400" dirty="0"/>
              <a:t>su </a:t>
            </a:r>
            <a:r>
              <a:rPr lang="es-AR" sz="2400" b="1" dirty="0"/>
              <a:t>carácter meramente instrumental de medio a fin</a:t>
            </a:r>
            <a:r>
              <a:rPr lang="es-AR" sz="2400" dirty="0"/>
              <a:t>, que </a:t>
            </a:r>
            <a:endParaRPr lang="es-AR" sz="2400" dirty="0" smtClean="0"/>
          </a:p>
          <a:p>
            <a:r>
              <a:rPr lang="es-AR" sz="2400" dirty="0" smtClean="0"/>
              <a:t>en esos </a:t>
            </a:r>
            <a:r>
              <a:rPr lang="es-AR" sz="2400" dirty="0"/>
              <a:t>casos </a:t>
            </a:r>
            <a:r>
              <a:rPr lang="es-AR" sz="2400" b="1" dirty="0"/>
              <a:t>se presenta como una revalorización de las </a:t>
            </a:r>
            <a:endParaRPr lang="es-AR" sz="2400" b="1" dirty="0" smtClean="0"/>
          </a:p>
          <a:p>
            <a:r>
              <a:rPr lang="es-AR" sz="2400" b="1" dirty="0" smtClean="0"/>
              <a:t>atribuciones </a:t>
            </a:r>
            <a:r>
              <a:rPr lang="es-AR" sz="2400" b="1" dirty="0"/>
              <a:t>del tribunal al contar con poderes que exceden </a:t>
            </a:r>
            <a:endParaRPr lang="es-AR" sz="2400" b="1" dirty="0" smtClean="0"/>
          </a:p>
          <a:p>
            <a:r>
              <a:rPr lang="es-AR" sz="2400" b="1" dirty="0" smtClean="0"/>
              <a:t>la </a:t>
            </a:r>
            <a:r>
              <a:rPr lang="es-AR" sz="2400" b="1" dirty="0"/>
              <a:t>tradicional versión del juez espectador. </a:t>
            </a:r>
            <a:endParaRPr lang="es-AR" sz="2400" b="1" dirty="0" smtClean="0"/>
          </a:p>
          <a:p>
            <a:endParaRPr lang="es-AR" sz="2400" dirty="0"/>
          </a:p>
          <a:p>
            <a:r>
              <a:rPr lang="es-AR" sz="2000" dirty="0" smtClean="0"/>
              <a:t>CSJ </a:t>
            </a:r>
            <a:r>
              <a:rPr lang="es-AR" sz="2000" dirty="0"/>
              <a:t>000714/2016/RH001 MAJUL, JULIO JESUS c/ </a:t>
            </a:r>
            <a:r>
              <a:rPr lang="es-AR" sz="2000" dirty="0" smtClean="0"/>
              <a:t>MUNICIPALIDAD </a:t>
            </a:r>
            <a:r>
              <a:rPr lang="es-AR" sz="2000" dirty="0"/>
              <a:t>DE </a:t>
            </a:r>
            <a:endParaRPr lang="es-AR" sz="2000" dirty="0" smtClean="0"/>
          </a:p>
          <a:p>
            <a:r>
              <a:rPr lang="es-AR" sz="2000" dirty="0" smtClean="0"/>
              <a:t>PUEBLO </a:t>
            </a:r>
            <a:r>
              <a:rPr lang="es-AR" sz="2000" dirty="0"/>
              <a:t>GENERAL BELGRANO </a:t>
            </a:r>
            <a:r>
              <a:rPr lang="es-AR" sz="2000" dirty="0" smtClean="0"/>
              <a:t>Y </a:t>
            </a:r>
            <a:r>
              <a:rPr lang="es-AR" sz="2000" dirty="0"/>
              <a:t>OTROS s</a:t>
            </a:r>
            <a:r>
              <a:rPr lang="es-AR" sz="2000" dirty="0" smtClean="0"/>
              <a:t>/ ACCION </a:t>
            </a:r>
            <a:r>
              <a:rPr lang="es-AR" sz="2000" dirty="0"/>
              <a:t>DE AMPARO </a:t>
            </a:r>
            <a:endParaRPr lang="es-AR" sz="2000" dirty="0" smtClean="0"/>
          </a:p>
          <a:p>
            <a:r>
              <a:rPr lang="es-AR" sz="2000" dirty="0" smtClean="0"/>
              <a:t>AMBIENTAL 11/07/2019. F. 342:1203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8630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3451</TotalTime>
  <Words>28699</Words>
  <Application>Microsoft Office PowerPoint</Application>
  <PresentationFormat>Presentación en pantalla (4:3)</PresentationFormat>
  <Paragraphs>3772</Paragraphs>
  <Slides>318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318</vt:i4>
      </vt:variant>
    </vt:vector>
  </HeadingPairs>
  <TitlesOfParts>
    <vt:vector size="322" baseType="lpstr">
      <vt:lpstr>Arial</vt:lpstr>
      <vt:lpstr>Calibri</vt:lpstr>
      <vt:lpstr>Wingdings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csjn</cp:lastModifiedBy>
  <cp:revision>250</cp:revision>
  <cp:lastPrinted>2022-07-06T16:52:50Z</cp:lastPrinted>
  <dcterms:created xsi:type="dcterms:W3CDTF">2010-11-17T22:00:39Z</dcterms:created>
  <dcterms:modified xsi:type="dcterms:W3CDTF">2022-07-12T14:31:55Z</dcterms:modified>
</cp:coreProperties>
</file>