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58" r:id="rId5"/>
    <p:sldId id="276" r:id="rId6"/>
    <p:sldId id="277" r:id="rId7"/>
    <p:sldId id="259" r:id="rId8"/>
    <p:sldId id="266" r:id="rId9"/>
    <p:sldId id="290" r:id="rId10"/>
    <p:sldId id="291" r:id="rId11"/>
    <p:sldId id="292" r:id="rId12"/>
    <p:sldId id="293" r:id="rId13"/>
    <p:sldId id="294" r:id="rId14"/>
    <p:sldId id="295" r:id="rId15"/>
    <p:sldId id="296" r:id="rId16"/>
    <p:sldId id="297" r:id="rId17"/>
    <p:sldId id="298" r:id="rId18"/>
    <p:sldId id="285" r:id="rId19"/>
    <p:sldId id="287" r:id="rId20"/>
    <p:sldId id="288" r:id="rId2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13/9/2022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93993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13/9/2022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66602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13/9/2022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16708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090A1528-753E-4D65-95AC-E9358D15E2F5}" type="datetimeFigureOut">
              <a:rPr lang="es-AR" smtClean="0"/>
              <a:t>13/9/2022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607508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090A1528-753E-4D65-95AC-E9358D15E2F5}" type="datetimeFigureOut">
              <a:rPr lang="es-AR" smtClean="0"/>
              <a:t>13/9/2022</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262216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090A1528-753E-4D65-95AC-E9358D15E2F5}" type="datetimeFigureOut">
              <a:rPr lang="es-AR" smtClean="0"/>
              <a:t>13/9/2022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57086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090A1528-753E-4D65-95AC-E9358D15E2F5}" type="datetimeFigureOut">
              <a:rPr lang="es-AR" smtClean="0"/>
              <a:t>13/9/2022</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4076103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090A1528-753E-4D65-95AC-E9358D15E2F5}" type="datetimeFigureOut">
              <a:rPr lang="es-AR" smtClean="0"/>
              <a:t>13/9/2022</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3485909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90A1528-753E-4D65-95AC-E9358D15E2F5}" type="datetimeFigureOut">
              <a:rPr lang="es-AR" smtClean="0"/>
              <a:t>13/9/2022</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460912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90A1528-753E-4D65-95AC-E9358D15E2F5}" type="datetimeFigureOut">
              <a:rPr lang="es-AR" smtClean="0"/>
              <a:t>13/9/2022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79775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90A1528-753E-4D65-95AC-E9358D15E2F5}" type="datetimeFigureOut">
              <a:rPr lang="es-AR" smtClean="0"/>
              <a:t>13/9/2022</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2352650D-6BF0-49AB-A965-4FD0396C782C}" type="slidenum">
              <a:rPr lang="es-AR" smtClean="0"/>
              <a:t>‹Nº›</a:t>
            </a:fld>
            <a:endParaRPr lang="es-AR"/>
          </a:p>
        </p:txBody>
      </p:sp>
    </p:spTree>
    <p:extLst>
      <p:ext uri="{BB962C8B-B14F-4D97-AF65-F5344CB8AC3E}">
        <p14:creationId xmlns:p14="http://schemas.microsoft.com/office/powerpoint/2010/main" val="163400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A1528-753E-4D65-95AC-E9358D15E2F5}" type="datetimeFigureOut">
              <a:rPr lang="es-AR" smtClean="0"/>
              <a:t>13/9/2022</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2650D-6BF0-49AB-A965-4FD0396C782C}" type="slidenum">
              <a:rPr lang="es-AR" smtClean="0"/>
              <a:t>‹Nº›</a:t>
            </a:fld>
            <a:endParaRPr lang="es-AR"/>
          </a:p>
        </p:txBody>
      </p:sp>
    </p:spTree>
    <p:extLst>
      <p:ext uri="{BB962C8B-B14F-4D97-AF65-F5344CB8AC3E}">
        <p14:creationId xmlns:p14="http://schemas.microsoft.com/office/powerpoint/2010/main" val="115056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7222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6808339" cy="523220"/>
          </a:xfrm>
          <a:prstGeom prst="rect">
            <a:avLst/>
          </a:prstGeom>
          <a:noFill/>
        </p:spPr>
        <p:txBody>
          <a:bodyPr wrap="none" rtlCol="0">
            <a:spAutoFit/>
          </a:bodyPr>
          <a:lstStyle/>
          <a:p>
            <a:r>
              <a:rPr lang="es-ES" sz="2800" b="1" dirty="0" smtClean="0"/>
              <a:t>ESTUDIO DEL SUELO – PROPIEDADES FÍSICAS</a:t>
            </a:r>
            <a:endParaRPr lang="en-US" sz="2800" b="1" dirty="0"/>
          </a:p>
        </p:txBody>
      </p:sp>
      <p:sp>
        <p:nvSpPr>
          <p:cNvPr id="4" name="CuadroTexto 3"/>
          <p:cNvSpPr txBox="1"/>
          <p:nvPr/>
        </p:nvSpPr>
        <p:spPr>
          <a:xfrm>
            <a:off x="984068" y="1342517"/>
            <a:ext cx="1342419" cy="369332"/>
          </a:xfrm>
          <a:prstGeom prst="rect">
            <a:avLst/>
          </a:prstGeom>
          <a:noFill/>
        </p:spPr>
        <p:txBody>
          <a:bodyPr wrap="none" rtlCol="0">
            <a:spAutoFit/>
          </a:bodyPr>
          <a:lstStyle/>
          <a:p>
            <a:r>
              <a:rPr lang="es-ES" b="1" dirty="0" smtClean="0"/>
              <a:t>POROSIDAD</a:t>
            </a:r>
            <a:endParaRPr lang="en-US" b="1" dirty="0"/>
          </a:p>
        </p:txBody>
      </p:sp>
      <p:sp>
        <p:nvSpPr>
          <p:cNvPr id="8" name="CuadroTexto 7"/>
          <p:cNvSpPr txBox="1"/>
          <p:nvPr/>
        </p:nvSpPr>
        <p:spPr>
          <a:xfrm>
            <a:off x="7080068" y="1450830"/>
            <a:ext cx="1516377" cy="369332"/>
          </a:xfrm>
          <a:prstGeom prst="rect">
            <a:avLst/>
          </a:prstGeom>
          <a:noFill/>
        </p:spPr>
        <p:txBody>
          <a:bodyPr wrap="none" rtlCol="0">
            <a:spAutoFit/>
          </a:bodyPr>
          <a:lstStyle/>
          <a:p>
            <a:r>
              <a:rPr lang="es-ES" b="1" dirty="0" smtClean="0"/>
              <a:t>INFILTRACIÓN</a:t>
            </a:r>
            <a:endParaRPr lang="en-US" b="1" dirty="0"/>
          </a:p>
        </p:txBody>
      </p:sp>
      <p:pic>
        <p:nvPicPr>
          <p:cNvPr id="6" name="Imagen 5"/>
          <p:cNvPicPr>
            <a:picLocks noChangeAspect="1"/>
          </p:cNvPicPr>
          <p:nvPr/>
        </p:nvPicPr>
        <p:blipFill>
          <a:blip r:embed="rId3"/>
          <a:stretch>
            <a:fillRect/>
          </a:stretch>
        </p:blipFill>
        <p:spPr>
          <a:xfrm>
            <a:off x="984068" y="2071137"/>
            <a:ext cx="4812795" cy="2967028"/>
          </a:xfrm>
          <a:prstGeom prst="rect">
            <a:avLst/>
          </a:prstGeom>
        </p:spPr>
      </p:pic>
      <p:pic>
        <p:nvPicPr>
          <p:cNvPr id="9" name="Imagen 8"/>
          <p:cNvPicPr>
            <a:picLocks noChangeAspect="1"/>
          </p:cNvPicPr>
          <p:nvPr/>
        </p:nvPicPr>
        <p:blipFill>
          <a:blip r:embed="rId4"/>
          <a:stretch>
            <a:fillRect/>
          </a:stretch>
        </p:blipFill>
        <p:spPr>
          <a:xfrm>
            <a:off x="7080068" y="2052776"/>
            <a:ext cx="2933700" cy="1820162"/>
          </a:xfrm>
          <a:prstGeom prst="rect">
            <a:avLst/>
          </a:prstGeom>
        </p:spPr>
      </p:pic>
      <p:pic>
        <p:nvPicPr>
          <p:cNvPr id="10" name="Imagen 9"/>
          <p:cNvPicPr>
            <a:picLocks noChangeAspect="1"/>
          </p:cNvPicPr>
          <p:nvPr/>
        </p:nvPicPr>
        <p:blipFill>
          <a:blip r:embed="rId5"/>
          <a:stretch>
            <a:fillRect/>
          </a:stretch>
        </p:blipFill>
        <p:spPr>
          <a:xfrm>
            <a:off x="7080068" y="4028515"/>
            <a:ext cx="2933700" cy="2019300"/>
          </a:xfrm>
          <a:prstGeom prst="rect">
            <a:avLst/>
          </a:prstGeom>
        </p:spPr>
      </p:pic>
    </p:spTree>
    <p:extLst>
      <p:ext uri="{BB962C8B-B14F-4D97-AF65-F5344CB8AC3E}">
        <p14:creationId xmlns:p14="http://schemas.microsoft.com/office/powerpoint/2010/main" val="212786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6808339" cy="523220"/>
          </a:xfrm>
          <a:prstGeom prst="rect">
            <a:avLst/>
          </a:prstGeom>
          <a:noFill/>
        </p:spPr>
        <p:txBody>
          <a:bodyPr wrap="none" rtlCol="0">
            <a:spAutoFit/>
          </a:bodyPr>
          <a:lstStyle/>
          <a:p>
            <a:r>
              <a:rPr lang="es-ES" sz="2800" b="1" dirty="0" smtClean="0"/>
              <a:t>ESTUDIO DEL SUELO – PROPIEDADES FÍSICAS</a:t>
            </a:r>
            <a:endParaRPr lang="en-US" sz="2800" b="1" dirty="0"/>
          </a:p>
        </p:txBody>
      </p:sp>
      <p:sp>
        <p:nvSpPr>
          <p:cNvPr id="4" name="CuadroTexto 3"/>
          <p:cNvSpPr txBox="1"/>
          <p:nvPr/>
        </p:nvSpPr>
        <p:spPr>
          <a:xfrm>
            <a:off x="984068" y="1342517"/>
            <a:ext cx="839397" cy="369332"/>
          </a:xfrm>
          <a:prstGeom prst="rect">
            <a:avLst/>
          </a:prstGeom>
          <a:noFill/>
        </p:spPr>
        <p:txBody>
          <a:bodyPr wrap="none" rtlCol="0">
            <a:spAutoFit/>
          </a:bodyPr>
          <a:lstStyle/>
          <a:p>
            <a:r>
              <a:rPr lang="es-ES" b="1" dirty="0" smtClean="0"/>
              <a:t>COLOR</a:t>
            </a:r>
            <a:endParaRPr lang="en-US" b="1" dirty="0"/>
          </a:p>
        </p:txBody>
      </p:sp>
      <p:sp>
        <p:nvSpPr>
          <p:cNvPr id="8" name="CuadroTexto 7"/>
          <p:cNvSpPr txBox="1"/>
          <p:nvPr/>
        </p:nvSpPr>
        <p:spPr>
          <a:xfrm>
            <a:off x="7080068" y="1450830"/>
            <a:ext cx="1190775" cy="369332"/>
          </a:xfrm>
          <a:prstGeom prst="rect">
            <a:avLst/>
          </a:prstGeom>
          <a:noFill/>
        </p:spPr>
        <p:txBody>
          <a:bodyPr wrap="none" rtlCol="0">
            <a:spAutoFit/>
          </a:bodyPr>
          <a:lstStyle/>
          <a:p>
            <a:r>
              <a:rPr lang="es-ES" b="1" dirty="0" smtClean="0"/>
              <a:t>DENSIDAD</a:t>
            </a:r>
            <a:endParaRPr lang="en-US" b="1" dirty="0"/>
          </a:p>
        </p:txBody>
      </p:sp>
      <p:pic>
        <p:nvPicPr>
          <p:cNvPr id="7" name="Imagen 6"/>
          <p:cNvPicPr>
            <a:picLocks noChangeAspect="1"/>
          </p:cNvPicPr>
          <p:nvPr/>
        </p:nvPicPr>
        <p:blipFill>
          <a:blip r:embed="rId3"/>
          <a:stretch>
            <a:fillRect/>
          </a:stretch>
        </p:blipFill>
        <p:spPr>
          <a:xfrm>
            <a:off x="984068" y="1999978"/>
            <a:ext cx="4886325" cy="3067050"/>
          </a:xfrm>
          <a:prstGeom prst="rect">
            <a:avLst/>
          </a:prstGeom>
        </p:spPr>
      </p:pic>
      <p:pic>
        <p:nvPicPr>
          <p:cNvPr id="11" name="Imagen 10"/>
          <p:cNvPicPr>
            <a:picLocks noChangeAspect="1"/>
          </p:cNvPicPr>
          <p:nvPr/>
        </p:nvPicPr>
        <p:blipFill>
          <a:blip r:embed="rId4"/>
          <a:stretch>
            <a:fillRect/>
          </a:stretch>
        </p:blipFill>
        <p:spPr>
          <a:xfrm>
            <a:off x="6417174" y="1999978"/>
            <a:ext cx="5228045" cy="3921034"/>
          </a:xfrm>
          <a:prstGeom prst="rect">
            <a:avLst/>
          </a:prstGeom>
        </p:spPr>
      </p:pic>
    </p:spTree>
    <p:extLst>
      <p:ext uri="{BB962C8B-B14F-4D97-AF65-F5344CB8AC3E}">
        <p14:creationId xmlns:p14="http://schemas.microsoft.com/office/powerpoint/2010/main" val="123057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7268400" cy="523220"/>
          </a:xfrm>
          <a:prstGeom prst="rect">
            <a:avLst/>
          </a:prstGeom>
          <a:noFill/>
        </p:spPr>
        <p:txBody>
          <a:bodyPr wrap="none" rtlCol="0">
            <a:spAutoFit/>
          </a:bodyPr>
          <a:lstStyle/>
          <a:p>
            <a:r>
              <a:rPr lang="es-ES" sz="2800" b="1" dirty="0" smtClean="0"/>
              <a:t>ESTUDIO DEL SUELO – PROPIEDADES QUÍMICAS</a:t>
            </a:r>
            <a:endParaRPr lang="en-US" sz="2800" b="1" dirty="0"/>
          </a:p>
        </p:txBody>
      </p:sp>
      <p:sp>
        <p:nvSpPr>
          <p:cNvPr id="4" name="CuadroTexto 3"/>
          <p:cNvSpPr txBox="1"/>
          <p:nvPr/>
        </p:nvSpPr>
        <p:spPr>
          <a:xfrm>
            <a:off x="984068" y="1342517"/>
            <a:ext cx="453970" cy="369332"/>
          </a:xfrm>
          <a:prstGeom prst="rect">
            <a:avLst/>
          </a:prstGeom>
          <a:noFill/>
        </p:spPr>
        <p:txBody>
          <a:bodyPr wrap="none" rtlCol="0">
            <a:spAutoFit/>
          </a:bodyPr>
          <a:lstStyle/>
          <a:p>
            <a:r>
              <a:rPr lang="es-ES" b="1" dirty="0" smtClean="0"/>
              <a:t>PH</a:t>
            </a:r>
            <a:endParaRPr lang="en-US" b="1" dirty="0"/>
          </a:p>
        </p:txBody>
      </p:sp>
      <p:sp>
        <p:nvSpPr>
          <p:cNvPr id="8" name="CuadroTexto 7"/>
          <p:cNvSpPr txBox="1"/>
          <p:nvPr/>
        </p:nvSpPr>
        <p:spPr>
          <a:xfrm>
            <a:off x="5419638" y="1527183"/>
            <a:ext cx="2890407" cy="369332"/>
          </a:xfrm>
          <a:prstGeom prst="rect">
            <a:avLst/>
          </a:prstGeom>
          <a:noFill/>
        </p:spPr>
        <p:txBody>
          <a:bodyPr wrap="none" rtlCol="0">
            <a:spAutoFit/>
          </a:bodyPr>
          <a:lstStyle/>
          <a:p>
            <a:r>
              <a:rPr lang="es-ES" b="1" dirty="0" smtClean="0"/>
              <a:t>CONDUCTIVIDAD ELECTRICA</a:t>
            </a:r>
            <a:endParaRPr lang="en-US" b="1" dirty="0"/>
          </a:p>
        </p:txBody>
      </p:sp>
      <p:pic>
        <p:nvPicPr>
          <p:cNvPr id="3" name="Imagen 2"/>
          <p:cNvPicPr>
            <a:picLocks noChangeAspect="1"/>
          </p:cNvPicPr>
          <p:nvPr/>
        </p:nvPicPr>
        <p:blipFill>
          <a:blip r:embed="rId3"/>
          <a:stretch>
            <a:fillRect/>
          </a:stretch>
        </p:blipFill>
        <p:spPr>
          <a:xfrm>
            <a:off x="984068" y="1934799"/>
            <a:ext cx="3333750" cy="3390900"/>
          </a:xfrm>
          <a:prstGeom prst="rect">
            <a:avLst/>
          </a:prstGeom>
        </p:spPr>
      </p:pic>
      <p:pic>
        <p:nvPicPr>
          <p:cNvPr id="6" name="Imagen 5"/>
          <p:cNvPicPr>
            <a:picLocks noChangeAspect="1"/>
          </p:cNvPicPr>
          <p:nvPr/>
        </p:nvPicPr>
        <p:blipFill>
          <a:blip r:embed="rId4"/>
          <a:stretch>
            <a:fillRect/>
          </a:stretch>
        </p:blipFill>
        <p:spPr>
          <a:xfrm>
            <a:off x="8054633" y="1820162"/>
            <a:ext cx="3831683" cy="2636691"/>
          </a:xfrm>
          <a:prstGeom prst="rect">
            <a:avLst/>
          </a:prstGeom>
        </p:spPr>
      </p:pic>
      <p:pic>
        <p:nvPicPr>
          <p:cNvPr id="9" name="Imagen 8"/>
          <p:cNvPicPr>
            <a:picLocks noChangeAspect="1"/>
          </p:cNvPicPr>
          <p:nvPr/>
        </p:nvPicPr>
        <p:blipFill>
          <a:blip r:embed="rId5"/>
          <a:stretch>
            <a:fillRect/>
          </a:stretch>
        </p:blipFill>
        <p:spPr>
          <a:xfrm>
            <a:off x="5545455" y="1934799"/>
            <a:ext cx="2076450" cy="2209800"/>
          </a:xfrm>
          <a:prstGeom prst="rect">
            <a:avLst/>
          </a:prstGeom>
        </p:spPr>
      </p:pic>
    </p:spTree>
    <p:extLst>
      <p:ext uri="{BB962C8B-B14F-4D97-AF65-F5344CB8AC3E}">
        <p14:creationId xmlns:p14="http://schemas.microsoft.com/office/powerpoint/2010/main" val="379896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7268400" cy="523220"/>
          </a:xfrm>
          <a:prstGeom prst="rect">
            <a:avLst/>
          </a:prstGeom>
          <a:noFill/>
        </p:spPr>
        <p:txBody>
          <a:bodyPr wrap="none" rtlCol="0">
            <a:spAutoFit/>
          </a:bodyPr>
          <a:lstStyle/>
          <a:p>
            <a:r>
              <a:rPr lang="es-ES" sz="2800" b="1" dirty="0" smtClean="0"/>
              <a:t>ESTUDIO DEL SUELO – PROPIEDADES QUÍMICAS</a:t>
            </a:r>
            <a:endParaRPr lang="en-US" sz="2800" b="1" dirty="0"/>
          </a:p>
        </p:txBody>
      </p:sp>
      <p:sp>
        <p:nvSpPr>
          <p:cNvPr id="4" name="CuadroTexto 3"/>
          <p:cNvSpPr txBox="1"/>
          <p:nvPr/>
        </p:nvSpPr>
        <p:spPr>
          <a:xfrm>
            <a:off x="984068" y="1342517"/>
            <a:ext cx="2162195" cy="369332"/>
          </a:xfrm>
          <a:prstGeom prst="rect">
            <a:avLst/>
          </a:prstGeom>
          <a:noFill/>
        </p:spPr>
        <p:txBody>
          <a:bodyPr wrap="none" rtlCol="0">
            <a:spAutoFit/>
          </a:bodyPr>
          <a:lstStyle/>
          <a:p>
            <a:r>
              <a:rPr lang="es-ES" b="1" dirty="0" smtClean="0"/>
              <a:t>MATERIA ORGÁNICA</a:t>
            </a:r>
            <a:endParaRPr lang="en-US" b="1" dirty="0"/>
          </a:p>
        </p:txBody>
      </p:sp>
      <p:pic>
        <p:nvPicPr>
          <p:cNvPr id="7" name="Imagen 6"/>
          <p:cNvPicPr>
            <a:picLocks noChangeAspect="1"/>
          </p:cNvPicPr>
          <p:nvPr/>
        </p:nvPicPr>
        <p:blipFill>
          <a:blip r:embed="rId3"/>
          <a:stretch>
            <a:fillRect/>
          </a:stretch>
        </p:blipFill>
        <p:spPr>
          <a:xfrm>
            <a:off x="984068" y="2019251"/>
            <a:ext cx="4909896" cy="3353937"/>
          </a:xfrm>
          <a:prstGeom prst="rect">
            <a:avLst/>
          </a:prstGeom>
        </p:spPr>
      </p:pic>
      <p:pic>
        <p:nvPicPr>
          <p:cNvPr id="11" name="Imagen 10"/>
          <p:cNvPicPr>
            <a:picLocks noChangeAspect="1"/>
          </p:cNvPicPr>
          <p:nvPr/>
        </p:nvPicPr>
        <p:blipFill>
          <a:blip r:embed="rId4"/>
          <a:stretch>
            <a:fillRect/>
          </a:stretch>
        </p:blipFill>
        <p:spPr>
          <a:xfrm>
            <a:off x="6493192" y="2019251"/>
            <a:ext cx="2619375" cy="1743075"/>
          </a:xfrm>
          <a:prstGeom prst="rect">
            <a:avLst/>
          </a:prstGeom>
        </p:spPr>
      </p:pic>
    </p:spTree>
    <p:extLst>
      <p:ext uri="{BB962C8B-B14F-4D97-AF65-F5344CB8AC3E}">
        <p14:creationId xmlns:p14="http://schemas.microsoft.com/office/powerpoint/2010/main" val="62343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7268400" cy="523220"/>
          </a:xfrm>
          <a:prstGeom prst="rect">
            <a:avLst/>
          </a:prstGeom>
          <a:noFill/>
        </p:spPr>
        <p:txBody>
          <a:bodyPr wrap="none" rtlCol="0">
            <a:spAutoFit/>
          </a:bodyPr>
          <a:lstStyle/>
          <a:p>
            <a:r>
              <a:rPr lang="es-ES" sz="2800" b="1" dirty="0" smtClean="0"/>
              <a:t>ESTUDIO DEL SUELO – PROPIEDADES QUÍMICAS</a:t>
            </a:r>
            <a:endParaRPr lang="en-US" sz="2800" b="1" dirty="0"/>
          </a:p>
        </p:txBody>
      </p:sp>
      <p:sp>
        <p:nvSpPr>
          <p:cNvPr id="8" name="CuadroTexto 7"/>
          <p:cNvSpPr txBox="1"/>
          <p:nvPr/>
        </p:nvSpPr>
        <p:spPr>
          <a:xfrm>
            <a:off x="984068" y="1227706"/>
            <a:ext cx="3934475" cy="369332"/>
          </a:xfrm>
          <a:prstGeom prst="rect">
            <a:avLst/>
          </a:prstGeom>
          <a:noFill/>
        </p:spPr>
        <p:txBody>
          <a:bodyPr wrap="none" rtlCol="0">
            <a:spAutoFit/>
          </a:bodyPr>
          <a:lstStyle/>
          <a:p>
            <a:r>
              <a:rPr lang="es-ES" b="1" dirty="0" smtClean="0"/>
              <a:t>FUNCIONES DE LA MATERIA ORGÁNICA</a:t>
            </a:r>
            <a:endParaRPr lang="en-US" b="1" dirty="0"/>
          </a:p>
        </p:txBody>
      </p:sp>
      <p:pic>
        <p:nvPicPr>
          <p:cNvPr id="3" name="Imagen 2"/>
          <p:cNvPicPr>
            <a:picLocks noChangeAspect="1"/>
          </p:cNvPicPr>
          <p:nvPr/>
        </p:nvPicPr>
        <p:blipFill>
          <a:blip r:embed="rId3"/>
          <a:stretch>
            <a:fillRect/>
          </a:stretch>
        </p:blipFill>
        <p:spPr>
          <a:xfrm>
            <a:off x="90487" y="2144349"/>
            <a:ext cx="12011025" cy="3457575"/>
          </a:xfrm>
          <a:prstGeom prst="rect">
            <a:avLst/>
          </a:prstGeom>
        </p:spPr>
      </p:pic>
    </p:spTree>
    <p:extLst>
      <p:ext uri="{BB962C8B-B14F-4D97-AF65-F5344CB8AC3E}">
        <p14:creationId xmlns:p14="http://schemas.microsoft.com/office/powerpoint/2010/main" val="2181173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7821565" cy="523220"/>
          </a:xfrm>
          <a:prstGeom prst="rect">
            <a:avLst/>
          </a:prstGeom>
          <a:noFill/>
        </p:spPr>
        <p:txBody>
          <a:bodyPr wrap="none" rtlCol="0">
            <a:spAutoFit/>
          </a:bodyPr>
          <a:lstStyle/>
          <a:p>
            <a:r>
              <a:rPr lang="es-ES" sz="2800" b="1" dirty="0" smtClean="0"/>
              <a:t>ESTUDIO DEL SUELO – PROPIEDADES BIOLÓGICAS</a:t>
            </a:r>
            <a:endParaRPr lang="en-US" sz="2800" b="1" dirty="0"/>
          </a:p>
        </p:txBody>
      </p:sp>
      <p:pic>
        <p:nvPicPr>
          <p:cNvPr id="4" name="Imagen 3"/>
          <p:cNvPicPr>
            <a:picLocks noChangeAspect="1"/>
          </p:cNvPicPr>
          <p:nvPr/>
        </p:nvPicPr>
        <p:blipFill>
          <a:blip r:embed="rId3"/>
          <a:stretch>
            <a:fillRect/>
          </a:stretch>
        </p:blipFill>
        <p:spPr>
          <a:xfrm>
            <a:off x="1072787" y="1285738"/>
            <a:ext cx="6667500" cy="5000625"/>
          </a:xfrm>
          <a:prstGeom prst="rect">
            <a:avLst/>
          </a:prstGeom>
        </p:spPr>
      </p:pic>
    </p:spTree>
    <p:extLst>
      <p:ext uri="{BB962C8B-B14F-4D97-AF65-F5344CB8AC3E}">
        <p14:creationId xmlns:p14="http://schemas.microsoft.com/office/powerpoint/2010/main" val="33273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7821565" cy="523220"/>
          </a:xfrm>
          <a:prstGeom prst="rect">
            <a:avLst/>
          </a:prstGeom>
          <a:noFill/>
        </p:spPr>
        <p:txBody>
          <a:bodyPr wrap="none" rtlCol="0">
            <a:spAutoFit/>
          </a:bodyPr>
          <a:lstStyle/>
          <a:p>
            <a:r>
              <a:rPr lang="es-ES" sz="2800" b="1" dirty="0" smtClean="0"/>
              <a:t>ESTUDIO DEL SUELO – PROPIEDADES BIOLÓGICAS</a:t>
            </a:r>
            <a:endParaRPr lang="en-US" sz="2800" b="1" dirty="0"/>
          </a:p>
        </p:txBody>
      </p:sp>
      <p:pic>
        <p:nvPicPr>
          <p:cNvPr id="3" name="Imagen 2"/>
          <p:cNvPicPr>
            <a:picLocks noChangeAspect="1"/>
          </p:cNvPicPr>
          <p:nvPr/>
        </p:nvPicPr>
        <p:blipFill>
          <a:blip r:embed="rId3"/>
          <a:stretch>
            <a:fillRect/>
          </a:stretch>
        </p:blipFill>
        <p:spPr>
          <a:xfrm>
            <a:off x="984068" y="1820067"/>
            <a:ext cx="6221186" cy="3286557"/>
          </a:xfrm>
          <a:prstGeom prst="rect">
            <a:avLst/>
          </a:prstGeom>
        </p:spPr>
      </p:pic>
      <p:sp>
        <p:nvSpPr>
          <p:cNvPr id="6" name="CuadroTexto 5"/>
          <p:cNvSpPr txBox="1"/>
          <p:nvPr/>
        </p:nvSpPr>
        <p:spPr>
          <a:xfrm>
            <a:off x="1088571" y="1356514"/>
            <a:ext cx="926857" cy="369332"/>
          </a:xfrm>
          <a:prstGeom prst="rect">
            <a:avLst/>
          </a:prstGeom>
          <a:noFill/>
        </p:spPr>
        <p:txBody>
          <a:bodyPr wrap="none" rtlCol="0">
            <a:spAutoFit/>
          </a:bodyPr>
          <a:lstStyle/>
          <a:p>
            <a:r>
              <a:rPr lang="es-ES" dirty="0" smtClean="0"/>
              <a:t>HUMUS</a:t>
            </a:r>
            <a:endParaRPr lang="en-US" dirty="0"/>
          </a:p>
        </p:txBody>
      </p:sp>
    </p:spTree>
    <p:extLst>
      <p:ext uri="{BB962C8B-B14F-4D97-AF65-F5344CB8AC3E}">
        <p14:creationId xmlns:p14="http://schemas.microsoft.com/office/powerpoint/2010/main" val="3480647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7821565" cy="523220"/>
          </a:xfrm>
          <a:prstGeom prst="rect">
            <a:avLst/>
          </a:prstGeom>
          <a:noFill/>
        </p:spPr>
        <p:txBody>
          <a:bodyPr wrap="none" rtlCol="0">
            <a:spAutoFit/>
          </a:bodyPr>
          <a:lstStyle/>
          <a:p>
            <a:r>
              <a:rPr lang="es-ES" sz="2800" b="1" dirty="0" smtClean="0"/>
              <a:t>ESTUDIO DEL SUELO – PROPIEDADES BIOLÓGICAS</a:t>
            </a:r>
            <a:endParaRPr lang="en-US" sz="2800" b="1" dirty="0"/>
          </a:p>
        </p:txBody>
      </p:sp>
      <p:pic>
        <p:nvPicPr>
          <p:cNvPr id="3" name="Imagen 2"/>
          <p:cNvPicPr>
            <a:picLocks noChangeAspect="1"/>
          </p:cNvPicPr>
          <p:nvPr/>
        </p:nvPicPr>
        <p:blipFill>
          <a:blip r:embed="rId3"/>
          <a:stretch>
            <a:fillRect/>
          </a:stretch>
        </p:blipFill>
        <p:spPr>
          <a:xfrm>
            <a:off x="984067" y="1647825"/>
            <a:ext cx="4121479" cy="2854506"/>
          </a:xfrm>
          <a:prstGeom prst="rect">
            <a:avLst/>
          </a:prstGeom>
        </p:spPr>
      </p:pic>
      <p:pic>
        <p:nvPicPr>
          <p:cNvPr id="4" name="Imagen 3"/>
          <p:cNvPicPr>
            <a:picLocks noChangeAspect="1"/>
          </p:cNvPicPr>
          <p:nvPr/>
        </p:nvPicPr>
        <p:blipFill>
          <a:blip r:embed="rId4"/>
          <a:stretch>
            <a:fillRect/>
          </a:stretch>
        </p:blipFill>
        <p:spPr>
          <a:xfrm>
            <a:off x="5642065" y="1351053"/>
            <a:ext cx="5715000" cy="3448050"/>
          </a:xfrm>
          <a:prstGeom prst="rect">
            <a:avLst/>
          </a:prstGeom>
        </p:spPr>
      </p:pic>
    </p:spTree>
    <p:extLst>
      <p:ext uri="{BB962C8B-B14F-4D97-AF65-F5344CB8AC3E}">
        <p14:creationId xmlns:p14="http://schemas.microsoft.com/office/powerpoint/2010/main" val="82310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783772" y="1301153"/>
            <a:ext cx="6938962" cy="5206190"/>
          </a:xfrm>
          <a:prstGeom prst="rect">
            <a:avLst/>
          </a:prstGeom>
        </p:spPr>
      </p:pic>
      <p:sp>
        <p:nvSpPr>
          <p:cNvPr id="4" name="CuadroTexto 3"/>
          <p:cNvSpPr txBox="1"/>
          <p:nvPr/>
        </p:nvSpPr>
        <p:spPr>
          <a:xfrm>
            <a:off x="905691" y="687977"/>
            <a:ext cx="6490495" cy="369332"/>
          </a:xfrm>
          <a:prstGeom prst="rect">
            <a:avLst/>
          </a:prstGeom>
          <a:noFill/>
        </p:spPr>
        <p:txBody>
          <a:bodyPr wrap="none" rtlCol="0">
            <a:spAutoFit/>
          </a:bodyPr>
          <a:lstStyle/>
          <a:p>
            <a:r>
              <a:rPr lang="es-ES" dirty="0" smtClean="0"/>
              <a:t>IMPORTANCIA EN EL CICLO DEL CARBONO Y EFECTO INVERNADERO</a:t>
            </a:r>
            <a:endParaRPr lang="en-US" dirty="0"/>
          </a:p>
        </p:txBody>
      </p:sp>
    </p:spTree>
    <p:extLst>
      <p:ext uri="{BB962C8B-B14F-4D97-AF65-F5344CB8AC3E}">
        <p14:creationId xmlns:p14="http://schemas.microsoft.com/office/powerpoint/2010/main" val="3393170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990600" y="200025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3"/>
          <a:stretch>
            <a:fillRect/>
          </a:stretch>
        </p:blipFill>
        <p:spPr>
          <a:xfrm>
            <a:off x="1093798" y="139923"/>
            <a:ext cx="10004403" cy="6578154"/>
          </a:xfrm>
          <a:prstGeom prst="rect">
            <a:avLst/>
          </a:prstGeom>
        </p:spPr>
      </p:pic>
    </p:spTree>
    <p:extLst>
      <p:ext uri="{BB962C8B-B14F-4D97-AF65-F5344CB8AC3E}">
        <p14:creationId xmlns:p14="http://schemas.microsoft.com/office/powerpoint/2010/main" val="273896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000125" y="752475"/>
            <a:ext cx="9201150" cy="2585323"/>
          </a:xfrm>
          <a:prstGeom prst="rect">
            <a:avLst/>
          </a:prstGeom>
          <a:noFill/>
        </p:spPr>
        <p:txBody>
          <a:bodyPr wrap="square" rtlCol="0">
            <a:spAutoFit/>
          </a:bodyPr>
          <a:lstStyle/>
          <a:p>
            <a:r>
              <a:rPr lang="es-ES" sz="5400" dirty="0" smtClean="0"/>
              <a:t>UNIDAD N°2</a:t>
            </a:r>
          </a:p>
          <a:p>
            <a:endParaRPr lang="es-ES" sz="5400" dirty="0" smtClean="0"/>
          </a:p>
          <a:p>
            <a:r>
              <a:rPr lang="es-ES" sz="5400" dirty="0" smtClean="0"/>
              <a:t>SUELOS</a:t>
            </a:r>
            <a:endParaRPr lang="en-US" sz="5400" dirty="0"/>
          </a:p>
        </p:txBody>
      </p:sp>
      <p:pic>
        <p:nvPicPr>
          <p:cNvPr id="4" name="Imagen 3"/>
          <p:cNvPicPr>
            <a:picLocks noChangeAspect="1"/>
          </p:cNvPicPr>
          <p:nvPr/>
        </p:nvPicPr>
        <p:blipFill>
          <a:blip r:embed="rId3"/>
          <a:stretch>
            <a:fillRect/>
          </a:stretch>
        </p:blipFill>
        <p:spPr>
          <a:xfrm>
            <a:off x="3945750" y="2445926"/>
            <a:ext cx="3874548" cy="3078003"/>
          </a:xfrm>
          <a:prstGeom prst="rect">
            <a:avLst/>
          </a:prstGeom>
        </p:spPr>
      </p:pic>
    </p:spTree>
    <p:extLst>
      <p:ext uri="{BB962C8B-B14F-4D97-AF65-F5344CB8AC3E}">
        <p14:creationId xmlns:p14="http://schemas.microsoft.com/office/powerpoint/2010/main" val="242562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p:cNvSpPr txBox="1"/>
          <p:nvPr/>
        </p:nvSpPr>
        <p:spPr>
          <a:xfrm>
            <a:off x="990600" y="200025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94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190625" y="751344"/>
            <a:ext cx="8134350"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smtClean="0">
                <a:ln>
                  <a:noFill/>
                </a:ln>
                <a:solidFill>
                  <a:prstClr val="black"/>
                </a:solidFill>
                <a:effectLst/>
                <a:uLnTx/>
                <a:uFillTx/>
                <a:latin typeface="Calibri" panose="020F0502020204030204"/>
                <a:ea typeface="+mn-ea"/>
                <a:cs typeface="+mn-cs"/>
              </a:rPr>
              <a:t>EL ESTUDIO DEL SUELO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-EDAFOLOGÍA…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-¿QUE ES SUELO?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-PROCESOS DE FORMACIÓN..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-FUNCIONES- FISICAS QUIMICAS Y BIOLOGICAS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-MANEJO DE SUELOS…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45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5"/>
          <p:cNvSpPr/>
          <p:nvPr/>
        </p:nvSpPr>
        <p:spPr>
          <a:xfrm>
            <a:off x="583473" y="673805"/>
            <a:ext cx="7210697" cy="4801314"/>
          </a:xfrm>
          <a:prstGeom prst="rect">
            <a:avLst/>
          </a:prstGeom>
        </p:spPr>
        <p:txBody>
          <a:bodyPr wrap="square">
            <a:spAutoFit/>
          </a:bodyPr>
          <a:lstStyle/>
          <a:p>
            <a:r>
              <a:rPr lang="es-ES" dirty="0"/>
              <a:t>Pedología: </a:t>
            </a:r>
          </a:p>
          <a:p>
            <a:r>
              <a:rPr lang="es-ES" dirty="0"/>
              <a:t>Es la ciencia que estudia los fenómenos de descomposición de la zona superficial de la litósfera y las sustancias que ellas engendran. La pedología considera al suelo  como un producto bioquímico natural modificado por meteorización. Esta ciencia estudia, examina y clasifica los suelos en sus modificaciones dentro de una situación natural. CIENCIA BÁSICA</a:t>
            </a:r>
          </a:p>
          <a:p>
            <a:r>
              <a:rPr lang="es-ES" dirty="0"/>
              <a:t> </a:t>
            </a:r>
          </a:p>
          <a:p>
            <a:r>
              <a:rPr lang="es-ES" dirty="0"/>
              <a:t>Edafología: </a:t>
            </a:r>
          </a:p>
          <a:p>
            <a:r>
              <a:rPr lang="es-ES" dirty="0"/>
              <a:t>Es una ciencia joven que estudia el suelo desde el punto de vista de la producción de plantas con el propósito de obtener alimentos, fibras y otras materias primas. Aparece al final del siglo pasado, si bien se constituye como tal en la "IV Conferencia Internacional sobre Pedología" celebrada en Roma en 1924 de la que nace la "Sociedad Internacional de Ciencia del Suelo", cuyo primer Congreso se celebra en Washington en 1927. Estudia el suelo desde todos los puntos de vista: su morfología, su composición, sus propiedades, su formación y evolución, su taxonomía, su distribución, su utilidad, su recuperación y su conservación. CIENCIA APLICADA</a:t>
            </a:r>
          </a:p>
        </p:txBody>
      </p:sp>
      <p:pic>
        <p:nvPicPr>
          <p:cNvPr id="7" name="Imagen 6"/>
          <p:cNvPicPr>
            <a:picLocks noChangeAspect="1"/>
          </p:cNvPicPr>
          <p:nvPr/>
        </p:nvPicPr>
        <p:blipFill>
          <a:blip r:embed="rId3"/>
          <a:stretch>
            <a:fillRect/>
          </a:stretch>
        </p:blipFill>
        <p:spPr>
          <a:xfrm>
            <a:off x="8377643" y="906860"/>
            <a:ext cx="3127519" cy="3145809"/>
          </a:xfrm>
          <a:prstGeom prst="rect">
            <a:avLst/>
          </a:prstGeom>
        </p:spPr>
      </p:pic>
    </p:spTree>
    <p:extLst>
      <p:ext uri="{BB962C8B-B14F-4D97-AF65-F5344CB8AC3E}">
        <p14:creationId xmlns:p14="http://schemas.microsoft.com/office/powerpoint/2010/main" val="37899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p:nvSpPr>
        <p:spPr>
          <a:xfrm>
            <a:off x="644434" y="806440"/>
            <a:ext cx="6914606" cy="3416320"/>
          </a:xfrm>
          <a:prstGeom prst="rect">
            <a:avLst/>
          </a:prstGeom>
        </p:spPr>
        <p:txBody>
          <a:bodyPr wrap="square">
            <a:spAutoFit/>
          </a:bodyPr>
          <a:lstStyle/>
          <a:p>
            <a:r>
              <a:rPr lang="es-ES" dirty="0" smtClean="0"/>
              <a:t>¿QUÉ ES EL SUELO?</a:t>
            </a:r>
          </a:p>
          <a:p>
            <a:endParaRPr lang="es-ES" dirty="0"/>
          </a:p>
          <a:p>
            <a:r>
              <a:rPr lang="es-ES" dirty="0" smtClean="0"/>
              <a:t>Los </a:t>
            </a:r>
            <a:r>
              <a:rPr lang="es-ES" dirty="0"/>
              <a:t>conceptos de suelo y tierra suelen prestarse a confusión</a:t>
            </a:r>
          </a:p>
          <a:p>
            <a:r>
              <a:rPr lang="es-ES" dirty="0"/>
              <a:t>consideraremos como suelo a la "capa superior de la superficie sólida del planeta, formada por meteorización de las rocas, en la que están o pueden estar enraizadas las plantas y que constituye un medio ecológico particular para ciertos tipos de seres vivos".</a:t>
            </a:r>
          </a:p>
          <a:p>
            <a:endParaRPr lang="es-ES" dirty="0"/>
          </a:p>
          <a:p>
            <a:r>
              <a:rPr lang="es-ES" dirty="0"/>
              <a:t>Otra aceptación del concepto suelo es: mezcla más o menos suelta de pequeños fragmentos de roca y materiales de origen orgánico, junto con líquidos y gases en proporción variable de sus respectivos componentes, con una determinada capacidad productiva.</a:t>
            </a:r>
          </a:p>
        </p:txBody>
      </p:sp>
      <p:pic>
        <p:nvPicPr>
          <p:cNvPr id="5" name="Imagen 4"/>
          <p:cNvPicPr>
            <a:picLocks noChangeAspect="1"/>
          </p:cNvPicPr>
          <p:nvPr/>
        </p:nvPicPr>
        <p:blipFill>
          <a:blip r:embed="rId3"/>
          <a:stretch>
            <a:fillRect/>
          </a:stretch>
        </p:blipFill>
        <p:spPr>
          <a:xfrm>
            <a:off x="7620000" y="1442743"/>
            <a:ext cx="4346825" cy="2780017"/>
          </a:xfrm>
          <a:prstGeom prst="rect">
            <a:avLst/>
          </a:prstGeom>
        </p:spPr>
      </p:pic>
    </p:spTree>
    <p:extLst>
      <p:ext uri="{BB962C8B-B14F-4D97-AF65-F5344CB8AC3E}">
        <p14:creationId xmlns:p14="http://schemas.microsoft.com/office/powerpoint/2010/main" val="2883638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p:cNvPicPr>
            <a:picLocks noChangeAspect="1"/>
          </p:cNvPicPr>
          <p:nvPr/>
        </p:nvPicPr>
        <p:blipFill>
          <a:blip r:embed="rId3"/>
          <a:stretch>
            <a:fillRect/>
          </a:stretch>
        </p:blipFill>
        <p:spPr>
          <a:xfrm>
            <a:off x="905692" y="1425616"/>
            <a:ext cx="6601097" cy="4532407"/>
          </a:xfrm>
          <a:prstGeom prst="rect">
            <a:avLst/>
          </a:prstGeom>
        </p:spPr>
      </p:pic>
      <p:sp>
        <p:nvSpPr>
          <p:cNvPr id="7" name="CuadroTexto 6"/>
          <p:cNvSpPr txBox="1"/>
          <p:nvPr/>
        </p:nvSpPr>
        <p:spPr>
          <a:xfrm>
            <a:off x="905692" y="525639"/>
            <a:ext cx="3718560" cy="461665"/>
          </a:xfrm>
          <a:prstGeom prst="rect">
            <a:avLst/>
          </a:prstGeom>
          <a:noFill/>
        </p:spPr>
        <p:txBody>
          <a:bodyPr wrap="square" rtlCol="0">
            <a:spAutoFit/>
          </a:bodyPr>
          <a:lstStyle/>
          <a:p>
            <a:r>
              <a:rPr lang="es-ES" sz="2400" b="1" dirty="0" smtClean="0"/>
              <a:t>PROCESO DE FORMACIÓN</a:t>
            </a:r>
            <a:endParaRPr lang="en-US" sz="2400" b="1" dirty="0"/>
          </a:p>
        </p:txBody>
      </p:sp>
    </p:spTree>
    <p:extLst>
      <p:ext uri="{BB962C8B-B14F-4D97-AF65-F5344CB8AC3E}">
        <p14:creationId xmlns:p14="http://schemas.microsoft.com/office/powerpoint/2010/main" val="120734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p:cNvSpPr/>
          <p:nvPr/>
        </p:nvSpPr>
        <p:spPr>
          <a:xfrm>
            <a:off x="600891" y="449389"/>
            <a:ext cx="6818811" cy="3416320"/>
          </a:xfrm>
          <a:prstGeom prst="rect">
            <a:avLst/>
          </a:prstGeom>
        </p:spPr>
        <p:txBody>
          <a:bodyPr wrap="square">
            <a:spAutoFit/>
          </a:bodyPr>
          <a:lstStyle/>
          <a:p>
            <a:r>
              <a:rPr lang="es-ES" dirty="0"/>
              <a:t>El suelo  es el resultado de la interacción de factores formadores</a:t>
            </a:r>
            <a:r>
              <a:rPr lang="es-ES" dirty="0" smtClean="0"/>
              <a:t>:</a:t>
            </a:r>
          </a:p>
          <a:p>
            <a:endParaRPr lang="es-ES" dirty="0"/>
          </a:p>
          <a:p>
            <a:r>
              <a:rPr lang="es-ES" dirty="0" smtClean="0"/>
              <a:t>-material </a:t>
            </a:r>
            <a:r>
              <a:rPr lang="es-ES" dirty="0"/>
              <a:t>originario</a:t>
            </a:r>
          </a:p>
          <a:p>
            <a:r>
              <a:rPr lang="es-ES" dirty="0" smtClean="0"/>
              <a:t>-clima </a:t>
            </a:r>
            <a:endParaRPr lang="es-ES" dirty="0"/>
          </a:p>
          <a:p>
            <a:r>
              <a:rPr lang="es-ES" dirty="0" smtClean="0"/>
              <a:t>-relieve </a:t>
            </a:r>
            <a:endParaRPr lang="es-ES" dirty="0"/>
          </a:p>
          <a:p>
            <a:r>
              <a:rPr lang="es-ES" dirty="0" smtClean="0"/>
              <a:t>-factor </a:t>
            </a:r>
            <a:r>
              <a:rPr lang="es-ES" dirty="0"/>
              <a:t>biótico</a:t>
            </a:r>
          </a:p>
          <a:p>
            <a:r>
              <a:rPr lang="es-ES" dirty="0" smtClean="0"/>
              <a:t>-tiempo </a:t>
            </a:r>
            <a:endParaRPr lang="es-ES" dirty="0"/>
          </a:p>
          <a:p>
            <a:r>
              <a:rPr lang="es-ES" dirty="0" smtClean="0"/>
              <a:t>-hombre</a:t>
            </a:r>
            <a:r>
              <a:rPr lang="es-ES" dirty="0"/>
              <a:t>.</a:t>
            </a:r>
          </a:p>
          <a:p>
            <a:endParaRPr lang="es-ES" dirty="0"/>
          </a:p>
          <a:p>
            <a:r>
              <a:rPr lang="es-ES" dirty="0"/>
              <a:t>El hombre  ha intervenido el desarrollo natural de los suelos con su domesticación y utilización de mecanización y tecnologías para sus propios beneficios</a:t>
            </a:r>
          </a:p>
        </p:txBody>
      </p:sp>
      <p:pic>
        <p:nvPicPr>
          <p:cNvPr id="6" name="Imagen 5"/>
          <p:cNvPicPr>
            <a:picLocks noChangeAspect="1"/>
          </p:cNvPicPr>
          <p:nvPr/>
        </p:nvPicPr>
        <p:blipFill>
          <a:blip r:embed="rId3"/>
          <a:stretch>
            <a:fillRect/>
          </a:stretch>
        </p:blipFill>
        <p:spPr>
          <a:xfrm>
            <a:off x="7804455" y="282930"/>
            <a:ext cx="3828620" cy="2286198"/>
          </a:xfrm>
          <a:prstGeom prst="rect">
            <a:avLst/>
          </a:prstGeom>
        </p:spPr>
      </p:pic>
      <p:pic>
        <p:nvPicPr>
          <p:cNvPr id="7" name="Imagen 6"/>
          <p:cNvPicPr>
            <a:picLocks noChangeAspect="1"/>
          </p:cNvPicPr>
          <p:nvPr/>
        </p:nvPicPr>
        <p:blipFill>
          <a:blip r:embed="rId4"/>
          <a:stretch>
            <a:fillRect/>
          </a:stretch>
        </p:blipFill>
        <p:spPr>
          <a:xfrm>
            <a:off x="8077241" y="2656114"/>
            <a:ext cx="3283047" cy="3866810"/>
          </a:xfrm>
          <a:prstGeom prst="rect">
            <a:avLst/>
          </a:prstGeom>
        </p:spPr>
      </p:pic>
      <p:pic>
        <p:nvPicPr>
          <p:cNvPr id="8" name="Imagen 7"/>
          <p:cNvPicPr>
            <a:picLocks noChangeAspect="1"/>
          </p:cNvPicPr>
          <p:nvPr/>
        </p:nvPicPr>
        <p:blipFill>
          <a:blip r:embed="rId5"/>
          <a:stretch>
            <a:fillRect/>
          </a:stretch>
        </p:blipFill>
        <p:spPr>
          <a:xfrm>
            <a:off x="1657036" y="4243141"/>
            <a:ext cx="4706520" cy="2237426"/>
          </a:xfrm>
          <a:prstGeom prst="rect">
            <a:avLst/>
          </a:prstGeom>
        </p:spPr>
      </p:pic>
    </p:spTree>
    <p:extLst>
      <p:ext uri="{BB962C8B-B14F-4D97-AF65-F5344CB8AC3E}">
        <p14:creationId xmlns:p14="http://schemas.microsoft.com/office/powerpoint/2010/main" val="56282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2354234" cy="369332"/>
          </a:xfrm>
          <a:prstGeom prst="rect">
            <a:avLst/>
          </a:prstGeom>
          <a:noFill/>
        </p:spPr>
        <p:txBody>
          <a:bodyPr wrap="none" rtlCol="0">
            <a:spAutoFit/>
          </a:bodyPr>
          <a:lstStyle/>
          <a:p>
            <a:r>
              <a:rPr lang="es-ES" dirty="0" smtClean="0"/>
              <a:t>FUNCIONES DEL SUELO</a:t>
            </a:r>
            <a:endParaRPr lang="en-US" dirty="0"/>
          </a:p>
        </p:txBody>
      </p:sp>
      <p:sp>
        <p:nvSpPr>
          <p:cNvPr id="6" name="Rectángulo 5"/>
          <p:cNvSpPr/>
          <p:nvPr/>
        </p:nvSpPr>
        <p:spPr>
          <a:xfrm>
            <a:off x="984068" y="1567665"/>
            <a:ext cx="6096000" cy="3139321"/>
          </a:xfrm>
          <a:prstGeom prst="rect">
            <a:avLst/>
          </a:prstGeom>
        </p:spPr>
        <p:txBody>
          <a:bodyPr>
            <a:spAutoFit/>
          </a:bodyPr>
          <a:lstStyle/>
          <a:p>
            <a:r>
              <a:rPr lang="es-ES" dirty="0"/>
              <a:t>El suelo es medio natural que sostiene la vida vegetal. Debe brindar a las plantas el soporte físico; para ello tiene que ser penetrable por las raíces y debe abastecer de agua, entonces, debe permitir que el agua de lluvia se infiltre almacenando parte de ella en condiciones que permitan su utilización por las plantas. Debe suministrara a las raíces el oxígeno necesario para su respiración por lo tanto tiene que permitir la renovación y circulación del aire. Debe abastecer a las plantas de nutrientes minerales en forma tal que puedan ser utilizados por las mismas y además debe tener la capacidad de almacenar los nutrientes que se le adicionen”.</a:t>
            </a:r>
          </a:p>
        </p:txBody>
      </p:sp>
    </p:spTree>
    <p:extLst>
      <p:ext uri="{BB962C8B-B14F-4D97-AF65-F5344CB8AC3E}">
        <p14:creationId xmlns:p14="http://schemas.microsoft.com/office/powerpoint/2010/main" val="3030072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p:cNvSpPr txBox="1"/>
          <p:nvPr/>
        </p:nvSpPr>
        <p:spPr>
          <a:xfrm>
            <a:off x="984068" y="601313"/>
            <a:ext cx="6808339" cy="523220"/>
          </a:xfrm>
          <a:prstGeom prst="rect">
            <a:avLst/>
          </a:prstGeom>
          <a:noFill/>
        </p:spPr>
        <p:txBody>
          <a:bodyPr wrap="none" rtlCol="0">
            <a:spAutoFit/>
          </a:bodyPr>
          <a:lstStyle/>
          <a:p>
            <a:r>
              <a:rPr lang="es-ES" sz="2800" b="1" dirty="0" smtClean="0"/>
              <a:t>ESTUDIO DEL SUELO – PROPIEDADES FÍSICAS</a:t>
            </a:r>
            <a:endParaRPr lang="en-US" sz="2800" b="1" dirty="0"/>
          </a:p>
        </p:txBody>
      </p:sp>
      <p:pic>
        <p:nvPicPr>
          <p:cNvPr id="3" name="Imagen 2"/>
          <p:cNvPicPr>
            <a:picLocks noChangeAspect="1"/>
          </p:cNvPicPr>
          <p:nvPr/>
        </p:nvPicPr>
        <p:blipFill>
          <a:blip r:embed="rId3"/>
          <a:stretch>
            <a:fillRect/>
          </a:stretch>
        </p:blipFill>
        <p:spPr>
          <a:xfrm>
            <a:off x="7080068" y="2062418"/>
            <a:ext cx="4100197" cy="3294038"/>
          </a:xfrm>
          <a:prstGeom prst="rect">
            <a:avLst/>
          </a:prstGeom>
        </p:spPr>
      </p:pic>
      <p:sp>
        <p:nvSpPr>
          <p:cNvPr id="4" name="CuadroTexto 3"/>
          <p:cNvSpPr txBox="1"/>
          <p:nvPr/>
        </p:nvSpPr>
        <p:spPr>
          <a:xfrm>
            <a:off x="984068" y="1342517"/>
            <a:ext cx="1071127" cy="369332"/>
          </a:xfrm>
          <a:prstGeom prst="rect">
            <a:avLst/>
          </a:prstGeom>
          <a:noFill/>
        </p:spPr>
        <p:txBody>
          <a:bodyPr wrap="none" rtlCol="0">
            <a:spAutoFit/>
          </a:bodyPr>
          <a:lstStyle/>
          <a:p>
            <a:r>
              <a:rPr lang="es-ES" b="1" dirty="0" smtClean="0"/>
              <a:t>TEXTURA</a:t>
            </a:r>
            <a:endParaRPr lang="en-US" b="1" dirty="0"/>
          </a:p>
        </p:txBody>
      </p:sp>
      <p:pic>
        <p:nvPicPr>
          <p:cNvPr id="7" name="Imagen 6"/>
          <p:cNvPicPr>
            <a:picLocks noChangeAspect="1"/>
          </p:cNvPicPr>
          <p:nvPr/>
        </p:nvPicPr>
        <p:blipFill>
          <a:blip r:embed="rId4"/>
          <a:stretch>
            <a:fillRect/>
          </a:stretch>
        </p:blipFill>
        <p:spPr>
          <a:xfrm>
            <a:off x="984068" y="2062418"/>
            <a:ext cx="4456562" cy="3151905"/>
          </a:xfrm>
          <a:prstGeom prst="rect">
            <a:avLst/>
          </a:prstGeom>
        </p:spPr>
      </p:pic>
      <p:sp>
        <p:nvSpPr>
          <p:cNvPr id="8" name="CuadroTexto 7"/>
          <p:cNvSpPr txBox="1"/>
          <p:nvPr/>
        </p:nvSpPr>
        <p:spPr>
          <a:xfrm>
            <a:off x="7080068" y="1450830"/>
            <a:ext cx="1452514" cy="369332"/>
          </a:xfrm>
          <a:prstGeom prst="rect">
            <a:avLst/>
          </a:prstGeom>
          <a:noFill/>
        </p:spPr>
        <p:txBody>
          <a:bodyPr wrap="none" rtlCol="0">
            <a:spAutoFit/>
          </a:bodyPr>
          <a:lstStyle/>
          <a:p>
            <a:r>
              <a:rPr lang="es-ES" b="1" dirty="0" smtClean="0"/>
              <a:t>ESTRUCTURA</a:t>
            </a:r>
            <a:endParaRPr lang="en-US" b="1" dirty="0"/>
          </a:p>
        </p:txBody>
      </p:sp>
    </p:spTree>
    <p:extLst>
      <p:ext uri="{BB962C8B-B14F-4D97-AF65-F5344CB8AC3E}">
        <p14:creationId xmlns:p14="http://schemas.microsoft.com/office/powerpoint/2010/main" val="131150373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447</Words>
  <Application>Microsoft Office PowerPoint</Application>
  <PresentationFormat>Panorámica</PresentationFormat>
  <Paragraphs>57</Paragraphs>
  <Slides>20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20</vt:i4>
      </vt:variant>
    </vt:vector>
  </HeadingPairs>
  <TitlesOfParts>
    <vt:vector size="2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Monica</dc:creator>
  <cp:lastModifiedBy>Andrea</cp:lastModifiedBy>
  <cp:revision>42</cp:revision>
  <dcterms:created xsi:type="dcterms:W3CDTF">2022-08-04T10:35:21Z</dcterms:created>
  <dcterms:modified xsi:type="dcterms:W3CDTF">2022-09-13T14:42:51Z</dcterms:modified>
</cp:coreProperties>
</file>