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76" r:id="rId5"/>
    <p:sldId id="277" r:id="rId6"/>
    <p:sldId id="260" r:id="rId7"/>
    <p:sldId id="259" r:id="rId8"/>
    <p:sldId id="266" r:id="rId9"/>
    <p:sldId id="278" r:id="rId10"/>
    <p:sldId id="279" r:id="rId11"/>
    <p:sldId id="263" r:id="rId12"/>
    <p:sldId id="264" r:id="rId13"/>
    <p:sldId id="275" r:id="rId14"/>
    <p:sldId id="265" r:id="rId15"/>
    <p:sldId id="267" r:id="rId16"/>
    <p:sldId id="271" r:id="rId17"/>
    <p:sldId id="282" r:id="rId18"/>
    <p:sldId id="283" r:id="rId19"/>
    <p:sldId id="269" r:id="rId20"/>
    <p:sldId id="281" r:id="rId21"/>
    <p:sldId id="280" r:id="rId22"/>
  </p:sldIdLst>
  <p:sldSz cx="12192000" cy="6858000"/>
  <p:notesSz cx="6858000" cy="9144000"/>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showGuides="1">
      <p:cViewPr varScale="1">
        <p:scale>
          <a:sx n="88" d="100"/>
          <a:sy n="88" d="100"/>
        </p:scale>
        <p:origin x="494"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s-AR"/>
          </a:p>
        </p:txBody>
      </p:sp>
      <p:sp>
        <p:nvSpPr>
          <p:cNvPr id="4" name="Marcador de fecha 3"/>
          <p:cNvSpPr>
            <a:spLocks noGrp="1"/>
          </p:cNvSpPr>
          <p:nvPr>
            <p:ph type="dt" sz="half" idx="10"/>
          </p:nvPr>
        </p:nvSpPr>
        <p:spPr/>
        <p:txBody>
          <a:bodyPr/>
          <a:lstStyle/>
          <a:p>
            <a:fld id="{090A1528-753E-4D65-95AC-E9358D15E2F5}" type="datetimeFigureOut">
              <a:rPr lang="es-AR" smtClean="0"/>
              <a:t>6/9/2022</a:t>
            </a:fld>
            <a:endParaRPr lang="es-AR"/>
          </a:p>
        </p:txBody>
      </p:sp>
      <p:sp>
        <p:nvSpPr>
          <p:cNvPr id="5" name="Marcador de pie de página 4"/>
          <p:cNvSpPr>
            <a:spLocks noGrp="1"/>
          </p:cNvSpPr>
          <p:nvPr>
            <p:ph type="ftr" sz="quarter" idx="11"/>
          </p:nvPr>
        </p:nvSpPr>
        <p:spPr/>
        <p:txBody>
          <a:bodyPr/>
          <a:lstStyle/>
          <a:p>
            <a:endParaRPr lang="es-AR"/>
          </a:p>
        </p:txBody>
      </p:sp>
      <p:sp>
        <p:nvSpPr>
          <p:cNvPr id="6" name="Marcador de número de diapositiva 5"/>
          <p:cNvSpPr>
            <a:spLocks noGrp="1"/>
          </p:cNvSpPr>
          <p:nvPr>
            <p:ph type="sldNum" sz="quarter" idx="12"/>
          </p:nvPr>
        </p:nvSpPr>
        <p:spPr/>
        <p:txBody>
          <a:bodyPr/>
          <a:lstStyle/>
          <a:p>
            <a:fld id="{2352650D-6BF0-49AB-A965-4FD0396C782C}" type="slidenum">
              <a:rPr lang="es-AR" smtClean="0"/>
              <a:t>‹Nº›</a:t>
            </a:fld>
            <a:endParaRPr lang="es-AR"/>
          </a:p>
        </p:txBody>
      </p:sp>
    </p:spTree>
    <p:extLst>
      <p:ext uri="{BB962C8B-B14F-4D97-AF65-F5344CB8AC3E}">
        <p14:creationId xmlns:p14="http://schemas.microsoft.com/office/powerpoint/2010/main" val="29399391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AR"/>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Marcador de fecha 3"/>
          <p:cNvSpPr>
            <a:spLocks noGrp="1"/>
          </p:cNvSpPr>
          <p:nvPr>
            <p:ph type="dt" sz="half" idx="10"/>
          </p:nvPr>
        </p:nvSpPr>
        <p:spPr/>
        <p:txBody>
          <a:bodyPr/>
          <a:lstStyle/>
          <a:p>
            <a:fld id="{090A1528-753E-4D65-95AC-E9358D15E2F5}" type="datetimeFigureOut">
              <a:rPr lang="es-AR" smtClean="0"/>
              <a:t>6/9/2022</a:t>
            </a:fld>
            <a:endParaRPr lang="es-AR"/>
          </a:p>
        </p:txBody>
      </p:sp>
      <p:sp>
        <p:nvSpPr>
          <p:cNvPr id="5" name="Marcador de pie de página 4"/>
          <p:cNvSpPr>
            <a:spLocks noGrp="1"/>
          </p:cNvSpPr>
          <p:nvPr>
            <p:ph type="ftr" sz="quarter" idx="11"/>
          </p:nvPr>
        </p:nvSpPr>
        <p:spPr/>
        <p:txBody>
          <a:bodyPr/>
          <a:lstStyle/>
          <a:p>
            <a:endParaRPr lang="es-AR"/>
          </a:p>
        </p:txBody>
      </p:sp>
      <p:sp>
        <p:nvSpPr>
          <p:cNvPr id="6" name="Marcador de número de diapositiva 5"/>
          <p:cNvSpPr>
            <a:spLocks noGrp="1"/>
          </p:cNvSpPr>
          <p:nvPr>
            <p:ph type="sldNum" sz="quarter" idx="12"/>
          </p:nvPr>
        </p:nvSpPr>
        <p:spPr/>
        <p:txBody>
          <a:bodyPr/>
          <a:lstStyle/>
          <a:p>
            <a:fld id="{2352650D-6BF0-49AB-A965-4FD0396C782C}" type="slidenum">
              <a:rPr lang="es-AR" smtClean="0"/>
              <a:t>‹Nº›</a:t>
            </a:fld>
            <a:endParaRPr lang="es-AR"/>
          </a:p>
        </p:txBody>
      </p:sp>
    </p:spTree>
    <p:extLst>
      <p:ext uri="{BB962C8B-B14F-4D97-AF65-F5344CB8AC3E}">
        <p14:creationId xmlns:p14="http://schemas.microsoft.com/office/powerpoint/2010/main" val="2666022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A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Marcador de fecha 3"/>
          <p:cNvSpPr>
            <a:spLocks noGrp="1"/>
          </p:cNvSpPr>
          <p:nvPr>
            <p:ph type="dt" sz="half" idx="10"/>
          </p:nvPr>
        </p:nvSpPr>
        <p:spPr/>
        <p:txBody>
          <a:bodyPr/>
          <a:lstStyle/>
          <a:p>
            <a:fld id="{090A1528-753E-4D65-95AC-E9358D15E2F5}" type="datetimeFigureOut">
              <a:rPr lang="es-AR" smtClean="0"/>
              <a:t>6/9/2022</a:t>
            </a:fld>
            <a:endParaRPr lang="es-AR"/>
          </a:p>
        </p:txBody>
      </p:sp>
      <p:sp>
        <p:nvSpPr>
          <p:cNvPr id="5" name="Marcador de pie de página 4"/>
          <p:cNvSpPr>
            <a:spLocks noGrp="1"/>
          </p:cNvSpPr>
          <p:nvPr>
            <p:ph type="ftr" sz="quarter" idx="11"/>
          </p:nvPr>
        </p:nvSpPr>
        <p:spPr/>
        <p:txBody>
          <a:bodyPr/>
          <a:lstStyle/>
          <a:p>
            <a:endParaRPr lang="es-AR"/>
          </a:p>
        </p:txBody>
      </p:sp>
      <p:sp>
        <p:nvSpPr>
          <p:cNvPr id="6" name="Marcador de número de diapositiva 5"/>
          <p:cNvSpPr>
            <a:spLocks noGrp="1"/>
          </p:cNvSpPr>
          <p:nvPr>
            <p:ph type="sldNum" sz="quarter" idx="12"/>
          </p:nvPr>
        </p:nvSpPr>
        <p:spPr/>
        <p:txBody>
          <a:bodyPr/>
          <a:lstStyle/>
          <a:p>
            <a:fld id="{2352650D-6BF0-49AB-A965-4FD0396C782C}" type="slidenum">
              <a:rPr lang="es-AR" smtClean="0"/>
              <a:t>‹Nº›</a:t>
            </a:fld>
            <a:endParaRPr lang="es-AR"/>
          </a:p>
        </p:txBody>
      </p:sp>
    </p:spTree>
    <p:extLst>
      <p:ext uri="{BB962C8B-B14F-4D97-AF65-F5344CB8AC3E}">
        <p14:creationId xmlns:p14="http://schemas.microsoft.com/office/powerpoint/2010/main" val="1167086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AR"/>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Marcador de fecha 3"/>
          <p:cNvSpPr>
            <a:spLocks noGrp="1"/>
          </p:cNvSpPr>
          <p:nvPr>
            <p:ph type="dt" sz="half" idx="10"/>
          </p:nvPr>
        </p:nvSpPr>
        <p:spPr/>
        <p:txBody>
          <a:bodyPr/>
          <a:lstStyle/>
          <a:p>
            <a:fld id="{090A1528-753E-4D65-95AC-E9358D15E2F5}" type="datetimeFigureOut">
              <a:rPr lang="es-AR" smtClean="0"/>
              <a:t>6/9/2022</a:t>
            </a:fld>
            <a:endParaRPr lang="es-AR"/>
          </a:p>
        </p:txBody>
      </p:sp>
      <p:sp>
        <p:nvSpPr>
          <p:cNvPr id="5" name="Marcador de pie de página 4"/>
          <p:cNvSpPr>
            <a:spLocks noGrp="1"/>
          </p:cNvSpPr>
          <p:nvPr>
            <p:ph type="ftr" sz="quarter" idx="11"/>
          </p:nvPr>
        </p:nvSpPr>
        <p:spPr/>
        <p:txBody>
          <a:bodyPr/>
          <a:lstStyle/>
          <a:p>
            <a:endParaRPr lang="es-AR"/>
          </a:p>
        </p:txBody>
      </p:sp>
      <p:sp>
        <p:nvSpPr>
          <p:cNvPr id="6" name="Marcador de número de diapositiva 5"/>
          <p:cNvSpPr>
            <a:spLocks noGrp="1"/>
          </p:cNvSpPr>
          <p:nvPr>
            <p:ph type="sldNum" sz="quarter" idx="12"/>
          </p:nvPr>
        </p:nvSpPr>
        <p:spPr/>
        <p:txBody>
          <a:bodyPr/>
          <a:lstStyle/>
          <a:p>
            <a:fld id="{2352650D-6BF0-49AB-A965-4FD0396C782C}" type="slidenum">
              <a:rPr lang="es-AR" smtClean="0"/>
              <a:t>‹Nº›</a:t>
            </a:fld>
            <a:endParaRPr lang="es-AR"/>
          </a:p>
        </p:txBody>
      </p:sp>
    </p:spTree>
    <p:extLst>
      <p:ext uri="{BB962C8B-B14F-4D97-AF65-F5344CB8AC3E}">
        <p14:creationId xmlns:p14="http://schemas.microsoft.com/office/powerpoint/2010/main" val="2607508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A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fld id="{090A1528-753E-4D65-95AC-E9358D15E2F5}" type="datetimeFigureOut">
              <a:rPr lang="es-AR" smtClean="0"/>
              <a:t>6/9/2022</a:t>
            </a:fld>
            <a:endParaRPr lang="es-AR"/>
          </a:p>
        </p:txBody>
      </p:sp>
      <p:sp>
        <p:nvSpPr>
          <p:cNvPr id="5" name="Marcador de pie de página 4"/>
          <p:cNvSpPr>
            <a:spLocks noGrp="1"/>
          </p:cNvSpPr>
          <p:nvPr>
            <p:ph type="ftr" sz="quarter" idx="11"/>
          </p:nvPr>
        </p:nvSpPr>
        <p:spPr/>
        <p:txBody>
          <a:bodyPr/>
          <a:lstStyle/>
          <a:p>
            <a:endParaRPr lang="es-AR"/>
          </a:p>
        </p:txBody>
      </p:sp>
      <p:sp>
        <p:nvSpPr>
          <p:cNvPr id="6" name="Marcador de número de diapositiva 5"/>
          <p:cNvSpPr>
            <a:spLocks noGrp="1"/>
          </p:cNvSpPr>
          <p:nvPr>
            <p:ph type="sldNum" sz="quarter" idx="12"/>
          </p:nvPr>
        </p:nvSpPr>
        <p:spPr/>
        <p:txBody>
          <a:bodyPr/>
          <a:lstStyle/>
          <a:p>
            <a:fld id="{2352650D-6BF0-49AB-A965-4FD0396C782C}" type="slidenum">
              <a:rPr lang="es-AR" smtClean="0"/>
              <a:t>‹Nº›</a:t>
            </a:fld>
            <a:endParaRPr lang="es-AR"/>
          </a:p>
        </p:txBody>
      </p:sp>
    </p:spTree>
    <p:extLst>
      <p:ext uri="{BB962C8B-B14F-4D97-AF65-F5344CB8AC3E}">
        <p14:creationId xmlns:p14="http://schemas.microsoft.com/office/powerpoint/2010/main" val="2622163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AR"/>
          </a:p>
        </p:txBody>
      </p:sp>
      <p:sp>
        <p:nvSpPr>
          <p:cNvPr id="3" name="Marcador de contenido 2"/>
          <p:cNvSpPr>
            <a:spLocks noGrp="1"/>
          </p:cNvSpPr>
          <p:nvPr>
            <p:ph sz="half" idx="1"/>
          </p:nvPr>
        </p:nvSpPr>
        <p:spPr>
          <a:xfrm>
            <a:off x="838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Marcador de contenido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Marcador de fecha 4"/>
          <p:cNvSpPr>
            <a:spLocks noGrp="1"/>
          </p:cNvSpPr>
          <p:nvPr>
            <p:ph type="dt" sz="half" idx="10"/>
          </p:nvPr>
        </p:nvSpPr>
        <p:spPr/>
        <p:txBody>
          <a:bodyPr/>
          <a:lstStyle/>
          <a:p>
            <a:fld id="{090A1528-753E-4D65-95AC-E9358D15E2F5}" type="datetimeFigureOut">
              <a:rPr lang="es-AR" smtClean="0"/>
              <a:t>6/9/2022</a:t>
            </a:fld>
            <a:endParaRPr lang="es-AR"/>
          </a:p>
        </p:txBody>
      </p:sp>
      <p:sp>
        <p:nvSpPr>
          <p:cNvPr id="6" name="Marcador de pie de página 5"/>
          <p:cNvSpPr>
            <a:spLocks noGrp="1"/>
          </p:cNvSpPr>
          <p:nvPr>
            <p:ph type="ftr" sz="quarter" idx="11"/>
          </p:nvPr>
        </p:nvSpPr>
        <p:spPr/>
        <p:txBody>
          <a:bodyPr/>
          <a:lstStyle/>
          <a:p>
            <a:endParaRPr lang="es-AR"/>
          </a:p>
        </p:txBody>
      </p:sp>
      <p:sp>
        <p:nvSpPr>
          <p:cNvPr id="7" name="Marcador de número de diapositiva 6"/>
          <p:cNvSpPr>
            <a:spLocks noGrp="1"/>
          </p:cNvSpPr>
          <p:nvPr>
            <p:ph type="sldNum" sz="quarter" idx="12"/>
          </p:nvPr>
        </p:nvSpPr>
        <p:spPr/>
        <p:txBody>
          <a:bodyPr/>
          <a:lstStyle/>
          <a:p>
            <a:fld id="{2352650D-6BF0-49AB-A965-4FD0396C782C}" type="slidenum">
              <a:rPr lang="es-AR" smtClean="0"/>
              <a:t>‹Nº›</a:t>
            </a:fld>
            <a:endParaRPr lang="es-AR"/>
          </a:p>
        </p:txBody>
      </p:sp>
    </p:spTree>
    <p:extLst>
      <p:ext uri="{BB962C8B-B14F-4D97-AF65-F5344CB8AC3E}">
        <p14:creationId xmlns:p14="http://schemas.microsoft.com/office/powerpoint/2010/main" val="1570864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7" name="Marcador de fecha 6"/>
          <p:cNvSpPr>
            <a:spLocks noGrp="1"/>
          </p:cNvSpPr>
          <p:nvPr>
            <p:ph type="dt" sz="half" idx="10"/>
          </p:nvPr>
        </p:nvSpPr>
        <p:spPr/>
        <p:txBody>
          <a:bodyPr/>
          <a:lstStyle/>
          <a:p>
            <a:fld id="{090A1528-753E-4D65-95AC-E9358D15E2F5}" type="datetimeFigureOut">
              <a:rPr lang="es-AR" smtClean="0"/>
              <a:t>6/9/2022</a:t>
            </a:fld>
            <a:endParaRPr lang="es-AR"/>
          </a:p>
        </p:txBody>
      </p:sp>
      <p:sp>
        <p:nvSpPr>
          <p:cNvPr id="8" name="Marcador de pie de página 7"/>
          <p:cNvSpPr>
            <a:spLocks noGrp="1"/>
          </p:cNvSpPr>
          <p:nvPr>
            <p:ph type="ftr" sz="quarter" idx="11"/>
          </p:nvPr>
        </p:nvSpPr>
        <p:spPr/>
        <p:txBody>
          <a:bodyPr/>
          <a:lstStyle/>
          <a:p>
            <a:endParaRPr lang="es-AR"/>
          </a:p>
        </p:txBody>
      </p:sp>
      <p:sp>
        <p:nvSpPr>
          <p:cNvPr id="9" name="Marcador de número de diapositiva 8"/>
          <p:cNvSpPr>
            <a:spLocks noGrp="1"/>
          </p:cNvSpPr>
          <p:nvPr>
            <p:ph type="sldNum" sz="quarter" idx="12"/>
          </p:nvPr>
        </p:nvSpPr>
        <p:spPr/>
        <p:txBody>
          <a:bodyPr/>
          <a:lstStyle/>
          <a:p>
            <a:fld id="{2352650D-6BF0-49AB-A965-4FD0396C782C}" type="slidenum">
              <a:rPr lang="es-AR" smtClean="0"/>
              <a:t>‹Nº›</a:t>
            </a:fld>
            <a:endParaRPr lang="es-AR"/>
          </a:p>
        </p:txBody>
      </p:sp>
    </p:spTree>
    <p:extLst>
      <p:ext uri="{BB962C8B-B14F-4D97-AF65-F5344CB8AC3E}">
        <p14:creationId xmlns:p14="http://schemas.microsoft.com/office/powerpoint/2010/main" val="4076103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AR"/>
          </a:p>
        </p:txBody>
      </p:sp>
      <p:sp>
        <p:nvSpPr>
          <p:cNvPr id="3" name="Marcador de fecha 2"/>
          <p:cNvSpPr>
            <a:spLocks noGrp="1"/>
          </p:cNvSpPr>
          <p:nvPr>
            <p:ph type="dt" sz="half" idx="10"/>
          </p:nvPr>
        </p:nvSpPr>
        <p:spPr/>
        <p:txBody>
          <a:bodyPr/>
          <a:lstStyle/>
          <a:p>
            <a:fld id="{090A1528-753E-4D65-95AC-E9358D15E2F5}" type="datetimeFigureOut">
              <a:rPr lang="es-AR" smtClean="0"/>
              <a:t>6/9/2022</a:t>
            </a:fld>
            <a:endParaRPr lang="es-AR"/>
          </a:p>
        </p:txBody>
      </p:sp>
      <p:sp>
        <p:nvSpPr>
          <p:cNvPr id="4" name="Marcador de pie de página 3"/>
          <p:cNvSpPr>
            <a:spLocks noGrp="1"/>
          </p:cNvSpPr>
          <p:nvPr>
            <p:ph type="ftr" sz="quarter" idx="11"/>
          </p:nvPr>
        </p:nvSpPr>
        <p:spPr/>
        <p:txBody>
          <a:bodyPr/>
          <a:lstStyle/>
          <a:p>
            <a:endParaRPr lang="es-AR"/>
          </a:p>
        </p:txBody>
      </p:sp>
      <p:sp>
        <p:nvSpPr>
          <p:cNvPr id="5" name="Marcador de número de diapositiva 4"/>
          <p:cNvSpPr>
            <a:spLocks noGrp="1"/>
          </p:cNvSpPr>
          <p:nvPr>
            <p:ph type="sldNum" sz="quarter" idx="12"/>
          </p:nvPr>
        </p:nvSpPr>
        <p:spPr/>
        <p:txBody>
          <a:bodyPr/>
          <a:lstStyle/>
          <a:p>
            <a:fld id="{2352650D-6BF0-49AB-A965-4FD0396C782C}" type="slidenum">
              <a:rPr lang="es-AR" smtClean="0"/>
              <a:t>‹Nº›</a:t>
            </a:fld>
            <a:endParaRPr lang="es-AR"/>
          </a:p>
        </p:txBody>
      </p:sp>
    </p:spTree>
    <p:extLst>
      <p:ext uri="{BB962C8B-B14F-4D97-AF65-F5344CB8AC3E}">
        <p14:creationId xmlns:p14="http://schemas.microsoft.com/office/powerpoint/2010/main" val="3485909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090A1528-753E-4D65-95AC-E9358D15E2F5}" type="datetimeFigureOut">
              <a:rPr lang="es-AR" smtClean="0"/>
              <a:t>6/9/2022</a:t>
            </a:fld>
            <a:endParaRPr lang="es-AR"/>
          </a:p>
        </p:txBody>
      </p:sp>
      <p:sp>
        <p:nvSpPr>
          <p:cNvPr id="3" name="Marcador de pie de página 2"/>
          <p:cNvSpPr>
            <a:spLocks noGrp="1"/>
          </p:cNvSpPr>
          <p:nvPr>
            <p:ph type="ftr" sz="quarter" idx="11"/>
          </p:nvPr>
        </p:nvSpPr>
        <p:spPr/>
        <p:txBody>
          <a:bodyPr/>
          <a:lstStyle/>
          <a:p>
            <a:endParaRPr lang="es-AR"/>
          </a:p>
        </p:txBody>
      </p:sp>
      <p:sp>
        <p:nvSpPr>
          <p:cNvPr id="4" name="Marcador de número de diapositiva 3"/>
          <p:cNvSpPr>
            <a:spLocks noGrp="1"/>
          </p:cNvSpPr>
          <p:nvPr>
            <p:ph type="sldNum" sz="quarter" idx="12"/>
          </p:nvPr>
        </p:nvSpPr>
        <p:spPr/>
        <p:txBody>
          <a:bodyPr/>
          <a:lstStyle/>
          <a:p>
            <a:fld id="{2352650D-6BF0-49AB-A965-4FD0396C782C}" type="slidenum">
              <a:rPr lang="es-AR" smtClean="0"/>
              <a:t>‹Nº›</a:t>
            </a:fld>
            <a:endParaRPr lang="es-AR"/>
          </a:p>
        </p:txBody>
      </p:sp>
    </p:spTree>
    <p:extLst>
      <p:ext uri="{BB962C8B-B14F-4D97-AF65-F5344CB8AC3E}">
        <p14:creationId xmlns:p14="http://schemas.microsoft.com/office/powerpoint/2010/main" val="4609129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AR"/>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090A1528-753E-4D65-95AC-E9358D15E2F5}" type="datetimeFigureOut">
              <a:rPr lang="es-AR" smtClean="0"/>
              <a:t>6/9/2022</a:t>
            </a:fld>
            <a:endParaRPr lang="es-AR"/>
          </a:p>
        </p:txBody>
      </p:sp>
      <p:sp>
        <p:nvSpPr>
          <p:cNvPr id="6" name="Marcador de pie de página 5"/>
          <p:cNvSpPr>
            <a:spLocks noGrp="1"/>
          </p:cNvSpPr>
          <p:nvPr>
            <p:ph type="ftr" sz="quarter" idx="11"/>
          </p:nvPr>
        </p:nvSpPr>
        <p:spPr/>
        <p:txBody>
          <a:bodyPr/>
          <a:lstStyle/>
          <a:p>
            <a:endParaRPr lang="es-AR"/>
          </a:p>
        </p:txBody>
      </p:sp>
      <p:sp>
        <p:nvSpPr>
          <p:cNvPr id="7" name="Marcador de número de diapositiva 6"/>
          <p:cNvSpPr>
            <a:spLocks noGrp="1"/>
          </p:cNvSpPr>
          <p:nvPr>
            <p:ph type="sldNum" sz="quarter" idx="12"/>
          </p:nvPr>
        </p:nvSpPr>
        <p:spPr/>
        <p:txBody>
          <a:bodyPr/>
          <a:lstStyle/>
          <a:p>
            <a:fld id="{2352650D-6BF0-49AB-A965-4FD0396C782C}" type="slidenum">
              <a:rPr lang="es-AR" smtClean="0"/>
              <a:t>‹Nº›</a:t>
            </a:fld>
            <a:endParaRPr lang="es-AR"/>
          </a:p>
        </p:txBody>
      </p:sp>
    </p:spTree>
    <p:extLst>
      <p:ext uri="{BB962C8B-B14F-4D97-AF65-F5344CB8AC3E}">
        <p14:creationId xmlns:p14="http://schemas.microsoft.com/office/powerpoint/2010/main" val="17977592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AR"/>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090A1528-753E-4D65-95AC-E9358D15E2F5}" type="datetimeFigureOut">
              <a:rPr lang="es-AR" smtClean="0"/>
              <a:t>6/9/2022</a:t>
            </a:fld>
            <a:endParaRPr lang="es-AR"/>
          </a:p>
        </p:txBody>
      </p:sp>
      <p:sp>
        <p:nvSpPr>
          <p:cNvPr id="6" name="Marcador de pie de página 5"/>
          <p:cNvSpPr>
            <a:spLocks noGrp="1"/>
          </p:cNvSpPr>
          <p:nvPr>
            <p:ph type="ftr" sz="quarter" idx="11"/>
          </p:nvPr>
        </p:nvSpPr>
        <p:spPr/>
        <p:txBody>
          <a:bodyPr/>
          <a:lstStyle/>
          <a:p>
            <a:endParaRPr lang="es-AR"/>
          </a:p>
        </p:txBody>
      </p:sp>
      <p:sp>
        <p:nvSpPr>
          <p:cNvPr id="7" name="Marcador de número de diapositiva 6"/>
          <p:cNvSpPr>
            <a:spLocks noGrp="1"/>
          </p:cNvSpPr>
          <p:nvPr>
            <p:ph type="sldNum" sz="quarter" idx="12"/>
          </p:nvPr>
        </p:nvSpPr>
        <p:spPr/>
        <p:txBody>
          <a:bodyPr/>
          <a:lstStyle/>
          <a:p>
            <a:fld id="{2352650D-6BF0-49AB-A965-4FD0396C782C}" type="slidenum">
              <a:rPr lang="es-AR" smtClean="0"/>
              <a:t>‹Nº›</a:t>
            </a:fld>
            <a:endParaRPr lang="es-AR"/>
          </a:p>
        </p:txBody>
      </p:sp>
    </p:spTree>
    <p:extLst>
      <p:ext uri="{BB962C8B-B14F-4D97-AF65-F5344CB8AC3E}">
        <p14:creationId xmlns:p14="http://schemas.microsoft.com/office/powerpoint/2010/main" val="1634005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0A1528-753E-4D65-95AC-E9358D15E2F5}" type="datetimeFigureOut">
              <a:rPr lang="es-AR" smtClean="0"/>
              <a:t>6/9/2022</a:t>
            </a:fld>
            <a:endParaRPr lang="es-A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A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52650D-6BF0-49AB-A965-4FD0396C782C}" type="slidenum">
              <a:rPr lang="es-AR" smtClean="0"/>
              <a:t>‹Nº›</a:t>
            </a:fld>
            <a:endParaRPr lang="es-AR"/>
          </a:p>
        </p:txBody>
      </p:sp>
    </p:spTree>
    <p:extLst>
      <p:ext uri="{BB962C8B-B14F-4D97-AF65-F5344CB8AC3E}">
        <p14:creationId xmlns:p14="http://schemas.microsoft.com/office/powerpoint/2010/main" val="11505684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www.scielo.cl/img/revistas/ru/n45/0717-5051-ru-45-00046-fig1.png" TargetMode="External"/><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hyperlink" Target="https://www.scielo.cl/img/revistas/ru/n45/0717-5051-ru-45-00046-fig7.pn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472227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Imagen 7"/>
          <p:cNvPicPr>
            <a:picLocks noChangeAspect="1"/>
          </p:cNvPicPr>
          <p:nvPr/>
        </p:nvPicPr>
        <p:blipFill>
          <a:blip r:embed="rId3"/>
          <a:stretch>
            <a:fillRect/>
          </a:stretch>
        </p:blipFill>
        <p:spPr>
          <a:xfrm>
            <a:off x="813446" y="3429000"/>
            <a:ext cx="2988961" cy="2843249"/>
          </a:xfrm>
          <a:prstGeom prst="rect">
            <a:avLst/>
          </a:prstGeom>
        </p:spPr>
      </p:pic>
      <p:sp>
        <p:nvSpPr>
          <p:cNvPr id="3" name="Rectángulo 2"/>
          <p:cNvSpPr/>
          <p:nvPr/>
        </p:nvSpPr>
        <p:spPr>
          <a:xfrm>
            <a:off x="754407" y="941590"/>
            <a:ext cx="6096000" cy="2031325"/>
          </a:xfrm>
          <a:prstGeom prst="rect">
            <a:avLst/>
          </a:prstGeom>
        </p:spPr>
        <p:txBody>
          <a:bodyPr>
            <a:spAutoFit/>
          </a:bodyPr>
          <a:lstStyle/>
          <a:p>
            <a:pPr fontAlgn="base"/>
            <a:r>
              <a:rPr lang="es-ES" b="1" dirty="0">
                <a:solidFill>
                  <a:srgbClr val="000000"/>
                </a:solidFill>
                <a:latin typeface="Work Sans"/>
              </a:rPr>
              <a:t>Isla de calor</a:t>
            </a:r>
            <a:endParaRPr lang="es-ES" dirty="0">
              <a:solidFill>
                <a:srgbClr val="80ACB0"/>
              </a:solidFill>
              <a:latin typeface="Work Sans"/>
            </a:endParaRPr>
          </a:p>
          <a:p>
            <a:pPr fontAlgn="base"/>
            <a:r>
              <a:rPr lang="es-ES" dirty="0">
                <a:solidFill>
                  <a:srgbClr val="80ACB0"/>
                </a:solidFill>
                <a:latin typeface="Work Sans"/>
              </a:rPr>
              <a:t>Es un fenómeno urbano nocturno que se produce por la acumulación de calor en la superficie y atmósfera de la ciudad, que provoca un aumento de temperatura causado por los materiales de la ciudad y la actividad humana. Este efecto aumenta con el tamaño de la ciudad: a medida que la ciudad crece lo hace su isla de calor.</a:t>
            </a:r>
            <a:endParaRPr lang="es-ES" b="0" i="0" dirty="0">
              <a:solidFill>
                <a:srgbClr val="80ACB0"/>
              </a:solidFill>
              <a:effectLst/>
              <a:latin typeface="Work Sans"/>
            </a:endParaRPr>
          </a:p>
        </p:txBody>
      </p:sp>
    </p:spTree>
    <p:extLst>
      <p:ext uri="{BB962C8B-B14F-4D97-AF65-F5344CB8AC3E}">
        <p14:creationId xmlns:p14="http://schemas.microsoft.com/office/powerpoint/2010/main" val="14810977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uadroTexto 2"/>
          <p:cNvSpPr txBox="1"/>
          <p:nvPr/>
        </p:nvSpPr>
        <p:spPr>
          <a:xfrm>
            <a:off x="190500" y="285750"/>
            <a:ext cx="8315325" cy="369332"/>
          </a:xfrm>
          <a:prstGeom prst="rect">
            <a:avLst/>
          </a:prstGeom>
          <a:noFill/>
        </p:spPr>
        <p:txBody>
          <a:bodyPr wrap="square" rtlCol="0">
            <a:spAutoFit/>
          </a:bodyPr>
          <a:lstStyle/>
          <a:p>
            <a:pPr algn="just"/>
            <a:r>
              <a:rPr lang="es-ES" dirty="0" smtClean="0"/>
              <a:t>MANEJO DE LA RADIACIÓN SOLAR EN LAS CIUDADES</a:t>
            </a:r>
            <a:endParaRPr lang="es-ES" dirty="0"/>
          </a:p>
        </p:txBody>
      </p:sp>
      <p:pic>
        <p:nvPicPr>
          <p:cNvPr id="6" name="Imagen 5" descr="https://www.scielo.cl/img/revistas/ru/n45/0717-5051-ru-45-00046-fig1.png">
            <a:hlinkClick r:id="rId3" tgtFrame="&quot;_blank&quot;"/>
          </p:cNvPr>
          <p:cNvPicPr/>
          <p:nvPr/>
        </p:nvPicPr>
        <p:blipFill>
          <a:blip r:embed="rId4">
            <a:extLst>
              <a:ext uri="{28A0092B-C50C-407E-A947-70E740481C1C}">
                <a14:useLocalDpi xmlns:a14="http://schemas.microsoft.com/office/drawing/2010/main" val="0"/>
              </a:ext>
            </a:extLst>
          </a:blip>
          <a:srcRect/>
          <a:stretch>
            <a:fillRect/>
          </a:stretch>
        </p:blipFill>
        <p:spPr bwMode="auto">
          <a:xfrm>
            <a:off x="269966" y="870856"/>
            <a:ext cx="8795657" cy="5190309"/>
          </a:xfrm>
          <a:prstGeom prst="rect">
            <a:avLst/>
          </a:prstGeom>
          <a:noFill/>
          <a:ln>
            <a:noFill/>
          </a:ln>
        </p:spPr>
      </p:pic>
    </p:spTree>
    <p:extLst>
      <p:ext uri="{BB962C8B-B14F-4D97-AF65-F5344CB8AC3E}">
        <p14:creationId xmlns:p14="http://schemas.microsoft.com/office/powerpoint/2010/main" val="41052216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uadroTexto 2"/>
          <p:cNvSpPr txBox="1"/>
          <p:nvPr/>
        </p:nvSpPr>
        <p:spPr>
          <a:xfrm>
            <a:off x="600075" y="647700"/>
            <a:ext cx="9982200" cy="646331"/>
          </a:xfrm>
          <a:prstGeom prst="rect">
            <a:avLst/>
          </a:prstGeom>
          <a:noFill/>
        </p:spPr>
        <p:txBody>
          <a:bodyPr wrap="square" rtlCol="0">
            <a:spAutoFit/>
          </a:bodyPr>
          <a:lstStyle/>
          <a:p>
            <a:r>
              <a:rPr lang="es-ES" b="1" dirty="0" smtClean="0"/>
              <a:t>PROPUESTAS DE REFORESTACIÓN</a:t>
            </a:r>
          </a:p>
          <a:p>
            <a:endParaRPr lang="es-ES" dirty="0"/>
          </a:p>
        </p:txBody>
      </p:sp>
      <p:pic>
        <p:nvPicPr>
          <p:cNvPr id="5" name="Imagen 4"/>
          <p:cNvPicPr>
            <a:picLocks noChangeAspect="1"/>
          </p:cNvPicPr>
          <p:nvPr/>
        </p:nvPicPr>
        <p:blipFill>
          <a:blip r:embed="rId3"/>
          <a:stretch>
            <a:fillRect/>
          </a:stretch>
        </p:blipFill>
        <p:spPr>
          <a:xfrm>
            <a:off x="7025640" y="1209176"/>
            <a:ext cx="4171950" cy="2352516"/>
          </a:xfrm>
          <a:prstGeom prst="rect">
            <a:avLst/>
          </a:prstGeom>
        </p:spPr>
      </p:pic>
      <p:pic>
        <p:nvPicPr>
          <p:cNvPr id="6" name="Imagen 5" descr="https://www.scielo.cl/img/revistas/ru/n45/0717-5051-ru-45-00046-fig7.png">
            <a:hlinkClick r:id="rId4" tgtFrame="&quot;_blank&quot;"/>
          </p:cNvPr>
          <p:cNvPicPr/>
          <p:nvPr/>
        </p:nvPicPr>
        <p:blipFill>
          <a:blip r:embed="rId5">
            <a:extLst>
              <a:ext uri="{28A0092B-C50C-407E-A947-70E740481C1C}">
                <a14:useLocalDpi xmlns:a14="http://schemas.microsoft.com/office/drawing/2010/main" val="0"/>
              </a:ext>
            </a:extLst>
          </a:blip>
          <a:srcRect/>
          <a:stretch>
            <a:fillRect/>
          </a:stretch>
        </p:blipFill>
        <p:spPr bwMode="auto">
          <a:xfrm>
            <a:off x="600075" y="1209176"/>
            <a:ext cx="5825490" cy="4213225"/>
          </a:xfrm>
          <a:prstGeom prst="rect">
            <a:avLst/>
          </a:prstGeom>
          <a:noFill/>
          <a:ln>
            <a:noFill/>
          </a:ln>
        </p:spPr>
      </p:pic>
    </p:spTree>
    <p:extLst>
      <p:ext uri="{BB962C8B-B14F-4D97-AF65-F5344CB8AC3E}">
        <p14:creationId xmlns:p14="http://schemas.microsoft.com/office/powerpoint/2010/main" val="38902658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uadroTexto 2"/>
          <p:cNvSpPr txBox="1"/>
          <p:nvPr/>
        </p:nvSpPr>
        <p:spPr>
          <a:xfrm>
            <a:off x="1019175" y="1104899"/>
            <a:ext cx="9875248" cy="861774"/>
          </a:xfrm>
          <a:prstGeom prst="rect">
            <a:avLst/>
          </a:prstGeom>
          <a:noFill/>
        </p:spPr>
        <p:txBody>
          <a:bodyPr wrap="square" rtlCol="0">
            <a:spAutoFit/>
          </a:bodyPr>
          <a:lstStyle/>
          <a:p>
            <a:r>
              <a:rPr lang="es-ES" sz="3200" b="1" dirty="0" smtClean="0"/>
              <a:t>PARA DISEÑAR Y GESTIONAR NECESITAMOS CONOCER…</a:t>
            </a:r>
          </a:p>
          <a:p>
            <a:endParaRPr lang="en-US" dirty="0"/>
          </a:p>
        </p:txBody>
      </p:sp>
      <p:pic>
        <p:nvPicPr>
          <p:cNvPr id="6" name="Imagen 5"/>
          <p:cNvPicPr>
            <a:picLocks noChangeAspect="1"/>
          </p:cNvPicPr>
          <p:nvPr/>
        </p:nvPicPr>
        <p:blipFill>
          <a:blip r:embed="rId3"/>
          <a:stretch>
            <a:fillRect/>
          </a:stretch>
        </p:blipFill>
        <p:spPr>
          <a:xfrm>
            <a:off x="1019175" y="1714500"/>
            <a:ext cx="5913066" cy="4181474"/>
          </a:xfrm>
          <a:prstGeom prst="rect">
            <a:avLst/>
          </a:prstGeom>
        </p:spPr>
      </p:pic>
      <p:pic>
        <p:nvPicPr>
          <p:cNvPr id="8" name="Imagen 7"/>
          <p:cNvPicPr>
            <a:picLocks noChangeAspect="1"/>
          </p:cNvPicPr>
          <p:nvPr/>
        </p:nvPicPr>
        <p:blipFill>
          <a:blip r:embed="rId4"/>
          <a:stretch>
            <a:fillRect/>
          </a:stretch>
        </p:blipFill>
        <p:spPr>
          <a:xfrm>
            <a:off x="7070506" y="2500312"/>
            <a:ext cx="4059456" cy="2609849"/>
          </a:xfrm>
          <a:prstGeom prst="rect">
            <a:avLst/>
          </a:prstGeom>
        </p:spPr>
      </p:pic>
    </p:spTree>
    <p:extLst>
      <p:ext uri="{BB962C8B-B14F-4D97-AF65-F5344CB8AC3E}">
        <p14:creationId xmlns:p14="http://schemas.microsoft.com/office/powerpoint/2010/main" val="36347854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Imagen 6"/>
          <p:cNvPicPr>
            <a:picLocks noChangeAspect="1"/>
          </p:cNvPicPr>
          <p:nvPr/>
        </p:nvPicPr>
        <p:blipFill>
          <a:blip r:embed="rId3"/>
          <a:stretch>
            <a:fillRect/>
          </a:stretch>
        </p:blipFill>
        <p:spPr>
          <a:xfrm>
            <a:off x="6884261" y="473529"/>
            <a:ext cx="4976813" cy="2619375"/>
          </a:xfrm>
          <a:prstGeom prst="rect">
            <a:avLst/>
          </a:prstGeom>
        </p:spPr>
      </p:pic>
      <p:pic>
        <p:nvPicPr>
          <p:cNvPr id="3" name="Imagen 2"/>
          <p:cNvPicPr>
            <a:picLocks noChangeAspect="1"/>
          </p:cNvPicPr>
          <p:nvPr/>
        </p:nvPicPr>
        <p:blipFill>
          <a:blip r:embed="rId4"/>
          <a:stretch>
            <a:fillRect/>
          </a:stretch>
        </p:blipFill>
        <p:spPr>
          <a:xfrm>
            <a:off x="606742" y="3092904"/>
            <a:ext cx="6467475" cy="2152650"/>
          </a:xfrm>
          <a:prstGeom prst="rect">
            <a:avLst/>
          </a:prstGeom>
        </p:spPr>
      </p:pic>
      <p:sp>
        <p:nvSpPr>
          <p:cNvPr id="9" name="CuadroTexto 8"/>
          <p:cNvSpPr txBox="1"/>
          <p:nvPr/>
        </p:nvSpPr>
        <p:spPr>
          <a:xfrm>
            <a:off x="731519" y="748938"/>
            <a:ext cx="5582195" cy="1815882"/>
          </a:xfrm>
          <a:prstGeom prst="rect">
            <a:avLst/>
          </a:prstGeom>
          <a:noFill/>
        </p:spPr>
        <p:txBody>
          <a:bodyPr wrap="square" rtlCol="0">
            <a:spAutoFit/>
          </a:bodyPr>
          <a:lstStyle/>
          <a:p>
            <a:r>
              <a:rPr lang="es-ES" sz="2800" b="1" dirty="0">
                <a:solidFill>
                  <a:srgbClr val="8D1B34"/>
                </a:solidFill>
                <a:latin typeface="OpenSans-Regular"/>
              </a:rPr>
              <a:t>Incorporación del acceso solar en la planificación urbana de las </a:t>
            </a:r>
            <a:r>
              <a:rPr lang="es-ES" sz="2800" b="1" dirty="0" smtClean="0">
                <a:solidFill>
                  <a:srgbClr val="8D1B34"/>
                </a:solidFill>
                <a:latin typeface="OpenSans-Regular"/>
              </a:rPr>
              <a:t>ciudades..</a:t>
            </a:r>
          </a:p>
          <a:p>
            <a:r>
              <a:rPr lang="es-ES" sz="2800" b="1" dirty="0" smtClean="0"/>
              <a:t>LA INCLINACIÓN DEL EJE TERRESTRE</a:t>
            </a:r>
            <a:endParaRPr lang="en-US" sz="2800" b="1" dirty="0"/>
          </a:p>
        </p:txBody>
      </p:sp>
    </p:spTree>
    <p:extLst>
      <p:ext uri="{BB962C8B-B14F-4D97-AF65-F5344CB8AC3E}">
        <p14:creationId xmlns:p14="http://schemas.microsoft.com/office/powerpoint/2010/main" val="26813895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Imagen 2"/>
          <p:cNvPicPr>
            <a:picLocks noChangeAspect="1"/>
          </p:cNvPicPr>
          <p:nvPr/>
        </p:nvPicPr>
        <p:blipFill>
          <a:blip r:embed="rId3"/>
          <a:stretch>
            <a:fillRect/>
          </a:stretch>
        </p:blipFill>
        <p:spPr>
          <a:xfrm>
            <a:off x="879585" y="2781163"/>
            <a:ext cx="5715000" cy="3228975"/>
          </a:xfrm>
          <a:prstGeom prst="rect">
            <a:avLst/>
          </a:prstGeom>
        </p:spPr>
      </p:pic>
      <p:pic>
        <p:nvPicPr>
          <p:cNvPr id="6" name="Imagen 5"/>
          <p:cNvPicPr>
            <a:picLocks noChangeAspect="1"/>
          </p:cNvPicPr>
          <p:nvPr/>
        </p:nvPicPr>
        <p:blipFill>
          <a:blip r:embed="rId4"/>
          <a:stretch>
            <a:fillRect/>
          </a:stretch>
        </p:blipFill>
        <p:spPr>
          <a:xfrm>
            <a:off x="5650775" y="299969"/>
            <a:ext cx="5715000" cy="2181225"/>
          </a:xfrm>
          <a:prstGeom prst="rect">
            <a:avLst/>
          </a:prstGeom>
        </p:spPr>
      </p:pic>
    </p:spTree>
    <p:extLst>
      <p:ext uri="{BB962C8B-B14F-4D97-AF65-F5344CB8AC3E}">
        <p14:creationId xmlns:p14="http://schemas.microsoft.com/office/powerpoint/2010/main" val="26948625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Imagen 4"/>
          <p:cNvPicPr>
            <a:picLocks noChangeAspect="1"/>
          </p:cNvPicPr>
          <p:nvPr/>
        </p:nvPicPr>
        <p:blipFill>
          <a:blip r:embed="rId3"/>
          <a:stretch>
            <a:fillRect/>
          </a:stretch>
        </p:blipFill>
        <p:spPr>
          <a:xfrm>
            <a:off x="8491537" y="838199"/>
            <a:ext cx="2879824" cy="2867025"/>
          </a:xfrm>
          <a:prstGeom prst="rect">
            <a:avLst/>
          </a:prstGeom>
        </p:spPr>
      </p:pic>
      <p:sp>
        <p:nvSpPr>
          <p:cNvPr id="4" name="CuadroTexto 3"/>
          <p:cNvSpPr txBox="1"/>
          <p:nvPr/>
        </p:nvSpPr>
        <p:spPr>
          <a:xfrm>
            <a:off x="1219199" y="557349"/>
            <a:ext cx="4441371" cy="769441"/>
          </a:xfrm>
          <a:prstGeom prst="rect">
            <a:avLst/>
          </a:prstGeom>
          <a:noFill/>
        </p:spPr>
        <p:txBody>
          <a:bodyPr wrap="square" rtlCol="0">
            <a:spAutoFit/>
          </a:bodyPr>
          <a:lstStyle/>
          <a:p>
            <a:r>
              <a:rPr lang="es-ES" sz="4400" b="1" dirty="0" smtClean="0"/>
              <a:t>PRECIPITACIONES</a:t>
            </a:r>
            <a:endParaRPr lang="en-US" sz="4400" b="1" dirty="0"/>
          </a:p>
        </p:txBody>
      </p:sp>
      <p:sp>
        <p:nvSpPr>
          <p:cNvPr id="6" name="CuadroTexto 5"/>
          <p:cNvSpPr txBox="1"/>
          <p:nvPr/>
        </p:nvSpPr>
        <p:spPr>
          <a:xfrm>
            <a:off x="1219199" y="1884139"/>
            <a:ext cx="5294813" cy="3139321"/>
          </a:xfrm>
          <a:prstGeom prst="rect">
            <a:avLst/>
          </a:prstGeom>
          <a:noFill/>
        </p:spPr>
        <p:txBody>
          <a:bodyPr wrap="square" rtlCol="0">
            <a:spAutoFit/>
          </a:bodyPr>
          <a:lstStyle/>
          <a:p>
            <a:r>
              <a:rPr lang="es-AR" dirty="0"/>
              <a:t>La </a:t>
            </a:r>
            <a:r>
              <a:rPr lang="es-AR" b="1" dirty="0"/>
              <a:t>precipitación</a:t>
            </a:r>
            <a:r>
              <a:rPr lang="es-AR" dirty="0"/>
              <a:t> es cualquier producto de la condensación del vapor de agua atmosférico que se deposita en la superficie de la Tierra. Ocurre cuando la atmósfera (que es una gran solución gaseosa) se satura con el vapor de agua, y el agua se condensa y cae de la solución (es decir, precipita). El aire se satura a través de dos procesos: por enfriamiento y añadiendo humedad. La precipitación que alcanza la superficie de la tierra puede producirse en muchas formas diferentes, como lluvia, lluvia congelada, llovizna, nieve</a:t>
            </a:r>
            <a:endParaRPr lang="en-US" dirty="0"/>
          </a:p>
        </p:txBody>
      </p:sp>
    </p:spTree>
    <p:extLst>
      <p:ext uri="{BB962C8B-B14F-4D97-AF65-F5344CB8AC3E}">
        <p14:creationId xmlns:p14="http://schemas.microsoft.com/office/powerpoint/2010/main" val="7867159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uadroTexto 3"/>
          <p:cNvSpPr txBox="1"/>
          <p:nvPr/>
        </p:nvSpPr>
        <p:spPr>
          <a:xfrm>
            <a:off x="1219199" y="557349"/>
            <a:ext cx="4441371" cy="769441"/>
          </a:xfrm>
          <a:prstGeom prst="rect">
            <a:avLst/>
          </a:prstGeom>
          <a:noFill/>
        </p:spPr>
        <p:txBody>
          <a:bodyPr wrap="square" rtlCol="0">
            <a:spAutoFit/>
          </a:bodyPr>
          <a:lstStyle/>
          <a:p>
            <a:r>
              <a:rPr lang="es-ES" sz="4400" b="1" dirty="0" smtClean="0"/>
              <a:t>PRECIPITACIONES</a:t>
            </a:r>
            <a:endParaRPr lang="en-US" sz="4400" b="1" dirty="0"/>
          </a:p>
        </p:txBody>
      </p:sp>
      <p:sp>
        <p:nvSpPr>
          <p:cNvPr id="3" name="CuadroTexto 2"/>
          <p:cNvSpPr txBox="1"/>
          <p:nvPr/>
        </p:nvSpPr>
        <p:spPr>
          <a:xfrm>
            <a:off x="6096000" y="1962643"/>
            <a:ext cx="5051949" cy="3785652"/>
          </a:xfrm>
          <a:prstGeom prst="rect">
            <a:avLst/>
          </a:prstGeom>
          <a:noFill/>
        </p:spPr>
        <p:txBody>
          <a:bodyPr wrap="square" rtlCol="0">
            <a:spAutoFit/>
          </a:bodyPr>
          <a:lstStyle/>
          <a:p>
            <a:r>
              <a:rPr lang="es-ES" sz="2400" b="1" dirty="0" smtClean="0"/>
              <a:t>ANÁLISIS DE LOS EVENTOS DE LLUVIA:</a:t>
            </a:r>
          </a:p>
          <a:p>
            <a:endParaRPr lang="es-ES" dirty="0" smtClean="0"/>
          </a:p>
          <a:p>
            <a:r>
              <a:rPr lang="es-ES" b="1" dirty="0" smtClean="0"/>
              <a:t>CANTIDAD</a:t>
            </a:r>
          </a:p>
          <a:p>
            <a:endParaRPr lang="es-ES" b="1" dirty="0"/>
          </a:p>
          <a:p>
            <a:r>
              <a:rPr lang="es-ES" b="1" dirty="0" smtClean="0"/>
              <a:t>DISTRIBUCIÓN TEMPORAL</a:t>
            </a:r>
          </a:p>
          <a:p>
            <a:endParaRPr lang="es-ES" b="1" dirty="0" smtClean="0"/>
          </a:p>
          <a:p>
            <a:r>
              <a:rPr lang="es-ES" b="1" dirty="0" smtClean="0"/>
              <a:t>FRECUENCIA</a:t>
            </a:r>
          </a:p>
          <a:p>
            <a:endParaRPr lang="es-ES" b="1" dirty="0" smtClean="0"/>
          </a:p>
          <a:p>
            <a:r>
              <a:rPr lang="es-ES" b="1" dirty="0" smtClean="0"/>
              <a:t>DURACIÓN</a:t>
            </a:r>
          </a:p>
          <a:p>
            <a:endParaRPr lang="es-ES" b="1" dirty="0" smtClean="0"/>
          </a:p>
          <a:p>
            <a:r>
              <a:rPr lang="es-ES" b="1" dirty="0" smtClean="0"/>
              <a:t>INTENSIDAD</a:t>
            </a:r>
          </a:p>
          <a:p>
            <a:endParaRPr lang="es-ES" b="1" dirty="0">
              <a:solidFill>
                <a:schemeClr val="accent2">
                  <a:lumMod val="75000"/>
                </a:schemeClr>
              </a:solidFill>
            </a:endParaRPr>
          </a:p>
          <a:p>
            <a:r>
              <a:rPr lang="es-ES" b="1" dirty="0" smtClean="0">
                <a:solidFill>
                  <a:schemeClr val="accent2">
                    <a:lumMod val="75000"/>
                  </a:schemeClr>
                </a:solidFill>
              </a:rPr>
              <a:t>EFECTIVIDAD DE LAS PRECIPITACIONES</a:t>
            </a:r>
            <a:endParaRPr lang="en-US" b="1" dirty="0">
              <a:solidFill>
                <a:schemeClr val="accent2">
                  <a:lumMod val="75000"/>
                </a:schemeClr>
              </a:solidFill>
            </a:endParaRPr>
          </a:p>
        </p:txBody>
      </p:sp>
      <p:sp>
        <p:nvSpPr>
          <p:cNvPr id="6" name="CuadroTexto 5"/>
          <p:cNvSpPr txBox="1"/>
          <p:nvPr/>
        </p:nvSpPr>
        <p:spPr>
          <a:xfrm>
            <a:off x="1219199" y="1600500"/>
            <a:ext cx="2968943" cy="923330"/>
          </a:xfrm>
          <a:prstGeom prst="rect">
            <a:avLst/>
          </a:prstGeom>
          <a:noFill/>
        </p:spPr>
        <p:txBody>
          <a:bodyPr wrap="square" rtlCol="0">
            <a:spAutoFit/>
          </a:bodyPr>
          <a:lstStyle/>
          <a:p>
            <a:r>
              <a:rPr lang="es-ES" dirty="0" smtClean="0"/>
              <a:t>CICLÓNICAS O FRONTALES</a:t>
            </a:r>
          </a:p>
          <a:p>
            <a:r>
              <a:rPr lang="es-ES" dirty="0" smtClean="0"/>
              <a:t>OROGRÁFICAS</a:t>
            </a:r>
          </a:p>
          <a:p>
            <a:r>
              <a:rPr lang="es-ES" dirty="0" smtClean="0"/>
              <a:t>CONVECTIVAS</a:t>
            </a:r>
            <a:endParaRPr lang="en-US" dirty="0"/>
          </a:p>
        </p:txBody>
      </p:sp>
      <p:pic>
        <p:nvPicPr>
          <p:cNvPr id="7" name="Picture 2" descr="http://iesdrfdezsantana.juntaextremadura.net/web/departamentos/ccss/3eso/g_fisica/tipospreci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199" y="2753957"/>
            <a:ext cx="4528358" cy="2994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3802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uadroTexto 3"/>
          <p:cNvSpPr txBox="1"/>
          <p:nvPr/>
        </p:nvSpPr>
        <p:spPr>
          <a:xfrm>
            <a:off x="1219199" y="557349"/>
            <a:ext cx="5817327" cy="769441"/>
          </a:xfrm>
          <a:prstGeom prst="rect">
            <a:avLst/>
          </a:prstGeom>
          <a:noFill/>
        </p:spPr>
        <p:txBody>
          <a:bodyPr wrap="square" rtlCol="0">
            <a:spAutoFit/>
          </a:bodyPr>
          <a:lstStyle/>
          <a:p>
            <a:r>
              <a:rPr lang="es-ES" sz="4400" b="1" dirty="0" smtClean="0"/>
              <a:t>BALANCE HIDROLÓGICO</a:t>
            </a:r>
            <a:endParaRPr lang="en-US" sz="4400" b="1" dirty="0"/>
          </a:p>
        </p:txBody>
      </p:sp>
      <p:sp>
        <p:nvSpPr>
          <p:cNvPr id="3" name="CuadroTexto 2"/>
          <p:cNvSpPr txBox="1"/>
          <p:nvPr/>
        </p:nvSpPr>
        <p:spPr>
          <a:xfrm>
            <a:off x="1307263" y="1532513"/>
            <a:ext cx="3361508" cy="369332"/>
          </a:xfrm>
          <a:prstGeom prst="rect">
            <a:avLst/>
          </a:prstGeom>
          <a:noFill/>
        </p:spPr>
        <p:txBody>
          <a:bodyPr wrap="square" rtlCol="0">
            <a:spAutoFit/>
          </a:bodyPr>
          <a:lstStyle/>
          <a:p>
            <a:r>
              <a:rPr lang="es-ES" dirty="0" smtClean="0"/>
              <a:t>ENTRADAS-SALIDAS</a:t>
            </a:r>
            <a:endParaRPr lang="en-US" dirty="0"/>
          </a:p>
        </p:txBody>
      </p:sp>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5872" y="2191694"/>
            <a:ext cx="4914638" cy="3226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354" y="2191694"/>
            <a:ext cx="4839518" cy="3226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8564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uadroTexto 5"/>
          <p:cNvSpPr txBox="1"/>
          <p:nvPr/>
        </p:nvSpPr>
        <p:spPr>
          <a:xfrm>
            <a:off x="992776" y="889843"/>
            <a:ext cx="9797143" cy="4524315"/>
          </a:xfrm>
          <a:prstGeom prst="rect">
            <a:avLst/>
          </a:prstGeom>
          <a:noFill/>
        </p:spPr>
        <p:txBody>
          <a:bodyPr wrap="square" rtlCol="0">
            <a:spAutoFit/>
          </a:bodyPr>
          <a:lstStyle/>
          <a:p>
            <a:r>
              <a:rPr lang="es-ES" dirty="0" smtClean="0"/>
              <a:t>-Desarrollo </a:t>
            </a:r>
            <a:r>
              <a:rPr lang="es-ES" dirty="0"/>
              <a:t>urbano y territorial no planificado (o con falta de desarrollo) y la consecuente reducción de los ecosistemas; aspecto no considerado en los planes de ordenamiento </a:t>
            </a:r>
            <a:r>
              <a:rPr lang="es-ES" dirty="0" smtClean="0"/>
              <a:t>urbano.</a:t>
            </a:r>
          </a:p>
          <a:p>
            <a:endParaRPr lang="es-ES" dirty="0"/>
          </a:p>
          <a:p>
            <a:r>
              <a:rPr lang="es-ES" dirty="0"/>
              <a:t>El asentamiento de las ciudades muchas veces está sobre las cuencas hidrográficas, con presencia de suelo urbano en zonas </a:t>
            </a:r>
            <a:r>
              <a:rPr lang="es-ES" dirty="0" smtClean="0"/>
              <a:t>bajas.</a:t>
            </a:r>
          </a:p>
          <a:p>
            <a:endParaRPr lang="es-ES" dirty="0"/>
          </a:p>
          <a:p>
            <a:r>
              <a:rPr lang="es-ES" dirty="0"/>
              <a:t>Las fallas de las infraestructuras del drenaje pluvial para las ciudades es insuficiente, con </a:t>
            </a:r>
            <a:r>
              <a:rPr lang="es-ES" dirty="0" smtClean="0"/>
              <a:t>obstrucciones.</a:t>
            </a:r>
          </a:p>
          <a:p>
            <a:endParaRPr lang="es-ES" dirty="0"/>
          </a:p>
          <a:p>
            <a:r>
              <a:rPr lang="es-ES" dirty="0"/>
              <a:t>Mala calidad de las viviendas, algunas localizadas en zonas no adecuadas, así como presencia de grandes obras territoriales que han modificado los sistemas de drenaje natural en zonas rurales o </a:t>
            </a:r>
            <a:r>
              <a:rPr lang="es-ES" dirty="0" smtClean="0"/>
              <a:t>suburbanas.</a:t>
            </a:r>
          </a:p>
          <a:p>
            <a:endParaRPr lang="es-ES" dirty="0"/>
          </a:p>
          <a:p>
            <a:r>
              <a:rPr lang="es-ES" dirty="0"/>
              <a:t>Limitaciones en la percepción del riesgo y la preparación social ante estas problemáticas</a:t>
            </a:r>
            <a:r>
              <a:rPr lang="es-ES" dirty="0" smtClean="0"/>
              <a:t>.</a:t>
            </a:r>
          </a:p>
          <a:p>
            <a:endParaRPr lang="es-ES" dirty="0"/>
          </a:p>
          <a:p>
            <a:r>
              <a:rPr lang="es-ES" dirty="0"/>
              <a:t>Aspectos vinculados a la gestión pública ante los riesgos por inundaciones como los actores, los procesos y las acciones que se despliegan en dichas </a:t>
            </a:r>
            <a:r>
              <a:rPr lang="es-ES" dirty="0" smtClean="0"/>
              <a:t>circunstancias.</a:t>
            </a:r>
            <a:endParaRPr lang="es-ES" dirty="0"/>
          </a:p>
        </p:txBody>
      </p:sp>
      <p:sp>
        <p:nvSpPr>
          <p:cNvPr id="7" name="CuadroTexto 6"/>
          <p:cNvSpPr txBox="1"/>
          <p:nvPr/>
        </p:nvSpPr>
        <p:spPr>
          <a:xfrm>
            <a:off x="1036320" y="391887"/>
            <a:ext cx="7367451" cy="369332"/>
          </a:xfrm>
          <a:prstGeom prst="rect">
            <a:avLst/>
          </a:prstGeom>
          <a:noFill/>
        </p:spPr>
        <p:txBody>
          <a:bodyPr wrap="square" rtlCol="0">
            <a:spAutoFit/>
          </a:bodyPr>
          <a:lstStyle/>
          <a:p>
            <a:r>
              <a:rPr lang="es-ES" b="1" dirty="0" smtClean="0"/>
              <a:t>LAS PRECIPITACIONES Y SU IMPACTO DESDE LA GESTIÓN DE LAS CIUDADES</a:t>
            </a:r>
            <a:endParaRPr lang="en-US" b="1" dirty="0"/>
          </a:p>
        </p:txBody>
      </p:sp>
    </p:spTree>
    <p:extLst>
      <p:ext uri="{BB962C8B-B14F-4D97-AF65-F5344CB8AC3E}">
        <p14:creationId xmlns:p14="http://schemas.microsoft.com/office/powerpoint/2010/main" val="6465368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uadroTexto 2"/>
          <p:cNvSpPr txBox="1"/>
          <p:nvPr/>
        </p:nvSpPr>
        <p:spPr>
          <a:xfrm>
            <a:off x="1000125" y="752475"/>
            <a:ext cx="9201150" cy="2585323"/>
          </a:xfrm>
          <a:prstGeom prst="rect">
            <a:avLst/>
          </a:prstGeom>
          <a:noFill/>
        </p:spPr>
        <p:txBody>
          <a:bodyPr wrap="square" rtlCol="0">
            <a:spAutoFit/>
          </a:bodyPr>
          <a:lstStyle/>
          <a:p>
            <a:r>
              <a:rPr lang="es-ES" sz="5400" dirty="0" smtClean="0"/>
              <a:t>UNIDAD N°2</a:t>
            </a:r>
          </a:p>
          <a:p>
            <a:endParaRPr lang="es-ES" sz="5400" dirty="0" smtClean="0"/>
          </a:p>
          <a:p>
            <a:r>
              <a:rPr lang="es-ES" sz="5400" dirty="0" smtClean="0"/>
              <a:t>CLIMA Y SISTEMA CLIMÁTICO</a:t>
            </a:r>
            <a:endParaRPr lang="en-US" sz="5400" dirty="0"/>
          </a:p>
        </p:txBody>
      </p:sp>
    </p:spTree>
    <p:extLst>
      <p:ext uri="{BB962C8B-B14F-4D97-AF65-F5344CB8AC3E}">
        <p14:creationId xmlns:p14="http://schemas.microsoft.com/office/powerpoint/2010/main" val="2425624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Imagen 2"/>
          <p:cNvPicPr>
            <a:picLocks noChangeAspect="1"/>
          </p:cNvPicPr>
          <p:nvPr/>
        </p:nvPicPr>
        <p:blipFill>
          <a:blip r:embed="rId3"/>
          <a:stretch>
            <a:fillRect/>
          </a:stretch>
        </p:blipFill>
        <p:spPr>
          <a:xfrm>
            <a:off x="6476996" y="1122838"/>
            <a:ext cx="4126590" cy="2746058"/>
          </a:xfrm>
          <a:prstGeom prst="rect">
            <a:avLst/>
          </a:prstGeom>
        </p:spPr>
      </p:pic>
      <p:pic>
        <p:nvPicPr>
          <p:cNvPr id="6" name="Imagen 5"/>
          <p:cNvPicPr>
            <a:picLocks noChangeAspect="1"/>
          </p:cNvPicPr>
          <p:nvPr/>
        </p:nvPicPr>
        <p:blipFill>
          <a:blip r:embed="rId4"/>
          <a:stretch>
            <a:fillRect/>
          </a:stretch>
        </p:blipFill>
        <p:spPr>
          <a:xfrm>
            <a:off x="430936" y="1709805"/>
            <a:ext cx="5615124" cy="3743416"/>
          </a:xfrm>
          <a:prstGeom prst="rect">
            <a:avLst/>
          </a:prstGeom>
        </p:spPr>
      </p:pic>
      <p:pic>
        <p:nvPicPr>
          <p:cNvPr id="7" name="Imagen 6"/>
          <p:cNvPicPr>
            <a:picLocks noChangeAspect="1"/>
          </p:cNvPicPr>
          <p:nvPr/>
        </p:nvPicPr>
        <p:blipFill>
          <a:blip r:embed="rId5"/>
          <a:stretch>
            <a:fillRect/>
          </a:stretch>
        </p:blipFill>
        <p:spPr>
          <a:xfrm>
            <a:off x="6780575" y="4140404"/>
            <a:ext cx="2857500" cy="1600200"/>
          </a:xfrm>
          <a:prstGeom prst="rect">
            <a:avLst/>
          </a:prstGeom>
        </p:spPr>
      </p:pic>
      <p:sp>
        <p:nvSpPr>
          <p:cNvPr id="4" name="CuadroTexto 3"/>
          <p:cNvSpPr txBox="1"/>
          <p:nvPr/>
        </p:nvSpPr>
        <p:spPr>
          <a:xfrm>
            <a:off x="774315" y="827315"/>
            <a:ext cx="4564040" cy="523220"/>
          </a:xfrm>
          <a:prstGeom prst="rect">
            <a:avLst/>
          </a:prstGeom>
          <a:noFill/>
        </p:spPr>
        <p:txBody>
          <a:bodyPr wrap="square" rtlCol="0">
            <a:spAutoFit/>
          </a:bodyPr>
          <a:lstStyle/>
          <a:p>
            <a:r>
              <a:rPr lang="es-ES" sz="2800" b="1" dirty="0" smtClean="0"/>
              <a:t>ALGUNOS EFECTOS….</a:t>
            </a:r>
            <a:endParaRPr lang="en-US" sz="2800" b="1" dirty="0"/>
          </a:p>
        </p:txBody>
      </p:sp>
    </p:spTree>
    <p:extLst>
      <p:ext uri="{BB962C8B-B14F-4D97-AF65-F5344CB8AC3E}">
        <p14:creationId xmlns:p14="http://schemas.microsoft.com/office/powerpoint/2010/main" val="22244048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uadroTexto 2"/>
          <p:cNvSpPr txBox="1"/>
          <p:nvPr/>
        </p:nvSpPr>
        <p:spPr>
          <a:xfrm>
            <a:off x="904875" y="533400"/>
            <a:ext cx="3989297" cy="830997"/>
          </a:xfrm>
          <a:prstGeom prst="rect">
            <a:avLst/>
          </a:prstGeom>
          <a:noFill/>
        </p:spPr>
        <p:txBody>
          <a:bodyPr wrap="none" rtlCol="0">
            <a:spAutoFit/>
          </a:bodyPr>
          <a:lstStyle/>
          <a:p>
            <a:r>
              <a:rPr lang="es-ES" sz="4800" dirty="0" smtClean="0"/>
              <a:t>ACTIVIDAD </a:t>
            </a:r>
            <a:r>
              <a:rPr lang="es-ES" sz="4800" dirty="0" smtClean="0"/>
              <a:t>N°2</a:t>
            </a:r>
            <a:endParaRPr lang="en-US" sz="4800" dirty="0"/>
          </a:p>
        </p:txBody>
      </p:sp>
      <p:sp>
        <p:nvSpPr>
          <p:cNvPr id="4" name="CuadroTexto 3"/>
          <p:cNvSpPr txBox="1"/>
          <p:nvPr/>
        </p:nvSpPr>
        <p:spPr>
          <a:xfrm>
            <a:off x="990600" y="2000250"/>
            <a:ext cx="8046242" cy="369332"/>
          </a:xfrm>
          <a:prstGeom prst="rect">
            <a:avLst/>
          </a:prstGeom>
          <a:noFill/>
        </p:spPr>
        <p:txBody>
          <a:bodyPr wrap="none" rtlCol="0">
            <a:spAutoFit/>
          </a:bodyPr>
          <a:lstStyle/>
          <a:p>
            <a:r>
              <a:rPr lang="es-ES" b="1" dirty="0"/>
              <a:t>Impacto del cambio climático sobre la expansión urbana anárquica de las ciudades</a:t>
            </a:r>
            <a:endParaRPr lang="en-US" b="1" dirty="0"/>
          </a:p>
        </p:txBody>
      </p:sp>
      <p:sp>
        <p:nvSpPr>
          <p:cNvPr id="5" name="CuadroTexto 4"/>
          <p:cNvSpPr txBox="1"/>
          <p:nvPr/>
        </p:nvSpPr>
        <p:spPr>
          <a:xfrm>
            <a:off x="1125582" y="2714081"/>
            <a:ext cx="7617823" cy="1477328"/>
          </a:xfrm>
          <a:prstGeom prst="rect">
            <a:avLst/>
          </a:prstGeom>
          <a:noFill/>
        </p:spPr>
        <p:txBody>
          <a:bodyPr wrap="square" rtlCol="0">
            <a:spAutoFit/>
          </a:bodyPr>
          <a:lstStyle/>
          <a:p>
            <a:r>
              <a:rPr lang="es-ES" dirty="0" smtClean="0"/>
              <a:t>Leer, analizar y </a:t>
            </a:r>
            <a:r>
              <a:rPr lang="es-ES" dirty="0" smtClean="0"/>
              <a:t>debatir:</a:t>
            </a:r>
          </a:p>
          <a:p>
            <a:endParaRPr lang="es-ES" dirty="0" smtClean="0"/>
          </a:p>
          <a:p>
            <a:r>
              <a:rPr lang="es-ES" dirty="0" smtClean="0"/>
              <a:t>1-</a:t>
            </a:r>
            <a:r>
              <a:rPr lang="es-ES" dirty="0" smtClean="0"/>
              <a:t>el manejo diferencial de acuerdo al tipo de clima (árido, semiárido, </a:t>
            </a:r>
            <a:r>
              <a:rPr lang="es-ES" dirty="0" err="1" smtClean="0"/>
              <a:t>etc</a:t>
            </a:r>
            <a:r>
              <a:rPr lang="es-ES" dirty="0" smtClean="0"/>
              <a:t>).</a:t>
            </a:r>
          </a:p>
          <a:p>
            <a:r>
              <a:rPr lang="es-ES" dirty="0" smtClean="0"/>
              <a:t>2-el enfoque multidisciplinario del trabajo hecho en México en 2012.</a:t>
            </a:r>
            <a:endParaRPr lang="es-ES" dirty="0" smtClean="0"/>
          </a:p>
          <a:p>
            <a:r>
              <a:rPr lang="es-ES" dirty="0" smtClean="0"/>
              <a:t> </a:t>
            </a:r>
            <a:endParaRPr lang="es-ES" dirty="0" smtClean="0"/>
          </a:p>
        </p:txBody>
      </p:sp>
    </p:spTree>
    <p:extLst>
      <p:ext uri="{BB962C8B-B14F-4D97-AF65-F5344CB8AC3E}">
        <p14:creationId xmlns:p14="http://schemas.microsoft.com/office/powerpoint/2010/main" val="5365530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uadroTexto 2"/>
          <p:cNvSpPr txBox="1"/>
          <p:nvPr/>
        </p:nvSpPr>
        <p:spPr>
          <a:xfrm>
            <a:off x="1381125" y="885825"/>
            <a:ext cx="8296275" cy="923330"/>
          </a:xfrm>
          <a:prstGeom prst="rect">
            <a:avLst/>
          </a:prstGeom>
          <a:noFill/>
        </p:spPr>
        <p:txBody>
          <a:bodyPr wrap="square" rtlCol="0">
            <a:spAutoFit/>
          </a:bodyPr>
          <a:lstStyle/>
          <a:p>
            <a:r>
              <a:rPr lang="es-ES" sz="5400" dirty="0" smtClean="0"/>
              <a:t>LA ATMÓSFERA</a:t>
            </a:r>
          </a:p>
        </p:txBody>
      </p:sp>
      <p:pic>
        <p:nvPicPr>
          <p:cNvPr id="4" name="Imagen 3" descr="Image result for atmósfera"/>
          <p:cNvPicPr/>
          <p:nvPr/>
        </p:nvPicPr>
        <p:blipFill>
          <a:blip r:embed="rId3">
            <a:extLst>
              <a:ext uri="{28A0092B-C50C-407E-A947-70E740481C1C}">
                <a14:useLocalDpi xmlns:a14="http://schemas.microsoft.com/office/drawing/2010/main" val="0"/>
              </a:ext>
            </a:extLst>
          </a:blip>
          <a:srcRect/>
          <a:stretch>
            <a:fillRect/>
          </a:stretch>
        </p:blipFill>
        <p:spPr bwMode="auto">
          <a:xfrm>
            <a:off x="1381125" y="1741714"/>
            <a:ext cx="6935561" cy="3910149"/>
          </a:xfrm>
          <a:prstGeom prst="rect">
            <a:avLst/>
          </a:prstGeom>
          <a:noFill/>
          <a:ln>
            <a:noFill/>
          </a:ln>
        </p:spPr>
      </p:pic>
    </p:spTree>
    <p:extLst>
      <p:ext uri="{BB962C8B-B14F-4D97-AF65-F5344CB8AC3E}">
        <p14:creationId xmlns:p14="http://schemas.microsoft.com/office/powerpoint/2010/main" val="378992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uadroTexto 2"/>
          <p:cNvSpPr txBox="1"/>
          <p:nvPr/>
        </p:nvSpPr>
        <p:spPr>
          <a:xfrm>
            <a:off x="971550" y="553811"/>
            <a:ext cx="8239125" cy="861774"/>
          </a:xfrm>
          <a:prstGeom prst="rect">
            <a:avLst/>
          </a:prstGeom>
          <a:noFill/>
        </p:spPr>
        <p:txBody>
          <a:bodyPr wrap="square" rtlCol="0">
            <a:spAutoFit/>
          </a:bodyPr>
          <a:lstStyle/>
          <a:p>
            <a:r>
              <a:rPr lang="es-ES" sz="3200" b="1" dirty="0" smtClean="0"/>
              <a:t>EL AGUA Y SU IMPORTANCIA</a:t>
            </a:r>
          </a:p>
          <a:p>
            <a:endParaRPr lang="en-US" dirty="0"/>
          </a:p>
        </p:txBody>
      </p:sp>
      <p:pic>
        <p:nvPicPr>
          <p:cNvPr id="6" name="Imagen 5" descr="Image result for hidrósfera"/>
          <p:cNvPicPr/>
          <p:nvPr/>
        </p:nvPicPr>
        <p:blipFill>
          <a:blip r:embed="rId3">
            <a:extLst>
              <a:ext uri="{28A0092B-C50C-407E-A947-70E740481C1C}">
                <a14:useLocalDpi xmlns:a14="http://schemas.microsoft.com/office/drawing/2010/main" val="0"/>
              </a:ext>
            </a:extLst>
          </a:blip>
          <a:srcRect/>
          <a:stretch>
            <a:fillRect/>
          </a:stretch>
        </p:blipFill>
        <p:spPr bwMode="auto">
          <a:xfrm>
            <a:off x="971550" y="1657757"/>
            <a:ext cx="6944541" cy="2487523"/>
          </a:xfrm>
          <a:prstGeom prst="rect">
            <a:avLst/>
          </a:prstGeom>
          <a:noFill/>
          <a:ln>
            <a:noFill/>
          </a:ln>
        </p:spPr>
      </p:pic>
    </p:spTree>
    <p:extLst>
      <p:ext uri="{BB962C8B-B14F-4D97-AF65-F5344CB8AC3E}">
        <p14:creationId xmlns:p14="http://schemas.microsoft.com/office/powerpoint/2010/main" val="28836387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uadroTexto 2"/>
          <p:cNvSpPr txBox="1"/>
          <p:nvPr/>
        </p:nvSpPr>
        <p:spPr>
          <a:xfrm>
            <a:off x="823912" y="278726"/>
            <a:ext cx="9405938" cy="861774"/>
          </a:xfrm>
          <a:prstGeom prst="rect">
            <a:avLst/>
          </a:prstGeom>
          <a:noFill/>
        </p:spPr>
        <p:txBody>
          <a:bodyPr wrap="square" rtlCol="0">
            <a:spAutoFit/>
          </a:bodyPr>
          <a:lstStyle/>
          <a:p>
            <a:r>
              <a:rPr lang="es-ES" sz="3200" b="1" dirty="0" smtClean="0"/>
              <a:t>ESTRUCTURA GENERAL Y LA BIÓSFERA</a:t>
            </a:r>
          </a:p>
          <a:p>
            <a:endParaRPr lang="en-US" dirty="0"/>
          </a:p>
        </p:txBody>
      </p:sp>
      <p:pic>
        <p:nvPicPr>
          <p:cNvPr id="8" name="Imagen 7" descr="Image result for biosfera"/>
          <p:cNvPicPr/>
          <p:nvPr/>
        </p:nvPicPr>
        <p:blipFill>
          <a:blip r:embed="rId3">
            <a:extLst>
              <a:ext uri="{28A0092B-C50C-407E-A947-70E740481C1C}">
                <a14:useLocalDpi xmlns:a14="http://schemas.microsoft.com/office/drawing/2010/main" val="0"/>
              </a:ext>
            </a:extLst>
          </a:blip>
          <a:srcRect/>
          <a:stretch>
            <a:fillRect/>
          </a:stretch>
        </p:blipFill>
        <p:spPr bwMode="auto">
          <a:xfrm>
            <a:off x="823912" y="1576252"/>
            <a:ext cx="8276545" cy="3257005"/>
          </a:xfrm>
          <a:prstGeom prst="rect">
            <a:avLst/>
          </a:prstGeom>
          <a:noFill/>
          <a:ln>
            <a:noFill/>
          </a:ln>
        </p:spPr>
      </p:pic>
    </p:spTree>
    <p:extLst>
      <p:ext uri="{BB962C8B-B14F-4D97-AF65-F5344CB8AC3E}">
        <p14:creationId xmlns:p14="http://schemas.microsoft.com/office/powerpoint/2010/main" val="12073485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uadroTexto 2"/>
          <p:cNvSpPr txBox="1"/>
          <p:nvPr/>
        </p:nvSpPr>
        <p:spPr>
          <a:xfrm>
            <a:off x="1190625" y="751344"/>
            <a:ext cx="8134350" cy="3416320"/>
          </a:xfrm>
          <a:prstGeom prst="rect">
            <a:avLst/>
          </a:prstGeom>
          <a:noFill/>
        </p:spPr>
        <p:txBody>
          <a:bodyPr wrap="square" rtlCol="0">
            <a:spAutoFit/>
          </a:bodyPr>
          <a:lstStyle/>
          <a:p>
            <a:pPr lvl="0"/>
            <a:r>
              <a:rPr lang="es-ES" sz="4800" b="1" dirty="0" smtClean="0"/>
              <a:t>EL ESTUDIO DEL CLIMA</a:t>
            </a:r>
          </a:p>
          <a:p>
            <a:pPr lvl="0"/>
            <a:endParaRPr lang="es-ES" sz="4800" b="1" dirty="0">
              <a:solidFill>
                <a:prstClr val="black"/>
              </a:solidFill>
            </a:endParaRPr>
          </a:p>
          <a:p>
            <a:pPr lvl="0"/>
            <a:r>
              <a:rPr lang="es-ES" sz="4800" b="1" dirty="0" smtClean="0">
                <a:solidFill>
                  <a:prstClr val="black"/>
                </a:solidFill>
              </a:rPr>
              <a:t>Climatología vs. Meteorología</a:t>
            </a:r>
            <a:endParaRPr lang="en-US" sz="4800" dirty="0">
              <a:solidFill>
                <a:prstClr val="black"/>
              </a:solidFill>
            </a:endParaRPr>
          </a:p>
          <a:p>
            <a:endParaRPr lang="es-ES" dirty="0" smtClean="0"/>
          </a:p>
          <a:p>
            <a:endParaRPr lang="es-ES" dirty="0" smtClean="0"/>
          </a:p>
          <a:p>
            <a:endParaRPr lang="es-ES" dirty="0"/>
          </a:p>
          <a:p>
            <a:endParaRPr lang="en-US" dirty="0"/>
          </a:p>
        </p:txBody>
      </p:sp>
    </p:spTree>
    <p:extLst>
      <p:ext uri="{BB962C8B-B14F-4D97-AF65-F5344CB8AC3E}">
        <p14:creationId xmlns:p14="http://schemas.microsoft.com/office/powerpoint/2010/main" val="19321868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uadroTexto 2"/>
          <p:cNvSpPr txBox="1"/>
          <p:nvPr/>
        </p:nvSpPr>
        <p:spPr>
          <a:xfrm>
            <a:off x="1178651" y="459899"/>
            <a:ext cx="8829675" cy="1692771"/>
          </a:xfrm>
          <a:prstGeom prst="rect">
            <a:avLst/>
          </a:prstGeom>
          <a:noFill/>
        </p:spPr>
        <p:txBody>
          <a:bodyPr wrap="square" rtlCol="0">
            <a:spAutoFit/>
          </a:bodyPr>
          <a:lstStyle/>
          <a:p>
            <a:r>
              <a:rPr lang="es-ES" sz="5400" b="1" dirty="0" smtClean="0"/>
              <a:t>ELEMENTOS CLIMÁTICOS..</a:t>
            </a:r>
          </a:p>
          <a:p>
            <a:endParaRPr lang="es-ES" dirty="0" smtClean="0"/>
          </a:p>
          <a:p>
            <a:r>
              <a:rPr lang="es-ES" sz="3200" b="1" dirty="0" smtClean="0"/>
              <a:t>TEMPERATURA</a:t>
            </a:r>
            <a:r>
              <a:rPr lang="es-ES" sz="3200" dirty="0" smtClean="0"/>
              <a:t>-RADIACIÓN SOLAR</a:t>
            </a:r>
            <a:endParaRPr lang="es-ES" sz="3200" dirty="0"/>
          </a:p>
        </p:txBody>
      </p:sp>
      <p:pic>
        <p:nvPicPr>
          <p:cNvPr id="4" name="Imagen 3"/>
          <p:cNvPicPr>
            <a:picLocks noChangeAspect="1"/>
          </p:cNvPicPr>
          <p:nvPr/>
        </p:nvPicPr>
        <p:blipFill>
          <a:blip r:embed="rId3"/>
          <a:stretch>
            <a:fillRect/>
          </a:stretch>
        </p:blipFill>
        <p:spPr>
          <a:xfrm>
            <a:off x="1598974" y="2372405"/>
            <a:ext cx="5057775" cy="3419475"/>
          </a:xfrm>
          <a:prstGeom prst="rect">
            <a:avLst/>
          </a:prstGeom>
        </p:spPr>
      </p:pic>
    </p:spTree>
    <p:extLst>
      <p:ext uri="{BB962C8B-B14F-4D97-AF65-F5344CB8AC3E}">
        <p14:creationId xmlns:p14="http://schemas.microsoft.com/office/powerpoint/2010/main" val="5628285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Imagen 2"/>
          <p:cNvPicPr>
            <a:picLocks noChangeAspect="1"/>
          </p:cNvPicPr>
          <p:nvPr/>
        </p:nvPicPr>
        <p:blipFill>
          <a:blip r:embed="rId3"/>
          <a:stretch>
            <a:fillRect/>
          </a:stretch>
        </p:blipFill>
        <p:spPr>
          <a:xfrm>
            <a:off x="624977" y="253731"/>
            <a:ext cx="7526246" cy="6350538"/>
          </a:xfrm>
          <a:prstGeom prst="rect">
            <a:avLst/>
          </a:prstGeom>
        </p:spPr>
      </p:pic>
    </p:spTree>
    <p:extLst>
      <p:ext uri="{BB962C8B-B14F-4D97-AF65-F5344CB8AC3E}">
        <p14:creationId xmlns:p14="http://schemas.microsoft.com/office/powerpoint/2010/main" val="30300729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ángulo 3"/>
          <p:cNvSpPr/>
          <p:nvPr/>
        </p:nvSpPr>
        <p:spPr>
          <a:xfrm>
            <a:off x="396240" y="2333353"/>
            <a:ext cx="6096000" cy="1754326"/>
          </a:xfrm>
          <a:prstGeom prst="rect">
            <a:avLst/>
          </a:prstGeom>
        </p:spPr>
        <p:txBody>
          <a:bodyPr>
            <a:spAutoFit/>
          </a:bodyPr>
          <a:lstStyle/>
          <a:p>
            <a:r>
              <a:rPr lang="es-ES" dirty="0" smtClean="0">
                <a:solidFill>
                  <a:srgbClr val="1A1A1A"/>
                </a:solidFill>
                <a:latin typeface="Montserrat"/>
              </a:rPr>
              <a:t>La </a:t>
            </a:r>
            <a:r>
              <a:rPr lang="es-ES" dirty="0">
                <a:solidFill>
                  <a:srgbClr val="1A1A1A"/>
                </a:solidFill>
                <a:latin typeface="Montserrat"/>
              </a:rPr>
              <a:t>tendencia actual del cambio climático insta a aplicar una planificación espacial eficiente para mitigar los efectos de la urbanización sobre el calentamiento urbano local. Sin embargo, aún no se comprende suficientemente cómo responden las temperaturas urbanas a los cambios de forma dentro de las ciudades.  </a:t>
            </a:r>
            <a:endParaRPr lang="en-US" dirty="0"/>
          </a:p>
        </p:txBody>
      </p:sp>
      <p:sp>
        <p:nvSpPr>
          <p:cNvPr id="5" name="Rectángulo 4"/>
          <p:cNvSpPr/>
          <p:nvPr/>
        </p:nvSpPr>
        <p:spPr>
          <a:xfrm>
            <a:off x="1010194" y="722199"/>
            <a:ext cx="6096000" cy="1477328"/>
          </a:xfrm>
          <a:prstGeom prst="rect">
            <a:avLst/>
          </a:prstGeom>
        </p:spPr>
        <p:txBody>
          <a:bodyPr>
            <a:spAutoFit/>
          </a:bodyPr>
          <a:lstStyle/>
          <a:p>
            <a:r>
              <a:rPr lang="es-ES" dirty="0">
                <a:solidFill>
                  <a:srgbClr val="1A1A1A"/>
                </a:solidFill>
                <a:latin typeface="Montserrat"/>
              </a:rPr>
              <a:t>Las temperaturas urbanas son el producto primario de la radiación solar, como en cualquier otro ecosistema. Sin embargo, su estructura y funcionamiento alteran la magnitud de las temperaturas, normalmente haciéndolas mayores.  </a:t>
            </a:r>
            <a:endParaRPr lang="en-US" dirty="0"/>
          </a:p>
        </p:txBody>
      </p:sp>
      <p:sp>
        <p:nvSpPr>
          <p:cNvPr id="6" name="Rectángulo 5"/>
          <p:cNvSpPr/>
          <p:nvPr/>
        </p:nvSpPr>
        <p:spPr>
          <a:xfrm>
            <a:off x="5033554" y="3894382"/>
            <a:ext cx="6096000" cy="2308324"/>
          </a:xfrm>
          <a:prstGeom prst="rect">
            <a:avLst/>
          </a:prstGeom>
        </p:spPr>
        <p:txBody>
          <a:bodyPr>
            <a:spAutoFit/>
          </a:bodyPr>
          <a:lstStyle/>
          <a:p>
            <a:r>
              <a:rPr lang="es-ES" dirty="0">
                <a:solidFill>
                  <a:srgbClr val="1A1A1A"/>
                </a:solidFill>
                <a:latin typeface="Montserrat"/>
              </a:rPr>
              <a:t>«La estructura de la ciudad, compuesta por edificios, calles, infraestructuras, etc., posee materiales que acumulan calor y lo disipan durante la noche, momento en que la isla de calor es normalmente mayor. Por el contrario, cuando existen cubiertas verdes, arboles, pasto, entre otros, las temperaturas urbanas tienden a ser menores debido a la evapotranspiración que producen las plantas» </a:t>
            </a:r>
            <a:endParaRPr lang="en-US" dirty="0"/>
          </a:p>
        </p:txBody>
      </p:sp>
      <p:pic>
        <p:nvPicPr>
          <p:cNvPr id="7" name="Imagen 6"/>
          <p:cNvPicPr>
            <a:picLocks noChangeAspect="1"/>
          </p:cNvPicPr>
          <p:nvPr/>
        </p:nvPicPr>
        <p:blipFill>
          <a:blip r:embed="rId3"/>
          <a:stretch>
            <a:fillRect/>
          </a:stretch>
        </p:blipFill>
        <p:spPr>
          <a:xfrm>
            <a:off x="6964679" y="1674551"/>
            <a:ext cx="5115741" cy="1705247"/>
          </a:xfrm>
          <a:prstGeom prst="rect">
            <a:avLst/>
          </a:prstGeom>
        </p:spPr>
      </p:pic>
      <p:pic>
        <p:nvPicPr>
          <p:cNvPr id="8" name="Imagen 7"/>
          <p:cNvPicPr>
            <a:picLocks noChangeAspect="1"/>
          </p:cNvPicPr>
          <p:nvPr/>
        </p:nvPicPr>
        <p:blipFill>
          <a:blip r:embed="rId4"/>
          <a:stretch>
            <a:fillRect/>
          </a:stretch>
        </p:blipFill>
        <p:spPr>
          <a:xfrm>
            <a:off x="804738" y="4014751"/>
            <a:ext cx="2988961" cy="2843249"/>
          </a:xfrm>
          <a:prstGeom prst="rect">
            <a:avLst/>
          </a:prstGeom>
        </p:spPr>
      </p:pic>
    </p:spTree>
    <p:extLst>
      <p:ext uri="{BB962C8B-B14F-4D97-AF65-F5344CB8AC3E}">
        <p14:creationId xmlns:p14="http://schemas.microsoft.com/office/powerpoint/2010/main" val="1959243433"/>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TotalTime>
  <Words>525</Words>
  <Application>Microsoft Office PowerPoint</Application>
  <PresentationFormat>Panorámica</PresentationFormat>
  <Paragraphs>65</Paragraphs>
  <Slides>21</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21</vt:i4>
      </vt:variant>
    </vt:vector>
  </HeadingPairs>
  <TitlesOfParts>
    <vt:vector size="28" baseType="lpstr">
      <vt:lpstr>Arial</vt:lpstr>
      <vt:lpstr>Calibri</vt:lpstr>
      <vt:lpstr>Calibri Light</vt:lpstr>
      <vt:lpstr>Montserrat</vt:lpstr>
      <vt:lpstr>OpenSans-Regular</vt:lpstr>
      <vt:lpstr>Work Sans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Monica</dc:creator>
  <cp:lastModifiedBy>Andrea</cp:lastModifiedBy>
  <cp:revision>20</cp:revision>
  <dcterms:created xsi:type="dcterms:W3CDTF">2022-08-04T10:35:21Z</dcterms:created>
  <dcterms:modified xsi:type="dcterms:W3CDTF">2022-09-07T00:52:10Z</dcterms:modified>
</cp:coreProperties>
</file>