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0"/>
  </p:notesMasterIdLst>
  <p:sldIdLst>
    <p:sldId id="256" r:id="rId2"/>
    <p:sldId id="268" r:id="rId3"/>
    <p:sldId id="267" r:id="rId4"/>
    <p:sldId id="272" r:id="rId5"/>
    <p:sldId id="281" r:id="rId6"/>
    <p:sldId id="279" r:id="rId7"/>
    <p:sldId id="270" r:id="rId8"/>
    <p:sldId id="273" r:id="rId9"/>
    <p:sldId id="274" r:id="rId10"/>
    <p:sldId id="280" r:id="rId11"/>
    <p:sldId id="271" r:id="rId12"/>
    <p:sldId id="264" r:id="rId13"/>
    <p:sldId id="269" r:id="rId14"/>
    <p:sldId id="290" r:id="rId15"/>
    <p:sldId id="258" r:id="rId16"/>
    <p:sldId id="259" r:id="rId17"/>
    <p:sldId id="260" r:id="rId18"/>
    <p:sldId id="282" r:id="rId19"/>
    <p:sldId id="261" r:id="rId20"/>
    <p:sldId id="292" r:id="rId21"/>
    <p:sldId id="257" r:id="rId22"/>
    <p:sldId id="275" r:id="rId23"/>
    <p:sldId id="276" r:id="rId24"/>
    <p:sldId id="277" r:id="rId25"/>
    <p:sldId id="278" r:id="rId26"/>
    <p:sldId id="291" r:id="rId27"/>
    <p:sldId id="284" r:id="rId28"/>
    <p:sldId id="285" r:id="rId29"/>
    <p:sldId id="286" r:id="rId30"/>
    <p:sldId id="287" r:id="rId31"/>
    <p:sldId id="288" r:id="rId32"/>
    <p:sldId id="289" r:id="rId33"/>
    <p:sldId id="293" r:id="rId34"/>
    <p:sldId id="294" r:id="rId35"/>
    <p:sldId id="295" r:id="rId36"/>
    <p:sldId id="296" r:id="rId37"/>
    <p:sldId id="297" r:id="rId38"/>
    <p:sldId id="298" r:id="rId3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2" autoAdjust="0"/>
  </p:normalViewPr>
  <p:slideViewPr>
    <p:cSldViewPr snapToGrid="0" showGuides="1">
      <p:cViewPr varScale="1">
        <p:scale>
          <a:sx n="70" d="100"/>
          <a:sy n="70" d="100"/>
        </p:scale>
        <p:origin x="-744" y="-90"/>
      </p:cViewPr>
      <p:guideLst>
        <p:guide orient="horz" pos="2160"/>
        <p:guide pos="3840"/>
      </p:guideLst>
    </p:cSldViewPr>
  </p:slideViewPr>
  <p:outlineViewPr>
    <p:cViewPr>
      <p:scale>
        <a:sx n="33" d="100"/>
        <a:sy n="33" d="100"/>
      </p:scale>
      <p:origin x="36"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76DB7-8828-468E-80A0-CC13D3947BB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AR"/>
        </a:p>
      </dgm:t>
    </dgm:pt>
    <dgm:pt modelId="{17F80F53-01C4-45DB-8CB8-C11AE425E354}">
      <dgm:prSet phldrT="[Texto]" custT="1"/>
      <dgm:spPr/>
      <dgm:t>
        <a:bodyPr/>
        <a:lstStyle/>
        <a:p>
          <a:r>
            <a:rPr lang="es-AR" sz="3600" dirty="0" smtClean="0"/>
            <a:t>Los </a:t>
          </a:r>
          <a:r>
            <a:rPr lang="es-AR" sz="3600" dirty="0" smtClean="0">
              <a:effectLst>
                <a:outerShdw blurRad="38100" dist="38100" dir="2700000" algn="tl">
                  <a:srgbClr val="000000">
                    <a:alpha val="43137"/>
                  </a:srgbClr>
                </a:outerShdw>
              </a:effectLst>
            </a:rPr>
            <a:t>enfoques éticos filosóficos desde lo ambiental</a:t>
          </a:r>
          <a:r>
            <a:rPr lang="es-AR" sz="3600" dirty="0" smtClean="0"/>
            <a:t> </a:t>
          </a:r>
          <a:endParaRPr lang="es-AR" sz="3600" dirty="0"/>
        </a:p>
      </dgm:t>
    </dgm:pt>
    <dgm:pt modelId="{A1DA65D9-692A-429A-9E2D-30FEC27D9C5B}" type="parTrans" cxnId="{561CAF0D-5CCC-4F05-8B6D-B992690B2F31}">
      <dgm:prSet/>
      <dgm:spPr/>
      <dgm:t>
        <a:bodyPr/>
        <a:lstStyle/>
        <a:p>
          <a:endParaRPr lang="es-AR"/>
        </a:p>
      </dgm:t>
    </dgm:pt>
    <dgm:pt modelId="{3CDF424D-55DA-4A03-8E9D-C0F91A58DB9A}" type="sibTrans" cxnId="{561CAF0D-5CCC-4F05-8B6D-B992690B2F31}">
      <dgm:prSet/>
      <dgm:spPr/>
      <dgm:t>
        <a:bodyPr/>
        <a:lstStyle/>
        <a:p>
          <a:endParaRPr lang="es-AR"/>
        </a:p>
      </dgm:t>
    </dgm:pt>
    <dgm:pt modelId="{0CA6811B-7EA7-4C8B-A68A-E31DF88F6A65}">
      <dgm:prSet phldrT="[Texto]" custT="1"/>
      <dgm:spPr/>
      <dgm:t>
        <a:bodyPr/>
        <a:lstStyle/>
        <a:p>
          <a:pPr marL="0" indent="0" algn="ctr">
            <a:buNone/>
          </a:pPr>
          <a:r>
            <a:rPr lang="es-AR" sz="1800" b="1" dirty="0" smtClean="0"/>
            <a:t>El enfoque antropocéntrico</a:t>
          </a:r>
          <a:r>
            <a:rPr lang="es-AR" sz="1800" dirty="0" smtClean="0"/>
            <a:t>. </a:t>
          </a:r>
        </a:p>
        <a:p>
          <a:pPr marL="0" indent="0" algn="just">
            <a:buNone/>
          </a:pPr>
          <a:r>
            <a:rPr lang="es-AR" sz="1800" dirty="0" smtClean="0"/>
            <a:t>Los intereses, bienes y/o valores humanos, son el punto central de cualquier evaluación moral de la implementación de políticas ambientales y la base para cualquier justificación de una ética ambiental. </a:t>
          </a:r>
        </a:p>
        <a:p>
          <a:endParaRPr lang="es-AR" dirty="0"/>
        </a:p>
      </dgm:t>
    </dgm:pt>
    <dgm:pt modelId="{0C6DB90A-4B6F-48B8-8C2D-D7453F848733}" type="parTrans" cxnId="{6CDBF01E-3C9F-478F-AF7C-11F0022EC3B6}">
      <dgm:prSet/>
      <dgm:spPr/>
      <dgm:t>
        <a:bodyPr/>
        <a:lstStyle/>
        <a:p>
          <a:endParaRPr lang="es-AR"/>
        </a:p>
      </dgm:t>
    </dgm:pt>
    <dgm:pt modelId="{B4FAE476-4515-4DE5-A9C2-D7D7185AE3D4}" type="sibTrans" cxnId="{6CDBF01E-3C9F-478F-AF7C-11F0022EC3B6}">
      <dgm:prSet/>
      <dgm:spPr/>
      <dgm:t>
        <a:bodyPr/>
        <a:lstStyle/>
        <a:p>
          <a:endParaRPr lang="es-AR"/>
        </a:p>
      </dgm:t>
    </dgm:pt>
    <dgm:pt modelId="{B1E72B62-642C-4338-81A3-9A3C84269E4A}">
      <dgm:prSet phldrT="[Texto]" custT="1"/>
      <dgm:spPr/>
      <dgm:t>
        <a:bodyPr/>
        <a:lstStyle/>
        <a:p>
          <a:pPr marL="0" indent="0" algn="ctr">
            <a:buNone/>
          </a:pPr>
          <a:r>
            <a:rPr lang="es-AR" sz="1800" b="1" dirty="0" smtClean="0"/>
            <a:t>El enfoque </a:t>
          </a:r>
          <a:r>
            <a:rPr lang="es-AR" sz="1800" b="1" dirty="0" err="1" smtClean="0"/>
            <a:t>bio</a:t>
          </a:r>
          <a:r>
            <a:rPr lang="es-AR" sz="1800" b="1" dirty="0" smtClean="0"/>
            <a:t>-céntrico</a:t>
          </a:r>
          <a:r>
            <a:rPr lang="es-AR" sz="1800" dirty="0" smtClean="0"/>
            <a:t>. </a:t>
          </a:r>
        </a:p>
        <a:p>
          <a:pPr marL="0" indent="0" algn="just">
            <a:buNone/>
          </a:pPr>
          <a:r>
            <a:rPr lang="es-AR" sz="1800" dirty="0" smtClean="0"/>
            <a:t>Posición moral que considera relevante a la vida por si misma al margen de la subjetividad de quien la experimenta</a:t>
          </a:r>
          <a:endParaRPr lang="es-AR" dirty="0"/>
        </a:p>
      </dgm:t>
    </dgm:pt>
    <dgm:pt modelId="{A8EF4E35-9A3A-418A-931B-E7D81EFF997C}" type="parTrans" cxnId="{E15E58EE-3DEC-4C7C-8B83-307D9502F880}">
      <dgm:prSet/>
      <dgm:spPr/>
      <dgm:t>
        <a:bodyPr/>
        <a:lstStyle/>
        <a:p>
          <a:endParaRPr lang="es-AR"/>
        </a:p>
      </dgm:t>
    </dgm:pt>
    <dgm:pt modelId="{622F85A6-8DC4-4A4F-A5EC-F9889A18C9DA}" type="sibTrans" cxnId="{E15E58EE-3DEC-4C7C-8B83-307D9502F880}">
      <dgm:prSet/>
      <dgm:spPr/>
      <dgm:t>
        <a:bodyPr/>
        <a:lstStyle/>
        <a:p>
          <a:endParaRPr lang="es-AR"/>
        </a:p>
      </dgm:t>
    </dgm:pt>
    <dgm:pt modelId="{70ED7190-CADA-4C47-9D05-ED878037A7C9}">
      <dgm:prSet phldrT="[Texto]" custT="1"/>
      <dgm:spPr/>
      <dgm:t>
        <a:bodyPr/>
        <a:lstStyle/>
        <a:p>
          <a:pPr marL="0" indent="0" algn="ctr">
            <a:buNone/>
          </a:pPr>
          <a:r>
            <a:rPr lang="es-AR" sz="1800" b="1" dirty="0" smtClean="0"/>
            <a:t>El enfoque eco-céntrico</a:t>
          </a:r>
          <a:r>
            <a:rPr lang="es-AR" sz="1800" dirty="0" smtClean="0"/>
            <a:t>. </a:t>
          </a:r>
        </a:p>
        <a:p>
          <a:pPr marL="0" indent="0" algn="just">
            <a:buNone/>
          </a:pPr>
          <a:r>
            <a:rPr lang="es-AR" sz="1800" dirty="0" smtClean="0"/>
            <a:t>La naturaleza adquiere valor en sí misma y no sólo en la medida de su utilidad para la humanidad.</a:t>
          </a:r>
        </a:p>
        <a:p>
          <a:endParaRPr lang="es-AR" dirty="0"/>
        </a:p>
      </dgm:t>
    </dgm:pt>
    <dgm:pt modelId="{50FBF0C6-763F-4719-B565-BECF41958E91}" type="parTrans" cxnId="{1EE011A7-2DBF-402D-8DF1-A23CD95E2AD3}">
      <dgm:prSet/>
      <dgm:spPr/>
      <dgm:t>
        <a:bodyPr/>
        <a:lstStyle/>
        <a:p>
          <a:endParaRPr lang="es-AR"/>
        </a:p>
      </dgm:t>
    </dgm:pt>
    <dgm:pt modelId="{ECA47BFB-32AF-486A-8222-CCA29776459F}" type="sibTrans" cxnId="{1EE011A7-2DBF-402D-8DF1-A23CD95E2AD3}">
      <dgm:prSet/>
      <dgm:spPr/>
      <dgm:t>
        <a:bodyPr/>
        <a:lstStyle/>
        <a:p>
          <a:endParaRPr lang="es-AR"/>
        </a:p>
      </dgm:t>
    </dgm:pt>
    <dgm:pt modelId="{A88083AB-A760-48C2-B786-9ADCC1A479A7}" type="pres">
      <dgm:prSet presAssocID="{20A76DB7-8828-468E-80A0-CC13D3947BB4}" presName="composite" presStyleCnt="0">
        <dgm:presLayoutVars>
          <dgm:chMax val="1"/>
          <dgm:dir/>
          <dgm:resizeHandles val="exact"/>
        </dgm:presLayoutVars>
      </dgm:prSet>
      <dgm:spPr/>
    </dgm:pt>
    <dgm:pt modelId="{FBACDF51-A4CB-4E52-891A-2A25D95283C1}" type="pres">
      <dgm:prSet presAssocID="{17F80F53-01C4-45DB-8CB8-C11AE425E354}" presName="roof" presStyleLbl="dkBgShp" presStyleIdx="0" presStyleCnt="2" custLinFactNeighborX="-962" custLinFactNeighborY="-1460"/>
      <dgm:spPr/>
    </dgm:pt>
    <dgm:pt modelId="{E472C56B-B49F-44D3-B344-987E007AAF3D}" type="pres">
      <dgm:prSet presAssocID="{17F80F53-01C4-45DB-8CB8-C11AE425E354}" presName="pillars" presStyleCnt="0"/>
      <dgm:spPr/>
    </dgm:pt>
    <dgm:pt modelId="{30163BF2-17D7-43D4-9FEC-B04E45B7FBB5}" type="pres">
      <dgm:prSet presAssocID="{17F80F53-01C4-45DB-8CB8-C11AE425E354}" presName="pillar1" presStyleLbl="node1" presStyleIdx="0" presStyleCnt="3">
        <dgm:presLayoutVars>
          <dgm:bulletEnabled val="1"/>
        </dgm:presLayoutVars>
      </dgm:prSet>
      <dgm:spPr/>
      <dgm:t>
        <a:bodyPr/>
        <a:lstStyle/>
        <a:p>
          <a:endParaRPr lang="es-AR"/>
        </a:p>
      </dgm:t>
    </dgm:pt>
    <dgm:pt modelId="{5AFBD9D4-AE6D-4F6B-ACC6-C0E04D5B961E}" type="pres">
      <dgm:prSet presAssocID="{B1E72B62-642C-4338-81A3-9A3C84269E4A}" presName="pillarX" presStyleLbl="node1" presStyleIdx="1" presStyleCnt="3">
        <dgm:presLayoutVars>
          <dgm:bulletEnabled val="1"/>
        </dgm:presLayoutVars>
      </dgm:prSet>
      <dgm:spPr/>
      <dgm:t>
        <a:bodyPr/>
        <a:lstStyle/>
        <a:p>
          <a:endParaRPr lang="es-AR"/>
        </a:p>
      </dgm:t>
    </dgm:pt>
    <dgm:pt modelId="{EA9B5D74-9249-436B-A997-3B2456A556AB}" type="pres">
      <dgm:prSet presAssocID="{70ED7190-CADA-4C47-9D05-ED878037A7C9}" presName="pillarX" presStyleLbl="node1" presStyleIdx="2" presStyleCnt="3">
        <dgm:presLayoutVars>
          <dgm:bulletEnabled val="1"/>
        </dgm:presLayoutVars>
      </dgm:prSet>
      <dgm:spPr/>
      <dgm:t>
        <a:bodyPr/>
        <a:lstStyle/>
        <a:p>
          <a:endParaRPr lang="es-AR"/>
        </a:p>
      </dgm:t>
    </dgm:pt>
    <dgm:pt modelId="{9779530A-D0FB-400C-BCE0-42B07B452F15}" type="pres">
      <dgm:prSet presAssocID="{17F80F53-01C4-45DB-8CB8-C11AE425E354}" presName="base" presStyleLbl="dkBgShp" presStyleIdx="1" presStyleCnt="2"/>
      <dgm:spPr/>
    </dgm:pt>
  </dgm:ptLst>
  <dgm:cxnLst>
    <dgm:cxn modelId="{FB13478B-DBA4-4BBD-A453-AD8A8B67C59D}" type="presOf" srcId="{20A76DB7-8828-468E-80A0-CC13D3947BB4}" destId="{A88083AB-A760-48C2-B786-9ADCC1A479A7}" srcOrd="0" destOrd="0" presId="urn:microsoft.com/office/officeart/2005/8/layout/hList3"/>
    <dgm:cxn modelId="{E15E58EE-3DEC-4C7C-8B83-307D9502F880}" srcId="{17F80F53-01C4-45DB-8CB8-C11AE425E354}" destId="{B1E72B62-642C-4338-81A3-9A3C84269E4A}" srcOrd="1" destOrd="0" parTransId="{A8EF4E35-9A3A-418A-931B-E7D81EFF997C}" sibTransId="{622F85A6-8DC4-4A4F-A5EC-F9889A18C9DA}"/>
    <dgm:cxn modelId="{DA9CDB61-DB88-4F7C-8E66-D60A15BC1F02}" type="presOf" srcId="{70ED7190-CADA-4C47-9D05-ED878037A7C9}" destId="{EA9B5D74-9249-436B-A997-3B2456A556AB}" srcOrd="0" destOrd="0" presId="urn:microsoft.com/office/officeart/2005/8/layout/hList3"/>
    <dgm:cxn modelId="{4F4BE4C0-CF09-459D-8CF3-6F765BB1315B}" type="presOf" srcId="{17F80F53-01C4-45DB-8CB8-C11AE425E354}" destId="{FBACDF51-A4CB-4E52-891A-2A25D95283C1}" srcOrd="0" destOrd="0" presId="urn:microsoft.com/office/officeart/2005/8/layout/hList3"/>
    <dgm:cxn modelId="{40DAD972-E6CC-4C3E-BD7F-E93FF1659EDE}" type="presOf" srcId="{0CA6811B-7EA7-4C8B-A68A-E31DF88F6A65}" destId="{30163BF2-17D7-43D4-9FEC-B04E45B7FBB5}" srcOrd="0" destOrd="0" presId="urn:microsoft.com/office/officeart/2005/8/layout/hList3"/>
    <dgm:cxn modelId="{1EE011A7-2DBF-402D-8DF1-A23CD95E2AD3}" srcId="{17F80F53-01C4-45DB-8CB8-C11AE425E354}" destId="{70ED7190-CADA-4C47-9D05-ED878037A7C9}" srcOrd="2" destOrd="0" parTransId="{50FBF0C6-763F-4719-B565-BECF41958E91}" sibTransId="{ECA47BFB-32AF-486A-8222-CCA29776459F}"/>
    <dgm:cxn modelId="{561CAF0D-5CCC-4F05-8B6D-B992690B2F31}" srcId="{20A76DB7-8828-468E-80A0-CC13D3947BB4}" destId="{17F80F53-01C4-45DB-8CB8-C11AE425E354}" srcOrd="0" destOrd="0" parTransId="{A1DA65D9-692A-429A-9E2D-30FEC27D9C5B}" sibTransId="{3CDF424D-55DA-4A03-8E9D-C0F91A58DB9A}"/>
    <dgm:cxn modelId="{4BF7D093-0FD0-4FEA-8736-24DDFCA60AC7}" type="presOf" srcId="{B1E72B62-642C-4338-81A3-9A3C84269E4A}" destId="{5AFBD9D4-AE6D-4F6B-ACC6-C0E04D5B961E}" srcOrd="0" destOrd="0" presId="urn:microsoft.com/office/officeart/2005/8/layout/hList3"/>
    <dgm:cxn modelId="{6CDBF01E-3C9F-478F-AF7C-11F0022EC3B6}" srcId="{17F80F53-01C4-45DB-8CB8-C11AE425E354}" destId="{0CA6811B-7EA7-4C8B-A68A-E31DF88F6A65}" srcOrd="0" destOrd="0" parTransId="{0C6DB90A-4B6F-48B8-8C2D-D7453F848733}" sibTransId="{B4FAE476-4515-4DE5-A9C2-D7D7185AE3D4}"/>
    <dgm:cxn modelId="{6114C0EB-3574-4985-93C8-B716CCB3A3F6}" type="presParOf" srcId="{A88083AB-A760-48C2-B786-9ADCC1A479A7}" destId="{FBACDF51-A4CB-4E52-891A-2A25D95283C1}" srcOrd="0" destOrd="0" presId="urn:microsoft.com/office/officeart/2005/8/layout/hList3"/>
    <dgm:cxn modelId="{83229044-F756-48A4-9C6F-D06706800214}" type="presParOf" srcId="{A88083AB-A760-48C2-B786-9ADCC1A479A7}" destId="{E472C56B-B49F-44D3-B344-987E007AAF3D}" srcOrd="1" destOrd="0" presId="urn:microsoft.com/office/officeart/2005/8/layout/hList3"/>
    <dgm:cxn modelId="{062A409A-DD8F-42E9-86A0-D897BEC78648}" type="presParOf" srcId="{E472C56B-B49F-44D3-B344-987E007AAF3D}" destId="{30163BF2-17D7-43D4-9FEC-B04E45B7FBB5}" srcOrd="0" destOrd="0" presId="urn:microsoft.com/office/officeart/2005/8/layout/hList3"/>
    <dgm:cxn modelId="{CE6A2E85-6632-48FB-A32C-1D2283786AFC}" type="presParOf" srcId="{E472C56B-B49F-44D3-B344-987E007AAF3D}" destId="{5AFBD9D4-AE6D-4F6B-ACC6-C0E04D5B961E}" srcOrd="1" destOrd="0" presId="urn:microsoft.com/office/officeart/2005/8/layout/hList3"/>
    <dgm:cxn modelId="{626B9970-474F-4A65-82B7-7688951E8BE4}" type="presParOf" srcId="{E472C56B-B49F-44D3-B344-987E007AAF3D}" destId="{EA9B5D74-9249-436B-A997-3B2456A556AB}" srcOrd="2" destOrd="0" presId="urn:microsoft.com/office/officeart/2005/8/layout/hList3"/>
    <dgm:cxn modelId="{75B6E59B-0188-4D3A-BDFC-1EB7379C8F51}" type="presParOf" srcId="{A88083AB-A760-48C2-B786-9ADCC1A479A7}" destId="{9779530A-D0FB-400C-BCE0-42B07B452F1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A98AF7-2385-4A71-8F2C-E08FA1DDEE0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AR"/>
        </a:p>
      </dgm:t>
    </dgm:pt>
    <dgm:pt modelId="{288BD339-7ACC-4803-B65B-BA9DC6B29E13}">
      <dgm:prSet/>
      <dgm:spPr/>
      <dgm:t>
        <a:bodyPr/>
        <a:lstStyle/>
        <a:p>
          <a:pPr rtl="0"/>
          <a:r>
            <a:rPr lang="es-ES" smtClean="0"/>
            <a:t>¿Puede la naturaleza tener derechos? </a:t>
          </a:r>
          <a:endParaRPr lang="es-AR"/>
        </a:p>
      </dgm:t>
    </dgm:pt>
    <dgm:pt modelId="{AC1ECC88-A5B2-4E46-8B32-36CBB6E38D75}" type="parTrans" cxnId="{1F280E51-0CDF-489C-A4E6-B7DE2EA9D381}">
      <dgm:prSet/>
      <dgm:spPr/>
      <dgm:t>
        <a:bodyPr/>
        <a:lstStyle/>
        <a:p>
          <a:endParaRPr lang="es-AR"/>
        </a:p>
      </dgm:t>
    </dgm:pt>
    <dgm:pt modelId="{D96B5398-7F54-449C-8FC9-BE855710E8BE}" type="sibTrans" cxnId="{1F280E51-0CDF-489C-A4E6-B7DE2EA9D381}">
      <dgm:prSet/>
      <dgm:spPr/>
      <dgm:t>
        <a:bodyPr/>
        <a:lstStyle/>
        <a:p>
          <a:endParaRPr lang="es-AR"/>
        </a:p>
      </dgm:t>
    </dgm:pt>
    <dgm:pt modelId="{3D5E5254-2654-49DE-966D-1DF4873415BF}">
      <dgm:prSet/>
      <dgm:spPr/>
      <dgm:t>
        <a:bodyPr/>
        <a:lstStyle/>
        <a:p>
          <a:pPr rtl="0"/>
          <a:r>
            <a:rPr lang="es-ES" smtClean="0"/>
            <a:t>¿Y los deberes? La naturaleza no puede obligarse jurídicamente</a:t>
          </a:r>
          <a:endParaRPr lang="es-AR"/>
        </a:p>
      </dgm:t>
    </dgm:pt>
    <dgm:pt modelId="{D6C8B563-32CC-45B4-BEE5-ED3BE1A19B32}" type="parTrans" cxnId="{C3EC6DAC-C7F6-4EC7-A4FE-1FFC2FB64B45}">
      <dgm:prSet/>
      <dgm:spPr/>
      <dgm:t>
        <a:bodyPr/>
        <a:lstStyle/>
        <a:p>
          <a:endParaRPr lang="es-AR"/>
        </a:p>
      </dgm:t>
    </dgm:pt>
    <dgm:pt modelId="{E207D03F-41AF-4390-9309-3817F3F6E113}" type="sibTrans" cxnId="{C3EC6DAC-C7F6-4EC7-A4FE-1FFC2FB64B45}">
      <dgm:prSet/>
      <dgm:spPr/>
      <dgm:t>
        <a:bodyPr/>
        <a:lstStyle/>
        <a:p>
          <a:endParaRPr lang="es-AR"/>
        </a:p>
      </dgm:t>
    </dgm:pt>
    <dgm:pt modelId="{F3ECF8AC-7F65-4779-A98B-2B25CE374FE2}">
      <dgm:prSet/>
      <dgm:spPr/>
      <dgm:t>
        <a:bodyPr/>
        <a:lstStyle/>
        <a:p>
          <a:pPr rtl="0"/>
          <a:r>
            <a:rPr lang="es-ES" smtClean="0"/>
            <a:t>¿Quién defiende sus derechos? </a:t>
          </a:r>
          <a:endParaRPr lang="es-AR"/>
        </a:p>
      </dgm:t>
    </dgm:pt>
    <dgm:pt modelId="{4694931A-DEA3-481F-93D1-B3CEB8AC828A}" type="parTrans" cxnId="{92C2A6CE-76F8-4D95-99A2-9EE726BB3608}">
      <dgm:prSet/>
      <dgm:spPr/>
      <dgm:t>
        <a:bodyPr/>
        <a:lstStyle/>
        <a:p>
          <a:endParaRPr lang="es-AR"/>
        </a:p>
      </dgm:t>
    </dgm:pt>
    <dgm:pt modelId="{6E826876-7149-41E8-A6BC-47F1939237C1}" type="sibTrans" cxnId="{92C2A6CE-76F8-4D95-99A2-9EE726BB3608}">
      <dgm:prSet/>
      <dgm:spPr/>
      <dgm:t>
        <a:bodyPr/>
        <a:lstStyle/>
        <a:p>
          <a:endParaRPr lang="es-AR"/>
        </a:p>
      </dgm:t>
    </dgm:pt>
    <dgm:pt modelId="{448F4FA8-C6B8-490B-9469-1ABC7EF8B061}">
      <dgm:prSet/>
      <dgm:spPr/>
      <dgm:t>
        <a:bodyPr/>
        <a:lstStyle/>
        <a:p>
          <a:pPr rtl="0"/>
          <a:r>
            <a:rPr lang="es-ES" smtClean="0"/>
            <a:t>¿Cuáles son las dificultades al momento de implementar la figura?</a:t>
          </a:r>
          <a:endParaRPr lang="es-AR"/>
        </a:p>
      </dgm:t>
    </dgm:pt>
    <dgm:pt modelId="{30A5856A-FB7D-4616-A5E9-CF6790835655}" type="parTrans" cxnId="{D88484A2-9F6F-46F5-8A27-8A8B3E6470DA}">
      <dgm:prSet/>
      <dgm:spPr/>
      <dgm:t>
        <a:bodyPr/>
        <a:lstStyle/>
        <a:p>
          <a:endParaRPr lang="es-AR"/>
        </a:p>
      </dgm:t>
    </dgm:pt>
    <dgm:pt modelId="{57A8ACE5-09CB-4FF7-BFB6-C38CC9D62B7E}" type="sibTrans" cxnId="{D88484A2-9F6F-46F5-8A27-8A8B3E6470DA}">
      <dgm:prSet/>
      <dgm:spPr/>
      <dgm:t>
        <a:bodyPr/>
        <a:lstStyle/>
        <a:p>
          <a:endParaRPr lang="es-AR"/>
        </a:p>
      </dgm:t>
    </dgm:pt>
    <dgm:pt modelId="{38BCE906-9CB9-47E0-A336-DB9F5A672B55}" type="pres">
      <dgm:prSet presAssocID="{61A98AF7-2385-4A71-8F2C-E08FA1DDEE0A}" presName="Name0" presStyleCnt="0">
        <dgm:presLayoutVars>
          <dgm:dir/>
          <dgm:animLvl val="lvl"/>
          <dgm:resizeHandles val="exact"/>
        </dgm:presLayoutVars>
      </dgm:prSet>
      <dgm:spPr/>
    </dgm:pt>
    <dgm:pt modelId="{56003D7A-8A62-4CD4-BEC6-BA9738F5DC5F}" type="pres">
      <dgm:prSet presAssocID="{288BD339-7ACC-4803-B65B-BA9DC6B29E13}" presName="linNode" presStyleCnt="0"/>
      <dgm:spPr/>
    </dgm:pt>
    <dgm:pt modelId="{2EAF9F6A-9A09-4AC7-9E1B-C951E28CC6D3}" type="pres">
      <dgm:prSet presAssocID="{288BD339-7ACC-4803-B65B-BA9DC6B29E13}" presName="parentText" presStyleLbl="node1" presStyleIdx="0" presStyleCnt="4">
        <dgm:presLayoutVars>
          <dgm:chMax val="1"/>
          <dgm:bulletEnabled val="1"/>
        </dgm:presLayoutVars>
      </dgm:prSet>
      <dgm:spPr/>
    </dgm:pt>
    <dgm:pt modelId="{3CB73A6E-DE16-4AA6-A7F6-BC3C1C9A22E4}" type="pres">
      <dgm:prSet presAssocID="{D96B5398-7F54-449C-8FC9-BE855710E8BE}" presName="sp" presStyleCnt="0"/>
      <dgm:spPr/>
    </dgm:pt>
    <dgm:pt modelId="{7A1DB512-E916-48AD-B1B4-48E6EA16FB3F}" type="pres">
      <dgm:prSet presAssocID="{3D5E5254-2654-49DE-966D-1DF4873415BF}" presName="linNode" presStyleCnt="0"/>
      <dgm:spPr/>
    </dgm:pt>
    <dgm:pt modelId="{BEB87524-3601-4107-A385-3C995B7B10F6}" type="pres">
      <dgm:prSet presAssocID="{3D5E5254-2654-49DE-966D-1DF4873415BF}" presName="parentText" presStyleLbl="node1" presStyleIdx="1" presStyleCnt="4">
        <dgm:presLayoutVars>
          <dgm:chMax val="1"/>
          <dgm:bulletEnabled val="1"/>
        </dgm:presLayoutVars>
      </dgm:prSet>
      <dgm:spPr/>
    </dgm:pt>
    <dgm:pt modelId="{6356DA1C-3797-47A9-B593-A6332E7C21C9}" type="pres">
      <dgm:prSet presAssocID="{E207D03F-41AF-4390-9309-3817F3F6E113}" presName="sp" presStyleCnt="0"/>
      <dgm:spPr/>
    </dgm:pt>
    <dgm:pt modelId="{CE5E9FFA-7524-46AF-A4C5-6522BE7E91C3}" type="pres">
      <dgm:prSet presAssocID="{F3ECF8AC-7F65-4779-A98B-2B25CE374FE2}" presName="linNode" presStyleCnt="0"/>
      <dgm:spPr/>
    </dgm:pt>
    <dgm:pt modelId="{CF50C8B8-3F84-441F-A001-2B39A2C4F7BB}" type="pres">
      <dgm:prSet presAssocID="{F3ECF8AC-7F65-4779-A98B-2B25CE374FE2}" presName="parentText" presStyleLbl="node1" presStyleIdx="2" presStyleCnt="4">
        <dgm:presLayoutVars>
          <dgm:chMax val="1"/>
          <dgm:bulletEnabled val="1"/>
        </dgm:presLayoutVars>
      </dgm:prSet>
      <dgm:spPr/>
    </dgm:pt>
    <dgm:pt modelId="{D294D282-8ADD-49D5-BBE0-C0BBC1A96608}" type="pres">
      <dgm:prSet presAssocID="{6E826876-7149-41E8-A6BC-47F1939237C1}" presName="sp" presStyleCnt="0"/>
      <dgm:spPr/>
    </dgm:pt>
    <dgm:pt modelId="{997EA205-2562-4508-9277-E85ECA88AC1C}" type="pres">
      <dgm:prSet presAssocID="{448F4FA8-C6B8-490B-9469-1ABC7EF8B061}" presName="linNode" presStyleCnt="0"/>
      <dgm:spPr/>
    </dgm:pt>
    <dgm:pt modelId="{CA4C12F0-7B76-4BF6-88D2-5A3F4C61017D}" type="pres">
      <dgm:prSet presAssocID="{448F4FA8-C6B8-490B-9469-1ABC7EF8B061}" presName="parentText" presStyleLbl="node1" presStyleIdx="3" presStyleCnt="4">
        <dgm:presLayoutVars>
          <dgm:chMax val="1"/>
          <dgm:bulletEnabled val="1"/>
        </dgm:presLayoutVars>
      </dgm:prSet>
      <dgm:spPr/>
    </dgm:pt>
  </dgm:ptLst>
  <dgm:cxnLst>
    <dgm:cxn modelId="{638E9CEE-2B4E-401B-AD12-C6429CC579FA}" type="presOf" srcId="{3D5E5254-2654-49DE-966D-1DF4873415BF}" destId="{BEB87524-3601-4107-A385-3C995B7B10F6}" srcOrd="0" destOrd="0" presId="urn:microsoft.com/office/officeart/2005/8/layout/vList5"/>
    <dgm:cxn modelId="{1F280E51-0CDF-489C-A4E6-B7DE2EA9D381}" srcId="{61A98AF7-2385-4A71-8F2C-E08FA1DDEE0A}" destId="{288BD339-7ACC-4803-B65B-BA9DC6B29E13}" srcOrd="0" destOrd="0" parTransId="{AC1ECC88-A5B2-4E46-8B32-36CBB6E38D75}" sibTransId="{D96B5398-7F54-449C-8FC9-BE855710E8BE}"/>
    <dgm:cxn modelId="{A1499B73-F1FF-4F53-AEF5-FF01651B0AA8}" type="presOf" srcId="{F3ECF8AC-7F65-4779-A98B-2B25CE374FE2}" destId="{CF50C8B8-3F84-441F-A001-2B39A2C4F7BB}" srcOrd="0" destOrd="0" presId="urn:microsoft.com/office/officeart/2005/8/layout/vList5"/>
    <dgm:cxn modelId="{989A920C-4F36-4114-9A56-8A324A20CADF}" type="presOf" srcId="{448F4FA8-C6B8-490B-9469-1ABC7EF8B061}" destId="{CA4C12F0-7B76-4BF6-88D2-5A3F4C61017D}" srcOrd="0" destOrd="0" presId="urn:microsoft.com/office/officeart/2005/8/layout/vList5"/>
    <dgm:cxn modelId="{C3EC6DAC-C7F6-4EC7-A4FE-1FFC2FB64B45}" srcId="{61A98AF7-2385-4A71-8F2C-E08FA1DDEE0A}" destId="{3D5E5254-2654-49DE-966D-1DF4873415BF}" srcOrd="1" destOrd="0" parTransId="{D6C8B563-32CC-45B4-BEE5-ED3BE1A19B32}" sibTransId="{E207D03F-41AF-4390-9309-3817F3F6E113}"/>
    <dgm:cxn modelId="{D88484A2-9F6F-46F5-8A27-8A8B3E6470DA}" srcId="{61A98AF7-2385-4A71-8F2C-E08FA1DDEE0A}" destId="{448F4FA8-C6B8-490B-9469-1ABC7EF8B061}" srcOrd="3" destOrd="0" parTransId="{30A5856A-FB7D-4616-A5E9-CF6790835655}" sibTransId="{57A8ACE5-09CB-4FF7-BFB6-C38CC9D62B7E}"/>
    <dgm:cxn modelId="{B74B8C39-7359-4681-B25F-3D969697F326}" type="presOf" srcId="{61A98AF7-2385-4A71-8F2C-E08FA1DDEE0A}" destId="{38BCE906-9CB9-47E0-A336-DB9F5A672B55}" srcOrd="0" destOrd="0" presId="urn:microsoft.com/office/officeart/2005/8/layout/vList5"/>
    <dgm:cxn modelId="{D285F831-7683-4D3F-A6E2-72711770A40A}" type="presOf" srcId="{288BD339-7ACC-4803-B65B-BA9DC6B29E13}" destId="{2EAF9F6A-9A09-4AC7-9E1B-C951E28CC6D3}" srcOrd="0" destOrd="0" presId="urn:microsoft.com/office/officeart/2005/8/layout/vList5"/>
    <dgm:cxn modelId="{92C2A6CE-76F8-4D95-99A2-9EE726BB3608}" srcId="{61A98AF7-2385-4A71-8F2C-E08FA1DDEE0A}" destId="{F3ECF8AC-7F65-4779-A98B-2B25CE374FE2}" srcOrd="2" destOrd="0" parTransId="{4694931A-DEA3-481F-93D1-B3CEB8AC828A}" sibTransId="{6E826876-7149-41E8-A6BC-47F1939237C1}"/>
    <dgm:cxn modelId="{5D3BB981-F512-4A94-9A15-E83292EF6460}" type="presParOf" srcId="{38BCE906-9CB9-47E0-A336-DB9F5A672B55}" destId="{56003D7A-8A62-4CD4-BEC6-BA9738F5DC5F}" srcOrd="0" destOrd="0" presId="urn:microsoft.com/office/officeart/2005/8/layout/vList5"/>
    <dgm:cxn modelId="{6377D8CB-A934-4D2D-82BF-8CC48388579D}" type="presParOf" srcId="{56003D7A-8A62-4CD4-BEC6-BA9738F5DC5F}" destId="{2EAF9F6A-9A09-4AC7-9E1B-C951E28CC6D3}" srcOrd="0" destOrd="0" presId="urn:microsoft.com/office/officeart/2005/8/layout/vList5"/>
    <dgm:cxn modelId="{B77698E8-BA91-4C7B-A293-960576F09434}" type="presParOf" srcId="{38BCE906-9CB9-47E0-A336-DB9F5A672B55}" destId="{3CB73A6E-DE16-4AA6-A7F6-BC3C1C9A22E4}" srcOrd="1" destOrd="0" presId="urn:microsoft.com/office/officeart/2005/8/layout/vList5"/>
    <dgm:cxn modelId="{5EC50A03-06F8-4773-B454-A5986A27802E}" type="presParOf" srcId="{38BCE906-9CB9-47E0-A336-DB9F5A672B55}" destId="{7A1DB512-E916-48AD-B1B4-48E6EA16FB3F}" srcOrd="2" destOrd="0" presId="urn:microsoft.com/office/officeart/2005/8/layout/vList5"/>
    <dgm:cxn modelId="{C008CEF2-3A4F-4129-A5DF-C6DA7B689428}" type="presParOf" srcId="{7A1DB512-E916-48AD-B1B4-48E6EA16FB3F}" destId="{BEB87524-3601-4107-A385-3C995B7B10F6}" srcOrd="0" destOrd="0" presId="urn:microsoft.com/office/officeart/2005/8/layout/vList5"/>
    <dgm:cxn modelId="{CD3E22B4-C774-4340-A49C-7ECA271BEB31}" type="presParOf" srcId="{38BCE906-9CB9-47E0-A336-DB9F5A672B55}" destId="{6356DA1C-3797-47A9-B593-A6332E7C21C9}" srcOrd="3" destOrd="0" presId="urn:microsoft.com/office/officeart/2005/8/layout/vList5"/>
    <dgm:cxn modelId="{5890F1CB-9050-4FC3-8FC1-69E3DD453685}" type="presParOf" srcId="{38BCE906-9CB9-47E0-A336-DB9F5A672B55}" destId="{CE5E9FFA-7524-46AF-A4C5-6522BE7E91C3}" srcOrd="4" destOrd="0" presId="urn:microsoft.com/office/officeart/2005/8/layout/vList5"/>
    <dgm:cxn modelId="{2D458309-7D62-4DF2-9EDF-6650042BFE31}" type="presParOf" srcId="{CE5E9FFA-7524-46AF-A4C5-6522BE7E91C3}" destId="{CF50C8B8-3F84-441F-A001-2B39A2C4F7BB}" srcOrd="0" destOrd="0" presId="urn:microsoft.com/office/officeart/2005/8/layout/vList5"/>
    <dgm:cxn modelId="{67937FE4-89C3-47E8-87AD-712DACF5818B}" type="presParOf" srcId="{38BCE906-9CB9-47E0-A336-DB9F5A672B55}" destId="{D294D282-8ADD-49D5-BBE0-C0BBC1A96608}" srcOrd="5" destOrd="0" presId="urn:microsoft.com/office/officeart/2005/8/layout/vList5"/>
    <dgm:cxn modelId="{60F4B2D0-2475-4075-B387-EAE2FA46BC13}" type="presParOf" srcId="{38BCE906-9CB9-47E0-A336-DB9F5A672B55}" destId="{997EA205-2562-4508-9277-E85ECA88AC1C}" srcOrd="6" destOrd="0" presId="urn:microsoft.com/office/officeart/2005/8/layout/vList5"/>
    <dgm:cxn modelId="{D7D9571F-FF74-4C99-801C-91ACC2063D05}" type="presParOf" srcId="{997EA205-2562-4508-9277-E85ECA88AC1C}" destId="{CA4C12F0-7B76-4BF6-88D2-5A3F4C61017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DF51-A4CB-4E52-891A-2A25D95283C1}">
      <dsp:nvSpPr>
        <dsp:cNvPr id="0" name=""/>
        <dsp:cNvSpPr/>
      </dsp:nvSpPr>
      <dsp:spPr>
        <a:xfrm>
          <a:off x="0" y="0"/>
          <a:ext cx="8516203" cy="187016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AR" sz="3600" kern="1200" dirty="0" smtClean="0"/>
            <a:t>Los </a:t>
          </a:r>
          <a:r>
            <a:rPr lang="es-AR" sz="3600" kern="1200" dirty="0" smtClean="0">
              <a:effectLst>
                <a:outerShdw blurRad="38100" dist="38100" dir="2700000" algn="tl">
                  <a:srgbClr val="000000">
                    <a:alpha val="43137"/>
                  </a:srgbClr>
                </a:outerShdw>
              </a:effectLst>
            </a:rPr>
            <a:t>enfoques éticos filosóficos desde lo ambiental</a:t>
          </a:r>
          <a:r>
            <a:rPr lang="es-AR" sz="3600" kern="1200" dirty="0" smtClean="0"/>
            <a:t> </a:t>
          </a:r>
          <a:endParaRPr lang="es-AR" sz="3600" kern="1200" dirty="0"/>
        </a:p>
      </dsp:txBody>
      <dsp:txXfrm>
        <a:off x="0" y="0"/>
        <a:ext cx="8516203" cy="1870160"/>
      </dsp:txXfrm>
    </dsp:sp>
    <dsp:sp modelId="{30163BF2-17D7-43D4-9FEC-B04E45B7FBB5}">
      <dsp:nvSpPr>
        <dsp:cNvPr id="0" name=""/>
        <dsp:cNvSpPr/>
      </dsp:nvSpPr>
      <dsp:spPr>
        <a:xfrm>
          <a:off x="4158" y="1870160"/>
          <a:ext cx="2835962" cy="39273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b="1" kern="1200" dirty="0" smtClean="0"/>
            <a:t>El enfoque antropocéntrico</a:t>
          </a:r>
          <a:r>
            <a:rPr lang="es-AR" sz="1800" kern="1200" dirty="0" smtClean="0"/>
            <a:t>. </a:t>
          </a:r>
        </a:p>
        <a:p>
          <a:pPr marL="0" lvl="0" indent="0" algn="just" defTabSz="800100">
            <a:lnSpc>
              <a:spcPct val="90000"/>
            </a:lnSpc>
            <a:spcBef>
              <a:spcPct val="0"/>
            </a:spcBef>
            <a:spcAft>
              <a:spcPct val="35000"/>
            </a:spcAft>
            <a:buNone/>
          </a:pPr>
          <a:r>
            <a:rPr lang="es-AR" sz="1800" kern="1200" dirty="0" smtClean="0"/>
            <a:t>Los intereses, bienes y/o valores humanos, son el punto central de cualquier evaluación moral de la implementación de políticas ambientales y la base para cualquier justificación de una ética ambiental. </a:t>
          </a:r>
        </a:p>
        <a:p>
          <a:pPr lvl="0" defTabSz="800100">
            <a:lnSpc>
              <a:spcPct val="90000"/>
            </a:lnSpc>
            <a:spcBef>
              <a:spcPct val="0"/>
            </a:spcBef>
            <a:spcAft>
              <a:spcPct val="35000"/>
            </a:spcAft>
          </a:pPr>
          <a:endParaRPr lang="es-AR" kern="1200" dirty="0"/>
        </a:p>
      </dsp:txBody>
      <dsp:txXfrm>
        <a:off x="4158" y="1870160"/>
        <a:ext cx="2835962" cy="3927337"/>
      </dsp:txXfrm>
    </dsp:sp>
    <dsp:sp modelId="{5AFBD9D4-AE6D-4F6B-ACC6-C0E04D5B961E}">
      <dsp:nvSpPr>
        <dsp:cNvPr id="0" name=""/>
        <dsp:cNvSpPr/>
      </dsp:nvSpPr>
      <dsp:spPr>
        <a:xfrm>
          <a:off x="2840120" y="1870160"/>
          <a:ext cx="2835962" cy="39273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b="1" kern="1200" dirty="0" smtClean="0"/>
            <a:t>El enfoque </a:t>
          </a:r>
          <a:r>
            <a:rPr lang="es-AR" sz="1800" b="1" kern="1200" dirty="0" err="1" smtClean="0"/>
            <a:t>bio</a:t>
          </a:r>
          <a:r>
            <a:rPr lang="es-AR" sz="1800" b="1" kern="1200" dirty="0" smtClean="0"/>
            <a:t>-céntrico</a:t>
          </a:r>
          <a:r>
            <a:rPr lang="es-AR" sz="1800" kern="1200" dirty="0" smtClean="0"/>
            <a:t>. </a:t>
          </a:r>
        </a:p>
        <a:p>
          <a:pPr marL="0" lvl="0" indent="0" algn="just" defTabSz="800100">
            <a:lnSpc>
              <a:spcPct val="90000"/>
            </a:lnSpc>
            <a:spcBef>
              <a:spcPct val="0"/>
            </a:spcBef>
            <a:spcAft>
              <a:spcPct val="35000"/>
            </a:spcAft>
            <a:buNone/>
          </a:pPr>
          <a:r>
            <a:rPr lang="es-AR" sz="1800" kern="1200" dirty="0" smtClean="0"/>
            <a:t>Posición moral que considera relevante a la vida por si misma al margen de la subjetividad de quien la experimenta</a:t>
          </a:r>
          <a:endParaRPr lang="es-AR" kern="1200" dirty="0"/>
        </a:p>
      </dsp:txBody>
      <dsp:txXfrm>
        <a:off x="2840120" y="1870160"/>
        <a:ext cx="2835962" cy="3927337"/>
      </dsp:txXfrm>
    </dsp:sp>
    <dsp:sp modelId="{EA9B5D74-9249-436B-A997-3B2456A556AB}">
      <dsp:nvSpPr>
        <dsp:cNvPr id="0" name=""/>
        <dsp:cNvSpPr/>
      </dsp:nvSpPr>
      <dsp:spPr>
        <a:xfrm>
          <a:off x="5676082" y="1870160"/>
          <a:ext cx="2835962" cy="39273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b="1" kern="1200" dirty="0" smtClean="0"/>
            <a:t>El enfoque eco-céntrico</a:t>
          </a:r>
          <a:r>
            <a:rPr lang="es-AR" sz="1800" kern="1200" dirty="0" smtClean="0"/>
            <a:t>. </a:t>
          </a:r>
        </a:p>
        <a:p>
          <a:pPr marL="0" lvl="0" indent="0" algn="just" defTabSz="800100">
            <a:lnSpc>
              <a:spcPct val="90000"/>
            </a:lnSpc>
            <a:spcBef>
              <a:spcPct val="0"/>
            </a:spcBef>
            <a:spcAft>
              <a:spcPct val="35000"/>
            </a:spcAft>
            <a:buNone/>
          </a:pPr>
          <a:r>
            <a:rPr lang="es-AR" sz="1800" kern="1200" dirty="0" smtClean="0"/>
            <a:t>La naturaleza adquiere valor en sí misma y no sólo en la medida de su utilidad para la humanidad.</a:t>
          </a:r>
        </a:p>
        <a:p>
          <a:pPr lvl="0" defTabSz="800100">
            <a:lnSpc>
              <a:spcPct val="90000"/>
            </a:lnSpc>
            <a:spcBef>
              <a:spcPct val="0"/>
            </a:spcBef>
            <a:spcAft>
              <a:spcPct val="35000"/>
            </a:spcAft>
          </a:pPr>
          <a:endParaRPr lang="es-AR" kern="1200" dirty="0"/>
        </a:p>
      </dsp:txBody>
      <dsp:txXfrm>
        <a:off x="5676082" y="1870160"/>
        <a:ext cx="2835962" cy="3927337"/>
      </dsp:txXfrm>
    </dsp:sp>
    <dsp:sp modelId="{9779530A-D0FB-400C-BCE0-42B07B452F15}">
      <dsp:nvSpPr>
        <dsp:cNvPr id="0" name=""/>
        <dsp:cNvSpPr/>
      </dsp:nvSpPr>
      <dsp:spPr>
        <a:xfrm>
          <a:off x="0" y="5797498"/>
          <a:ext cx="8516203" cy="43637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F9F6A-9A09-4AC7-9E1B-C951E28CC6D3}">
      <dsp:nvSpPr>
        <dsp:cNvPr id="0" name=""/>
        <dsp:cNvSpPr/>
      </dsp:nvSpPr>
      <dsp:spPr>
        <a:xfrm>
          <a:off x="3109505" y="2691"/>
          <a:ext cx="3498194" cy="12944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 sz="2400" kern="1200" smtClean="0"/>
            <a:t>¿Puede la naturaleza tener derechos? </a:t>
          </a:r>
          <a:endParaRPr lang="es-AR" sz="2400" kern="1200"/>
        </a:p>
      </dsp:txBody>
      <dsp:txXfrm>
        <a:off x="3172693" y="65879"/>
        <a:ext cx="3371818" cy="1168042"/>
      </dsp:txXfrm>
    </dsp:sp>
    <dsp:sp modelId="{BEB87524-3601-4107-A385-3C995B7B10F6}">
      <dsp:nvSpPr>
        <dsp:cNvPr id="0" name=""/>
        <dsp:cNvSpPr/>
      </dsp:nvSpPr>
      <dsp:spPr>
        <a:xfrm>
          <a:off x="3109505" y="1361830"/>
          <a:ext cx="3498194" cy="12944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 sz="2400" kern="1200" smtClean="0"/>
            <a:t>¿Y los deberes? La naturaleza no puede obligarse jurídicamente</a:t>
          </a:r>
          <a:endParaRPr lang="es-AR" sz="2400" kern="1200"/>
        </a:p>
      </dsp:txBody>
      <dsp:txXfrm>
        <a:off x="3172693" y="1425018"/>
        <a:ext cx="3371818" cy="1168042"/>
      </dsp:txXfrm>
    </dsp:sp>
    <dsp:sp modelId="{CF50C8B8-3F84-441F-A001-2B39A2C4F7BB}">
      <dsp:nvSpPr>
        <dsp:cNvPr id="0" name=""/>
        <dsp:cNvSpPr/>
      </dsp:nvSpPr>
      <dsp:spPr>
        <a:xfrm>
          <a:off x="3109505" y="2720969"/>
          <a:ext cx="3498194" cy="12944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 sz="2400" kern="1200" smtClean="0"/>
            <a:t>¿Quién defiende sus derechos? </a:t>
          </a:r>
          <a:endParaRPr lang="es-AR" sz="2400" kern="1200"/>
        </a:p>
      </dsp:txBody>
      <dsp:txXfrm>
        <a:off x="3172693" y="2784157"/>
        <a:ext cx="3371818" cy="1168042"/>
      </dsp:txXfrm>
    </dsp:sp>
    <dsp:sp modelId="{CA4C12F0-7B76-4BF6-88D2-5A3F4C61017D}">
      <dsp:nvSpPr>
        <dsp:cNvPr id="0" name=""/>
        <dsp:cNvSpPr/>
      </dsp:nvSpPr>
      <dsp:spPr>
        <a:xfrm>
          <a:off x="3109505" y="4080108"/>
          <a:ext cx="3498194" cy="12944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 sz="2400" kern="1200" smtClean="0"/>
            <a:t>¿Cuáles son las dificultades al momento de implementar la figura?</a:t>
          </a:r>
          <a:endParaRPr lang="es-AR" sz="2400" kern="1200"/>
        </a:p>
      </dsp:txBody>
      <dsp:txXfrm>
        <a:off x="3172693" y="4143296"/>
        <a:ext cx="3371818" cy="1168042"/>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32322C-A1DA-42F5-9CD1-66D06958B448}" type="datetimeFigureOut">
              <a:rPr lang="es-AR" smtClean="0"/>
              <a:t>2/11/2022</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D4CCA-ECFB-4AB7-BD78-3287E4A4D895}" type="slidenum">
              <a:rPr lang="es-AR" smtClean="0"/>
              <a:t>‹Nº›</a:t>
            </a:fld>
            <a:endParaRPr lang="es-AR"/>
          </a:p>
        </p:txBody>
      </p:sp>
    </p:spTree>
    <p:extLst>
      <p:ext uri="{BB962C8B-B14F-4D97-AF65-F5344CB8AC3E}">
        <p14:creationId xmlns:p14="http://schemas.microsoft.com/office/powerpoint/2010/main" val="24942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C962B056-893D-455A-A734-FD41D68CCFBA}" type="datetimeFigureOut">
              <a:rPr lang="es-AR" smtClean="0"/>
              <a:t>2/11/2022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324C355-F90C-470F-8A08-FF23D301FD69}" type="slidenum">
              <a:rPr lang="es-AR" smtClean="0"/>
              <a:t>‹Nº›</a:t>
            </a:fld>
            <a:endParaRPr lang="es-AR"/>
          </a:p>
        </p:txBody>
      </p:sp>
    </p:spTree>
    <p:extLst>
      <p:ext uri="{BB962C8B-B14F-4D97-AF65-F5344CB8AC3E}">
        <p14:creationId xmlns:p14="http://schemas.microsoft.com/office/powerpoint/2010/main" val="133986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962B056-893D-455A-A734-FD41D68CCFBA}" type="datetimeFigureOut">
              <a:rPr lang="es-AR" smtClean="0"/>
              <a:t>2/11/2022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324C355-F90C-470F-8A08-FF23D301FD69}" type="slidenum">
              <a:rPr lang="es-AR" smtClean="0"/>
              <a:t>‹Nº›</a:t>
            </a:fld>
            <a:endParaRPr lang="es-AR"/>
          </a:p>
        </p:txBody>
      </p:sp>
    </p:spTree>
    <p:extLst>
      <p:ext uri="{BB962C8B-B14F-4D97-AF65-F5344CB8AC3E}">
        <p14:creationId xmlns:p14="http://schemas.microsoft.com/office/powerpoint/2010/main" val="425669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1"/>
            <a:ext cx="36576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812800" y="274641"/>
            <a:ext cx="10769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962B056-893D-455A-A734-FD41D68CCFBA}" type="datetimeFigureOut">
              <a:rPr lang="es-AR" smtClean="0"/>
              <a:t>2/11/2022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324C355-F90C-470F-8A08-FF23D301FD69}" type="slidenum">
              <a:rPr lang="es-AR" smtClean="0"/>
              <a:t>‹Nº›</a:t>
            </a:fld>
            <a:endParaRPr lang="es-AR"/>
          </a:p>
        </p:txBody>
      </p:sp>
    </p:spTree>
    <p:extLst>
      <p:ext uri="{BB962C8B-B14F-4D97-AF65-F5344CB8AC3E}">
        <p14:creationId xmlns:p14="http://schemas.microsoft.com/office/powerpoint/2010/main" val="34734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962B056-893D-455A-A734-FD41D68CCFBA}" type="datetimeFigureOut">
              <a:rPr lang="es-AR" smtClean="0"/>
              <a:t>2/11/2022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324C355-F90C-470F-8A08-FF23D301FD69}" type="slidenum">
              <a:rPr lang="es-AR" smtClean="0"/>
              <a:t>‹Nº›</a:t>
            </a:fld>
            <a:endParaRPr lang="es-AR"/>
          </a:p>
        </p:txBody>
      </p:sp>
    </p:spTree>
    <p:extLst>
      <p:ext uri="{BB962C8B-B14F-4D97-AF65-F5344CB8AC3E}">
        <p14:creationId xmlns:p14="http://schemas.microsoft.com/office/powerpoint/2010/main" val="243530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962B056-893D-455A-A734-FD41D68CCFBA}" type="datetimeFigureOut">
              <a:rPr lang="es-AR" smtClean="0"/>
              <a:t>2/11/2022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324C355-F90C-470F-8A08-FF23D301FD69}" type="slidenum">
              <a:rPr lang="es-AR" smtClean="0"/>
              <a:t>‹Nº›</a:t>
            </a:fld>
            <a:endParaRPr lang="es-AR"/>
          </a:p>
        </p:txBody>
      </p:sp>
    </p:spTree>
    <p:extLst>
      <p:ext uri="{BB962C8B-B14F-4D97-AF65-F5344CB8AC3E}">
        <p14:creationId xmlns:p14="http://schemas.microsoft.com/office/powerpoint/2010/main" val="152576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C962B056-893D-455A-A734-FD41D68CCFBA}" type="datetimeFigureOut">
              <a:rPr lang="es-AR" smtClean="0"/>
              <a:t>2/11/2022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324C355-F90C-470F-8A08-FF23D301FD69}" type="slidenum">
              <a:rPr lang="es-AR" smtClean="0"/>
              <a:t>‹Nº›</a:t>
            </a:fld>
            <a:endParaRPr lang="es-AR"/>
          </a:p>
        </p:txBody>
      </p:sp>
    </p:spTree>
    <p:extLst>
      <p:ext uri="{BB962C8B-B14F-4D97-AF65-F5344CB8AC3E}">
        <p14:creationId xmlns:p14="http://schemas.microsoft.com/office/powerpoint/2010/main" val="295012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C962B056-893D-455A-A734-FD41D68CCFBA}" type="datetimeFigureOut">
              <a:rPr lang="es-AR" smtClean="0"/>
              <a:t>2/11/2022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3324C355-F90C-470F-8A08-FF23D301FD69}" type="slidenum">
              <a:rPr lang="es-AR" smtClean="0"/>
              <a:t>‹Nº›</a:t>
            </a:fld>
            <a:endParaRPr lang="es-AR"/>
          </a:p>
        </p:txBody>
      </p:sp>
    </p:spTree>
    <p:extLst>
      <p:ext uri="{BB962C8B-B14F-4D97-AF65-F5344CB8AC3E}">
        <p14:creationId xmlns:p14="http://schemas.microsoft.com/office/powerpoint/2010/main" val="66052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C962B056-893D-455A-A734-FD41D68CCFBA}" type="datetimeFigureOut">
              <a:rPr lang="es-AR" smtClean="0"/>
              <a:t>2/11/2022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3324C355-F90C-470F-8A08-FF23D301FD69}" type="slidenum">
              <a:rPr lang="es-AR" smtClean="0"/>
              <a:t>‹Nº›</a:t>
            </a:fld>
            <a:endParaRPr lang="es-AR"/>
          </a:p>
        </p:txBody>
      </p:sp>
    </p:spTree>
    <p:extLst>
      <p:ext uri="{BB962C8B-B14F-4D97-AF65-F5344CB8AC3E}">
        <p14:creationId xmlns:p14="http://schemas.microsoft.com/office/powerpoint/2010/main" val="252576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62B056-893D-455A-A734-FD41D68CCFBA}" type="datetimeFigureOut">
              <a:rPr lang="es-AR" smtClean="0"/>
              <a:t>2/11/2022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3324C355-F90C-470F-8A08-FF23D301FD69}" type="slidenum">
              <a:rPr lang="es-AR" smtClean="0"/>
              <a:t>‹Nº›</a:t>
            </a:fld>
            <a:endParaRPr lang="es-AR"/>
          </a:p>
        </p:txBody>
      </p:sp>
    </p:spTree>
    <p:extLst>
      <p:ext uri="{BB962C8B-B14F-4D97-AF65-F5344CB8AC3E}">
        <p14:creationId xmlns:p14="http://schemas.microsoft.com/office/powerpoint/2010/main" val="177195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962B056-893D-455A-A734-FD41D68CCFBA}" type="datetimeFigureOut">
              <a:rPr lang="es-AR" smtClean="0"/>
              <a:t>2/11/2022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324C355-F90C-470F-8A08-FF23D301FD69}" type="slidenum">
              <a:rPr lang="es-AR" smtClean="0"/>
              <a:t>‹Nº›</a:t>
            </a:fld>
            <a:endParaRPr lang="es-AR"/>
          </a:p>
        </p:txBody>
      </p:sp>
    </p:spTree>
    <p:extLst>
      <p:ext uri="{BB962C8B-B14F-4D97-AF65-F5344CB8AC3E}">
        <p14:creationId xmlns:p14="http://schemas.microsoft.com/office/powerpoint/2010/main" val="13490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962B056-893D-455A-A734-FD41D68CCFBA}" type="datetimeFigureOut">
              <a:rPr lang="es-AR" smtClean="0"/>
              <a:t>2/11/2022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324C355-F90C-470F-8A08-FF23D301FD69}" type="slidenum">
              <a:rPr lang="es-AR" smtClean="0"/>
              <a:t>‹Nº›</a:t>
            </a:fld>
            <a:endParaRPr lang="es-AR"/>
          </a:p>
        </p:txBody>
      </p:sp>
    </p:spTree>
    <p:extLst>
      <p:ext uri="{BB962C8B-B14F-4D97-AF65-F5344CB8AC3E}">
        <p14:creationId xmlns:p14="http://schemas.microsoft.com/office/powerpoint/2010/main" val="295123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2B056-893D-455A-A734-FD41D68CCFBA}" type="datetimeFigureOut">
              <a:rPr lang="es-AR" smtClean="0"/>
              <a:t>2/11/2022</a:t>
            </a:fld>
            <a:endParaRPr lang="es-AR"/>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4C355-F90C-470F-8A08-FF23D301FD69}" type="slidenum">
              <a:rPr lang="es-AR" smtClean="0"/>
              <a:t>‹Nº›</a:t>
            </a:fld>
            <a:endParaRPr lang="es-AR"/>
          </a:p>
        </p:txBody>
      </p:sp>
    </p:spTree>
    <p:extLst>
      <p:ext uri="{BB962C8B-B14F-4D97-AF65-F5344CB8AC3E}">
        <p14:creationId xmlns:p14="http://schemas.microsoft.com/office/powerpoint/2010/main" val="9376613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hyperlink" Target="https://www.who.int/es/news-room/detail/02-05-2018-9-out-of-10-people-worldwide-breathe-polluted-air-but-more-countries-are-taking-action"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18285" y="1751527"/>
            <a:ext cx="9838765" cy="2446986"/>
          </a:xfrm>
          <a:ln w="28575">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ormAutofit/>
          </a:bodyPr>
          <a:lstStyle/>
          <a:p>
            <a:r>
              <a:rPr lang="es-AR" b="1" dirty="0" smtClean="0">
                <a:effectLst>
                  <a:outerShdw blurRad="38100" dist="38100" dir="2700000" algn="tl">
                    <a:srgbClr val="000000">
                      <a:alpha val="43137"/>
                    </a:srgbClr>
                  </a:outerShdw>
                </a:effectLst>
              </a:rPr>
              <a:t>EL DERECHO AMBIENTAL Y LOS DERECHOS DE LA NATURALEZA </a:t>
            </a:r>
            <a:br>
              <a:rPr lang="es-AR" b="1" dirty="0" smtClean="0">
                <a:effectLst>
                  <a:outerShdw blurRad="38100" dist="38100" dir="2700000" algn="tl">
                    <a:srgbClr val="000000">
                      <a:alpha val="43137"/>
                    </a:srgbClr>
                  </a:outerShdw>
                </a:effectLst>
              </a:rPr>
            </a:br>
            <a:r>
              <a:rPr lang="es-AR" sz="3300" dirty="0" smtClean="0"/>
              <a:t>Las </a:t>
            </a:r>
            <a:r>
              <a:rPr lang="es-AR" sz="3300" dirty="0"/>
              <a:t>perspectivas jurídicas ambientales y de la naturaleza: debates, conflictos, desafíos. </a:t>
            </a:r>
            <a:endParaRPr lang="es-AR" b="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0" y="4824843"/>
            <a:ext cx="12192000" cy="783906"/>
          </a:xfrm>
        </p:spPr>
        <p:txBody>
          <a:bodyPr>
            <a:normAutofit/>
          </a:bodyPr>
          <a:lstStyle/>
          <a:p>
            <a:r>
              <a:rPr lang="es-ES" sz="2000" dirty="0" smtClean="0">
                <a:solidFill>
                  <a:schemeClr val="tx1"/>
                </a:solidFill>
              </a:rPr>
              <a:t>Dra. Ma. Eugenia PEREZ CUBERO </a:t>
            </a:r>
          </a:p>
          <a:p>
            <a:r>
              <a:rPr lang="es-ES" sz="2000" dirty="0" smtClean="0">
                <a:solidFill>
                  <a:schemeClr val="tx1"/>
                </a:solidFill>
              </a:rPr>
              <a:t>FCEJS-CONICET-UNSL</a:t>
            </a:r>
          </a:p>
        </p:txBody>
      </p:sp>
      <p:sp>
        <p:nvSpPr>
          <p:cNvPr id="5" name="Subtítulo 2"/>
          <p:cNvSpPr txBox="1">
            <a:spLocks/>
          </p:cNvSpPr>
          <p:nvPr/>
        </p:nvSpPr>
        <p:spPr>
          <a:xfrm>
            <a:off x="0" y="-6881"/>
            <a:ext cx="12192000" cy="783906"/>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endParaRPr lang="es-ES" sz="2000" dirty="0" smtClean="0"/>
          </a:p>
        </p:txBody>
      </p:sp>
    </p:spTree>
    <p:extLst>
      <p:ext uri="{BB962C8B-B14F-4D97-AF65-F5344CB8AC3E}">
        <p14:creationId xmlns:p14="http://schemas.microsoft.com/office/powerpoint/2010/main" val="3321297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arta del Jefe Seattle al presidente de los Estados Unidos HD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242" y="798491"/>
            <a:ext cx="4429907" cy="248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884" y="1326525"/>
            <a:ext cx="3723386" cy="526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420" y="50175"/>
            <a:ext cx="2151600" cy="306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748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6648" y="499776"/>
            <a:ext cx="11225352" cy="1017960"/>
          </a:xfrm>
        </p:spPr>
        <p:txBody>
          <a:bodyPr>
            <a:normAutofit/>
          </a:bodyPr>
          <a:lstStyle/>
          <a:p>
            <a:r>
              <a:rPr lang="es-AR" dirty="0" smtClean="0"/>
              <a:t>Dicotomía «moderna» </a:t>
            </a:r>
            <a:r>
              <a:rPr lang="es-AR" dirty="0"/>
              <a:t>Sociedad-Naturaleza</a:t>
            </a:r>
          </a:p>
        </p:txBody>
      </p:sp>
      <p:sp>
        <p:nvSpPr>
          <p:cNvPr id="3" name="Marcador de contenido 2"/>
          <p:cNvSpPr>
            <a:spLocks noGrp="1"/>
          </p:cNvSpPr>
          <p:nvPr>
            <p:ph idx="1"/>
          </p:nvPr>
        </p:nvSpPr>
        <p:spPr>
          <a:xfrm>
            <a:off x="1613896" y="2160589"/>
            <a:ext cx="8964207" cy="3880773"/>
          </a:xfrm>
        </p:spPr>
        <p:txBody>
          <a:bodyPr>
            <a:normAutofit/>
          </a:bodyPr>
          <a:lstStyle/>
          <a:p>
            <a:r>
              <a:rPr lang="es-ES_tradnl" altLang="es-AR" sz="2000" dirty="0" smtClean="0"/>
              <a:t>Dualidad / Separación </a:t>
            </a:r>
          </a:p>
          <a:p>
            <a:endParaRPr lang="es-ES_tradnl" altLang="es-AR" sz="2000" dirty="0"/>
          </a:p>
          <a:p>
            <a:r>
              <a:rPr lang="es-ES_tradnl" altLang="es-AR" sz="2000" dirty="0" smtClean="0"/>
              <a:t>René DESCARTES -----</a:t>
            </a:r>
            <a:r>
              <a:rPr lang="es-ES_tradnl" altLang="es-AR" sz="2000" dirty="0" smtClean="0">
                <a:sym typeface="Wingdings" panose="05000000000000000000" pitchFamily="2" charset="2"/>
              </a:rPr>
              <a:t> Planteamiento cartesiano (Sistema mecanicista que explica el mundo) </a:t>
            </a:r>
            <a:r>
              <a:rPr lang="es-ES_tradnl" altLang="es-AR" sz="2000" dirty="0" smtClean="0"/>
              <a:t> </a:t>
            </a:r>
            <a:endParaRPr lang="es-AR" sz="2000" dirty="0"/>
          </a:p>
        </p:txBody>
      </p:sp>
      <p:sp>
        <p:nvSpPr>
          <p:cNvPr id="6" name="Rectángulo 5"/>
          <p:cNvSpPr/>
          <p:nvPr/>
        </p:nvSpPr>
        <p:spPr>
          <a:xfrm>
            <a:off x="2957863" y="3989390"/>
            <a:ext cx="4047565" cy="12684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s-ES" dirty="0" smtClean="0"/>
              <a:t>Animales               Cosas o máquinas</a:t>
            </a:r>
          </a:p>
          <a:p>
            <a:endParaRPr lang="es-ES" dirty="0" smtClean="0"/>
          </a:p>
          <a:p>
            <a:r>
              <a:rPr lang="es-ES" dirty="0" smtClean="0"/>
              <a:t>Naturaleza             Mecanismo</a:t>
            </a:r>
            <a:endParaRPr lang="es-AR" dirty="0"/>
          </a:p>
        </p:txBody>
      </p:sp>
      <p:cxnSp>
        <p:nvCxnSpPr>
          <p:cNvPr id="8" name="Conector recto de flecha 7"/>
          <p:cNvCxnSpPr/>
          <p:nvPr/>
        </p:nvCxnSpPr>
        <p:spPr>
          <a:xfrm>
            <a:off x="4068210" y="4369917"/>
            <a:ext cx="43748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4178416" y="4885387"/>
            <a:ext cx="43748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7658303" y="3989390"/>
            <a:ext cx="2541494" cy="1477328"/>
          </a:xfrm>
          <a:prstGeom prst="rect">
            <a:avLst/>
          </a:prstGeom>
          <a:noFill/>
        </p:spPr>
        <p:txBody>
          <a:bodyPr wrap="square" rtlCol="0">
            <a:spAutoFit/>
          </a:bodyPr>
          <a:lstStyle/>
          <a:p>
            <a:r>
              <a:rPr lang="es-AR" dirty="0" smtClean="0"/>
              <a:t>Humano único ser animado, dueño y señor de todo lo demás: lo inanimado</a:t>
            </a:r>
          </a:p>
          <a:p>
            <a:r>
              <a:rPr lang="es-AR" dirty="0"/>
              <a:t>(</a:t>
            </a:r>
            <a:r>
              <a:rPr lang="es-AR" dirty="0" err="1"/>
              <a:t>Zaffaroni</a:t>
            </a:r>
            <a:r>
              <a:rPr lang="es-AR" dirty="0"/>
              <a:t>, </a:t>
            </a:r>
            <a:r>
              <a:rPr lang="es-AR" dirty="0" smtClean="0"/>
              <a:t>2012)</a:t>
            </a:r>
            <a:endParaRPr lang="es-AR" dirty="0"/>
          </a:p>
        </p:txBody>
      </p:sp>
      <p:sp>
        <p:nvSpPr>
          <p:cNvPr id="11" name="Cerrar llave 10"/>
          <p:cNvSpPr/>
          <p:nvPr/>
        </p:nvSpPr>
        <p:spPr>
          <a:xfrm>
            <a:off x="7126941" y="3657600"/>
            <a:ext cx="394077" cy="209774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2419518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0" dirty="0" smtClean="0">
                <a:effectLst>
                  <a:outerShdw blurRad="38100" dist="38100" dir="2700000" algn="tl">
                    <a:srgbClr val="000000">
                      <a:alpha val="43137"/>
                    </a:srgbClr>
                  </a:outerShdw>
                </a:effectLst>
              </a:rPr>
              <a:t>Debates éticos y filosóficos</a:t>
            </a:r>
            <a:endParaRPr lang="es-AR" sz="4000" b="0" dirty="0">
              <a:effectLst>
                <a:outerShdw blurRad="38100" dist="38100" dir="2700000" algn="tl">
                  <a:srgbClr val="000000">
                    <a:alpha val="43137"/>
                  </a:srgbClr>
                </a:outerShdw>
              </a:effectLst>
            </a:endParaRPr>
          </a:p>
        </p:txBody>
      </p:sp>
      <p:sp>
        <p:nvSpPr>
          <p:cNvPr id="3" name="2 Marcador de texto"/>
          <p:cNvSpPr>
            <a:spLocks noGrp="1"/>
          </p:cNvSpPr>
          <p:nvPr>
            <p:ph type="body" idx="1"/>
          </p:nvPr>
        </p:nvSpPr>
        <p:spPr/>
        <p:txBody>
          <a:bodyPr/>
          <a:lstStyle/>
          <a:p>
            <a:r>
              <a:rPr lang="es-ES" dirty="0" smtClean="0">
                <a:solidFill>
                  <a:schemeClr val="tx1"/>
                </a:solidFill>
              </a:rPr>
              <a:t>¿CUÁLES SON LAS REPERCUCIONES DE ESOS DEBATES?</a:t>
            </a:r>
            <a:endParaRPr lang="es-AR" dirty="0">
              <a:solidFill>
                <a:schemeClr val="tx1"/>
              </a:solidFill>
            </a:endParaRPr>
          </a:p>
        </p:txBody>
      </p:sp>
    </p:spTree>
    <p:extLst>
      <p:ext uri="{BB962C8B-B14F-4D97-AF65-F5344CB8AC3E}">
        <p14:creationId xmlns:p14="http://schemas.microsoft.com/office/powerpoint/2010/main" val="71922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22442" y="0"/>
            <a:ext cx="10174309" cy="4636394"/>
          </a:xfrm>
        </p:spPr>
        <p:txBody>
          <a:bodyPr>
            <a:normAutofit/>
          </a:bodyPr>
          <a:lstStyle/>
          <a:p>
            <a:pPr marL="0" indent="0" algn="just">
              <a:buNone/>
            </a:pPr>
            <a:endParaRPr lang="es-AR" sz="2500" dirty="0" smtClean="0"/>
          </a:p>
          <a:p>
            <a:pPr marL="0" indent="0" algn="just">
              <a:buNone/>
            </a:pPr>
            <a:endParaRPr lang="es-AR" dirty="0"/>
          </a:p>
        </p:txBody>
      </p:sp>
      <p:graphicFrame>
        <p:nvGraphicFramePr>
          <p:cNvPr id="6" name="5 Diagrama"/>
          <p:cNvGraphicFramePr/>
          <p:nvPr>
            <p:extLst>
              <p:ext uri="{D42A27DB-BD31-4B8C-83A1-F6EECF244321}">
                <p14:modId xmlns:p14="http://schemas.microsoft.com/office/powerpoint/2010/main" val="2560644830"/>
              </p:ext>
            </p:extLst>
          </p:nvPr>
        </p:nvGraphicFramePr>
        <p:xfrm>
          <a:off x="1774208" y="368489"/>
          <a:ext cx="8516203" cy="623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5474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926335521"/>
              </p:ext>
            </p:extLst>
          </p:nvPr>
        </p:nvGraphicFramePr>
        <p:xfrm>
          <a:off x="1187355" y="955343"/>
          <a:ext cx="9717206" cy="5377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625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9514" y="1094649"/>
            <a:ext cx="9612971" cy="2852737"/>
          </a:xfrm>
        </p:spPr>
        <p:txBody>
          <a:bodyPr>
            <a:normAutofit/>
          </a:bodyPr>
          <a:lstStyle/>
          <a:p>
            <a:r>
              <a:rPr lang="es-ES" sz="4000" b="0" cap="none" dirty="0" smtClean="0">
                <a:effectLst>
                  <a:outerShdw blurRad="38100" dist="38100" dir="2700000" algn="tl">
                    <a:srgbClr val="000000">
                      <a:alpha val="43137"/>
                    </a:srgbClr>
                  </a:outerShdw>
                </a:effectLst>
              </a:rPr>
              <a:t>DE LA NATURALEZA COMO OBJETO A LA NATURALEZA COMO SUJETO </a:t>
            </a:r>
            <a:endParaRPr lang="es-AR" sz="4000" b="0" cap="none" dirty="0">
              <a:effectLst>
                <a:outerShdw blurRad="38100" dist="38100" dir="2700000" algn="tl">
                  <a:srgbClr val="000000">
                    <a:alpha val="43137"/>
                  </a:srgbClr>
                </a:outerShdw>
              </a:effectLst>
            </a:endParaRPr>
          </a:p>
        </p:txBody>
      </p:sp>
      <p:sp>
        <p:nvSpPr>
          <p:cNvPr id="3" name="Marcador de texto 2"/>
          <p:cNvSpPr>
            <a:spLocks noGrp="1"/>
          </p:cNvSpPr>
          <p:nvPr>
            <p:ph type="body" idx="1"/>
          </p:nvPr>
        </p:nvSpPr>
        <p:spPr>
          <a:xfrm>
            <a:off x="1411995" y="4382175"/>
            <a:ext cx="9490490" cy="1391096"/>
          </a:xfrm>
        </p:spPr>
        <p:txBody>
          <a:bodyPr>
            <a:normAutofit/>
          </a:bodyPr>
          <a:lstStyle/>
          <a:p>
            <a:r>
              <a:rPr lang="es-ES" dirty="0" smtClean="0">
                <a:solidFill>
                  <a:schemeClr val="tx1"/>
                </a:solidFill>
              </a:rPr>
              <a:t>CAMBIO DE PARADIGMA ¿Los </a:t>
            </a:r>
            <a:r>
              <a:rPr lang="es-AR" dirty="0" smtClean="0">
                <a:solidFill>
                  <a:schemeClr val="tx1"/>
                </a:solidFill>
              </a:rPr>
              <a:t>Derechos </a:t>
            </a:r>
            <a:r>
              <a:rPr lang="es-AR" dirty="0">
                <a:solidFill>
                  <a:schemeClr val="tx1"/>
                </a:solidFill>
              </a:rPr>
              <a:t>de la </a:t>
            </a:r>
            <a:r>
              <a:rPr lang="es-AR" dirty="0" smtClean="0">
                <a:solidFill>
                  <a:schemeClr val="tx1"/>
                </a:solidFill>
              </a:rPr>
              <a:t>Naturaleza </a:t>
            </a:r>
            <a:r>
              <a:rPr lang="es-AR" dirty="0">
                <a:solidFill>
                  <a:schemeClr val="tx1"/>
                </a:solidFill>
              </a:rPr>
              <a:t>están actuando como un elemento adicional para la defensa </a:t>
            </a:r>
            <a:r>
              <a:rPr lang="es-AR" dirty="0" smtClean="0">
                <a:solidFill>
                  <a:schemeClr val="tx1"/>
                </a:solidFill>
              </a:rPr>
              <a:t>de los territorios? </a:t>
            </a:r>
            <a:endParaRPr lang="es-AR" dirty="0">
              <a:solidFill>
                <a:schemeClr val="tx1"/>
              </a:solidFill>
            </a:endParaRPr>
          </a:p>
          <a:p>
            <a:endParaRPr lang="es-AR" dirty="0">
              <a:solidFill>
                <a:schemeClr val="tx1"/>
              </a:solidFill>
            </a:endParaRPr>
          </a:p>
        </p:txBody>
      </p:sp>
    </p:spTree>
    <p:extLst>
      <p:ext uri="{BB962C8B-B14F-4D97-AF65-F5344CB8AC3E}">
        <p14:creationId xmlns:p14="http://schemas.microsoft.com/office/powerpoint/2010/main" val="716979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820271" y="85635"/>
            <a:ext cx="1137172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s-ES_tradnl" sz="4000" dirty="0" smtClean="0">
                <a:ea typeface="+mj-ea"/>
                <a:cs typeface="+mj-cs"/>
              </a:rPr>
              <a:t>La Naturaleza en el contexto del derecho internacional ambiental (DIA) y nacional</a:t>
            </a:r>
            <a:r>
              <a:rPr lang="es-ES_tradnl" sz="2200" dirty="0" smtClean="0">
                <a:solidFill>
                  <a:schemeClr val="accent2">
                    <a:lumMod val="40000"/>
                    <a:lumOff val="60000"/>
                  </a:schemeClr>
                </a:solidFill>
              </a:rPr>
              <a:t>.</a:t>
            </a:r>
            <a:endParaRPr lang="es-ES_tradnl" sz="2200" dirty="0">
              <a:solidFill>
                <a:schemeClr val="accent2">
                  <a:lumMod val="40000"/>
                  <a:lumOff val="60000"/>
                </a:schemeClr>
              </a:solidFill>
            </a:endParaRPr>
          </a:p>
        </p:txBody>
      </p:sp>
      <p:sp>
        <p:nvSpPr>
          <p:cNvPr id="6147" name="Text Box 5"/>
          <p:cNvSpPr txBox="1">
            <a:spLocks noChangeArrowheads="1"/>
          </p:cNvSpPr>
          <p:nvPr/>
        </p:nvSpPr>
        <p:spPr bwMode="auto">
          <a:xfrm>
            <a:off x="820271" y="2164976"/>
            <a:ext cx="10152529" cy="4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spcAft>
                <a:spcPts val="1200"/>
              </a:spcAft>
              <a:buFont typeface="Wingdings" panose="05000000000000000000" pitchFamily="2" charset="2"/>
              <a:buChar char="ü"/>
            </a:pPr>
            <a:r>
              <a:rPr lang="es-ES_tradnl" altLang="es-AR" dirty="0"/>
              <a:t> </a:t>
            </a:r>
            <a:r>
              <a:rPr lang="es-ES_tradnl" altLang="es-AR" dirty="0">
                <a:latin typeface="+mn-lt"/>
              </a:rPr>
              <a:t>DECLARACIÓN DE ESTOCOLMO (1972) “Medio humano”. Medio </a:t>
            </a:r>
            <a:r>
              <a:rPr lang="es-ES_tradnl" altLang="es-AR" dirty="0" smtClean="0">
                <a:latin typeface="+mn-lt"/>
              </a:rPr>
              <a:t>humano / natural artificial</a:t>
            </a:r>
          </a:p>
          <a:p>
            <a:pPr eaLnBrk="1" hangingPunct="1">
              <a:spcBef>
                <a:spcPct val="50000"/>
              </a:spcBef>
              <a:spcAft>
                <a:spcPts val="1200"/>
              </a:spcAft>
              <a:buFont typeface="Wingdings" panose="05000000000000000000" pitchFamily="2" charset="2"/>
              <a:buChar char="ü"/>
            </a:pPr>
            <a:r>
              <a:rPr lang="es-AR" altLang="es-AR" dirty="0" smtClean="0">
                <a:latin typeface="+mn-lt"/>
              </a:rPr>
              <a:t> DECLARACIÓN SOBRE LOS GRANDES SIMIOS (1993).</a:t>
            </a:r>
            <a:endParaRPr lang="es-ES_tradnl" altLang="es-AR" dirty="0" smtClean="0">
              <a:latin typeface="+mn-lt"/>
            </a:endParaRPr>
          </a:p>
          <a:p>
            <a:pPr eaLnBrk="1" hangingPunct="1">
              <a:spcBef>
                <a:spcPct val="50000"/>
              </a:spcBef>
              <a:spcAft>
                <a:spcPts val="600"/>
              </a:spcAft>
              <a:buFont typeface="Wingdings" panose="05000000000000000000" pitchFamily="2" charset="2"/>
              <a:buChar char="ü"/>
            </a:pPr>
            <a:r>
              <a:rPr lang="es-ES_tradnl" altLang="es-AR" dirty="0">
                <a:latin typeface="+mn-lt"/>
              </a:rPr>
              <a:t> </a:t>
            </a:r>
            <a:r>
              <a:rPr lang="es-ES_tradnl" altLang="es-AR" dirty="0" smtClean="0">
                <a:latin typeface="+mn-lt"/>
              </a:rPr>
              <a:t>CARTA </a:t>
            </a:r>
            <a:r>
              <a:rPr lang="es-ES_tradnl" altLang="es-AR" dirty="0">
                <a:latin typeface="+mn-lt"/>
              </a:rPr>
              <a:t>MUNDIAL DE LA NATURALEZA (1982) “Naturaleza</a:t>
            </a:r>
            <a:r>
              <a:rPr lang="es-ES_tradnl" altLang="es-AR" dirty="0" smtClean="0">
                <a:latin typeface="+mn-lt"/>
              </a:rPr>
              <a:t>”.</a:t>
            </a:r>
          </a:p>
          <a:p>
            <a:pPr eaLnBrk="1" hangingPunct="1">
              <a:spcBef>
                <a:spcPct val="50000"/>
              </a:spcBef>
              <a:spcAft>
                <a:spcPts val="600"/>
              </a:spcAft>
              <a:buFont typeface="Wingdings" panose="05000000000000000000" pitchFamily="2" charset="2"/>
              <a:buChar char="ü"/>
            </a:pPr>
            <a:r>
              <a:rPr lang="es-ES_tradnl" altLang="es-AR" dirty="0">
                <a:latin typeface="+mn-lt"/>
              </a:rPr>
              <a:t> </a:t>
            </a:r>
            <a:r>
              <a:rPr lang="es-ES_tradnl" altLang="es-AR" dirty="0" smtClean="0">
                <a:latin typeface="+mn-lt"/>
              </a:rPr>
              <a:t>DECLARACIÓN </a:t>
            </a:r>
            <a:r>
              <a:rPr lang="es-ES_tradnl" altLang="es-AR" dirty="0">
                <a:latin typeface="+mn-lt"/>
              </a:rPr>
              <a:t>UNIVERSAL DE LOS DERECHOS DE LOS ANIMALES (1978</a:t>
            </a:r>
            <a:r>
              <a:rPr lang="es-ES_tradnl" altLang="es-AR" dirty="0" smtClean="0">
                <a:latin typeface="+mn-lt"/>
              </a:rPr>
              <a:t>)</a:t>
            </a:r>
          </a:p>
          <a:p>
            <a:pPr eaLnBrk="1" hangingPunct="1">
              <a:lnSpc>
                <a:spcPct val="80000"/>
              </a:lnSpc>
              <a:spcBef>
                <a:spcPct val="50000"/>
              </a:spcBef>
              <a:spcAft>
                <a:spcPts val="1200"/>
              </a:spcAft>
              <a:buFont typeface="Wingdings" panose="05000000000000000000" pitchFamily="2" charset="2"/>
              <a:buChar char="ü"/>
            </a:pPr>
            <a:r>
              <a:rPr lang="es-ES_tradnl" altLang="es-AR" dirty="0">
                <a:latin typeface="+mn-lt"/>
              </a:rPr>
              <a:t> </a:t>
            </a:r>
            <a:r>
              <a:rPr lang="es-ES_tradnl" altLang="es-AR" dirty="0" smtClean="0">
                <a:latin typeface="+mn-lt"/>
              </a:rPr>
              <a:t>DECLARACIÓN </a:t>
            </a:r>
            <a:r>
              <a:rPr lang="es-ES_tradnl" altLang="es-AR" dirty="0">
                <a:latin typeface="+mn-lt"/>
              </a:rPr>
              <a:t>DE RIO DE JANEIRO (1992</a:t>
            </a:r>
            <a:r>
              <a:rPr lang="es-ES_tradnl" altLang="es-AR" dirty="0" smtClean="0">
                <a:latin typeface="+mn-lt"/>
              </a:rPr>
              <a:t>) </a:t>
            </a:r>
            <a:endParaRPr lang="es-ES_tradnl" altLang="es-AR" dirty="0">
              <a:latin typeface="+mn-lt"/>
            </a:endParaRPr>
          </a:p>
          <a:p>
            <a:pPr eaLnBrk="1" hangingPunct="1">
              <a:lnSpc>
                <a:spcPct val="80000"/>
              </a:lnSpc>
              <a:spcBef>
                <a:spcPct val="50000"/>
              </a:spcBef>
              <a:spcAft>
                <a:spcPts val="1200"/>
              </a:spcAft>
              <a:buFont typeface="Wingdings" panose="05000000000000000000" pitchFamily="2" charset="2"/>
              <a:buChar char="ü"/>
            </a:pPr>
            <a:r>
              <a:rPr lang="es-ES_tradnl" altLang="es-AR" dirty="0">
                <a:latin typeface="+mn-lt"/>
              </a:rPr>
              <a:t> ESCALA </a:t>
            </a:r>
            <a:r>
              <a:rPr lang="es-ES_tradnl" altLang="es-AR" dirty="0" smtClean="0">
                <a:latin typeface="+mn-lt"/>
              </a:rPr>
              <a:t>NACIONAL: Inserción clausula ambiental (Art. 41) en la Reforma de la CN (1994</a:t>
            </a:r>
            <a:r>
              <a:rPr lang="es-ES_tradnl" altLang="es-AR" dirty="0">
                <a:latin typeface="+mn-lt"/>
              </a:rPr>
              <a:t>).</a:t>
            </a:r>
          </a:p>
          <a:p>
            <a:pPr algn="ctr" eaLnBrk="1" hangingPunct="1">
              <a:spcBef>
                <a:spcPct val="50000"/>
              </a:spcBef>
              <a:buFont typeface="Wingdings" panose="05000000000000000000" pitchFamily="2" charset="2"/>
              <a:buNone/>
            </a:pPr>
            <a:r>
              <a:rPr lang="es-ES_tradnl" altLang="es-AR" i="1" dirty="0">
                <a:latin typeface="+mn-lt"/>
              </a:rPr>
              <a:t>“Todos los habitantes gozan del derecho a un ambiente sano, equilibrado, apto para el desarrollo humano y para que las actividades productivas satisfagan las necesidades presentes sin comprometer las de las generaciones futuras; y tienen el deber de preservarlo (…)”.</a:t>
            </a:r>
            <a:r>
              <a:rPr lang="es-ES_tradnl" altLang="es-AR" dirty="0">
                <a:latin typeface="+mn-lt"/>
              </a:rPr>
              <a:t> </a:t>
            </a:r>
            <a:endParaRPr lang="es-ES_tradnl" altLang="es-AR" i="1" dirty="0">
              <a:latin typeface="+mn-lt"/>
            </a:endParaRPr>
          </a:p>
          <a:p>
            <a:pPr eaLnBrk="1" hangingPunct="1">
              <a:spcBef>
                <a:spcPct val="50000"/>
              </a:spcBef>
              <a:buFont typeface="Wingdings" panose="05000000000000000000" pitchFamily="2" charset="2"/>
              <a:buNone/>
            </a:pPr>
            <a:endParaRPr lang="es-ES_tradnl" altLang="es-AR" i="1" dirty="0">
              <a:solidFill>
                <a:schemeClr val="accent2">
                  <a:lumMod val="50000"/>
                </a:schemeClr>
              </a:solidFill>
            </a:endParaRPr>
          </a:p>
        </p:txBody>
      </p:sp>
    </p:spTree>
    <p:extLst>
      <p:ext uri="{BB962C8B-B14F-4D97-AF65-F5344CB8AC3E}">
        <p14:creationId xmlns:p14="http://schemas.microsoft.com/office/powerpoint/2010/main" val="553777149"/>
      </p:ext>
    </p:extLst>
  </p:cSld>
  <p:clrMapOvr>
    <a:masterClrMapping/>
  </p:clrMapOvr>
  <p:transition spd="slow" advTm="27074">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063799" y="1502180"/>
            <a:ext cx="10747712"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spcAft>
                <a:spcPts val="600"/>
              </a:spcAft>
              <a:defRPr/>
            </a:pPr>
            <a:r>
              <a:rPr lang="es-ES_tradnl" b="1" dirty="0" smtClean="0">
                <a:solidFill>
                  <a:srgbClr val="C00000"/>
                </a:solidFill>
              </a:rPr>
              <a:t>1º PASO: Línea Utilitarista. </a:t>
            </a:r>
            <a:r>
              <a:rPr lang="es-ES_tradnl" dirty="0" smtClean="0"/>
              <a:t>Cualidad moral a seres no humanos. Disminuir al máximo suma de sufrimientos y aumentar la cantidad de bienestar. </a:t>
            </a:r>
            <a:r>
              <a:rPr lang="es-AR" dirty="0" smtClean="0"/>
              <a:t>Filósofo </a:t>
            </a:r>
            <a:r>
              <a:rPr lang="es-AR" dirty="0"/>
              <a:t>australiano </a:t>
            </a:r>
            <a:r>
              <a:rPr lang="es-ES_tradnl" dirty="0" smtClean="0"/>
              <a:t>Peter SINGER, EE.UU. </a:t>
            </a:r>
            <a:r>
              <a:rPr lang="es-AR" dirty="0" smtClean="0"/>
              <a:t>Animal </a:t>
            </a:r>
            <a:r>
              <a:rPr lang="es-AR" dirty="0" err="1"/>
              <a:t>Liberation</a:t>
            </a:r>
            <a:r>
              <a:rPr lang="es-AR" dirty="0"/>
              <a:t>: A New </a:t>
            </a:r>
            <a:r>
              <a:rPr lang="es-AR" dirty="0" err="1"/>
              <a:t>Ethics</a:t>
            </a:r>
            <a:r>
              <a:rPr lang="es-AR" dirty="0"/>
              <a:t> </a:t>
            </a:r>
            <a:r>
              <a:rPr lang="es-AR" dirty="0" err="1"/>
              <a:t>for</a:t>
            </a:r>
            <a:r>
              <a:rPr lang="es-AR" dirty="0"/>
              <a:t> </a:t>
            </a:r>
            <a:r>
              <a:rPr lang="es-AR" dirty="0" err="1"/>
              <a:t>Our</a:t>
            </a:r>
            <a:r>
              <a:rPr lang="es-AR" dirty="0"/>
              <a:t> </a:t>
            </a:r>
            <a:r>
              <a:rPr lang="es-AR" dirty="0" err="1"/>
              <a:t>Treatment</a:t>
            </a:r>
            <a:r>
              <a:rPr lang="es-AR" dirty="0"/>
              <a:t> of </a:t>
            </a:r>
            <a:r>
              <a:rPr lang="es-AR" dirty="0" err="1" smtClean="0"/>
              <a:t>Animals</a:t>
            </a:r>
            <a:r>
              <a:rPr lang="es-AR" dirty="0" smtClean="0"/>
              <a:t>, 1975. </a:t>
            </a:r>
            <a:endParaRPr lang="es-ES_tradnl" dirty="0" smtClean="0"/>
          </a:p>
          <a:p>
            <a:pPr algn="just">
              <a:spcBef>
                <a:spcPct val="50000"/>
              </a:spcBef>
              <a:spcAft>
                <a:spcPts val="600"/>
              </a:spcAft>
              <a:defRPr/>
            </a:pPr>
            <a:endParaRPr lang="es-ES_tradnl" dirty="0" smtClean="0"/>
          </a:p>
          <a:p>
            <a:pPr algn="just">
              <a:spcBef>
                <a:spcPct val="50000"/>
              </a:spcBef>
              <a:spcAft>
                <a:spcPts val="600"/>
              </a:spcAft>
              <a:defRPr/>
            </a:pPr>
            <a:endParaRPr lang="es-ES_tradnl" dirty="0"/>
          </a:p>
          <a:p>
            <a:pPr algn="just">
              <a:spcBef>
                <a:spcPct val="50000"/>
              </a:spcBef>
              <a:spcAft>
                <a:spcPts val="600"/>
              </a:spcAft>
              <a:defRPr/>
            </a:pPr>
            <a:r>
              <a:rPr lang="es-ES_tradnl" b="1" dirty="0">
                <a:solidFill>
                  <a:srgbClr val="C00000"/>
                </a:solidFill>
              </a:rPr>
              <a:t>2º PASO: Ecología </a:t>
            </a:r>
            <a:r>
              <a:rPr lang="es-ES_tradnl" b="1" dirty="0" smtClean="0">
                <a:solidFill>
                  <a:srgbClr val="C00000"/>
                </a:solidFill>
              </a:rPr>
              <a:t>profunda</a:t>
            </a:r>
            <a:r>
              <a:rPr lang="es-ES_tradnl" dirty="0" smtClean="0">
                <a:solidFill>
                  <a:srgbClr val="C00000"/>
                </a:solidFill>
              </a:rPr>
              <a:t> </a:t>
            </a:r>
            <a:r>
              <a:rPr lang="es-ES_tradnl" dirty="0"/>
              <a:t>(</a:t>
            </a:r>
            <a:r>
              <a:rPr lang="es-ES_tradnl" i="1" dirty="0"/>
              <a:t>Deep </a:t>
            </a:r>
            <a:r>
              <a:rPr lang="es-ES_tradnl" i="1" dirty="0" err="1"/>
              <a:t>ecology</a:t>
            </a:r>
            <a:r>
              <a:rPr lang="es-ES_tradnl" dirty="0"/>
              <a:t>).</a:t>
            </a:r>
          </a:p>
          <a:p>
            <a:pPr algn="just">
              <a:spcBef>
                <a:spcPct val="50000"/>
              </a:spcBef>
              <a:spcAft>
                <a:spcPts val="600"/>
              </a:spcAft>
              <a:buFontTx/>
              <a:buChar char="-"/>
              <a:defRPr/>
            </a:pPr>
            <a:r>
              <a:rPr lang="es-ES_tradnl" dirty="0" err="1"/>
              <a:t>Arne</a:t>
            </a:r>
            <a:r>
              <a:rPr lang="es-ES_tradnl" dirty="0"/>
              <a:t> NAESS y George SESSIONS (1973 “</a:t>
            </a:r>
            <a:r>
              <a:rPr lang="es-ES_tradnl" dirty="0" err="1"/>
              <a:t>The</a:t>
            </a:r>
            <a:r>
              <a:rPr lang="es-ES_tradnl" dirty="0"/>
              <a:t> </a:t>
            </a:r>
            <a:r>
              <a:rPr lang="es-ES_tradnl" dirty="0" err="1"/>
              <a:t>shallow</a:t>
            </a:r>
            <a:r>
              <a:rPr lang="es-ES_tradnl" dirty="0"/>
              <a:t> and </a:t>
            </a:r>
            <a:r>
              <a:rPr lang="es-ES_tradnl" dirty="0" err="1"/>
              <a:t>the</a:t>
            </a:r>
            <a:r>
              <a:rPr lang="es-ES_tradnl" dirty="0"/>
              <a:t> </a:t>
            </a:r>
            <a:r>
              <a:rPr lang="es-ES_tradnl" dirty="0" err="1"/>
              <a:t>deep</a:t>
            </a:r>
            <a:r>
              <a:rPr lang="es-ES_tradnl" dirty="0"/>
              <a:t>, </a:t>
            </a:r>
            <a:r>
              <a:rPr lang="es-ES_tradnl" dirty="0" err="1"/>
              <a:t>long</a:t>
            </a:r>
            <a:r>
              <a:rPr lang="es-ES_tradnl" dirty="0"/>
              <a:t> </a:t>
            </a:r>
            <a:r>
              <a:rPr lang="es-ES_tradnl" dirty="0" err="1"/>
              <a:t>range</a:t>
            </a:r>
            <a:r>
              <a:rPr lang="es-ES_tradnl" dirty="0"/>
              <a:t> </a:t>
            </a:r>
            <a:r>
              <a:rPr lang="es-ES_tradnl" dirty="0" err="1"/>
              <a:t>ecology</a:t>
            </a:r>
            <a:r>
              <a:rPr lang="es-ES_tradnl" dirty="0"/>
              <a:t> </a:t>
            </a:r>
            <a:r>
              <a:rPr lang="es-ES_tradnl" dirty="0" err="1"/>
              <a:t>movements</a:t>
            </a:r>
            <a:r>
              <a:rPr lang="es-ES_tradnl" dirty="0" smtClean="0"/>
              <a:t>”).</a:t>
            </a:r>
            <a:endParaRPr lang="es-ES_tradnl" dirty="0"/>
          </a:p>
          <a:p>
            <a:pPr algn="just">
              <a:spcBef>
                <a:spcPct val="50000"/>
              </a:spcBef>
              <a:spcAft>
                <a:spcPts val="600"/>
              </a:spcAft>
              <a:buFontTx/>
              <a:buChar char="-"/>
              <a:defRPr/>
            </a:pPr>
            <a:r>
              <a:rPr lang="es-ES_tradnl" dirty="0"/>
              <a:t>1972. </a:t>
            </a:r>
            <a:r>
              <a:rPr lang="es-ES_tradnl" dirty="0" err="1"/>
              <a:t>Chiristopher</a:t>
            </a:r>
            <a:r>
              <a:rPr lang="es-ES_tradnl" dirty="0"/>
              <a:t> STONE. Trad. </a:t>
            </a:r>
            <a:r>
              <a:rPr lang="es-ES_tradnl" i="1" dirty="0"/>
              <a:t>¿Los árboles deberían tener legitimidad procesal</a:t>
            </a:r>
            <a:r>
              <a:rPr lang="es-ES_tradnl" i="1" dirty="0" smtClean="0"/>
              <a:t>? Hacia </a:t>
            </a:r>
            <a:r>
              <a:rPr lang="es-ES_tradnl" i="1" dirty="0"/>
              <a:t>un reconocimiento de los derechos legales de los objetos naturales.</a:t>
            </a:r>
          </a:p>
          <a:p>
            <a:pPr algn="just">
              <a:spcBef>
                <a:spcPct val="50000"/>
              </a:spcBef>
              <a:spcAft>
                <a:spcPts val="600"/>
              </a:spcAft>
              <a:buFontTx/>
              <a:buChar char="-"/>
              <a:defRPr/>
            </a:pPr>
            <a:r>
              <a:rPr lang="es-ES_tradnl" dirty="0"/>
              <a:t>Aldo LEOPOLD, EE.UU, </a:t>
            </a:r>
            <a:r>
              <a:rPr lang="es-ES_tradnl" i="1" dirty="0"/>
              <a:t>“Ética de la Tierra”.</a:t>
            </a:r>
          </a:p>
          <a:p>
            <a:pPr algn="just">
              <a:spcBef>
                <a:spcPct val="50000"/>
              </a:spcBef>
              <a:spcAft>
                <a:spcPts val="600"/>
              </a:spcAft>
              <a:buFontTx/>
              <a:buChar char="-"/>
              <a:defRPr/>
            </a:pPr>
            <a:r>
              <a:rPr lang="es-ES_tradnl" dirty="0"/>
              <a:t>Hans JONAS, Alemania, </a:t>
            </a:r>
            <a:r>
              <a:rPr lang="es-ES_tradnl" i="1" dirty="0"/>
              <a:t>“Principio de responsabilidad”.</a:t>
            </a:r>
          </a:p>
          <a:p>
            <a:pPr algn="just">
              <a:spcBef>
                <a:spcPct val="50000"/>
              </a:spcBef>
              <a:spcAft>
                <a:spcPts val="600"/>
              </a:spcAft>
              <a:buFontTx/>
              <a:buChar char="-"/>
              <a:defRPr/>
            </a:pPr>
            <a:r>
              <a:rPr lang="es-ES_tradnl" dirty="0"/>
              <a:t>Michel SERRES, Francia, </a:t>
            </a:r>
            <a:r>
              <a:rPr lang="es-ES_tradnl" i="1" dirty="0"/>
              <a:t>“El Contrato Natural</a:t>
            </a:r>
            <a:r>
              <a:rPr lang="es-ES_tradnl" i="1" dirty="0" smtClean="0"/>
              <a:t>”.</a:t>
            </a:r>
            <a:endParaRPr lang="es-ES_tradnl" i="1" dirty="0"/>
          </a:p>
        </p:txBody>
      </p:sp>
      <p:sp>
        <p:nvSpPr>
          <p:cNvPr id="3" name="Título 1"/>
          <p:cNvSpPr txBox="1">
            <a:spLocks/>
          </p:cNvSpPr>
          <p:nvPr/>
        </p:nvSpPr>
        <p:spPr>
          <a:xfrm>
            <a:off x="430307" y="299853"/>
            <a:ext cx="9233149" cy="101796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AR" dirty="0"/>
          </a:p>
        </p:txBody>
      </p:sp>
      <p:sp>
        <p:nvSpPr>
          <p:cNvPr id="4" name="Título 1"/>
          <p:cNvSpPr txBox="1">
            <a:spLocks/>
          </p:cNvSpPr>
          <p:nvPr/>
        </p:nvSpPr>
        <p:spPr>
          <a:xfrm>
            <a:off x="683310" y="193939"/>
            <a:ext cx="11508690" cy="145573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4000" dirty="0" smtClean="0">
                <a:solidFill>
                  <a:schemeClr val="tx1"/>
                </a:solidFill>
              </a:rPr>
              <a:t>Otras visiones de la naturaleza o entes </a:t>
            </a:r>
            <a:r>
              <a:rPr lang="es-AR" sz="4000" dirty="0">
                <a:solidFill>
                  <a:schemeClr val="tx1"/>
                </a:solidFill>
              </a:rPr>
              <a:t>n</a:t>
            </a:r>
            <a:r>
              <a:rPr lang="es-AR" sz="4000" dirty="0" smtClean="0">
                <a:solidFill>
                  <a:schemeClr val="tx1"/>
                </a:solidFill>
              </a:rPr>
              <a:t>o humanos</a:t>
            </a:r>
            <a:endParaRPr lang="es-AR" sz="4000" dirty="0">
              <a:solidFill>
                <a:schemeClr val="tx1"/>
              </a:solidFill>
            </a:endParaRPr>
          </a:p>
        </p:txBody>
      </p:sp>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0737850" y="2110861"/>
            <a:ext cx="1222330" cy="196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3663" y="5125830"/>
            <a:ext cx="2819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931009"/>
      </p:ext>
    </p:extLst>
  </p:cSld>
  <p:clrMapOvr>
    <a:masterClrMapping/>
  </p:clrMapOvr>
  <p:transition spd="slow" advTm="55394">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42434" y="351654"/>
            <a:ext cx="9968248" cy="5355312"/>
          </a:xfrm>
          <a:prstGeom prst="rect">
            <a:avLst/>
          </a:prstGeom>
        </p:spPr>
        <p:txBody>
          <a:bodyPr wrap="square">
            <a:spAutoFit/>
          </a:bodyPr>
          <a:lstStyle/>
          <a:p>
            <a:pPr algn="just">
              <a:spcBef>
                <a:spcPct val="50000"/>
              </a:spcBef>
              <a:spcAft>
                <a:spcPts val="600"/>
              </a:spcAft>
              <a:defRPr/>
            </a:pPr>
            <a:r>
              <a:rPr lang="es-ES_tradnl" b="1" dirty="0">
                <a:solidFill>
                  <a:srgbClr val="C00000"/>
                </a:solidFill>
              </a:rPr>
              <a:t>3º PASO: Hip GAIA. </a:t>
            </a:r>
            <a:r>
              <a:rPr lang="es-ES_tradnl" dirty="0">
                <a:solidFill>
                  <a:schemeClr val="accent2">
                    <a:lumMod val="50000"/>
                  </a:schemeClr>
                </a:solidFill>
              </a:rPr>
              <a:t>D</a:t>
            </a:r>
            <a:r>
              <a:rPr lang="es-ES_tradnl" dirty="0"/>
              <a:t>esde la ciencia. J. LOVELOCK G. Bretaña. 1972, </a:t>
            </a:r>
            <a:r>
              <a:rPr lang="es-ES_tradnl" i="1" dirty="0"/>
              <a:t>“</a:t>
            </a:r>
            <a:r>
              <a:rPr lang="es-ES_tradnl" i="1" dirty="0" err="1"/>
              <a:t>Gaia</a:t>
            </a:r>
            <a:r>
              <a:rPr lang="es-ES_tradnl" i="1" dirty="0"/>
              <a:t> has </a:t>
            </a:r>
            <a:r>
              <a:rPr lang="es-ES_tradnl" i="1" dirty="0" err="1"/>
              <a:t>seen</a:t>
            </a:r>
            <a:r>
              <a:rPr lang="es-ES_tradnl" i="1" dirty="0"/>
              <a:t> </a:t>
            </a:r>
            <a:r>
              <a:rPr lang="es-ES_tradnl" i="1" dirty="0" err="1"/>
              <a:t>through</a:t>
            </a:r>
            <a:r>
              <a:rPr lang="es-ES_tradnl" i="1" dirty="0"/>
              <a:t> </a:t>
            </a:r>
            <a:r>
              <a:rPr lang="es-ES_tradnl" i="1" dirty="0" err="1"/>
              <a:t>the</a:t>
            </a:r>
            <a:r>
              <a:rPr lang="es-ES_tradnl" i="1" dirty="0"/>
              <a:t> </a:t>
            </a:r>
            <a:r>
              <a:rPr lang="es-ES_tradnl" i="1" dirty="0" err="1"/>
              <a:t>atmosphere</a:t>
            </a:r>
            <a:r>
              <a:rPr lang="es-ES_tradnl" i="1" dirty="0"/>
              <a:t>”.</a:t>
            </a:r>
            <a:r>
              <a:rPr lang="es-ES_tradnl" dirty="0"/>
              <a:t> </a:t>
            </a:r>
            <a:endParaRPr lang="es-ES_tradnl" dirty="0" smtClean="0"/>
          </a:p>
          <a:p>
            <a:pPr algn="just">
              <a:spcBef>
                <a:spcPct val="50000"/>
              </a:spcBef>
              <a:spcAft>
                <a:spcPts val="600"/>
              </a:spcAft>
              <a:defRPr/>
            </a:pPr>
            <a:endParaRPr lang="es-ES_tradnl" dirty="0" smtClean="0"/>
          </a:p>
          <a:p>
            <a:pPr algn="just">
              <a:spcBef>
                <a:spcPct val="50000"/>
              </a:spcBef>
              <a:spcAft>
                <a:spcPts val="600"/>
              </a:spcAft>
              <a:defRPr/>
            </a:pPr>
            <a:endParaRPr lang="es-ES_tradnl" dirty="0" smtClean="0"/>
          </a:p>
          <a:p>
            <a:pPr algn="just">
              <a:spcBef>
                <a:spcPct val="50000"/>
              </a:spcBef>
              <a:spcAft>
                <a:spcPts val="600"/>
              </a:spcAft>
              <a:defRPr/>
            </a:pPr>
            <a:endParaRPr lang="es-ES_tradnl" b="1" dirty="0" smtClean="0">
              <a:solidFill>
                <a:srgbClr val="C00000"/>
              </a:solidFill>
            </a:endParaRPr>
          </a:p>
          <a:p>
            <a:pPr algn="just">
              <a:spcBef>
                <a:spcPct val="50000"/>
              </a:spcBef>
              <a:spcAft>
                <a:spcPts val="600"/>
              </a:spcAft>
              <a:defRPr/>
            </a:pPr>
            <a:r>
              <a:rPr lang="es-ES_tradnl" b="1" dirty="0" smtClean="0">
                <a:solidFill>
                  <a:srgbClr val="C00000"/>
                </a:solidFill>
              </a:rPr>
              <a:t>4 </a:t>
            </a:r>
            <a:r>
              <a:rPr lang="es-ES_tradnl" b="1" dirty="0">
                <a:solidFill>
                  <a:srgbClr val="C00000"/>
                </a:solidFill>
              </a:rPr>
              <a:t>º PASO: Sujeto Religioso. </a:t>
            </a:r>
            <a:r>
              <a:rPr lang="es-ES_tradnl" dirty="0"/>
              <a:t>Desde la Teología. </a:t>
            </a:r>
            <a:endParaRPr lang="es-ES_tradnl" dirty="0" smtClean="0"/>
          </a:p>
          <a:p>
            <a:pPr algn="just">
              <a:spcBef>
                <a:spcPct val="50000"/>
              </a:spcBef>
              <a:spcAft>
                <a:spcPts val="600"/>
              </a:spcAft>
              <a:defRPr/>
            </a:pPr>
            <a:r>
              <a:rPr lang="es-ES_tradnl" dirty="0" smtClean="0"/>
              <a:t>Leonardo </a:t>
            </a:r>
            <a:r>
              <a:rPr lang="es-ES_tradnl" dirty="0"/>
              <a:t>BOFF Brasil. Conferencia Mundial de los pueblos sobre el cambio climático y los derechos de la Madre Tierra, Cochabamba, Bolivia, 2010 </a:t>
            </a:r>
            <a:endParaRPr lang="es-ES_tradnl" dirty="0" smtClean="0"/>
          </a:p>
          <a:p>
            <a:pPr algn="just">
              <a:spcBef>
                <a:spcPct val="50000"/>
              </a:spcBef>
              <a:spcAft>
                <a:spcPts val="600"/>
              </a:spcAft>
              <a:defRPr/>
            </a:pPr>
            <a:endParaRPr lang="es-ES_tradnl" dirty="0" smtClean="0"/>
          </a:p>
          <a:p>
            <a:pPr algn="just">
              <a:spcBef>
                <a:spcPct val="50000"/>
              </a:spcBef>
              <a:spcAft>
                <a:spcPts val="600"/>
              </a:spcAft>
              <a:defRPr/>
            </a:pPr>
            <a:endParaRPr lang="es-ES_tradnl" dirty="0" smtClean="0"/>
          </a:p>
          <a:p>
            <a:pPr algn="just">
              <a:spcBef>
                <a:spcPct val="50000"/>
              </a:spcBef>
              <a:spcAft>
                <a:spcPts val="600"/>
              </a:spcAft>
              <a:defRPr/>
            </a:pPr>
            <a:endParaRPr lang="es-ES_tradnl" dirty="0" smtClean="0"/>
          </a:p>
          <a:p>
            <a:pPr algn="just">
              <a:spcBef>
                <a:spcPct val="50000"/>
              </a:spcBef>
              <a:spcAft>
                <a:spcPts val="600"/>
              </a:spcAft>
              <a:defRPr/>
            </a:pPr>
            <a:r>
              <a:rPr lang="es-ES" i="1" dirty="0" smtClean="0"/>
              <a:t>CARTA ENCÍCLICA LAUDATO </a:t>
            </a:r>
            <a:r>
              <a:rPr lang="es-ES" i="1" dirty="0"/>
              <a:t>SI</a:t>
            </a:r>
            <a:r>
              <a:rPr lang="es-ES" i="1" dirty="0" smtClean="0"/>
              <a:t>’ DEL PADRE FRANCISCO SOBRE </a:t>
            </a:r>
            <a:r>
              <a:rPr lang="es-ES" i="1" dirty="0"/>
              <a:t>EL CUIDADO DE LA CASA COMÚN</a:t>
            </a:r>
            <a:r>
              <a:rPr lang="es-ES_tradnl" i="1" dirty="0" smtClean="0"/>
              <a:t> </a:t>
            </a:r>
            <a:endParaRPr lang="es-ES_tradnl"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329" y="936668"/>
            <a:ext cx="2237039" cy="125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4450" y="5706966"/>
            <a:ext cx="3525747" cy="114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558" y="3542758"/>
            <a:ext cx="2423486" cy="15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011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7616" y="193183"/>
            <a:ext cx="11452412" cy="1500841"/>
          </a:xfrm>
        </p:spPr>
        <p:txBody>
          <a:bodyPr>
            <a:noAutofit/>
          </a:bodyPr>
          <a:lstStyle/>
          <a:p>
            <a:r>
              <a:rPr lang="es-ES" sz="4000" dirty="0" smtClean="0"/>
              <a:t>Principales avances en la región: Naturaleza como </a:t>
            </a:r>
            <a:r>
              <a:rPr lang="es-ES" sz="4000" dirty="0" err="1" smtClean="0"/>
              <a:t>Pachamama</a:t>
            </a:r>
            <a:r>
              <a:rPr lang="es-ES" sz="4000" dirty="0" smtClean="0"/>
              <a:t> o Madre Tierra</a:t>
            </a:r>
            <a:br>
              <a:rPr lang="es-ES" sz="4000" dirty="0" smtClean="0"/>
            </a:br>
            <a:endParaRPr lang="es-AR" sz="4000" dirty="0"/>
          </a:p>
        </p:txBody>
      </p:sp>
      <p:sp>
        <p:nvSpPr>
          <p:cNvPr id="3" name="Marcador de contenido 2"/>
          <p:cNvSpPr>
            <a:spLocks noGrp="1"/>
          </p:cNvSpPr>
          <p:nvPr>
            <p:ph idx="1"/>
          </p:nvPr>
        </p:nvSpPr>
        <p:spPr>
          <a:xfrm>
            <a:off x="1056590" y="1500841"/>
            <a:ext cx="10078819" cy="4952546"/>
          </a:xfrm>
        </p:spPr>
        <p:txBody>
          <a:bodyPr>
            <a:normAutofit fontScale="85000" lnSpcReduction="10000"/>
          </a:bodyPr>
          <a:lstStyle/>
          <a:p>
            <a:pPr marL="0" indent="0" algn="ctr">
              <a:buNone/>
            </a:pPr>
            <a:endParaRPr lang="es-ES_tradnl" dirty="0" smtClean="0">
              <a:latin typeface="+mj-lt"/>
            </a:endParaRPr>
          </a:p>
          <a:p>
            <a:pPr marL="0" indent="0" algn="ctr">
              <a:buNone/>
            </a:pPr>
            <a:r>
              <a:rPr lang="es-ES_tradnl" dirty="0" smtClean="0">
                <a:latin typeface="+mj-lt"/>
              </a:rPr>
              <a:t>NUEVO </a:t>
            </a:r>
            <a:r>
              <a:rPr lang="es-ES_tradnl" dirty="0">
                <a:latin typeface="+mj-lt"/>
              </a:rPr>
              <a:t>CONSTITUCIONALISMO ECOLOGISTA EN AMÉRICA LATINA</a:t>
            </a:r>
            <a:r>
              <a:rPr lang="es-ES_tradnl" dirty="0" smtClean="0">
                <a:latin typeface="+mj-lt"/>
              </a:rPr>
              <a:t>.</a:t>
            </a:r>
          </a:p>
          <a:p>
            <a:pPr algn="just"/>
            <a:endParaRPr lang="es-ES_tradnl" dirty="0">
              <a:latin typeface="+mj-lt"/>
            </a:endParaRPr>
          </a:p>
          <a:p>
            <a:pPr algn="just"/>
            <a:endParaRPr lang="es-AR" dirty="0" smtClean="0"/>
          </a:p>
          <a:p>
            <a:pPr algn="just"/>
            <a:r>
              <a:rPr lang="es-AR" dirty="0" smtClean="0"/>
              <a:t>CONSTITUCIÓN </a:t>
            </a:r>
            <a:r>
              <a:rPr lang="es-AR" dirty="0" smtClean="0"/>
              <a:t>DE ECUADOR -redactada en Montecristi- sancionada en 2008: Reconoce explícitamente a la </a:t>
            </a:r>
            <a:r>
              <a:rPr lang="es-AR" b="1" dirty="0" smtClean="0"/>
              <a:t>naturaleza como </a:t>
            </a:r>
            <a:r>
              <a:rPr lang="es-AR" b="1" dirty="0"/>
              <a:t>sujeto de derechos </a:t>
            </a:r>
            <a:r>
              <a:rPr lang="es-AR" dirty="0"/>
              <a:t>en el segundo inciso del Art. 10, que dispone </a:t>
            </a:r>
            <a:r>
              <a:rPr lang="es-AR" i="1" dirty="0" smtClean="0"/>
              <a:t>“(…) </a:t>
            </a:r>
            <a:r>
              <a:rPr lang="es-AR" i="1" dirty="0"/>
              <a:t>La naturaleza será sujeto de aquellos derechos que le reconozca la Constitución”, </a:t>
            </a:r>
            <a:r>
              <a:rPr lang="es-AR" dirty="0"/>
              <a:t>luego en el Cap. VII se establecen en los Arts. 71 a 74  los Derechos de la Naturaleza, logrando así mutar su concepción hacía una mirada </a:t>
            </a:r>
            <a:r>
              <a:rPr lang="es-AR" dirty="0" err="1"/>
              <a:t>biocéntrica</a:t>
            </a:r>
            <a:r>
              <a:rPr lang="es-AR" dirty="0" smtClean="0"/>
              <a:t>.</a:t>
            </a:r>
          </a:p>
          <a:p>
            <a:pPr marL="0" indent="0" algn="just">
              <a:buNone/>
            </a:pPr>
            <a:endParaRPr lang="es-ES_tradnl" dirty="0">
              <a:latin typeface="Arial" charset="0"/>
            </a:endParaRPr>
          </a:p>
        </p:txBody>
      </p:sp>
    </p:spTree>
    <p:extLst>
      <p:ext uri="{BB962C8B-B14F-4D97-AF65-F5344CB8AC3E}">
        <p14:creationId xmlns:p14="http://schemas.microsoft.com/office/powerpoint/2010/main" val="1768896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7148" y="1752119"/>
            <a:ext cx="9612971" cy="2852737"/>
          </a:xfrm>
        </p:spPr>
        <p:txBody>
          <a:bodyPr>
            <a:normAutofit/>
          </a:bodyPr>
          <a:lstStyle/>
          <a:p>
            <a:pPr algn="ctr"/>
            <a:r>
              <a:rPr lang="es-ES" sz="4000" b="0" dirty="0" smtClean="0">
                <a:effectLst>
                  <a:outerShdw blurRad="38100" dist="38100" dir="2700000" algn="tl">
                    <a:srgbClr val="000000">
                      <a:alpha val="43137"/>
                    </a:srgbClr>
                  </a:outerShdw>
                </a:effectLst>
              </a:rPr>
              <a:t>¿POR QUÉ EMERGE EL RECONOCIMIENTO </a:t>
            </a:r>
            <a:br>
              <a:rPr lang="es-ES" sz="4000" b="0" dirty="0" smtClean="0">
                <a:effectLst>
                  <a:outerShdw blurRad="38100" dist="38100" dir="2700000" algn="tl">
                    <a:srgbClr val="000000">
                      <a:alpha val="43137"/>
                    </a:srgbClr>
                  </a:outerShdw>
                </a:effectLst>
              </a:rPr>
            </a:br>
            <a:r>
              <a:rPr lang="es-ES" sz="4000" b="0" dirty="0" smtClean="0">
                <a:effectLst>
                  <a:outerShdw blurRad="38100" dist="38100" dir="2700000" algn="tl">
                    <a:srgbClr val="000000">
                      <a:alpha val="43137"/>
                    </a:srgbClr>
                  </a:outerShdw>
                </a:effectLst>
              </a:rPr>
              <a:t>DE LOS DERECHOS DE LA NATURALEZA?</a:t>
            </a:r>
            <a:endParaRPr lang="es-AR" sz="4000" b="0" dirty="0">
              <a:effectLst>
                <a:outerShdw blurRad="38100" dist="38100" dir="2700000" algn="tl">
                  <a:srgbClr val="000000">
                    <a:alpha val="43137"/>
                  </a:srgbClr>
                </a:outerShdw>
              </a:effectLst>
            </a:endParaRPr>
          </a:p>
        </p:txBody>
      </p:sp>
      <p:sp>
        <p:nvSpPr>
          <p:cNvPr id="4" name="2 Marcador de texto"/>
          <p:cNvSpPr>
            <a:spLocks noGrp="1"/>
          </p:cNvSpPr>
          <p:nvPr>
            <p:ph type="body" idx="1"/>
          </p:nvPr>
        </p:nvSpPr>
        <p:spPr>
          <a:xfrm>
            <a:off x="919571" y="4821634"/>
            <a:ext cx="9612971" cy="1143324"/>
          </a:xfrm>
        </p:spPr>
        <p:txBody>
          <a:bodyPr/>
          <a:lstStyle/>
          <a:p>
            <a:r>
              <a:rPr lang="es-ES" dirty="0">
                <a:solidFill>
                  <a:schemeClr val="tx1"/>
                </a:solidFill>
              </a:rPr>
              <a:t>¿</a:t>
            </a:r>
            <a:r>
              <a:rPr lang="es-ES" dirty="0" smtClean="0">
                <a:solidFill>
                  <a:schemeClr val="tx1"/>
                </a:solidFill>
              </a:rPr>
              <a:t>Derechos implícitos o reconocimiento expreso? </a:t>
            </a:r>
            <a:endParaRPr lang="es-AR" dirty="0">
              <a:solidFill>
                <a:schemeClr val="tx1"/>
              </a:solidFill>
            </a:endParaRPr>
          </a:p>
        </p:txBody>
      </p:sp>
    </p:spTree>
    <p:extLst>
      <p:ext uri="{BB962C8B-B14F-4D97-AF65-F5344CB8AC3E}">
        <p14:creationId xmlns:p14="http://schemas.microsoft.com/office/powerpoint/2010/main" val="447293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4149" y="424763"/>
            <a:ext cx="10972800" cy="1143000"/>
          </a:xfrm>
        </p:spPr>
        <p:txBody>
          <a:bodyPr>
            <a:normAutofit fontScale="90000"/>
          </a:bodyPr>
          <a:lstStyle/>
          <a:p>
            <a:r>
              <a:rPr lang="es-ES" dirty="0" smtClean="0">
                <a:latin typeface="Century Gothic" panose="020B0502020202020204" pitchFamily="34" charset="0"/>
              </a:rPr>
              <a:t>Art. 71. Constitución Ecuador</a:t>
            </a:r>
            <a:br>
              <a:rPr lang="es-ES" dirty="0" smtClean="0">
                <a:latin typeface="Century Gothic" panose="020B0502020202020204" pitchFamily="34" charset="0"/>
              </a:rPr>
            </a:br>
            <a:endParaRPr lang="es-AR" dirty="0"/>
          </a:p>
        </p:txBody>
      </p:sp>
      <p:sp>
        <p:nvSpPr>
          <p:cNvPr id="3" name="2 Rectángulo"/>
          <p:cNvSpPr/>
          <p:nvPr/>
        </p:nvSpPr>
        <p:spPr>
          <a:xfrm>
            <a:off x="1869743" y="1759761"/>
            <a:ext cx="8461612" cy="4062651"/>
          </a:xfrm>
          <a:prstGeom prst="rect">
            <a:avLst/>
          </a:prstGeom>
        </p:spPr>
        <p:txBody>
          <a:bodyPr wrap="square">
            <a:spAutoFit/>
          </a:bodyPr>
          <a:lstStyle/>
          <a:p>
            <a:pPr algn="just"/>
            <a:endParaRPr lang="es-ES" dirty="0">
              <a:latin typeface="Century Gothic" panose="020B0502020202020204" pitchFamily="34" charset="0"/>
            </a:endParaRPr>
          </a:p>
          <a:p>
            <a:pPr algn="just"/>
            <a:r>
              <a:rPr lang="es-ES" sz="2400" i="1" dirty="0" smtClean="0">
                <a:latin typeface="Century Gothic" panose="020B0502020202020204" pitchFamily="34" charset="0"/>
              </a:rPr>
              <a:t>“</a:t>
            </a:r>
            <a:r>
              <a:rPr lang="es-ES" sz="2400" i="1" dirty="0">
                <a:latin typeface="Century Gothic" panose="020B0502020202020204" pitchFamily="34" charset="0"/>
              </a:rPr>
              <a:t>La Naturaleza o Pacha Mama, donde se reproduce y realiza la vida, tiene derecho a que se </a:t>
            </a:r>
            <a:r>
              <a:rPr lang="es-ES" sz="2400" i="1" dirty="0">
                <a:solidFill>
                  <a:schemeClr val="bg1"/>
                </a:solidFill>
                <a:effectLst>
                  <a:outerShdw blurRad="38100" dist="38100" dir="2700000" algn="tl">
                    <a:srgbClr val="000000">
                      <a:alpha val="43137"/>
                    </a:srgbClr>
                  </a:outerShdw>
                </a:effectLst>
                <a:latin typeface="Century Gothic" panose="020B0502020202020204" pitchFamily="34" charset="0"/>
              </a:rPr>
              <a:t>respete integralmente su existencia y el mantenimiento y regeneración de sus ciclos vitales, estructura, funciones y procesos evolutivos. </a:t>
            </a:r>
            <a:r>
              <a:rPr lang="es-ES" sz="2400" i="1" dirty="0">
                <a:latin typeface="Century Gothic" panose="020B0502020202020204" pitchFamily="34" charset="0"/>
              </a:rPr>
              <a:t>Toda persona, comunidad, pueblo o nacionalidad podrá exigir a la autoridad pública el cumplimiento de los derechos de la Naturaleza. para aplicar e interpretar estos derechos se observarán los principios establecidos en la Constitución, en lo que proceda”</a:t>
            </a:r>
            <a:endParaRPr lang="es-AR" sz="2400" dirty="0"/>
          </a:p>
        </p:txBody>
      </p:sp>
    </p:spTree>
    <p:extLst>
      <p:ext uri="{BB962C8B-B14F-4D97-AF65-F5344CB8AC3E}">
        <p14:creationId xmlns:p14="http://schemas.microsoft.com/office/powerpoint/2010/main" val="1264893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3353" y="1442200"/>
            <a:ext cx="10085294" cy="5201424"/>
          </a:xfrm>
          <a:prstGeom prst="rect">
            <a:avLst/>
          </a:prstGeom>
        </p:spPr>
        <p:txBody>
          <a:bodyPr wrap="square">
            <a:spAutoFit/>
          </a:bodyPr>
          <a:lstStyle/>
          <a:p>
            <a:pPr marL="342900" indent="-342900" algn="just">
              <a:buFont typeface="Arial" pitchFamily="34" charset="0"/>
              <a:buChar char="•"/>
            </a:pPr>
            <a:r>
              <a:rPr lang="es-AR" sz="2400" dirty="0"/>
              <a:t>BOLIVIA: Reconoce este derecho, a nivel legal en la Ley N° 300 del 15 de Octubre de 2012 denominada </a:t>
            </a:r>
            <a:r>
              <a:rPr lang="es-AR" sz="2400" i="1" dirty="0"/>
              <a:t>LEY MARCO DE LA MADRE TIERRA Y DESARROLLO INTEGRAL PARA VIVIR BIEN</a:t>
            </a:r>
            <a:r>
              <a:rPr lang="es-AR" sz="2400" i="1" dirty="0" smtClean="0"/>
              <a:t>. </a:t>
            </a:r>
            <a:r>
              <a:rPr lang="es-AR" sz="2400" dirty="0" smtClean="0"/>
              <a:t>(Art. 7. La naturaleza tiene derecho i) a la vida; ii)a la diversidad de la vida; iii) al agua; iv) al aire limpio; v) al equilibrio; vi) a la restauración; vii) a vivir libre de contaminación).</a:t>
            </a:r>
            <a:endParaRPr lang="es-AR" sz="2400" dirty="0"/>
          </a:p>
          <a:p>
            <a:pPr marL="342900" indent="-342900" algn="just">
              <a:buFont typeface="Arial" pitchFamily="34" charset="0"/>
              <a:buChar char="•"/>
            </a:pPr>
            <a:endParaRPr lang="es-AR" sz="2400" i="1" dirty="0"/>
          </a:p>
          <a:p>
            <a:pPr marL="342900" indent="-342900" algn="just">
              <a:buFont typeface="Arial" pitchFamily="34" charset="0"/>
              <a:buChar char="•"/>
            </a:pPr>
            <a:r>
              <a:rPr lang="es-ES" sz="2400" dirty="0"/>
              <a:t>UGANDA: </a:t>
            </a:r>
            <a:r>
              <a:rPr lang="es-ES" sz="2400" dirty="0" err="1"/>
              <a:t>National</a:t>
            </a:r>
            <a:r>
              <a:rPr lang="es-ES" sz="2400" dirty="0"/>
              <a:t> </a:t>
            </a:r>
            <a:r>
              <a:rPr lang="es-ES" sz="2400" dirty="0" err="1"/>
              <a:t>Environmental</a:t>
            </a:r>
            <a:r>
              <a:rPr lang="es-ES" sz="2400" dirty="0"/>
              <a:t> </a:t>
            </a:r>
            <a:r>
              <a:rPr lang="es-ES" sz="2400" dirty="0" err="1"/>
              <a:t>Act</a:t>
            </a:r>
            <a:r>
              <a:rPr lang="es-ES" sz="2400" dirty="0"/>
              <a:t> 2020</a:t>
            </a:r>
          </a:p>
          <a:p>
            <a:pPr marL="342900" indent="-342900" algn="just">
              <a:buFont typeface="Arial" pitchFamily="34" charset="0"/>
              <a:buChar char="•"/>
            </a:pPr>
            <a:endParaRPr lang="es-ES" sz="2400" dirty="0"/>
          </a:p>
          <a:p>
            <a:pPr marL="342900" indent="-342900" algn="just">
              <a:buFont typeface="Arial" pitchFamily="34" charset="0"/>
              <a:buChar char="•"/>
            </a:pPr>
            <a:r>
              <a:rPr lang="es-AR" sz="2400" dirty="0"/>
              <a:t>LEY EN NUEVA ZELANDA DE 2017: Otorga el estatus de persona jurídica al río </a:t>
            </a:r>
            <a:r>
              <a:rPr lang="es-AR" sz="2400" dirty="0" err="1"/>
              <a:t>Whanganui</a:t>
            </a:r>
            <a:r>
              <a:rPr lang="es-AR" sz="2400" dirty="0"/>
              <a:t>, venerado por los </a:t>
            </a:r>
            <a:r>
              <a:rPr lang="es-AR" sz="2400" dirty="0" smtClean="0"/>
              <a:t>maoríes --&gt; </a:t>
            </a:r>
            <a:r>
              <a:rPr lang="es-AR" sz="2400" dirty="0"/>
              <a:t>Con el antecedente de la Ley de 2014 “Te </a:t>
            </a:r>
            <a:r>
              <a:rPr lang="es-AR" sz="2400" dirty="0" err="1"/>
              <a:t>Urewera</a:t>
            </a:r>
            <a:r>
              <a:rPr lang="es-AR" sz="2400" dirty="0"/>
              <a:t> </a:t>
            </a:r>
            <a:r>
              <a:rPr lang="es-AR" sz="2400" dirty="0" err="1"/>
              <a:t>Act</a:t>
            </a:r>
            <a:r>
              <a:rPr lang="es-AR" sz="2400" dirty="0"/>
              <a:t> 2014” donde se reconoce a un Parque Nacional, en la isla norte, como sujeto de derechos.</a:t>
            </a:r>
          </a:p>
          <a:p>
            <a:pPr algn="just"/>
            <a:endParaRPr lang="es-ES" sz="2400" dirty="0" smtClean="0">
              <a:latin typeface="Century Gothic" panose="020B0502020202020204" pitchFamily="34" charset="0"/>
            </a:endParaRPr>
          </a:p>
          <a:p>
            <a:pPr algn="just"/>
            <a:endParaRPr lang="es-ES" sz="2000" dirty="0">
              <a:latin typeface="Century Gothic" panose="020B0502020202020204" pitchFamily="34" charset="0"/>
            </a:endParaRPr>
          </a:p>
        </p:txBody>
      </p:sp>
    </p:spTree>
    <p:extLst>
      <p:ext uri="{BB962C8B-B14F-4D97-AF65-F5344CB8AC3E}">
        <p14:creationId xmlns:p14="http://schemas.microsoft.com/office/powerpoint/2010/main" val="4201362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448874" y="299433"/>
            <a:ext cx="9601200" cy="1485900"/>
          </a:xfrm>
        </p:spPr>
        <p:txBody>
          <a:bodyPr>
            <a:normAutofit/>
          </a:bodyPr>
          <a:lstStyle/>
          <a:p>
            <a:r>
              <a:rPr lang="es-ES" sz="4000" dirty="0">
                <a:solidFill>
                  <a:schemeClr val="tx1"/>
                </a:solidFill>
                <a:ea typeface="Tahoma" panose="020B0604030504040204" pitchFamily="34" charset="0"/>
                <a:cs typeface="Tahoma" panose="020B0604030504040204" pitchFamily="34" charset="0"/>
              </a:rPr>
              <a:t>Huellas jurídicas de la Naturaleza </a:t>
            </a:r>
            <a:br>
              <a:rPr lang="es-ES" sz="4000" dirty="0">
                <a:solidFill>
                  <a:schemeClr val="tx1"/>
                </a:solidFill>
                <a:ea typeface="Tahoma" panose="020B0604030504040204" pitchFamily="34" charset="0"/>
                <a:cs typeface="Tahoma" panose="020B0604030504040204" pitchFamily="34" charset="0"/>
              </a:rPr>
            </a:br>
            <a:r>
              <a:rPr lang="es-ES" sz="4000" dirty="0">
                <a:solidFill>
                  <a:schemeClr val="tx1"/>
                </a:solidFill>
                <a:ea typeface="Tahoma" panose="020B0604030504040204" pitchFamily="34" charset="0"/>
                <a:cs typeface="Tahoma" panose="020B0604030504040204" pitchFamily="34" charset="0"/>
              </a:rPr>
              <a:t>         como sujeto de derechos </a:t>
            </a:r>
            <a:endParaRPr lang="es-AR" sz="4000" dirty="0">
              <a:solidFill>
                <a:schemeClr val="tx1"/>
              </a:solidFill>
            </a:endParaRPr>
          </a:p>
        </p:txBody>
      </p:sp>
      <p:sp>
        <p:nvSpPr>
          <p:cNvPr id="4" name="Marcador de contenido 3"/>
          <p:cNvSpPr>
            <a:spLocks noGrp="1"/>
          </p:cNvSpPr>
          <p:nvPr>
            <p:ph idx="1"/>
          </p:nvPr>
        </p:nvSpPr>
        <p:spPr>
          <a:xfrm>
            <a:off x="914401" y="2722791"/>
            <a:ext cx="10702344" cy="3574978"/>
          </a:xfrm>
        </p:spPr>
        <p:txBody>
          <a:bodyPr>
            <a:normAutofit fontScale="92500" lnSpcReduction="20000"/>
          </a:bodyPr>
          <a:lstStyle/>
          <a:p>
            <a:pPr algn="just"/>
            <a:r>
              <a:rPr lang="es-AR" dirty="0" smtClean="0"/>
              <a:t>DECLARACIÓN UNIVERSAL DE LOS DERECHOS DE LA MADRE TIERRA: En el marco de la Conferencia Mundial de los Pueblos sobre el Cambio Climático y los Derechos de la Madre Tierra, en abril de 2010. </a:t>
            </a:r>
            <a:endParaRPr lang="es-AR" dirty="0" smtClean="0"/>
          </a:p>
          <a:p>
            <a:pPr marL="0" indent="0" algn="just">
              <a:buNone/>
            </a:pPr>
            <a:endParaRPr lang="es-AR" dirty="0" smtClean="0"/>
          </a:p>
          <a:p>
            <a:pPr algn="just"/>
            <a:r>
              <a:rPr lang="es-AR" dirty="0" smtClean="0"/>
              <a:t>RIO+20 DE 2012: En el parágrafo 39 del Documento Final titulado “El fututo que queremos”, se señala lo siguiente “(…) observamos que algunos países reconocen los derechos de la naturaleza en el contexto de la promoción del desarrollo sostenible (…)”.</a:t>
            </a:r>
          </a:p>
        </p:txBody>
      </p:sp>
    </p:spTree>
    <p:extLst>
      <p:ext uri="{BB962C8B-B14F-4D97-AF65-F5344CB8AC3E}">
        <p14:creationId xmlns:p14="http://schemas.microsoft.com/office/powerpoint/2010/main" val="302086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94326" y="363828"/>
            <a:ext cx="9601200" cy="1485900"/>
          </a:xfrm>
        </p:spPr>
        <p:txBody>
          <a:bodyPr>
            <a:normAutofit/>
          </a:bodyPr>
          <a:lstStyle/>
          <a:p>
            <a:r>
              <a:rPr lang="es-ES" sz="4000" dirty="0">
                <a:solidFill>
                  <a:schemeClr val="tx1"/>
                </a:solidFill>
                <a:ea typeface="Tahoma" panose="020B0604030504040204" pitchFamily="34" charset="0"/>
                <a:cs typeface="Tahoma" panose="020B0604030504040204" pitchFamily="34" charset="0"/>
              </a:rPr>
              <a:t>Huellas jurídicas de la Naturaleza </a:t>
            </a:r>
            <a:br>
              <a:rPr lang="es-ES" sz="4000" dirty="0">
                <a:solidFill>
                  <a:schemeClr val="tx1"/>
                </a:solidFill>
                <a:ea typeface="Tahoma" panose="020B0604030504040204" pitchFamily="34" charset="0"/>
                <a:cs typeface="Tahoma" panose="020B0604030504040204" pitchFamily="34" charset="0"/>
              </a:rPr>
            </a:br>
            <a:r>
              <a:rPr lang="es-ES" sz="4000" dirty="0">
                <a:solidFill>
                  <a:schemeClr val="tx1"/>
                </a:solidFill>
                <a:ea typeface="Tahoma" panose="020B0604030504040204" pitchFamily="34" charset="0"/>
                <a:cs typeface="Tahoma" panose="020B0604030504040204" pitchFamily="34" charset="0"/>
              </a:rPr>
              <a:t>         como sujeto de derechos</a:t>
            </a:r>
            <a:endParaRPr lang="es-AR" sz="4000" dirty="0"/>
          </a:p>
        </p:txBody>
      </p:sp>
      <p:sp>
        <p:nvSpPr>
          <p:cNvPr id="3" name="Marcador de contenido 2"/>
          <p:cNvSpPr>
            <a:spLocks noGrp="1"/>
          </p:cNvSpPr>
          <p:nvPr>
            <p:ph idx="1"/>
          </p:nvPr>
        </p:nvSpPr>
        <p:spPr>
          <a:xfrm>
            <a:off x="891253" y="2203949"/>
            <a:ext cx="10515600" cy="4776881"/>
          </a:xfrm>
        </p:spPr>
        <p:txBody>
          <a:bodyPr>
            <a:normAutofit fontScale="92500" lnSpcReduction="20000"/>
          </a:bodyPr>
          <a:lstStyle/>
          <a:p>
            <a:pPr algn="just"/>
            <a:r>
              <a:rPr lang="es-AR" dirty="0"/>
              <a:t>DECLARACIÓN DEL FORO ALTERNATIVO MUNDIAL DEL AGUA en 2012, Marsella, Francia: Se afirma la “preservación y la integridad del ciclo del agua reconociendo los derechos de los ecosistemas y de las especies” (…) “Apelamos a la elaboración y el reconocimiento de los derechos de la naturaleza para garantizar a la biosfera -y a sus habitantes- la protección necesaria de su equilibrio y perennidad</a:t>
            </a:r>
            <a:r>
              <a:rPr lang="es-AR" dirty="0" smtClean="0"/>
              <a:t>”.</a:t>
            </a:r>
          </a:p>
          <a:p>
            <a:pPr marL="0" indent="0" algn="just">
              <a:buNone/>
            </a:pPr>
            <a:endParaRPr lang="es-AR" dirty="0"/>
          </a:p>
          <a:p>
            <a:pPr algn="just"/>
            <a:r>
              <a:rPr lang="es-AR" dirty="0" smtClean="0"/>
              <a:t>COMISIÓN </a:t>
            </a:r>
            <a:r>
              <a:rPr lang="es-AR" dirty="0"/>
              <a:t>AFRICANA DE DERECHOS HUMANOS Y DE LOS PUEBLOS: En mayo de 2017 resuelve “proteger los sitios sagrados naturales y los territorios”.   </a:t>
            </a:r>
          </a:p>
        </p:txBody>
      </p:sp>
    </p:spTree>
    <p:extLst>
      <p:ext uri="{BB962C8B-B14F-4D97-AF65-F5344CB8AC3E}">
        <p14:creationId xmlns:p14="http://schemas.microsoft.com/office/powerpoint/2010/main" val="166821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397357" y="389586"/>
            <a:ext cx="9601200" cy="1485900"/>
          </a:xfrm>
        </p:spPr>
        <p:txBody>
          <a:bodyPr>
            <a:normAutofit fontScale="90000"/>
          </a:bodyPr>
          <a:lstStyle/>
          <a:p>
            <a:r>
              <a:rPr lang="es-ES" dirty="0">
                <a:solidFill>
                  <a:schemeClr val="tx1"/>
                </a:solidFill>
                <a:ea typeface="Tahoma" panose="020B0604030504040204" pitchFamily="34" charset="0"/>
                <a:cs typeface="Tahoma" panose="020B0604030504040204" pitchFamily="34" charset="0"/>
              </a:rPr>
              <a:t>Huellas </a:t>
            </a:r>
            <a:r>
              <a:rPr lang="es-ES" dirty="0" smtClean="0">
                <a:solidFill>
                  <a:schemeClr val="tx1"/>
                </a:solidFill>
                <a:ea typeface="Tahoma" panose="020B0604030504040204" pitchFamily="34" charset="0"/>
                <a:cs typeface="Tahoma" panose="020B0604030504040204" pitchFamily="34" charset="0"/>
              </a:rPr>
              <a:t>jurisprudenciales </a:t>
            </a:r>
            <a:r>
              <a:rPr lang="es-ES" dirty="0">
                <a:solidFill>
                  <a:schemeClr val="tx1"/>
                </a:solidFill>
                <a:ea typeface="Tahoma" panose="020B0604030504040204" pitchFamily="34" charset="0"/>
                <a:cs typeface="Tahoma" panose="020B0604030504040204" pitchFamily="34" charset="0"/>
              </a:rPr>
              <a:t>de la Naturaleza </a:t>
            </a:r>
            <a:br>
              <a:rPr lang="es-ES" dirty="0">
                <a:solidFill>
                  <a:schemeClr val="tx1"/>
                </a:solidFill>
                <a:ea typeface="Tahoma" panose="020B0604030504040204" pitchFamily="34" charset="0"/>
                <a:cs typeface="Tahoma" panose="020B0604030504040204" pitchFamily="34" charset="0"/>
              </a:rPr>
            </a:br>
            <a:r>
              <a:rPr lang="es-ES" dirty="0">
                <a:solidFill>
                  <a:schemeClr val="tx1"/>
                </a:solidFill>
                <a:ea typeface="Tahoma" panose="020B0604030504040204" pitchFamily="34" charset="0"/>
                <a:cs typeface="Tahoma" panose="020B0604030504040204" pitchFamily="34" charset="0"/>
              </a:rPr>
              <a:t>         como sujeto de derechos</a:t>
            </a:r>
            <a:endParaRPr lang="es-AR" dirty="0"/>
          </a:p>
        </p:txBody>
      </p:sp>
      <p:sp>
        <p:nvSpPr>
          <p:cNvPr id="3" name="Marcador de contenido 2"/>
          <p:cNvSpPr>
            <a:spLocks noGrp="1"/>
          </p:cNvSpPr>
          <p:nvPr>
            <p:ph idx="1"/>
          </p:nvPr>
        </p:nvSpPr>
        <p:spPr>
          <a:xfrm>
            <a:off x="682508" y="1923251"/>
            <a:ext cx="10826984" cy="4776881"/>
          </a:xfrm>
        </p:spPr>
        <p:txBody>
          <a:bodyPr>
            <a:normAutofit fontScale="62500" lnSpcReduction="20000"/>
          </a:bodyPr>
          <a:lstStyle/>
          <a:p>
            <a:pPr marL="0" indent="0" algn="just">
              <a:buNone/>
            </a:pPr>
            <a:r>
              <a:rPr lang="es-AR" b="1" dirty="0">
                <a:effectLst>
                  <a:outerShdw blurRad="38100" dist="38100" dir="2700000" algn="tl">
                    <a:srgbClr val="000000">
                      <a:alpha val="43137"/>
                    </a:srgbClr>
                  </a:outerShdw>
                </a:effectLst>
              </a:rPr>
              <a:t>Sentencias judiciales en diferentes países, también denominado Jurisprudencia de la Tierra (</a:t>
            </a:r>
            <a:r>
              <a:rPr lang="es-AR" b="1" dirty="0" err="1">
                <a:effectLst>
                  <a:outerShdw blurRad="38100" dist="38100" dir="2700000" algn="tl">
                    <a:srgbClr val="000000">
                      <a:alpha val="43137"/>
                    </a:srgbClr>
                  </a:outerShdw>
                </a:effectLst>
              </a:rPr>
              <a:t>Earth</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rPr>
              <a:t>Jurisprudence</a:t>
            </a:r>
            <a:r>
              <a:rPr lang="es-AR" b="1" dirty="0">
                <a:effectLst>
                  <a:outerShdw blurRad="38100" dist="38100" dir="2700000" algn="tl">
                    <a:srgbClr val="000000">
                      <a:alpha val="43137"/>
                    </a:srgbClr>
                  </a:outerShdw>
                </a:effectLst>
              </a:rPr>
              <a:t>):  </a:t>
            </a:r>
            <a:r>
              <a:rPr lang="es-AR" dirty="0" smtClean="0"/>
              <a:t>Se </a:t>
            </a:r>
            <a:r>
              <a:rPr lang="es-AR" dirty="0"/>
              <a:t>trata de fallos jurisprudenciales donde si bien los cuerpos normativos de esos países no contemplan explícitamente los derechos de la naturaleza, se los reconoce con fundamento en la relación de los pueblos ancestrales con la naturaleza y el agua. </a:t>
            </a:r>
            <a:endParaRPr lang="es-AR" dirty="0" smtClean="0"/>
          </a:p>
          <a:p>
            <a:pPr marL="0" indent="0" algn="just">
              <a:buNone/>
            </a:pPr>
            <a:endParaRPr lang="es-AR" dirty="0" smtClean="0"/>
          </a:p>
          <a:p>
            <a:pPr algn="just">
              <a:buFontTx/>
              <a:buChar char="-"/>
            </a:pPr>
            <a:r>
              <a:rPr lang="es-AR" dirty="0" smtClean="0"/>
              <a:t>En </a:t>
            </a:r>
            <a:r>
              <a:rPr lang="es-AR" dirty="0"/>
              <a:t>marzo de 2017 el </a:t>
            </a:r>
            <a:r>
              <a:rPr lang="es-AR" b="1" dirty="0"/>
              <a:t>Supremo Tribunal de </a:t>
            </a:r>
            <a:r>
              <a:rPr lang="es-AR" b="1" dirty="0" err="1"/>
              <a:t>Uttarakhand</a:t>
            </a:r>
            <a:r>
              <a:rPr lang="es-AR" b="1" dirty="0"/>
              <a:t> (India) </a:t>
            </a:r>
            <a:r>
              <a:rPr lang="es-AR" dirty="0"/>
              <a:t>declaró a los ríos Ganges y </a:t>
            </a:r>
            <a:r>
              <a:rPr lang="es-AR" dirty="0" err="1"/>
              <a:t>Yamuna</a:t>
            </a:r>
            <a:r>
              <a:rPr lang="es-AR" dirty="0"/>
              <a:t>, sus afluentes, los glaciares y cuencas que alimentan estos ríos, como entidades vivas con derechos legales como personas jurídicas. En India fue reconocido como una entidad viva el río </a:t>
            </a:r>
            <a:r>
              <a:rPr lang="es-AR" dirty="0" err="1"/>
              <a:t>Narmada</a:t>
            </a:r>
            <a:r>
              <a:rPr lang="es-AR" dirty="0"/>
              <a:t>. </a:t>
            </a:r>
            <a:endParaRPr lang="es-AR" dirty="0" smtClean="0"/>
          </a:p>
          <a:p>
            <a:pPr marL="0" indent="0" algn="just">
              <a:buNone/>
            </a:pPr>
            <a:endParaRPr lang="es-AR" dirty="0" smtClean="0"/>
          </a:p>
          <a:p>
            <a:pPr algn="just">
              <a:buFontTx/>
              <a:buChar char="-"/>
            </a:pPr>
            <a:r>
              <a:rPr lang="es-AR" dirty="0" smtClean="0"/>
              <a:t>La </a:t>
            </a:r>
            <a:r>
              <a:rPr lang="es-AR" b="1" dirty="0"/>
              <a:t>Corte Constitucional de </a:t>
            </a:r>
            <a:r>
              <a:rPr lang="es-AR" b="1" dirty="0" smtClean="0"/>
              <a:t>Colombia</a:t>
            </a:r>
            <a:r>
              <a:rPr lang="es-AR" dirty="0" smtClean="0"/>
              <a:t>. Sentencia </a:t>
            </a:r>
            <a:r>
              <a:rPr lang="es-AR" dirty="0"/>
              <a:t>de Revisión T-622 de 2016</a:t>
            </a:r>
            <a:r>
              <a:rPr lang="es-AR" b="1" dirty="0"/>
              <a:t>. </a:t>
            </a:r>
            <a:r>
              <a:rPr lang="es-AR" dirty="0"/>
              <a:t>Minería ilegal. Contaminación. Grave vulneración al derecho fundamental al agua, que amenaza a las comunidades étnicas, al Departamento del Chocó, al medio ambiente, a una de las fuentes hídricas y de biodiversidad, con ello amenaza a las generaciones presentes y futuras. </a:t>
            </a:r>
            <a:r>
              <a:rPr lang="es-AR" b="1" dirty="0" smtClean="0"/>
              <a:t>“</a:t>
            </a:r>
            <a:r>
              <a:rPr lang="es-AR" b="1" i="1" dirty="0"/>
              <a:t>Reconoce al Río Atrato, su cuenca y afluentes como una entidad sujeto de derechos a la protección, conservación, mantenimiento y restauración </a:t>
            </a:r>
            <a:r>
              <a:rPr lang="es-AR" i="1" dirty="0"/>
              <a:t>a cargo del Estado y las comunidades étnicas, en consecuencia </a:t>
            </a:r>
            <a:r>
              <a:rPr lang="es-AR" i="1" u="sng" dirty="0"/>
              <a:t>ordenó al Gobierno Nacional que ejerza la tutoría y representación legal de los derechos del río”</a:t>
            </a:r>
            <a:r>
              <a:rPr lang="es-AR" u="sng" dirty="0"/>
              <a:t>. </a:t>
            </a:r>
          </a:p>
        </p:txBody>
      </p:sp>
    </p:spTree>
    <p:extLst>
      <p:ext uri="{BB962C8B-B14F-4D97-AF65-F5344CB8AC3E}">
        <p14:creationId xmlns:p14="http://schemas.microsoft.com/office/powerpoint/2010/main" val="148756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solidFill>
                  <a:schemeClr val="tx1"/>
                </a:solidFill>
                <a:ea typeface="Tahoma" panose="020B0604030504040204" pitchFamily="34" charset="0"/>
                <a:cs typeface="Tahoma" panose="020B0604030504040204" pitchFamily="34" charset="0"/>
              </a:rPr>
              <a:t>Huellas jurisprudenciales de la Naturaleza </a:t>
            </a:r>
            <a:br>
              <a:rPr lang="es-ES" dirty="0">
                <a:solidFill>
                  <a:schemeClr val="tx1"/>
                </a:solidFill>
                <a:ea typeface="Tahoma" panose="020B0604030504040204" pitchFamily="34" charset="0"/>
                <a:cs typeface="Tahoma" panose="020B0604030504040204" pitchFamily="34" charset="0"/>
              </a:rPr>
            </a:br>
            <a:r>
              <a:rPr lang="es-ES" dirty="0">
                <a:solidFill>
                  <a:schemeClr val="tx1"/>
                </a:solidFill>
                <a:ea typeface="Tahoma" panose="020B0604030504040204" pitchFamily="34" charset="0"/>
                <a:cs typeface="Tahoma" panose="020B0604030504040204" pitchFamily="34" charset="0"/>
              </a:rPr>
              <a:t>         como sujeto de derechos</a:t>
            </a:r>
            <a:endParaRPr lang="es-AR" dirty="0"/>
          </a:p>
        </p:txBody>
      </p:sp>
      <p:sp>
        <p:nvSpPr>
          <p:cNvPr id="4" name="Marcador de contenido 3"/>
          <p:cNvSpPr>
            <a:spLocks noGrp="1"/>
          </p:cNvSpPr>
          <p:nvPr>
            <p:ph idx="1"/>
          </p:nvPr>
        </p:nvSpPr>
        <p:spPr>
          <a:xfrm>
            <a:off x="681924" y="2117045"/>
            <a:ext cx="10515600" cy="4440704"/>
          </a:xfrm>
        </p:spPr>
        <p:txBody>
          <a:bodyPr>
            <a:normAutofit lnSpcReduction="10000"/>
          </a:bodyPr>
          <a:lstStyle/>
          <a:p>
            <a:pPr algn="just"/>
            <a:r>
              <a:rPr lang="es-AR" dirty="0">
                <a:effectLst>
                  <a:outerShdw blurRad="38100" dist="38100" dir="2700000" algn="tl">
                    <a:srgbClr val="000000">
                      <a:alpha val="43137"/>
                    </a:srgbClr>
                  </a:outerShdw>
                </a:effectLst>
              </a:rPr>
              <a:t>Dichos fallos pasan a engrosar la lista de ecosistemas que han sido </a:t>
            </a:r>
            <a:r>
              <a:rPr lang="es-AR" dirty="0" smtClean="0">
                <a:effectLst>
                  <a:outerShdw blurRad="38100" dist="38100" dir="2700000" algn="tl">
                    <a:srgbClr val="000000">
                      <a:alpha val="43137"/>
                    </a:srgbClr>
                  </a:outerShdw>
                </a:effectLst>
              </a:rPr>
              <a:t>declarados jurisprudencialmente como </a:t>
            </a:r>
            <a:r>
              <a:rPr lang="es-AR" dirty="0">
                <a:effectLst>
                  <a:outerShdw blurRad="38100" dist="38100" dir="2700000" algn="tl">
                    <a:srgbClr val="000000">
                      <a:alpha val="43137"/>
                    </a:srgbClr>
                  </a:outerShdw>
                </a:effectLst>
              </a:rPr>
              <a:t>sujetos de </a:t>
            </a:r>
            <a:r>
              <a:rPr lang="es-AR" dirty="0" smtClean="0">
                <a:effectLst>
                  <a:outerShdw blurRad="38100" dist="38100" dir="2700000" algn="tl">
                    <a:srgbClr val="000000">
                      <a:alpha val="43137"/>
                    </a:srgbClr>
                  </a:outerShdw>
                </a:effectLst>
              </a:rPr>
              <a:t>derecho (ríos, páramos, Amazonía y parques nacionales).</a:t>
            </a:r>
            <a:endParaRPr lang="es-AR" dirty="0" smtClean="0">
              <a:effectLst>
                <a:outerShdw blurRad="38100" dist="38100" dir="2700000" algn="tl">
                  <a:srgbClr val="000000">
                    <a:alpha val="43137"/>
                  </a:srgbClr>
                </a:outerShdw>
              </a:effectLst>
            </a:endParaRPr>
          </a:p>
          <a:p>
            <a:pPr marL="0" indent="0" algn="just">
              <a:buNone/>
            </a:pPr>
            <a:endParaRPr lang="es-AR" dirty="0" smtClean="0">
              <a:effectLst>
                <a:outerShdw blurRad="38100" dist="38100" dir="2700000" algn="tl">
                  <a:srgbClr val="000000">
                    <a:alpha val="43137"/>
                  </a:srgbClr>
                </a:outerShdw>
              </a:effectLst>
            </a:endParaRPr>
          </a:p>
          <a:p>
            <a:pPr algn="just"/>
            <a:r>
              <a:rPr lang="es-AR" dirty="0" smtClean="0"/>
              <a:t>Tal </a:t>
            </a:r>
            <a:r>
              <a:rPr lang="es-AR" dirty="0"/>
              <a:t>como lo afirman </a:t>
            </a:r>
            <a:r>
              <a:rPr lang="es-AR" dirty="0" err="1"/>
              <a:t>Martinez</a:t>
            </a:r>
            <a:r>
              <a:rPr lang="es-AR" dirty="0"/>
              <a:t> y Acosta (2017) el tránsito de la naturaleza objeto a la naturaleza sujeto se nutre y retoma varias discusiones previas sobre todo relacionadas al vínculo de los pueblos indígenas con sus territorios e inclusive las defensas de los derechos de los animales.</a:t>
            </a:r>
          </a:p>
        </p:txBody>
      </p:sp>
    </p:spTree>
    <p:extLst>
      <p:ext uri="{BB962C8B-B14F-4D97-AF65-F5344CB8AC3E}">
        <p14:creationId xmlns:p14="http://schemas.microsoft.com/office/powerpoint/2010/main" val="331075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9514" y="1094649"/>
            <a:ext cx="10597686" cy="2852737"/>
          </a:xfrm>
        </p:spPr>
        <p:txBody>
          <a:bodyPr>
            <a:normAutofit/>
          </a:bodyPr>
          <a:lstStyle/>
          <a:p>
            <a:r>
              <a:rPr lang="es-ES" sz="4000" b="0" cap="none" dirty="0" smtClean="0">
                <a:effectLst>
                  <a:outerShdw blurRad="38100" dist="38100" dir="2700000" algn="tl">
                    <a:srgbClr val="000000">
                      <a:alpha val="43137"/>
                    </a:srgbClr>
                  </a:outerShdw>
                </a:effectLst>
              </a:rPr>
              <a:t>DEL ANTROPONCENTRISMO AL ECOCENTRISMO EN LA JURISPRUDENCIA DE LA CSJN:</a:t>
            </a:r>
            <a:br>
              <a:rPr lang="es-ES" sz="4000" b="0" cap="none" dirty="0" smtClean="0">
                <a:effectLst>
                  <a:outerShdw blurRad="38100" dist="38100" dir="2700000" algn="tl">
                    <a:srgbClr val="000000">
                      <a:alpha val="43137"/>
                    </a:srgbClr>
                  </a:outerShdw>
                </a:effectLst>
              </a:rPr>
            </a:br>
            <a:r>
              <a:rPr lang="es-ES" b="0" cap="none" dirty="0" smtClean="0">
                <a:effectLst>
                  <a:outerShdw blurRad="38100" dist="38100" dir="2700000" algn="tl">
                    <a:srgbClr val="000000">
                      <a:alpha val="43137"/>
                    </a:srgbClr>
                  </a:outerShdw>
                </a:effectLst>
              </a:rPr>
              <a:t>A la luz de una visión sistémica y eco-céntrica </a:t>
            </a:r>
            <a:endParaRPr lang="es-AR" sz="4000" b="0" cap="none" dirty="0">
              <a:effectLst>
                <a:outerShdw blurRad="38100" dist="38100" dir="2700000" algn="tl">
                  <a:srgbClr val="000000">
                    <a:alpha val="43137"/>
                  </a:srgbClr>
                </a:outerShdw>
              </a:effectLst>
            </a:endParaRPr>
          </a:p>
        </p:txBody>
      </p:sp>
      <p:sp>
        <p:nvSpPr>
          <p:cNvPr id="3" name="Marcador de texto 2"/>
          <p:cNvSpPr>
            <a:spLocks noGrp="1"/>
          </p:cNvSpPr>
          <p:nvPr>
            <p:ph type="body" idx="1"/>
          </p:nvPr>
        </p:nvSpPr>
        <p:spPr>
          <a:xfrm>
            <a:off x="1411995" y="4382175"/>
            <a:ext cx="9490490" cy="1391096"/>
          </a:xfrm>
        </p:spPr>
        <p:txBody>
          <a:bodyPr>
            <a:normAutofit/>
          </a:bodyPr>
          <a:lstStyle/>
          <a:p>
            <a:r>
              <a:rPr lang="es-ES" dirty="0" smtClean="0">
                <a:solidFill>
                  <a:schemeClr val="tx1"/>
                </a:solidFill>
              </a:rPr>
              <a:t>CAMBIO DE PARADIGMA </a:t>
            </a:r>
            <a:endParaRPr lang="es-ES" dirty="0" smtClean="0">
              <a:solidFill>
                <a:schemeClr val="tx1"/>
              </a:solidFill>
            </a:endParaRPr>
          </a:p>
          <a:p>
            <a:r>
              <a:rPr lang="es-ES" dirty="0" smtClean="0">
                <a:solidFill>
                  <a:schemeClr val="tx1"/>
                </a:solidFill>
              </a:rPr>
              <a:t>¿Nuevas interpretaciones del sistema jurídico ambiental argentino</a:t>
            </a:r>
            <a:r>
              <a:rPr lang="es-AR" dirty="0" smtClean="0">
                <a:solidFill>
                  <a:schemeClr val="tx1"/>
                </a:solidFill>
              </a:rPr>
              <a:t>? </a:t>
            </a:r>
            <a:endParaRPr lang="es-AR" dirty="0">
              <a:solidFill>
                <a:schemeClr val="tx1"/>
              </a:solidFill>
            </a:endParaRPr>
          </a:p>
          <a:p>
            <a:endParaRPr lang="es-AR" dirty="0">
              <a:solidFill>
                <a:schemeClr val="tx1"/>
              </a:solidFill>
            </a:endParaRPr>
          </a:p>
        </p:txBody>
      </p:sp>
    </p:spTree>
    <p:extLst>
      <p:ext uri="{BB962C8B-B14F-4D97-AF65-F5344CB8AC3E}">
        <p14:creationId xmlns:p14="http://schemas.microsoft.com/office/powerpoint/2010/main" val="1986942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584699"/>
          </a:xfrm>
        </p:spPr>
        <p:txBody>
          <a:bodyPr>
            <a:normAutofit fontScale="90000"/>
          </a:bodyPr>
          <a:lstStyle/>
          <a:p>
            <a:pPr algn="ctr"/>
            <a:r>
              <a:rPr lang="es-AR" i="1" dirty="0" smtClean="0"/>
              <a:t>1. </a:t>
            </a:r>
            <a:r>
              <a:rPr lang="es-AR" i="1" dirty="0" err="1" smtClean="0"/>
              <a:t>Majul</a:t>
            </a:r>
            <a:r>
              <a:rPr lang="es-AR" i="1" dirty="0" smtClean="0"/>
              <a:t>, Julio Jesús c/ Municipalidad de Pueblo General Belgrano y otros s/ acción de amparo ambiental.</a:t>
            </a:r>
            <a:br>
              <a:rPr lang="es-AR" i="1" dirty="0" smtClean="0"/>
            </a:br>
            <a:r>
              <a:rPr lang="es-AR" sz="3100" dirty="0" smtClean="0"/>
              <a:t>Fecha: 11/07/2019</a:t>
            </a:r>
            <a:endParaRPr lang="es-AR" sz="3100" dirty="0"/>
          </a:p>
        </p:txBody>
      </p:sp>
      <p:sp>
        <p:nvSpPr>
          <p:cNvPr id="3" name="Marcador de contenido 2"/>
          <p:cNvSpPr>
            <a:spLocks noGrp="1"/>
          </p:cNvSpPr>
          <p:nvPr>
            <p:ph idx="1"/>
          </p:nvPr>
        </p:nvSpPr>
        <p:spPr>
          <a:xfrm>
            <a:off x="838200" y="2506662"/>
            <a:ext cx="10515600" cy="4351338"/>
          </a:xfrm>
        </p:spPr>
        <p:txBody>
          <a:bodyPr>
            <a:normAutofit fontScale="62500" lnSpcReduction="20000"/>
          </a:bodyPr>
          <a:lstStyle/>
          <a:p>
            <a:pPr algn="just"/>
            <a:r>
              <a:rPr lang="es-AR" dirty="0" smtClean="0"/>
              <a:t>Un grupo de vecinos afectados inició un amparo por el daño ambiental colectivo generado para que </a:t>
            </a:r>
            <a:r>
              <a:rPr lang="es-AR" b="1" dirty="0" smtClean="0">
                <a:solidFill>
                  <a:srgbClr val="FF0000"/>
                </a:solidFill>
              </a:rPr>
              <a:t>cese la construcción del mega emprendimiento inmobiliario Amarras de </a:t>
            </a:r>
            <a:r>
              <a:rPr lang="es-AR" b="1" dirty="0" err="1" smtClean="0">
                <a:solidFill>
                  <a:srgbClr val="FF0000"/>
                </a:solidFill>
              </a:rPr>
              <a:t>Gualeguaychú</a:t>
            </a:r>
            <a:r>
              <a:rPr lang="es-AR" b="1" dirty="0" smtClean="0">
                <a:solidFill>
                  <a:srgbClr val="FF0000"/>
                </a:solidFill>
              </a:rPr>
              <a:t>. </a:t>
            </a:r>
            <a:r>
              <a:rPr lang="es-AR" dirty="0" smtClean="0"/>
              <a:t>Se trata de un barrio náutico que comprende 110 hectáreas con 445 lotes, y un proyecto de construcción de 200 departamentos y un hotel de 150 habitaciones, en la costa del río </a:t>
            </a:r>
            <a:r>
              <a:rPr lang="es-AR" dirty="0" err="1" smtClean="0"/>
              <a:t>Gualeguaychú</a:t>
            </a:r>
            <a:r>
              <a:rPr lang="es-AR" dirty="0" smtClean="0"/>
              <a:t>, perteneciente al Municipio de Pueblo General Belgrano, justo enfrente a la Ciudad de </a:t>
            </a:r>
            <a:r>
              <a:rPr lang="es-AR" dirty="0" err="1" smtClean="0"/>
              <a:t>Gualeguaychú</a:t>
            </a:r>
            <a:r>
              <a:rPr lang="es-AR" dirty="0" smtClean="0"/>
              <a:t>.  </a:t>
            </a:r>
          </a:p>
          <a:p>
            <a:pPr algn="just"/>
            <a:r>
              <a:rPr lang="es-AR" b="1" dirty="0" smtClean="0"/>
              <a:t>La empresa demandada, “Altos de </a:t>
            </a:r>
            <a:r>
              <a:rPr lang="es-AR" b="1" dirty="0" err="1" smtClean="0"/>
              <a:t>Unzué</a:t>
            </a:r>
            <a:r>
              <a:rPr lang="es-AR" b="1" dirty="0" smtClean="0"/>
              <a:t> SA”, emprendedor inmobiliario, sin obtener ninguna declaración de impacto ambiental, realizó trabajos de magnitud en el predio</a:t>
            </a:r>
            <a:r>
              <a:rPr lang="es-AR" dirty="0" smtClean="0"/>
              <a:t>, movimientos de suelo, destrucción de monte nativo y construcción de terraplenes, constatados por la Secretaría de Ambiente de Entre Ríos. En este contexto, el Director de Hidráulica provincial, compartió un informe técnico del cual surge que existe una afectación en el valle de inundación (humedal). El propio Estudio de Impacto ambiental realizado con posterioridad indicó la existencia de una “Reserva de los Pájaros y sus Pueblo Libres” protegida por una </a:t>
            </a:r>
            <a:r>
              <a:rPr lang="es-AR" u="sng" dirty="0" smtClean="0"/>
              <a:t>ley provincial n° 9718 que declara “área natural protegida a los humedales” del Departamento de </a:t>
            </a:r>
            <a:r>
              <a:rPr lang="es-AR" u="sng" dirty="0" err="1" smtClean="0"/>
              <a:t>Gualeguaychú</a:t>
            </a:r>
            <a:r>
              <a:rPr lang="es-AR" dirty="0" smtClean="0"/>
              <a:t>, y que el proyecto se realzaba sobre una zona de humedales, con impactos permanentes e irreversibles. </a:t>
            </a:r>
            <a:endParaRPr lang="es-AR" dirty="0"/>
          </a:p>
        </p:txBody>
      </p:sp>
    </p:spTree>
    <p:extLst>
      <p:ext uri="{BB962C8B-B14F-4D97-AF65-F5344CB8AC3E}">
        <p14:creationId xmlns:p14="http://schemas.microsoft.com/office/powerpoint/2010/main" val="772107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70174"/>
            <a:ext cx="10972800" cy="1143000"/>
          </a:xfrm>
        </p:spPr>
        <p:txBody>
          <a:bodyPr>
            <a:normAutofit fontScale="90000"/>
          </a:bodyPr>
          <a:lstStyle/>
          <a:p>
            <a:pPr algn="ctr"/>
            <a:r>
              <a:rPr lang="es-AR" i="1" dirty="0" smtClean="0"/>
              <a:t>1. </a:t>
            </a:r>
            <a:r>
              <a:rPr lang="es-AR" i="1" dirty="0" err="1" smtClean="0"/>
              <a:t>Majul</a:t>
            </a:r>
            <a:r>
              <a:rPr lang="es-AR" i="1" dirty="0"/>
              <a:t>, Julio Jesús c/ Municipalidad de Pueblo General Belgrano y otros s/ acción de amparo ambiental.</a:t>
            </a:r>
          </a:p>
        </p:txBody>
      </p:sp>
      <p:sp>
        <p:nvSpPr>
          <p:cNvPr id="3" name="Marcador de contenido 2"/>
          <p:cNvSpPr>
            <a:spLocks noGrp="1"/>
          </p:cNvSpPr>
          <p:nvPr>
            <p:ph idx="1"/>
          </p:nvPr>
        </p:nvSpPr>
        <p:spPr>
          <a:xfrm>
            <a:off x="438955" y="2320325"/>
            <a:ext cx="10515600" cy="4351338"/>
          </a:xfrm>
        </p:spPr>
        <p:txBody>
          <a:bodyPr>
            <a:normAutofit fontScale="70000" lnSpcReduction="20000"/>
          </a:bodyPr>
          <a:lstStyle/>
          <a:p>
            <a:pPr algn="just"/>
            <a:r>
              <a:rPr lang="es-AR" dirty="0"/>
              <a:t>En fecha 11 de julio de 2019 la Corte Suprema de Justicia de la Nación se expidió en </a:t>
            </a:r>
            <a:r>
              <a:rPr lang="es-AR" i="1" dirty="0"/>
              <a:t>“</a:t>
            </a:r>
            <a:r>
              <a:rPr lang="es-AR" i="1" dirty="0" err="1"/>
              <a:t>Majul</a:t>
            </a:r>
            <a:r>
              <a:rPr lang="es-AR" i="1" dirty="0"/>
              <a:t>, Julio Jesús c/ Municipalidad de Pueblo General Belgrano y otros s/ acción de amparo ambiental”</a:t>
            </a:r>
            <a:r>
              <a:rPr lang="es-AR" dirty="0"/>
              <a:t> (</a:t>
            </a:r>
            <a:r>
              <a:rPr lang="es-AR" dirty="0" err="1"/>
              <a:t>Expte</a:t>
            </a:r>
            <a:r>
              <a:rPr lang="es-AR" dirty="0"/>
              <a:t>. N° CSJ 714/2016/RH1), haciendo lugar al recurso de queja interpuesto por la actora y revocando en consecuencia la decisión dictada por el Superior Tribunal de Justicia de Entre Ríos que, a su turno, había revocado la sentencia del Juez de Primera Instancia que ordenaba el cese de ciertas obras </a:t>
            </a:r>
            <a:r>
              <a:rPr lang="es-AR" dirty="0" smtClean="0"/>
              <a:t>y condenaba</a:t>
            </a:r>
            <a:r>
              <a:rPr lang="es-AR" i="1" dirty="0"/>
              <a:t> “solidariamente a la firma “Altos de </a:t>
            </a:r>
            <a:r>
              <a:rPr lang="es-AR" i="1" dirty="0" err="1"/>
              <a:t>Unzué</a:t>
            </a:r>
            <a:r>
              <a:rPr lang="es-AR" i="1" dirty="0"/>
              <a:t> S.A.”, a la Municipalidad de Pueblo General Belgrano y al Superior Gobierno de la Provincia de Entre Ríos a recomponer el daño ambiental en el término de noventa días y designó a la Dirección de Medio Ambiente de la Ciudad de </a:t>
            </a:r>
            <a:r>
              <a:rPr lang="es-AR" i="1" dirty="0" err="1"/>
              <a:t>Gualeguaychú</a:t>
            </a:r>
            <a:r>
              <a:rPr lang="es-AR" i="1" dirty="0"/>
              <a:t> para controlar dicha tarea. Declaró la inconstitucionalidad del art. 11 del decreto 7547/1999 y, en consecuencia, la nulidad de la resolución 340/2015 de la Secretaría de Medio Ambiente de la Provincia de Entre Ríos”.</a:t>
            </a:r>
            <a:endParaRPr lang="es-AR" dirty="0"/>
          </a:p>
        </p:txBody>
      </p:sp>
    </p:spTree>
    <p:extLst>
      <p:ext uri="{BB962C8B-B14F-4D97-AF65-F5344CB8AC3E}">
        <p14:creationId xmlns:p14="http://schemas.microsoft.com/office/powerpoint/2010/main" val="2938465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6721" y="532215"/>
            <a:ext cx="10160000" cy="1143000"/>
          </a:xfrm>
        </p:spPr>
        <p:txBody>
          <a:bodyPr>
            <a:normAutofit fontScale="90000"/>
          </a:bodyPr>
          <a:lstStyle/>
          <a:p>
            <a:pPr algn="ctr"/>
            <a:r>
              <a:rPr lang="es-AR" i="1" dirty="0" smtClean="0"/>
              <a:t>1. </a:t>
            </a:r>
            <a:r>
              <a:rPr lang="es-AR" i="1" dirty="0" err="1" smtClean="0"/>
              <a:t>Majul</a:t>
            </a:r>
            <a:r>
              <a:rPr lang="es-AR" i="1" dirty="0" smtClean="0"/>
              <a:t>, Julio Jesús c/ Municipalidad de Pueblo General Belgrano y otros s/ acción de amparo ambiental</a:t>
            </a:r>
            <a:r>
              <a:rPr lang="es-AR" dirty="0" smtClean="0"/>
              <a:t>.</a:t>
            </a:r>
            <a:endParaRPr lang="es-AR" dirty="0"/>
          </a:p>
        </p:txBody>
      </p:sp>
      <p:sp>
        <p:nvSpPr>
          <p:cNvPr id="3" name="Marcador de contenido 2"/>
          <p:cNvSpPr>
            <a:spLocks noGrp="1"/>
          </p:cNvSpPr>
          <p:nvPr>
            <p:ph idx="1"/>
          </p:nvPr>
        </p:nvSpPr>
        <p:spPr>
          <a:xfrm>
            <a:off x="619258" y="2403092"/>
            <a:ext cx="10515600" cy="4351338"/>
          </a:xfrm>
        </p:spPr>
        <p:txBody>
          <a:bodyPr>
            <a:normAutofit fontScale="70000" lnSpcReduction="20000"/>
          </a:bodyPr>
          <a:lstStyle/>
          <a:p>
            <a:pPr algn="just" fontAlgn="base"/>
            <a:r>
              <a:rPr lang="es-AR" dirty="0"/>
              <a:t>A pesar de no tratarse de una sentencia definitiva, la CSJN admitió la queja por existir </a:t>
            </a:r>
            <a:r>
              <a:rPr lang="es-AR" dirty="0">
                <a:solidFill>
                  <a:srgbClr val="FF0000"/>
                </a:solidFill>
              </a:rPr>
              <a:t>riesgo de perjuicio irreparable</a:t>
            </a:r>
            <a:r>
              <a:rPr lang="es-AR" dirty="0"/>
              <a:t>:</a:t>
            </a:r>
          </a:p>
          <a:p>
            <a:pPr algn="just" fontAlgn="base"/>
            <a:r>
              <a:rPr lang="es-AR" dirty="0"/>
              <a:t>“7°) Que el recurso extraordinario resulta formalmente admisible pues, si bien es cierto que a efectos de habilitar la instancia extraordinaria aquel debe dirigirse contra una sentencia definitiva o equiparable a tal, calidad de la que carecen -en principio- las que rechazan la acción de amparo pero dejan subsistente el acceso a la revisión judicial a través de la instancia ordinaria (Fallos: 311:1357; 330:4606), esta Corte ha sostenido que ello no obsta para admitir la procedencia del recurso federal cuando lo resuelto causa un agravio de difícil o imposible reparación ulterior (Fallos: 320:1789; 322:3008; 326:3180).</a:t>
            </a:r>
          </a:p>
          <a:p>
            <a:pPr algn="just" fontAlgn="base"/>
            <a:r>
              <a:rPr lang="es-AR" dirty="0"/>
              <a:t>Surge que </a:t>
            </a:r>
            <a:r>
              <a:rPr lang="es-AR" dirty="0">
                <a:solidFill>
                  <a:srgbClr val="FF0000"/>
                </a:solidFill>
              </a:rPr>
              <a:t>en el caso, se llevaron a cabo acciones para la construcción del barrio que dañaron al ambiente, que por su magnitud podrían ser de difícil o imposible reparación ulterior</a:t>
            </a:r>
            <a:r>
              <a:rPr lang="es-AR" dirty="0" smtClean="0">
                <a:solidFill>
                  <a:srgbClr val="FF0000"/>
                </a:solidFill>
              </a:rPr>
              <a:t>”.</a:t>
            </a:r>
            <a:endParaRPr lang="es-AR" dirty="0">
              <a:solidFill>
                <a:srgbClr val="FF0000"/>
              </a:solidFill>
            </a:endParaRPr>
          </a:p>
        </p:txBody>
      </p:sp>
    </p:spTree>
    <p:extLst>
      <p:ext uri="{BB962C8B-B14F-4D97-AF65-F5344CB8AC3E}">
        <p14:creationId xmlns:p14="http://schemas.microsoft.com/office/powerpoint/2010/main" val="223266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3634651" y="1223663"/>
            <a:ext cx="4922693" cy="40565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4400" i="1" dirty="0" smtClean="0">
                <a:solidFill>
                  <a:schemeClr val="tx1"/>
                </a:solidFill>
                <a:effectLst>
                  <a:outerShdw blurRad="38100" dist="38100" dir="2700000" algn="tl">
                    <a:srgbClr val="000000">
                      <a:alpha val="43137"/>
                    </a:srgbClr>
                  </a:outerShdw>
                </a:effectLst>
                <a:latin typeface="+mj-lt"/>
              </a:rPr>
              <a:t>Disputas dentro del campo ambiental </a:t>
            </a:r>
            <a:endParaRPr lang="es-AR" sz="4400" i="1" dirty="0">
              <a:solidFill>
                <a:schemeClr val="tx1"/>
              </a:solidFill>
              <a:effectLst>
                <a:outerShdw blurRad="38100" dist="38100" dir="2700000" algn="tl">
                  <a:srgbClr val="000000">
                    <a:alpha val="43137"/>
                  </a:srgbClr>
                </a:outerShdw>
              </a:effectLst>
              <a:latin typeface="+mj-lt"/>
            </a:endParaRPr>
          </a:p>
        </p:txBody>
      </p:sp>
      <p:pic>
        <p:nvPicPr>
          <p:cNvPr id="1026" name="Picture 2" descr="consecuencias calentamiento glob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2"/>
            <a:ext cx="2928376" cy="19034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lifeder.com/wp-content/uploads/2017/12/Contaminacion_del_ag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4" y="2355781"/>
            <a:ext cx="2928376" cy="19034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lifeder.com/wp-content/uploads/2017/10/Deforestac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6" y="4715554"/>
            <a:ext cx="2928376" cy="21424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lifeder.com/wp-content/uploads/2018/02/incendio-forestal-life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3624" y="0"/>
            <a:ext cx="2928376" cy="19034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ases que provocan el sobrecalentamiento de la atmósf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3568" y="2355781"/>
            <a:ext cx="2928376" cy="19034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problemas sociales  ambiental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3619" y="4715554"/>
            <a:ext cx="2928376" cy="209537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8"/>
          <a:stretch>
            <a:fillRect/>
          </a:stretch>
        </p:blipFill>
        <p:spPr>
          <a:xfrm>
            <a:off x="4334012" y="4715555"/>
            <a:ext cx="3523973" cy="2142445"/>
          </a:xfrm>
          <a:prstGeom prst="rect">
            <a:avLst/>
          </a:prstGeom>
        </p:spPr>
      </p:pic>
      <p:pic>
        <p:nvPicPr>
          <p:cNvPr id="1040" name="Picture 16" descr="Este paisaje es lo más parecido a soñar despierto que se puede encontrar, pero es real y está en nuestro país: es el Bañado La Estrella, el tercer humedal más grande de Sudamérica. Un lugar donde la vegetación abunda, los árboles parecen emerger con fuerza del agua y hay numerosas especies de animales que se pueden avistar y disfrutar de viaje por la zona, en la provincia de Formos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31810" y="0"/>
            <a:ext cx="2928376" cy="1903445"/>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izquierda 7"/>
          <p:cNvSpPr/>
          <p:nvPr/>
        </p:nvSpPr>
        <p:spPr>
          <a:xfrm rot="1691209">
            <a:off x="3262138" y="1443216"/>
            <a:ext cx="986020" cy="22378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sp>
        <p:nvSpPr>
          <p:cNvPr id="17" name="Flecha izquierda 16"/>
          <p:cNvSpPr/>
          <p:nvPr/>
        </p:nvSpPr>
        <p:spPr>
          <a:xfrm>
            <a:off x="3256526" y="2571013"/>
            <a:ext cx="986020" cy="22378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sp>
        <p:nvSpPr>
          <p:cNvPr id="18" name="Flecha izquierda 17"/>
          <p:cNvSpPr/>
          <p:nvPr/>
        </p:nvSpPr>
        <p:spPr>
          <a:xfrm rot="19520112">
            <a:off x="3339487" y="4539504"/>
            <a:ext cx="986020" cy="22378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sp>
        <p:nvSpPr>
          <p:cNvPr id="19" name="Flecha izquierda 18"/>
          <p:cNvSpPr/>
          <p:nvPr/>
        </p:nvSpPr>
        <p:spPr>
          <a:xfrm rot="8722304">
            <a:off x="7918894" y="1483944"/>
            <a:ext cx="986020" cy="22378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sp>
        <p:nvSpPr>
          <p:cNvPr id="20" name="Flecha izquierda 19"/>
          <p:cNvSpPr/>
          <p:nvPr/>
        </p:nvSpPr>
        <p:spPr>
          <a:xfrm rot="10800000">
            <a:off x="8064334" y="2571013"/>
            <a:ext cx="986020" cy="22378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sp>
        <p:nvSpPr>
          <p:cNvPr id="21" name="Flecha izquierda 20"/>
          <p:cNvSpPr/>
          <p:nvPr/>
        </p:nvSpPr>
        <p:spPr>
          <a:xfrm rot="12879587">
            <a:off x="7962078" y="4543272"/>
            <a:ext cx="986020" cy="22378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sp>
        <p:nvSpPr>
          <p:cNvPr id="22" name="Flecha izquierda 21"/>
          <p:cNvSpPr/>
          <p:nvPr/>
        </p:nvSpPr>
        <p:spPr>
          <a:xfrm rot="16200000">
            <a:off x="5932978" y="4653169"/>
            <a:ext cx="376430" cy="270914"/>
          </a:xfrm>
          <a:prstGeom prst="left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AR" dirty="0"/>
          </a:p>
        </p:txBody>
      </p:sp>
      <p:sp>
        <p:nvSpPr>
          <p:cNvPr id="23" name="Flecha izquierda 22"/>
          <p:cNvSpPr/>
          <p:nvPr/>
        </p:nvSpPr>
        <p:spPr>
          <a:xfrm rot="5400000">
            <a:off x="5907782" y="1731476"/>
            <a:ext cx="376430" cy="270914"/>
          </a:xfrm>
          <a:prstGeom prst="left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AR" dirty="0"/>
          </a:p>
        </p:txBody>
      </p:sp>
    </p:spTree>
    <p:extLst>
      <p:ext uri="{BB962C8B-B14F-4D97-AF65-F5344CB8AC3E}">
        <p14:creationId xmlns:p14="http://schemas.microsoft.com/office/powerpoint/2010/main" val="2069478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1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ircle(in)">
                                      <p:cBhvr>
                                        <p:cTn id="10" dur="1000"/>
                                        <p:tgtEl>
                                          <p:spTgt spid="1028"/>
                                        </p:tgtEl>
                                      </p:cBhvr>
                                    </p:animEffect>
                                  </p:childTnLst>
                                </p:cTn>
                              </p:par>
                              <p:par>
                                <p:cTn id="11" presetID="6" presetClass="entr" presetSubtype="16"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circle(in)">
                                      <p:cBhvr>
                                        <p:cTn id="13" dur="1000"/>
                                        <p:tgtEl>
                                          <p:spTgt spid="1030"/>
                                        </p:tgtEl>
                                      </p:cBhvr>
                                    </p:animEffect>
                                  </p:childTnLst>
                                </p:cTn>
                              </p:par>
                              <p:par>
                                <p:cTn id="14" presetID="6" presetClass="entr" presetSubtype="16"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circle(in)">
                                      <p:cBhvr>
                                        <p:cTn id="16" dur="1000"/>
                                        <p:tgtEl>
                                          <p:spTgt spid="1032"/>
                                        </p:tgtEl>
                                      </p:cBhvr>
                                    </p:animEffect>
                                  </p:childTnLst>
                                </p:cTn>
                              </p:par>
                              <p:par>
                                <p:cTn id="17" presetID="6" presetClass="entr" presetSubtype="1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circle(in)">
                                      <p:cBhvr>
                                        <p:cTn id="19" dur="1000"/>
                                        <p:tgtEl>
                                          <p:spTgt spid="1034"/>
                                        </p:tgtEl>
                                      </p:cBhvr>
                                    </p:animEffect>
                                  </p:childTnLst>
                                </p:cTn>
                              </p:par>
                              <p:par>
                                <p:cTn id="20" presetID="6" presetClass="entr" presetSubtype="16" fill="hold" nodeType="with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circle(in)">
                                      <p:cBhvr>
                                        <p:cTn id="22" dur="1000"/>
                                        <p:tgtEl>
                                          <p:spTgt spid="1036"/>
                                        </p:tgtEl>
                                      </p:cBhvr>
                                    </p:animEffect>
                                  </p:childTnLst>
                                </p:cTn>
                              </p:par>
                            </p:childTnLst>
                          </p:cTn>
                        </p:par>
                        <p:par>
                          <p:cTn id="23" fill="hold">
                            <p:stCondLst>
                              <p:cond delay="1000"/>
                            </p:stCondLst>
                            <p:childTnLst>
                              <p:par>
                                <p:cTn id="24" presetID="6" presetClass="entr" presetSubtype="16" fill="hold" nodeType="afterEffect">
                                  <p:stCondLst>
                                    <p:cond delay="0"/>
                                  </p:stCondLst>
                                  <p:childTnLst>
                                    <p:set>
                                      <p:cBhvr>
                                        <p:cTn id="25" dur="1" fill="hold">
                                          <p:stCondLst>
                                            <p:cond delay="0"/>
                                          </p:stCondLst>
                                        </p:cTn>
                                        <p:tgtEl>
                                          <p:spTgt spid="1040"/>
                                        </p:tgtEl>
                                        <p:attrNameLst>
                                          <p:attrName>style.visibility</p:attrName>
                                        </p:attrNameLst>
                                      </p:cBhvr>
                                      <p:to>
                                        <p:strVal val="visible"/>
                                      </p:to>
                                    </p:set>
                                    <p:animEffect transition="in" filter="circle(in)">
                                      <p:cBhvr>
                                        <p:cTn id="26" dur="1000"/>
                                        <p:tgtEl>
                                          <p:spTgt spid="1040"/>
                                        </p:tgtEl>
                                      </p:cBhvr>
                                    </p:animEffect>
                                  </p:childTnLst>
                                </p:cTn>
                              </p:par>
                            </p:childTnLst>
                          </p:cTn>
                        </p:par>
                        <p:par>
                          <p:cTn id="27" fill="hold">
                            <p:stCondLst>
                              <p:cond delay="2000"/>
                            </p:stCondLst>
                            <p:childTnLst>
                              <p:par>
                                <p:cTn id="28" presetID="6"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1000"/>
                                        <p:tgtEl>
                                          <p:spTgt spid="6"/>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19" grpId="0" animBg="1"/>
      <p:bldP spid="20" grpId="0" animBg="1"/>
      <p:bldP spid="21"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56526"/>
            <a:ext cx="10972800" cy="1143000"/>
          </a:xfrm>
        </p:spPr>
        <p:txBody>
          <a:bodyPr>
            <a:normAutofit fontScale="90000"/>
          </a:bodyPr>
          <a:lstStyle/>
          <a:p>
            <a:pPr algn="ctr"/>
            <a:r>
              <a:rPr lang="es-AR" i="1" dirty="0" smtClean="0"/>
              <a:t>1. </a:t>
            </a:r>
            <a:r>
              <a:rPr lang="es-AR" i="1" dirty="0" err="1" smtClean="0"/>
              <a:t>Majul</a:t>
            </a:r>
            <a:r>
              <a:rPr lang="es-AR" i="1" dirty="0" smtClean="0"/>
              <a:t>, Julio Jesús c/ Municipalidad de Pueblo General Belgrano y otros s/ acción de amparo ambiental.</a:t>
            </a:r>
            <a:endParaRPr lang="es-AR" i="1" dirty="0"/>
          </a:p>
        </p:txBody>
      </p:sp>
      <p:sp>
        <p:nvSpPr>
          <p:cNvPr id="3" name="Marcador de contenido 2"/>
          <p:cNvSpPr>
            <a:spLocks noGrp="1"/>
          </p:cNvSpPr>
          <p:nvPr>
            <p:ph idx="1"/>
          </p:nvPr>
        </p:nvSpPr>
        <p:spPr>
          <a:xfrm>
            <a:off x="838200" y="2148354"/>
            <a:ext cx="10515600" cy="4351338"/>
          </a:xfrm>
        </p:spPr>
        <p:txBody>
          <a:bodyPr>
            <a:normAutofit fontScale="77500" lnSpcReduction="20000"/>
          </a:bodyPr>
          <a:lstStyle/>
          <a:p>
            <a:pPr algn="just"/>
            <a:r>
              <a:rPr lang="es-AR" dirty="0" smtClean="0"/>
              <a:t>Que, cabe destacar que esta Corte afirmó que la cuenca hídrica es la unidad, en la que se comprende al ciclo hidrológico en su conjunto, ligado a un territorio y a un ambiente en particular (Fallos: 340:1695). </a:t>
            </a:r>
            <a:r>
              <a:rPr lang="es-AR" b="1" dirty="0" smtClean="0"/>
              <a:t>La cuenca hídrica es un sistema integral</a:t>
            </a:r>
            <a:r>
              <a:rPr lang="es-AR" dirty="0" smtClean="0"/>
              <a:t>, que se refleja en la estrecha interdependencia entre las diversas partes del curso de agua, incluyendo, entre otras, a los humedales (Considerando 11).</a:t>
            </a:r>
          </a:p>
          <a:p>
            <a:pPr algn="just"/>
            <a:r>
              <a:rPr lang="es-AR" dirty="0" smtClean="0"/>
              <a:t>Que los humedales son las extensiones de marismas, pantanos y turberas, o superficies cubiertas de aguas, sean estas de régimen natural o artificial, permanentes o temporales, estancadas o corrientes, dulces, salobres o saladas, incluidas las extensiones de agua marina cuya profundidad en marea baja no exceda de seis metros (conforme la Convención Relativa a los Humedales de importancia internacional especialmente como hábitat de aves acuáticas, firmada en </a:t>
            </a:r>
            <a:r>
              <a:rPr lang="es-AR" dirty="0" err="1" smtClean="0"/>
              <a:t>Ramsar</a:t>
            </a:r>
            <a:r>
              <a:rPr lang="es-AR" dirty="0" smtClean="0"/>
              <a:t>…)   </a:t>
            </a:r>
            <a:endParaRPr lang="es-AR" dirty="0"/>
          </a:p>
        </p:txBody>
      </p:sp>
    </p:spTree>
    <p:extLst>
      <p:ext uri="{BB962C8B-B14F-4D97-AF65-F5344CB8AC3E}">
        <p14:creationId xmlns:p14="http://schemas.microsoft.com/office/powerpoint/2010/main" val="1743762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54942"/>
            <a:ext cx="10160000" cy="1143000"/>
          </a:xfrm>
        </p:spPr>
        <p:txBody>
          <a:bodyPr>
            <a:normAutofit fontScale="90000"/>
          </a:bodyPr>
          <a:lstStyle/>
          <a:p>
            <a:pPr algn="ctr"/>
            <a:r>
              <a:rPr lang="es-AR" i="1" dirty="0" smtClean="0"/>
              <a:t>1. </a:t>
            </a:r>
            <a:r>
              <a:rPr lang="es-AR" i="1" dirty="0" err="1" smtClean="0"/>
              <a:t>Majul</a:t>
            </a:r>
            <a:r>
              <a:rPr lang="es-AR" i="1" dirty="0" smtClean="0"/>
              <a:t>, Julio Jesús c/ Municipalidad de Pueblo General Belgrano y otros s/ acción de amparo ambiental.</a:t>
            </a:r>
            <a:endParaRPr lang="es-AR" i="1" dirty="0"/>
          </a:p>
        </p:txBody>
      </p:sp>
      <p:sp>
        <p:nvSpPr>
          <p:cNvPr id="3" name="Marcador de contenido 2"/>
          <p:cNvSpPr>
            <a:spLocks noGrp="1"/>
          </p:cNvSpPr>
          <p:nvPr>
            <p:ph idx="1"/>
          </p:nvPr>
        </p:nvSpPr>
        <p:spPr>
          <a:xfrm>
            <a:off x="838200" y="2229037"/>
            <a:ext cx="10515600" cy="4351338"/>
          </a:xfrm>
        </p:spPr>
        <p:txBody>
          <a:bodyPr>
            <a:normAutofit fontScale="70000" lnSpcReduction="20000"/>
          </a:bodyPr>
          <a:lstStyle/>
          <a:p>
            <a:pPr algn="just"/>
            <a:r>
              <a:rPr lang="es-AR" dirty="0" smtClean="0"/>
              <a:t>Que, en esta línea, corresponde recordar que el </a:t>
            </a:r>
            <a:r>
              <a:rPr lang="es-AR" sz="3400" b="1" dirty="0" smtClean="0"/>
              <a:t>paradigma jurídico que ordena la regulación del agua es </a:t>
            </a:r>
            <a:r>
              <a:rPr lang="es-AR" sz="3400" b="1" dirty="0" err="1" smtClean="0"/>
              <a:t>ecocéntrico</a:t>
            </a:r>
            <a:r>
              <a:rPr lang="es-AR" sz="3400" b="1" dirty="0" smtClean="0"/>
              <a:t>, o sistémico</a:t>
            </a:r>
            <a:r>
              <a:rPr lang="es-AR" dirty="0" smtClean="0"/>
              <a:t>, y no tiene en cuenta solo los intereses privados o estaduales, sino los del mismo sistema, como bien lo establece la Ley General del Ambiente.</a:t>
            </a:r>
          </a:p>
          <a:p>
            <a:pPr algn="just"/>
            <a:r>
              <a:rPr lang="es-AR" dirty="0" smtClean="0"/>
              <a:t>En efecto, </a:t>
            </a:r>
            <a:r>
              <a:rPr lang="es-AR" b="1" dirty="0" smtClean="0"/>
              <a:t>al tratarse de la protección de una cuenca hídrica y, en especial, de un humedal, se debe valorar la aplicación del principio precautorio </a:t>
            </a:r>
            <a:r>
              <a:rPr lang="es-AR" dirty="0" smtClean="0"/>
              <a:t>(art. 40 de la ley 25.675). Asimismo, los jueces deben considerar el </a:t>
            </a:r>
            <a:r>
              <a:rPr lang="es-AR" b="1" dirty="0" smtClean="0"/>
              <a:t>principio in dubio pro natura </a:t>
            </a:r>
            <a:r>
              <a:rPr lang="es-AR" dirty="0" smtClean="0"/>
              <a:t>que establece que </a:t>
            </a:r>
            <a:r>
              <a:rPr lang="es-AR" dirty="0" smtClean="0">
                <a:solidFill>
                  <a:srgbClr val="FF0000"/>
                </a:solidFill>
              </a:rPr>
              <a:t>"en caso de duda, todos los procesos ante tribunales, órganos administrativos y otros tomadores de decisión deberán ser resueltos de manera tal que favorezcan la protección y conservación del medio ambiente, dando preferencia a las alternativas menos perjudiciales. </a:t>
            </a:r>
            <a:r>
              <a:rPr lang="es-AR" dirty="0" smtClean="0"/>
              <a:t>No se emprenderán acciones cuando sus potenciales efectos adversos sean desproporcionados o excesivos en relación con los beneficios derivados de los mismos" (Considerando 13). </a:t>
            </a:r>
            <a:endParaRPr lang="es-AR" dirty="0"/>
          </a:p>
        </p:txBody>
      </p:sp>
    </p:spTree>
    <p:extLst>
      <p:ext uri="{BB962C8B-B14F-4D97-AF65-F5344CB8AC3E}">
        <p14:creationId xmlns:p14="http://schemas.microsoft.com/office/powerpoint/2010/main" val="3820026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70174"/>
            <a:ext cx="10972800" cy="1143000"/>
          </a:xfrm>
        </p:spPr>
        <p:txBody>
          <a:bodyPr>
            <a:normAutofit fontScale="90000"/>
          </a:bodyPr>
          <a:lstStyle/>
          <a:p>
            <a:pPr algn="ctr"/>
            <a:r>
              <a:rPr lang="es-AR" i="1" dirty="0" smtClean="0"/>
              <a:t>1. </a:t>
            </a:r>
            <a:r>
              <a:rPr lang="es-AR" i="1" dirty="0" err="1" smtClean="0"/>
              <a:t>Majul</a:t>
            </a:r>
            <a:r>
              <a:rPr lang="es-AR" i="1" dirty="0" smtClean="0"/>
              <a:t>, Julio Jesús c/ Municipalidad de Pueblo General Belgrano y otros s/ acción de amparo ambiental.</a:t>
            </a:r>
            <a:endParaRPr lang="es-AR" i="1" dirty="0"/>
          </a:p>
        </p:txBody>
      </p:sp>
      <p:sp>
        <p:nvSpPr>
          <p:cNvPr id="3" name="Marcador de contenido 2"/>
          <p:cNvSpPr>
            <a:spLocks noGrp="1"/>
          </p:cNvSpPr>
          <p:nvPr>
            <p:ph idx="1"/>
          </p:nvPr>
        </p:nvSpPr>
        <p:spPr>
          <a:xfrm>
            <a:off x="838200" y="2506662"/>
            <a:ext cx="10515600" cy="4351338"/>
          </a:xfrm>
        </p:spPr>
        <p:txBody>
          <a:bodyPr>
            <a:normAutofit fontScale="70000" lnSpcReduction="20000"/>
          </a:bodyPr>
          <a:lstStyle/>
          <a:p>
            <a:pPr algn="just"/>
            <a:r>
              <a:rPr lang="es-AR" dirty="0" smtClean="0"/>
              <a:t>Especialmente el </a:t>
            </a:r>
            <a:r>
              <a:rPr lang="es-AR" b="1" dirty="0" smtClean="0"/>
              <a:t>principio In Dubio Pro Agua</a:t>
            </a:r>
            <a:r>
              <a:rPr lang="es-AR" dirty="0" smtClean="0"/>
              <a:t>, consistente con el principio In Dubio Pro Natura, que en caso de incerteza, establece que las controversias ambientales y de agua 'deberán ser resueltas en los tribunales, y las leyes de aplicación interpretadas del modo más favorable a la protección y preservación de los recursos de agua y ecosistemas conexos (UICN. Octavo Foro Mundial del Agua. Brasilia </a:t>
            </a:r>
            <a:r>
              <a:rPr lang="es-AR" dirty="0" err="1" smtClean="0"/>
              <a:t>Declaration</a:t>
            </a:r>
            <a:r>
              <a:rPr lang="es-AR" dirty="0" smtClean="0"/>
              <a:t> of </a:t>
            </a:r>
            <a:r>
              <a:rPr lang="es-AR" dirty="0" err="1" smtClean="0"/>
              <a:t>Judges</a:t>
            </a:r>
            <a:r>
              <a:rPr lang="es-AR" dirty="0" smtClean="0"/>
              <a:t> </a:t>
            </a:r>
            <a:r>
              <a:rPr lang="es-AR" dirty="0" err="1" smtClean="0"/>
              <a:t>on</a:t>
            </a:r>
            <a:r>
              <a:rPr lang="es-AR" dirty="0" smtClean="0"/>
              <a:t> </a:t>
            </a:r>
            <a:r>
              <a:rPr lang="es-AR" dirty="0" err="1" smtClean="0"/>
              <a:t>Water</a:t>
            </a:r>
            <a:r>
              <a:rPr lang="es-AR" dirty="0" smtClean="0"/>
              <a:t> </a:t>
            </a:r>
            <a:r>
              <a:rPr lang="es-AR" dirty="0" err="1" smtClean="0"/>
              <a:t>Justice</a:t>
            </a:r>
            <a:r>
              <a:rPr lang="es-AR" dirty="0" smtClean="0"/>
              <a:t>. Brasilia, 21 de marzo de 2018). </a:t>
            </a:r>
          </a:p>
          <a:p>
            <a:pPr algn="just"/>
            <a:r>
              <a:rPr lang="es-AR" dirty="0"/>
              <a:t>En este caso </a:t>
            </a:r>
            <a:r>
              <a:rPr lang="es-AR" u="sng" dirty="0"/>
              <a:t>se revoca una autorización administrativa a realizar un emprendimiento inmobiliario que no consideró la normativa ambiental</a:t>
            </a:r>
            <a:r>
              <a:rPr lang="es-AR" dirty="0"/>
              <a:t>. El caso, movilizado por un grupo de vecinos afectados, tuvo por objeto el cese de la construcción del Barrio Náutico Amarras de </a:t>
            </a:r>
            <a:r>
              <a:rPr lang="es-AR" dirty="0" err="1"/>
              <a:t>Gualeguaychú</a:t>
            </a:r>
            <a:r>
              <a:rPr lang="es-AR" dirty="0"/>
              <a:t>, lindero al “Parque </a:t>
            </a:r>
            <a:r>
              <a:rPr lang="es-AR" dirty="0" err="1"/>
              <a:t>Unzué</a:t>
            </a:r>
            <a:r>
              <a:rPr lang="es-AR" dirty="0"/>
              <a:t>”, en la margen del río </a:t>
            </a:r>
            <a:r>
              <a:rPr lang="es-AR" dirty="0" err="1"/>
              <a:t>Gualeguaychú</a:t>
            </a:r>
            <a:r>
              <a:rPr lang="es-AR" dirty="0"/>
              <a:t>, perteneciente al Municipio de Pueblo General Belgrano, justo enfrente a la ciudad de </a:t>
            </a:r>
            <a:r>
              <a:rPr lang="es-AR" dirty="0" err="1"/>
              <a:t>Gualeguaychú</a:t>
            </a:r>
            <a:r>
              <a:rPr lang="es-AR" dirty="0"/>
              <a:t>. </a:t>
            </a:r>
          </a:p>
        </p:txBody>
      </p:sp>
    </p:spTree>
    <p:extLst>
      <p:ext uri="{BB962C8B-B14F-4D97-AF65-F5344CB8AC3E}">
        <p14:creationId xmlns:p14="http://schemas.microsoft.com/office/powerpoint/2010/main" val="2638597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8084" y="598721"/>
            <a:ext cx="11206286" cy="1143000"/>
          </a:xfrm>
        </p:spPr>
        <p:txBody>
          <a:bodyPr>
            <a:normAutofit fontScale="90000"/>
          </a:bodyPr>
          <a:lstStyle/>
          <a:p>
            <a:pPr algn="ctr"/>
            <a:r>
              <a:rPr lang="es-AR" i="1" dirty="0"/>
              <a:t>2</a:t>
            </a:r>
            <a:r>
              <a:rPr lang="es-AR" i="1" dirty="0" smtClean="0"/>
              <a:t>. </a:t>
            </a:r>
            <a:r>
              <a:rPr lang="es-AR" i="1" dirty="0" smtClean="0"/>
              <a:t>“La </a:t>
            </a:r>
            <a:r>
              <a:rPr lang="es-AR" i="1" dirty="0"/>
              <a:t>Pampa, Provincia de c/ Mendoza, Provincia de s/ uso de aguas”. </a:t>
            </a:r>
            <a:r>
              <a:rPr lang="es-AR" dirty="0"/>
              <a:t>CSJ 243/2014 (50-L)/ CS1 </a:t>
            </a:r>
            <a:r>
              <a:rPr lang="es-AR" dirty="0" smtClean="0"/>
              <a:t/>
            </a:r>
            <a:br>
              <a:rPr lang="es-AR" dirty="0" smtClean="0"/>
            </a:br>
            <a:r>
              <a:rPr lang="es-AR" dirty="0" smtClean="0"/>
              <a:t>1/12/2017</a:t>
            </a:r>
            <a:r>
              <a:rPr lang="es-AR" dirty="0"/>
              <a:t>.</a:t>
            </a:r>
            <a:r>
              <a:rPr lang="es-AR" dirty="0" smtClean="0"/>
              <a:t> Sobre </a:t>
            </a:r>
            <a:r>
              <a:rPr lang="es-AR" dirty="0"/>
              <a:t>el RÍO </a:t>
            </a:r>
            <a:r>
              <a:rPr lang="es-AR" dirty="0" smtClean="0"/>
              <a:t>ATUEL.</a:t>
            </a:r>
            <a:endParaRPr lang="es-AR" dirty="0"/>
          </a:p>
        </p:txBody>
      </p:sp>
      <p:sp>
        <p:nvSpPr>
          <p:cNvPr id="3" name="Marcador de contenido 2"/>
          <p:cNvSpPr>
            <a:spLocks noGrp="1"/>
          </p:cNvSpPr>
          <p:nvPr>
            <p:ph idx="1"/>
          </p:nvPr>
        </p:nvSpPr>
        <p:spPr>
          <a:xfrm>
            <a:off x="1031960" y="2797791"/>
            <a:ext cx="10104614" cy="3152633"/>
          </a:xfrm>
        </p:spPr>
        <p:txBody>
          <a:bodyPr>
            <a:normAutofit fontScale="85000" lnSpcReduction="20000"/>
          </a:bodyPr>
          <a:lstStyle/>
          <a:p>
            <a:pPr algn="just"/>
            <a:r>
              <a:rPr lang="es-AR" dirty="0" smtClean="0"/>
              <a:t>“La </a:t>
            </a:r>
            <a:r>
              <a:rPr lang="es-AR" dirty="0"/>
              <a:t>regulación jurídica del agua </a:t>
            </a:r>
            <a:r>
              <a:rPr lang="es-AR" b="1" dirty="0"/>
              <a:t>se ha basado en un modelo antropocéntrico, que ha sido puramente DOMINIAL</a:t>
            </a:r>
            <a:r>
              <a:rPr lang="es-AR" dirty="0"/>
              <a:t> al tener en cuenta la utilidad privada que una persona puede obtener de ella o bien en función de la utilidad pública identificada con el Estado; esta visión  ha cambiado: </a:t>
            </a:r>
            <a:r>
              <a:rPr lang="es-AR" b="1" dirty="0"/>
              <a:t>ahora el paradigma jurídico que ordena la regulación del agua es eco- céntrica, o sistémico,</a:t>
            </a:r>
            <a:r>
              <a:rPr lang="es-AR" dirty="0"/>
              <a:t> </a:t>
            </a:r>
            <a:r>
              <a:rPr lang="es-AR" b="1" dirty="0"/>
              <a:t>y no tiene en cuenta solamente los intereses privados o estaduales, sino los del mismo sistema, como bien lo establece la Ley General del Ambiente”</a:t>
            </a:r>
            <a:endParaRPr lang="es-AR" dirty="0"/>
          </a:p>
        </p:txBody>
      </p:sp>
    </p:spTree>
    <p:extLst>
      <p:ext uri="{BB962C8B-B14F-4D97-AF65-F5344CB8AC3E}">
        <p14:creationId xmlns:p14="http://schemas.microsoft.com/office/powerpoint/2010/main" val="2189733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94529"/>
            <a:ext cx="10515600" cy="1325563"/>
          </a:xfrm>
        </p:spPr>
        <p:txBody>
          <a:bodyPr>
            <a:normAutofit fontScale="90000"/>
          </a:bodyPr>
          <a:lstStyle/>
          <a:p>
            <a:pPr algn="ctr"/>
            <a:r>
              <a:rPr lang="es-AR" i="1" dirty="0"/>
              <a:t>3</a:t>
            </a:r>
            <a:r>
              <a:rPr lang="es-AR" i="1" dirty="0" smtClean="0"/>
              <a:t>. </a:t>
            </a:r>
            <a:r>
              <a:rPr lang="es-AR" i="1" dirty="0" smtClean="0"/>
              <a:t>Saavedra, Silvia Graciela y otro c/ Administración Nacional de Parques Nacionales Estado Nacional y otros s/ amparo ambiental. </a:t>
            </a:r>
            <a:br>
              <a:rPr lang="es-AR" i="1" dirty="0" smtClean="0"/>
            </a:br>
            <a:r>
              <a:rPr lang="es-AR" sz="3100" i="1" dirty="0" smtClean="0"/>
              <a:t>Fecha: 06/02/2018</a:t>
            </a:r>
            <a:endParaRPr lang="es-AR" sz="3100" i="1" dirty="0"/>
          </a:p>
        </p:txBody>
      </p:sp>
      <p:sp>
        <p:nvSpPr>
          <p:cNvPr id="3" name="Marcador de contenido 2"/>
          <p:cNvSpPr>
            <a:spLocks noGrp="1"/>
          </p:cNvSpPr>
          <p:nvPr>
            <p:ph idx="1"/>
          </p:nvPr>
        </p:nvSpPr>
        <p:spPr>
          <a:xfrm>
            <a:off x="1602475" y="2758692"/>
            <a:ext cx="9397621" cy="3341859"/>
          </a:xfrm>
        </p:spPr>
        <p:txBody>
          <a:bodyPr>
            <a:normAutofit fontScale="77500" lnSpcReduction="20000"/>
          </a:bodyPr>
          <a:lstStyle/>
          <a:p>
            <a:pPr algn="just"/>
            <a:r>
              <a:rPr lang="es-AR" dirty="0"/>
              <a:t>En fecha 6 de febrero de 2018 la CSJN se expidió en el expediente </a:t>
            </a:r>
            <a:r>
              <a:rPr lang="es-AR" i="1" dirty="0"/>
              <a:t>“Saavedra, Silvia Graciela y otro c/ Administración Nacional de Parques Nacionales, Estado Nacional y otros s/ amparo ambiental”</a:t>
            </a:r>
            <a:r>
              <a:rPr lang="es-AR" dirty="0"/>
              <a:t> (FSA 1880S/2014/CS1, ORIGINARIO), ordenando una serie de medidas </a:t>
            </a:r>
            <a:r>
              <a:rPr lang="es-AR" dirty="0" err="1"/>
              <a:t>instructorias</a:t>
            </a:r>
            <a:r>
              <a:rPr lang="es-AR" dirty="0"/>
              <a:t> dirigidas al Estado Nacional (Ministerio de Energía y Minería de la Nación), la Provincia de Jujuy, la Administración de Parques Nacionales y la Comisión Regional del Río Bermejo (COREBE) en el marco del conflicto ventilado por la explotación petrolera desarrollada en el Parque Nacional </a:t>
            </a:r>
            <a:r>
              <a:rPr lang="es-AR" dirty="0" err="1"/>
              <a:t>Calilegua</a:t>
            </a:r>
            <a:r>
              <a:rPr lang="es-AR" dirty="0"/>
              <a:t> y sus alrededores.</a:t>
            </a:r>
          </a:p>
        </p:txBody>
      </p:sp>
    </p:spTree>
    <p:extLst>
      <p:ext uri="{BB962C8B-B14F-4D97-AF65-F5344CB8AC3E}">
        <p14:creationId xmlns:p14="http://schemas.microsoft.com/office/powerpoint/2010/main" val="3208376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AR" i="1" dirty="0"/>
              <a:t>4</a:t>
            </a:r>
            <a:r>
              <a:rPr lang="es-AR" i="1" dirty="0" smtClean="0"/>
              <a:t>. </a:t>
            </a:r>
            <a:r>
              <a:rPr lang="es-AR" i="1" dirty="0" smtClean="0"/>
              <a:t>Saavedra, Silvia Graciela y otro c/ Administración Nacional de Parques Nacionales Estado Nacional y otros s/ amparo ambiental. </a:t>
            </a:r>
            <a:r>
              <a:rPr lang="es-AR" i="1" dirty="0" smtClean="0"/>
              <a:t>25-02-2021</a:t>
            </a:r>
            <a:endParaRPr lang="es-AR" dirty="0"/>
          </a:p>
        </p:txBody>
      </p:sp>
      <p:sp>
        <p:nvSpPr>
          <p:cNvPr id="3" name="Marcador de contenido 2"/>
          <p:cNvSpPr>
            <a:spLocks noGrp="1"/>
          </p:cNvSpPr>
          <p:nvPr>
            <p:ph idx="1"/>
          </p:nvPr>
        </p:nvSpPr>
        <p:spPr>
          <a:xfrm>
            <a:off x="1119104" y="2361058"/>
            <a:ext cx="9538648" cy="4223982"/>
          </a:xfrm>
        </p:spPr>
        <p:txBody>
          <a:bodyPr>
            <a:normAutofit fontScale="85000" lnSpcReduction="20000"/>
          </a:bodyPr>
          <a:lstStyle/>
          <a:p>
            <a:pPr algn="just" fontAlgn="base"/>
            <a:r>
              <a:rPr lang="es-ES" dirty="0" smtClean="0"/>
              <a:t>Al </a:t>
            </a:r>
            <a:r>
              <a:rPr lang="es-ES" dirty="0"/>
              <a:t>tratarse de la protección de un Parque Nacional considerada Reserva de Biosfera y parte integrante de una cuenca hídrica, se debe considerar en el dictado de una medida de esta naturaleza, la aplicación del </a:t>
            </a:r>
            <a:r>
              <a:rPr lang="es-ES" sz="3300" dirty="0">
                <a:solidFill>
                  <a:srgbClr val="FF0000"/>
                </a:solidFill>
              </a:rPr>
              <a:t>principio in dubio pro natura </a:t>
            </a:r>
            <a:r>
              <a:rPr lang="es-ES" dirty="0"/>
              <a:t>que establece que “en caso de duda, todos los procesos ante tribunales, órganos administrativos y otros tomadores de decisión deberán ser resueltos de manera tal que favorezcan la protección y conservación del medio ambiente, dando preferencia a las alternativas menos perjudiciales. No se emprenderán acciones cuando sus potenciales efectos adversos sean desproporcionados o excesivos en relación con los beneficios de los mismos</a:t>
            </a:r>
            <a:r>
              <a:rPr lang="es-ES" dirty="0" smtClean="0"/>
              <a:t>”. (Considerando 34)</a:t>
            </a:r>
            <a:endParaRPr lang="es-AR" dirty="0"/>
          </a:p>
        </p:txBody>
      </p:sp>
    </p:spTree>
    <p:extLst>
      <p:ext uri="{BB962C8B-B14F-4D97-AF65-F5344CB8AC3E}">
        <p14:creationId xmlns:p14="http://schemas.microsoft.com/office/powerpoint/2010/main" val="22950411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70174"/>
            <a:ext cx="10972800" cy="1143000"/>
          </a:xfrm>
        </p:spPr>
        <p:txBody>
          <a:bodyPr>
            <a:normAutofit fontScale="90000"/>
          </a:bodyPr>
          <a:lstStyle/>
          <a:p>
            <a:pPr algn="ctr"/>
            <a:r>
              <a:rPr lang="es-AR" i="1" dirty="0"/>
              <a:t>4</a:t>
            </a:r>
            <a:r>
              <a:rPr lang="es-AR" i="1" dirty="0" smtClean="0"/>
              <a:t>. </a:t>
            </a:r>
            <a:r>
              <a:rPr lang="es-AR" i="1" dirty="0" smtClean="0"/>
              <a:t>Saavedra, Silvia Graciela y otro c/ Administración Nacional de Parques Nacionales Estado Nacional y otros s/ amparo ambiental. </a:t>
            </a:r>
            <a:endParaRPr lang="es-AR" dirty="0"/>
          </a:p>
        </p:txBody>
      </p:sp>
      <p:sp>
        <p:nvSpPr>
          <p:cNvPr id="3" name="Marcador de contenido 2"/>
          <p:cNvSpPr>
            <a:spLocks noGrp="1"/>
          </p:cNvSpPr>
          <p:nvPr>
            <p:ph idx="1"/>
          </p:nvPr>
        </p:nvSpPr>
        <p:spPr>
          <a:xfrm>
            <a:off x="1364773" y="2178062"/>
            <a:ext cx="9606886" cy="3253749"/>
          </a:xfrm>
        </p:spPr>
        <p:txBody>
          <a:bodyPr>
            <a:normAutofit fontScale="92500" lnSpcReduction="20000"/>
          </a:bodyPr>
          <a:lstStyle/>
          <a:p>
            <a:pPr algn="just" fontAlgn="base"/>
            <a:endParaRPr lang="es-ES" dirty="0" smtClean="0"/>
          </a:p>
          <a:p>
            <a:pPr algn="just" fontAlgn="base"/>
            <a:r>
              <a:rPr lang="es-ES" dirty="0" smtClean="0"/>
              <a:t>Conjuntamente </a:t>
            </a:r>
            <a:r>
              <a:rPr lang="es-ES" dirty="0"/>
              <a:t>con el principio In Dubio Pro </a:t>
            </a:r>
            <a:r>
              <a:rPr lang="es-ES" dirty="0" err="1"/>
              <a:t>Aqua</a:t>
            </a:r>
            <a:r>
              <a:rPr lang="es-ES" dirty="0"/>
              <a:t>, consistente con el principio </a:t>
            </a:r>
            <a:r>
              <a:rPr lang="es-ES" dirty="0">
                <a:solidFill>
                  <a:srgbClr val="FF0000"/>
                </a:solidFill>
              </a:rPr>
              <a:t>In Dubio Pro Natura</a:t>
            </a:r>
            <a:r>
              <a:rPr lang="es-ES" dirty="0"/>
              <a:t>, que en caso de incerteza, establece que las controversias ambientales y de agua deberán ser resueltas en los tribunales, y las leyes de aplicación interpretadas del modo más favorable a la protección y preservación de los recursos de agua y ecosistemas conexos. </a:t>
            </a:r>
            <a:endParaRPr lang="es-AR" dirty="0"/>
          </a:p>
        </p:txBody>
      </p:sp>
    </p:spTree>
    <p:extLst>
      <p:ext uri="{BB962C8B-B14F-4D97-AF65-F5344CB8AC3E}">
        <p14:creationId xmlns:p14="http://schemas.microsoft.com/office/powerpoint/2010/main" val="3000697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5953" y="520298"/>
            <a:ext cx="10972800" cy="1143000"/>
          </a:xfrm>
        </p:spPr>
        <p:txBody>
          <a:bodyPr>
            <a:normAutofit fontScale="90000"/>
          </a:bodyPr>
          <a:lstStyle/>
          <a:p>
            <a:pPr algn="ctr"/>
            <a:r>
              <a:rPr lang="es-AR" i="1" dirty="0"/>
              <a:t>4</a:t>
            </a:r>
            <a:r>
              <a:rPr lang="es-AR" i="1" dirty="0" smtClean="0"/>
              <a:t>. </a:t>
            </a:r>
            <a:r>
              <a:rPr lang="es-AR" i="1" dirty="0" smtClean="0"/>
              <a:t>Saavedra, Silvia Graciela y otro c/ Administración Nacional de Parques Nacionales Estado Nacional y otros s/ amparo ambiental. </a:t>
            </a:r>
            <a:endParaRPr lang="es-AR" dirty="0"/>
          </a:p>
        </p:txBody>
      </p:sp>
      <p:sp>
        <p:nvSpPr>
          <p:cNvPr id="3" name="Marcador de contenido 2"/>
          <p:cNvSpPr>
            <a:spLocks noGrp="1"/>
          </p:cNvSpPr>
          <p:nvPr>
            <p:ph idx="1"/>
          </p:nvPr>
        </p:nvSpPr>
        <p:spPr>
          <a:xfrm>
            <a:off x="1419366" y="2478309"/>
            <a:ext cx="9129215" cy="3008091"/>
          </a:xfrm>
        </p:spPr>
        <p:txBody>
          <a:bodyPr>
            <a:normAutofit fontScale="92500" lnSpcReduction="20000"/>
          </a:bodyPr>
          <a:lstStyle/>
          <a:p>
            <a:pPr algn="just" fontAlgn="base"/>
            <a:endParaRPr lang="es-ES" dirty="0" smtClean="0"/>
          </a:p>
          <a:p>
            <a:pPr algn="just"/>
            <a:r>
              <a:rPr lang="es-ES" dirty="0" smtClean="0"/>
              <a:t>El </a:t>
            </a:r>
            <a:r>
              <a:rPr lang="es-ES" dirty="0"/>
              <a:t>ambiente no es para la Constitución Nacional un objeto destinado al exclusivo servicio del hombre, apropiable en función de sus necesidades y de la tecnología disponible, tal como aquello que responde a la voluntad de un sujeto que es su propietario (Fallos: 340:1695). </a:t>
            </a:r>
            <a:r>
              <a:rPr lang="es-ES" dirty="0" smtClean="0"/>
              <a:t> </a:t>
            </a:r>
            <a:endParaRPr lang="es-AR" dirty="0"/>
          </a:p>
        </p:txBody>
      </p:sp>
    </p:spTree>
    <p:extLst>
      <p:ext uri="{BB962C8B-B14F-4D97-AF65-F5344CB8AC3E}">
        <p14:creationId xmlns:p14="http://schemas.microsoft.com/office/powerpoint/2010/main" val="865864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AR" i="1" dirty="0"/>
              <a:t>4</a:t>
            </a:r>
            <a:r>
              <a:rPr lang="es-AR" i="1" dirty="0" smtClean="0"/>
              <a:t>. EQUISTICA. Defensa del Medi</a:t>
            </a:r>
            <a:r>
              <a:rPr lang="es-AR" i="1" dirty="0" smtClean="0"/>
              <a:t>o Ambiente. </a:t>
            </a:r>
            <a:br>
              <a:rPr lang="es-AR" i="1" dirty="0" smtClean="0"/>
            </a:br>
            <a:r>
              <a:rPr lang="es-AR" i="1" dirty="0" smtClean="0"/>
              <a:t>11/08/2020</a:t>
            </a:r>
            <a:endParaRPr lang="es-AR" dirty="0"/>
          </a:p>
        </p:txBody>
      </p:sp>
      <p:sp>
        <p:nvSpPr>
          <p:cNvPr id="3" name="Marcador de contenido 2"/>
          <p:cNvSpPr>
            <a:spLocks noGrp="1"/>
          </p:cNvSpPr>
          <p:nvPr>
            <p:ph idx="1"/>
          </p:nvPr>
        </p:nvSpPr>
        <p:spPr>
          <a:xfrm>
            <a:off x="1419366" y="2478309"/>
            <a:ext cx="9129215" cy="3008091"/>
          </a:xfrm>
        </p:spPr>
        <p:txBody>
          <a:bodyPr>
            <a:normAutofit fontScale="77500" lnSpcReduction="20000"/>
          </a:bodyPr>
          <a:lstStyle/>
          <a:p>
            <a:pPr algn="just" fontAlgn="base"/>
            <a:r>
              <a:rPr lang="es-ES" dirty="0" smtClean="0"/>
              <a:t>A </a:t>
            </a:r>
            <a:r>
              <a:rPr lang="es-ES" dirty="0"/>
              <a:t>partir de la inclusión en 1994 de la cláusula ambiental de la Constitución Nacional (art. 41), el paradigma jurídico que ordena la regulación de los bienes </a:t>
            </a:r>
            <a:r>
              <a:rPr lang="es-ES" dirty="0" smtClean="0"/>
              <a:t>colectivos ambientales </a:t>
            </a:r>
            <a:r>
              <a:rPr lang="es-ES" dirty="0"/>
              <a:t>es </a:t>
            </a:r>
            <a:r>
              <a:rPr lang="es-ES" b="1" dirty="0" err="1"/>
              <a:t>ecocéntrico</a:t>
            </a:r>
            <a:r>
              <a:rPr lang="es-ES" b="1" dirty="0"/>
              <a:t> o sistémico</a:t>
            </a:r>
            <a:r>
              <a:rPr lang="es-ES" dirty="0" smtClean="0"/>
              <a:t>, </a:t>
            </a:r>
            <a:r>
              <a:rPr lang="es-ES" dirty="0"/>
              <a:t>y no tiene en cuenta solamente los intereses privados o estaduales, sino los del sistema </a:t>
            </a:r>
            <a:r>
              <a:rPr lang="es-ES" dirty="0" smtClean="0"/>
              <a:t>mismo</a:t>
            </a:r>
            <a:r>
              <a:rPr lang="es-ES" dirty="0"/>
              <a:t>, como lo establece la Ley General del Ambiente 25.675 (Fallos: 340:1695), debiendo </a:t>
            </a:r>
            <a:r>
              <a:rPr lang="es-ES" sz="4100" dirty="0">
                <a:solidFill>
                  <a:srgbClr val="FF0000"/>
                </a:solidFill>
              </a:rPr>
              <a:t>conjugar el territorio ambiental, de base natural, con el territorio federal, de base cultural o política</a:t>
            </a:r>
            <a:r>
              <a:rPr lang="es-ES" dirty="0"/>
              <a:t> (doctrina de Fallos: 342:2136, entre otros). </a:t>
            </a:r>
            <a:endParaRPr lang="es-ES" dirty="0" smtClean="0"/>
          </a:p>
        </p:txBody>
      </p:sp>
    </p:spTree>
    <p:extLst>
      <p:ext uri="{BB962C8B-B14F-4D97-AF65-F5344CB8AC3E}">
        <p14:creationId xmlns:p14="http://schemas.microsoft.com/office/powerpoint/2010/main" val="2260126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aumento de la temperatura global IP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24" y="0"/>
            <a:ext cx="6523376" cy="364816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l gráfico muestra el porcentaje acumulado de especies de vertebrados (mamíferos, pájaros, anfibios, peces o reptiles) extinguidas desde 1500. La línea punteada es la tasa natural de extin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31" y="1990165"/>
            <a:ext cx="4661313" cy="326291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756049" y="5253084"/>
            <a:ext cx="1880346" cy="246221"/>
          </a:xfrm>
          <a:prstGeom prst="rect">
            <a:avLst/>
          </a:prstGeom>
          <a:noFill/>
        </p:spPr>
        <p:txBody>
          <a:bodyPr wrap="square" rtlCol="0">
            <a:spAutoFit/>
          </a:bodyPr>
          <a:lstStyle/>
          <a:p>
            <a:r>
              <a:rPr lang="es-AR" sz="1000" cap="all" dirty="0"/>
              <a:t>CEBALLOS ET AL</a:t>
            </a:r>
            <a:r>
              <a:rPr lang="es-AR" sz="1000" cap="all" dirty="0" smtClean="0"/>
              <a:t>., 2009</a:t>
            </a:r>
            <a:endParaRPr lang="es-AR" sz="1000" dirty="0"/>
          </a:p>
        </p:txBody>
      </p:sp>
      <p:pic>
        <p:nvPicPr>
          <p:cNvPr id="7180" name="Picture 12" descr="Resultado de imagen para desertificac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9712" y="3648168"/>
            <a:ext cx="4012290" cy="320983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a:stretch>
            <a:fillRect/>
          </a:stretch>
        </p:blipFill>
        <p:spPr>
          <a:xfrm>
            <a:off x="6483250" y="3648168"/>
            <a:ext cx="3540541" cy="2219072"/>
          </a:xfrm>
          <a:prstGeom prst="rect">
            <a:avLst/>
          </a:prstGeom>
        </p:spPr>
      </p:pic>
      <p:pic>
        <p:nvPicPr>
          <p:cNvPr id="11" name="Imagen 10"/>
          <p:cNvPicPr>
            <a:picLocks noChangeAspect="1"/>
          </p:cNvPicPr>
          <p:nvPr/>
        </p:nvPicPr>
        <p:blipFill>
          <a:blip r:embed="rId6"/>
          <a:stretch>
            <a:fillRect/>
          </a:stretch>
        </p:blipFill>
        <p:spPr>
          <a:xfrm>
            <a:off x="4829893" y="5124450"/>
            <a:ext cx="2638425" cy="1733550"/>
          </a:xfrm>
          <a:prstGeom prst="rect">
            <a:avLst/>
          </a:prstGeom>
        </p:spPr>
      </p:pic>
      <p:sp>
        <p:nvSpPr>
          <p:cNvPr id="15" name="Título 1"/>
          <p:cNvSpPr txBox="1">
            <a:spLocks/>
          </p:cNvSpPr>
          <p:nvPr/>
        </p:nvSpPr>
        <p:spPr>
          <a:xfrm>
            <a:off x="746975" y="151719"/>
            <a:ext cx="5402130" cy="162432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i="1" dirty="0" smtClean="0">
                <a:solidFill>
                  <a:schemeClr val="tx1"/>
                </a:solidFill>
                <a:effectLst>
                  <a:outerShdw blurRad="38100" dist="38100" dir="2700000" algn="tl">
                    <a:srgbClr val="000000">
                      <a:alpha val="43137"/>
                    </a:srgbClr>
                  </a:outerShdw>
                </a:effectLst>
              </a:rPr>
              <a:t>Problemas </a:t>
            </a:r>
            <a:r>
              <a:rPr lang="es-ES" i="1" dirty="0">
                <a:solidFill>
                  <a:schemeClr val="tx1"/>
                </a:solidFill>
                <a:effectLst>
                  <a:outerShdw blurRad="38100" dist="38100" dir="2700000" algn="tl">
                    <a:srgbClr val="000000">
                      <a:alpha val="43137"/>
                    </a:srgbClr>
                  </a:outerShdw>
                </a:effectLst>
              </a:rPr>
              <a:t>que debe afrontar la ética ambiental: </a:t>
            </a:r>
            <a:r>
              <a:rPr lang="es-AR" i="1" dirty="0" smtClean="0">
                <a:solidFill>
                  <a:schemeClr val="tx1"/>
                </a:solidFill>
                <a:effectLst>
                  <a:outerShdw blurRad="38100" dist="38100" dir="2700000" algn="tl">
                    <a:srgbClr val="000000">
                      <a:alpha val="43137"/>
                    </a:srgbClr>
                  </a:outerShdw>
                </a:effectLst>
              </a:rPr>
              <a:t> </a:t>
            </a:r>
            <a:endParaRPr lang="es-AR" i="1" dirty="0">
              <a:solidFill>
                <a:schemeClr val="tx1"/>
              </a:solidFill>
              <a:effectLst>
                <a:outerShdw blurRad="38100" dist="38100" dir="2700000" algn="tl">
                  <a:srgbClr val="000000">
                    <a:alpha val="43137"/>
                  </a:srgbClr>
                </a:outerShdw>
              </a:effectLst>
            </a:endParaRPr>
          </a:p>
        </p:txBody>
      </p:sp>
      <p:sp>
        <p:nvSpPr>
          <p:cNvPr id="2" name="AutoShape 2" descr="Qué es, para qué sirve y cómo se utiliza la Lista Roja de Especies  Amenazadas? - Vet Mark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5338077"/>
            <a:ext cx="1963012" cy="130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25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673"/>
            <a:ext cx="12192000" cy="6854653"/>
          </a:xfrm>
          <a:prstGeom prst="rect">
            <a:avLst/>
          </a:prstGeom>
        </p:spPr>
      </p:pic>
      <p:pic>
        <p:nvPicPr>
          <p:cNvPr id="3" name="Imagen 2"/>
          <p:cNvPicPr>
            <a:picLocks noChangeAspect="1"/>
          </p:cNvPicPr>
          <p:nvPr/>
        </p:nvPicPr>
        <p:blipFill>
          <a:blip r:embed="rId3"/>
          <a:stretch>
            <a:fillRect/>
          </a:stretch>
        </p:blipFill>
        <p:spPr>
          <a:xfrm>
            <a:off x="0" y="396961"/>
            <a:ext cx="12192000" cy="6854653"/>
          </a:xfrm>
          <a:prstGeom prst="rect">
            <a:avLst/>
          </a:prstGeom>
        </p:spPr>
      </p:pic>
      <p:pic>
        <p:nvPicPr>
          <p:cNvPr id="4" name="Imagen 3"/>
          <p:cNvPicPr>
            <a:picLocks noChangeAspect="1"/>
          </p:cNvPicPr>
          <p:nvPr/>
        </p:nvPicPr>
        <p:blipFill>
          <a:blip r:embed="rId4"/>
          <a:stretch>
            <a:fillRect/>
          </a:stretch>
        </p:blipFill>
        <p:spPr>
          <a:xfrm>
            <a:off x="0" y="0"/>
            <a:ext cx="12192000" cy="6854653"/>
          </a:xfrm>
          <a:prstGeom prst="rect">
            <a:avLst/>
          </a:prstGeom>
        </p:spPr>
      </p:pic>
      <p:pic>
        <p:nvPicPr>
          <p:cNvPr id="5" name="Imagen 4"/>
          <p:cNvPicPr>
            <a:picLocks noChangeAspect="1"/>
          </p:cNvPicPr>
          <p:nvPr/>
        </p:nvPicPr>
        <p:blipFill>
          <a:blip r:embed="rId5"/>
          <a:stretch>
            <a:fillRect/>
          </a:stretch>
        </p:blipFill>
        <p:spPr>
          <a:xfrm>
            <a:off x="285750" y="3347"/>
            <a:ext cx="12192000" cy="6854653"/>
          </a:xfrm>
          <a:prstGeom prst="rect">
            <a:avLst/>
          </a:prstGeom>
        </p:spPr>
      </p:pic>
      <p:sp>
        <p:nvSpPr>
          <p:cNvPr id="6" name="Rectángulo 5"/>
          <p:cNvSpPr/>
          <p:nvPr/>
        </p:nvSpPr>
        <p:spPr>
          <a:xfrm>
            <a:off x="1333500" y="1471523"/>
            <a:ext cx="6096000" cy="1200329"/>
          </a:xfrm>
          <a:prstGeom prst="rect">
            <a:avLst/>
          </a:prstGeom>
        </p:spPr>
        <p:txBody>
          <a:bodyPr>
            <a:spAutoFit/>
          </a:bodyPr>
          <a:lstStyle/>
          <a:p>
            <a:pPr algn="ctr" fontAlgn="base"/>
            <a:r>
              <a:rPr lang="es-AR" b="1" dirty="0">
                <a:solidFill>
                  <a:srgbClr val="FFFFFF"/>
                </a:solidFill>
                <a:latin typeface="inherit"/>
              </a:rPr>
              <a:t>3</a:t>
            </a:r>
            <a:endParaRPr lang="es-AR" b="1" dirty="0">
              <a:solidFill>
                <a:srgbClr val="B96990"/>
              </a:solidFill>
              <a:latin typeface="Avenir"/>
            </a:endParaRPr>
          </a:p>
          <a:p>
            <a:pPr algn="ctr" fontAlgn="base"/>
            <a:r>
              <a:rPr lang="es-AR" b="1" dirty="0">
                <a:solidFill>
                  <a:srgbClr val="B96990"/>
                </a:solidFill>
                <a:latin typeface="Avenir"/>
              </a:rPr>
              <a:t>Así ha aumentado el nivel del mar desde 1993</a:t>
            </a:r>
          </a:p>
          <a:p>
            <a:pPr fontAlgn="base"/>
            <a:r>
              <a:rPr lang="es-AR" dirty="0">
                <a:solidFill>
                  <a:srgbClr val="333333"/>
                </a:solidFill>
                <a:latin typeface="Avenir"/>
              </a:rPr>
              <a:t>Casi diez centímetros ha aumentado el nivel del mar desde que la NASA comenzó a registrarlo en 1993.</a:t>
            </a:r>
            <a:endParaRPr lang="es-AR" b="0" i="0" dirty="0">
              <a:solidFill>
                <a:srgbClr val="333333"/>
              </a:solidFill>
              <a:effectLst/>
              <a:latin typeface="Avenir"/>
            </a:endParaRPr>
          </a:p>
        </p:txBody>
      </p:sp>
      <p:pic>
        <p:nvPicPr>
          <p:cNvPr id="7" name="Imagen 6"/>
          <p:cNvPicPr>
            <a:picLocks noChangeAspect="1"/>
          </p:cNvPicPr>
          <p:nvPr/>
        </p:nvPicPr>
        <p:blipFill>
          <a:blip r:embed="rId6"/>
          <a:stretch>
            <a:fillRect/>
          </a:stretch>
        </p:blipFill>
        <p:spPr>
          <a:xfrm>
            <a:off x="152400" y="154073"/>
            <a:ext cx="12192000" cy="6854653"/>
          </a:xfrm>
          <a:prstGeom prst="rect">
            <a:avLst/>
          </a:prstGeom>
        </p:spPr>
      </p:pic>
      <p:sp>
        <p:nvSpPr>
          <p:cNvPr id="8" name="Rectángulo 7"/>
          <p:cNvSpPr/>
          <p:nvPr/>
        </p:nvSpPr>
        <p:spPr>
          <a:xfrm>
            <a:off x="1604963" y="4900523"/>
            <a:ext cx="7343775"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AR" sz="2000" dirty="0">
                <a:solidFill>
                  <a:srgbClr val="196AAA"/>
                </a:solidFill>
                <a:latin typeface="Source Sans Pro"/>
                <a:hlinkClick r:id="rId7"/>
              </a:rPr>
              <a:t>Nueve de cada diez personas respiran aire contaminado</a:t>
            </a:r>
            <a:r>
              <a:rPr lang="es-AR" sz="2000" dirty="0">
                <a:solidFill>
                  <a:srgbClr val="333333"/>
                </a:solidFill>
                <a:latin typeface="Source Sans Pro"/>
              </a:rPr>
              <a:t> todos los días. En 2019, la OMS considera que la contaminación del aire es el mayor riesgo ambiental para la salud. </a:t>
            </a:r>
            <a:endParaRPr lang="es-AR" sz="2000" dirty="0"/>
          </a:p>
        </p:txBody>
      </p:sp>
      <p:pic>
        <p:nvPicPr>
          <p:cNvPr id="9" name="Imagen 8"/>
          <p:cNvPicPr>
            <a:picLocks noChangeAspect="1"/>
          </p:cNvPicPr>
          <p:nvPr/>
        </p:nvPicPr>
        <p:blipFill>
          <a:blip r:embed="rId8"/>
          <a:stretch>
            <a:fillRect/>
          </a:stretch>
        </p:blipFill>
        <p:spPr>
          <a:xfrm>
            <a:off x="285750" y="238598"/>
            <a:ext cx="12192000" cy="6854653"/>
          </a:xfrm>
          <a:prstGeom prst="rect">
            <a:avLst/>
          </a:prstGeom>
        </p:spPr>
      </p:pic>
      <p:pic>
        <p:nvPicPr>
          <p:cNvPr id="205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6295" r="17554" b="4190"/>
          <a:stretch/>
        </p:blipFill>
        <p:spPr bwMode="auto">
          <a:xfrm>
            <a:off x="884830" y="391835"/>
            <a:ext cx="10727140" cy="654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38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1056068" y="1268569"/>
            <a:ext cx="9878095" cy="4823138"/>
          </a:xfrm>
        </p:spPr>
        <p:txBody>
          <a:bodyPr>
            <a:normAutofit fontScale="70000" lnSpcReduction="20000"/>
          </a:bodyPr>
          <a:lstStyle/>
          <a:p>
            <a:pPr algn="just"/>
            <a:r>
              <a:rPr lang="es-ES" dirty="0" smtClean="0"/>
              <a:t>“Para </a:t>
            </a:r>
            <a:r>
              <a:rPr lang="es-ES" dirty="0"/>
              <a:t>los estudiosos y practicantes de los derechos humanos, el </a:t>
            </a:r>
            <a:r>
              <a:rPr lang="es-ES" sz="3600" dirty="0" err="1">
                <a:effectLst>
                  <a:outerShdw blurRad="38100" dist="38100" dir="2700000" algn="tl">
                    <a:srgbClr val="000000">
                      <a:alpha val="43137"/>
                    </a:srgbClr>
                  </a:outerShdw>
                </a:effectLst>
              </a:rPr>
              <a:t>Antropoceno</a:t>
            </a:r>
            <a:r>
              <a:rPr lang="es-ES" dirty="0"/>
              <a:t> plantea desafíos sin precedentes. La extrema degradación ambiental (cambio climático, escasez de agua, extinción rápida de especies y bosques, contaminación descontrolada) se convirtió en una de las amenazas más graves para los derechos humanos. Después de todo, estos no tienen mucho sentido si lo que está en peligro es la vida sobre el planeta” (Rodríguez Garavito, C., 2017: 9</a:t>
            </a:r>
            <a:r>
              <a:rPr lang="es-ES" dirty="0" smtClean="0"/>
              <a:t>).</a:t>
            </a:r>
          </a:p>
          <a:p>
            <a:pPr marL="0" indent="0" algn="just">
              <a:buNone/>
            </a:pPr>
            <a:endParaRPr lang="es-ES" dirty="0" smtClean="0"/>
          </a:p>
          <a:p>
            <a:pPr algn="just"/>
            <a:r>
              <a:rPr lang="es-AR" dirty="0" smtClean="0"/>
              <a:t>“La Naturaleza “al servicio del capital” ha convertido a todos los seres vivientes en materia prima de diferentes procesos industriales” (Acosta Alberto y </a:t>
            </a:r>
            <a:r>
              <a:rPr lang="es-AR" dirty="0" err="1" smtClean="0"/>
              <a:t>Martinez</a:t>
            </a:r>
            <a:r>
              <a:rPr lang="es-AR" dirty="0" smtClean="0"/>
              <a:t> Esperanza, 2011:7).</a:t>
            </a:r>
            <a:endParaRPr lang="es-AR" dirty="0"/>
          </a:p>
          <a:p>
            <a:pPr algn="just"/>
            <a:endParaRPr lang="es-ES" dirty="0"/>
          </a:p>
          <a:p>
            <a:pPr algn="just"/>
            <a:r>
              <a:rPr lang="es-ES" dirty="0"/>
              <a:t>D. H. </a:t>
            </a:r>
            <a:r>
              <a:rPr lang="es-ES" dirty="0" err="1"/>
              <a:t>Meadows</a:t>
            </a:r>
            <a:r>
              <a:rPr lang="es-ES" dirty="0"/>
              <a:t>, D. L. </a:t>
            </a:r>
            <a:r>
              <a:rPr lang="es-ES" dirty="0" err="1"/>
              <a:t>Meadows</a:t>
            </a:r>
            <a:r>
              <a:rPr lang="es-ES" dirty="0"/>
              <a:t> y J. </a:t>
            </a:r>
            <a:r>
              <a:rPr lang="es-ES" dirty="0" err="1"/>
              <a:t>Randers</a:t>
            </a:r>
            <a:r>
              <a:rPr lang="es-ES" dirty="0"/>
              <a:t> (1992): Más allá de los límites del crecimiento</a:t>
            </a:r>
            <a:r>
              <a:rPr lang="es-ES" dirty="0" smtClean="0"/>
              <a:t>. Cita </a:t>
            </a:r>
            <a:r>
              <a:rPr lang="es-ES" dirty="0" err="1" smtClean="0"/>
              <a:t>Donal</a:t>
            </a:r>
            <a:r>
              <a:rPr lang="es-ES" dirty="0" smtClean="0"/>
              <a:t> </a:t>
            </a:r>
            <a:r>
              <a:rPr lang="es-ES" dirty="0" err="1" smtClean="0"/>
              <a:t>Worster</a:t>
            </a:r>
            <a:r>
              <a:rPr lang="es-ES" dirty="0" smtClean="0"/>
              <a:t> (</a:t>
            </a:r>
            <a:r>
              <a:rPr lang="es-ES" dirty="0" err="1" smtClean="0"/>
              <a:t>ed</a:t>
            </a:r>
            <a:r>
              <a:rPr lang="es-ES" dirty="0" smtClean="0"/>
              <a:t>) </a:t>
            </a:r>
            <a:r>
              <a:rPr lang="es-ES" dirty="0" err="1" smtClean="0"/>
              <a:t>The</a:t>
            </a:r>
            <a:r>
              <a:rPr lang="es-ES" dirty="0" smtClean="0"/>
              <a:t> </a:t>
            </a:r>
            <a:r>
              <a:rPr lang="es-ES" dirty="0" err="1" smtClean="0"/>
              <a:t>ends</a:t>
            </a:r>
            <a:r>
              <a:rPr lang="es-ES" dirty="0" smtClean="0"/>
              <a:t> of </a:t>
            </a:r>
            <a:r>
              <a:rPr lang="es-ES" dirty="0" err="1" smtClean="0"/>
              <a:t>the</a:t>
            </a:r>
            <a:r>
              <a:rPr lang="es-ES" dirty="0" smtClean="0"/>
              <a:t> </a:t>
            </a:r>
            <a:r>
              <a:rPr lang="es-ES" dirty="0" err="1" smtClean="0"/>
              <a:t>Earth</a:t>
            </a:r>
            <a:r>
              <a:rPr lang="es-ES" dirty="0" smtClean="0"/>
              <a:t>, Cambridge </a:t>
            </a:r>
            <a:r>
              <a:rPr lang="es-ES" dirty="0" err="1" smtClean="0"/>
              <a:t>University</a:t>
            </a:r>
            <a:r>
              <a:rPr lang="es-ES" dirty="0" smtClean="0"/>
              <a:t> </a:t>
            </a:r>
            <a:r>
              <a:rPr lang="es-ES" dirty="0" err="1" smtClean="0"/>
              <a:t>Press</a:t>
            </a:r>
            <a:r>
              <a:rPr lang="es-ES" dirty="0" smtClean="0"/>
              <a:t>, 1988. </a:t>
            </a:r>
            <a:endParaRPr lang="es-AR" dirty="0"/>
          </a:p>
        </p:txBody>
      </p:sp>
    </p:spTree>
    <p:extLst>
      <p:ext uri="{BB962C8B-B14F-4D97-AF65-F5344CB8AC3E}">
        <p14:creationId xmlns:p14="http://schemas.microsoft.com/office/powerpoint/2010/main" val="283214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0" dirty="0" smtClean="0">
                <a:effectLst>
                  <a:outerShdw blurRad="38100" dist="38100" dir="2700000" algn="tl">
                    <a:srgbClr val="000000">
                      <a:alpha val="43137"/>
                    </a:srgbClr>
                  </a:outerShdw>
                </a:effectLst>
              </a:rPr>
              <a:t>¿Cómo son y han sido las </a:t>
            </a:r>
            <a:br>
              <a:rPr lang="es-ES" sz="4000" b="0" dirty="0" smtClean="0">
                <a:effectLst>
                  <a:outerShdw blurRad="38100" dist="38100" dir="2700000" algn="tl">
                    <a:srgbClr val="000000">
                      <a:alpha val="43137"/>
                    </a:srgbClr>
                  </a:outerShdw>
                </a:effectLst>
              </a:rPr>
            </a:br>
            <a:r>
              <a:rPr lang="es-ES" sz="4000" b="0" dirty="0" smtClean="0">
                <a:effectLst>
                  <a:outerShdw blurRad="38100" dist="38100" dir="2700000" algn="tl">
                    <a:srgbClr val="000000">
                      <a:alpha val="43137"/>
                    </a:srgbClr>
                  </a:outerShdw>
                </a:effectLst>
              </a:rPr>
              <a:t>relaciones sociedad-naturaleza?</a:t>
            </a:r>
            <a:endParaRPr lang="es-AR" sz="4000" b="0" dirty="0">
              <a:effectLst>
                <a:outerShdw blurRad="38100" dist="38100" dir="2700000" algn="tl">
                  <a:srgbClr val="000000">
                    <a:alpha val="43137"/>
                  </a:srgbClr>
                </a:outerShdw>
              </a:effectLst>
            </a:endParaRPr>
          </a:p>
        </p:txBody>
      </p:sp>
      <p:sp>
        <p:nvSpPr>
          <p:cNvPr id="3" name="2 Marcador de texto"/>
          <p:cNvSpPr>
            <a:spLocks noGrp="1"/>
          </p:cNvSpPr>
          <p:nvPr>
            <p:ph type="body" idx="1"/>
          </p:nvPr>
        </p:nvSpPr>
        <p:spPr/>
        <p:txBody>
          <a:bodyPr/>
          <a:lstStyle/>
          <a:p>
            <a:r>
              <a:rPr lang="es-ES" dirty="0">
                <a:solidFill>
                  <a:schemeClr val="tx1"/>
                </a:solidFill>
                <a:latin typeface="Century Gothic" panose="020B0502020202020204" pitchFamily="34" charset="0"/>
              </a:rPr>
              <a:t>Las relaciones de los seres humanos “en” y “con” la Naturaleza han sufrido </a:t>
            </a:r>
            <a:r>
              <a:rPr lang="es-ES" dirty="0" smtClean="0">
                <a:solidFill>
                  <a:schemeClr val="tx1"/>
                </a:solidFill>
                <a:latin typeface="Century Gothic" panose="020B0502020202020204" pitchFamily="34" charset="0"/>
              </a:rPr>
              <a:t>simplificaciones</a:t>
            </a:r>
            <a:r>
              <a:rPr lang="es-ES" dirty="0">
                <a:solidFill>
                  <a:schemeClr val="tx1"/>
                </a:solidFill>
                <a:latin typeface="Century Gothic" panose="020B0502020202020204" pitchFamily="34" charset="0"/>
              </a:rPr>
              <a:t>, políticas y jurídicas.</a:t>
            </a:r>
          </a:p>
          <a:p>
            <a:endParaRPr lang="es-AR" dirty="0"/>
          </a:p>
        </p:txBody>
      </p:sp>
    </p:spTree>
    <p:extLst>
      <p:ext uri="{BB962C8B-B14F-4D97-AF65-F5344CB8AC3E}">
        <p14:creationId xmlns:p14="http://schemas.microsoft.com/office/powerpoint/2010/main" val="4236783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6648" y="499776"/>
            <a:ext cx="9233149" cy="1017960"/>
          </a:xfrm>
        </p:spPr>
        <p:txBody>
          <a:bodyPr>
            <a:normAutofit/>
          </a:bodyPr>
          <a:lstStyle/>
          <a:p>
            <a:r>
              <a:rPr lang="es-AR" dirty="0" smtClean="0"/>
              <a:t>Posturas filosóficas contrapuestas </a:t>
            </a:r>
            <a:endParaRPr lang="es-AR" dirty="0"/>
          </a:p>
        </p:txBody>
      </p:sp>
      <p:sp>
        <p:nvSpPr>
          <p:cNvPr id="3" name="Marcador de contenido 2"/>
          <p:cNvSpPr>
            <a:spLocks noGrp="1"/>
          </p:cNvSpPr>
          <p:nvPr>
            <p:ph idx="1"/>
          </p:nvPr>
        </p:nvSpPr>
        <p:spPr>
          <a:xfrm>
            <a:off x="1613896" y="2160589"/>
            <a:ext cx="8964207" cy="3880773"/>
          </a:xfrm>
        </p:spPr>
        <p:txBody>
          <a:bodyPr>
            <a:normAutofit/>
          </a:bodyPr>
          <a:lstStyle/>
          <a:p>
            <a:r>
              <a:rPr lang="es-ES" dirty="0" smtClean="0"/>
              <a:t>Formar parte y vivir / Fluir en armonía – Visión «arcaica» del mundo </a:t>
            </a:r>
          </a:p>
          <a:p>
            <a:endParaRPr lang="es-ES" dirty="0"/>
          </a:p>
          <a:p>
            <a:endParaRPr lang="es-ES" sz="2000" dirty="0" smtClean="0"/>
          </a:p>
          <a:p>
            <a:r>
              <a:rPr lang="es-ES" dirty="0" smtClean="0"/>
              <a:t>Controlar y dominar desde la separación – Visión «moderna» del mundo </a:t>
            </a:r>
            <a:endParaRPr lang="es-AR" sz="2000" dirty="0"/>
          </a:p>
        </p:txBody>
      </p:sp>
    </p:spTree>
    <p:extLst>
      <p:ext uri="{BB962C8B-B14F-4D97-AF65-F5344CB8AC3E}">
        <p14:creationId xmlns:p14="http://schemas.microsoft.com/office/powerpoint/2010/main" val="1826322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6648" y="499776"/>
            <a:ext cx="9233149" cy="1017960"/>
          </a:xfrm>
        </p:spPr>
        <p:txBody>
          <a:bodyPr>
            <a:normAutofit/>
          </a:bodyPr>
          <a:lstStyle/>
          <a:p>
            <a:r>
              <a:rPr lang="es-ES" dirty="0"/>
              <a:t>Visión «arcaica» del mundo</a:t>
            </a:r>
            <a:endParaRPr lang="es-AR" dirty="0"/>
          </a:p>
        </p:txBody>
      </p:sp>
      <p:sp>
        <p:nvSpPr>
          <p:cNvPr id="3" name="Marcador de contenido 2"/>
          <p:cNvSpPr>
            <a:spLocks noGrp="1"/>
          </p:cNvSpPr>
          <p:nvPr>
            <p:ph idx="1"/>
          </p:nvPr>
        </p:nvSpPr>
        <p:spPr>
          <a:xfrm>
            <a:off x="1613896" y="1867437"/>
            <a:ext cx="8964207" cy="4778062"/>
          </a:xfrm>
        </p:spPr>
        <p:txBody>
          <a:bodyPr>
            <a:normAutofit fontScale="92500" lnSpcReduction="20000"/>
          </a:bodyPr>
          <a:lstStyle/>
          <a:p>
            <a:r>
              <a:rPr lang="es-ES" sz="3500" dirty="0" smtClean="0"/>
              <a:t>Casi todos los llamados «pueblos primitivos» comparten la noción -más que conceptual vivencial- de una Madre Tierra sagrada. </a:t>
            </a:r>
          </a:p>
          <a:p>
            <a:pPr marL="0" indent="0">
              <a:buNone/>
            </a:pPr>
            <a:endParaRPr lang="es-ES" sz="2000" dirty="0" smtClean="0"/>
          </a:p>
          <a:p>
            <a:r>
              <a:rPr lang="es-ES" dirty="0" smtClean="0"/>
              <a:t>Viven inmersos en una participación mística dado que se hallan en comunión con la naturaleza «vivir es ser naturaleza»: </a:t>
            </a:r>
          </a:p>
          <a:p>
            <a:pPr marL="0" indent="0">
              <a:buNone/>
            </a:pPr>
            <a:r>
              <a:rPr lang="es-ES" dirty="0"/>
              <a:t> </a:t>
            </a:r>
            <a:r>
              <a:rPr lang="es-ES" dirty="0" smtClean="0"/>
              <a:t>                                    - no individualismo: </a:t>
            </a:r>
            <a:r>
              <a:rPr lang="es-ES" dirty="0" err="1" smtClean="0"/>
              <a:t>comunitarismo</a:t>
            </a:r>
            <a:endParaRPr lang="es-ES" dirty="0" smtClean="0"/>
          </a:p>
          <a:p>
            <a:pPr marL="0" indent="0">
              <a:buNone/>
            </a:pPr>
            <a:r>
              <a:rPr lang="es-ES" dirty="0"/>
              <a:t> </a:t>
            </a:r>
            <a:r>
              <a:rPr lang="es-ES" dirty="0" smtClean="0"/>
              <a:t>                                    - comunión sujeto-objeto </a:t>
            </a:r>
          </a:p>
          <a:p>
            <a:pPr marL="0" indent="0">
              <a:buNone/>
            </a:pPr>
            <a:r>
              <a:rPr lang="es-ES" dirty="0"/>
              <a:t> </a:t>
            </a:r>
            <a:r>
              <a:rPr lang="es-ES" dirty="0" smtClean="0"/>
              <a:t>                                    - identificación con entes naturales </a:t>
            </a:r>
          </a:p>
          <a:p>
            <a:pPr marL="0" indent="0">
              <a:buNone/>
            </a:pPr>
            <a:r>
              <a:rPr lang="es-ES" dirty="0"/>
              <a:t> </a:t>
            </a:r>
            <a:r>
              <a:rPr lang="es-ES" dirty="0" smtClean="0"/>
              <a:t>                                    - sentimiento de pertenencia  </a:t>
            </a:r>
            <a:r>
              <a:rPr lang="es-ES" sz="2000" dirty="0" smtClean="0"/>
              <a:t> </a:t>
            </a:r>
            <a:endParaRPr lang="es-AR" sz="2000" dirty="0"/>
          </a:p>
        </p:txBody>
      </p:sp>
    </p:spTree>
    <p:extLst>
      <p:ext uri="{BB962C8B-B14F-4D97-AF65-F5344CB8AC3E}">
        <p14:creationId xmlns:p14="http://schemas.microsoft.com/office/powerpoint/2010/main" val="1284306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2651</TotalTime>
  <Words>3300</Words>
  <Application>Microsoft Office PowerPoint</Application>
  <PresentationFormat>Personalizado</PresentationFormat>
  <Paragraphs>151</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EL DERECHO AMBIENTAL Y LOS DERECHOS DE LA NATURALEZA  Las perspectivas jurídicas ambientales y de la naturaleza: debates, conflictos, desafíos. </vt:lpstr>
      <vt:lpstr>¿POR QUÉ EMERGE EL RECONOCIMIENTO  DE LOS DERECHOS DE LA NATURALEZA?</vt:lpstr>
      <vt:lpstr>Presentación de PowerPoint</vt:lpstr>
      <vt:lpstr>Presentación de PowerPoint</vt:lpstr>
      <vt:lpstr>Presentación de PowerPoint</vt:lpstr>
      <vt:lpstr>Presentación de PowerPoint</vt:lpstr>
      <vt:lpstr>¿Cómo son y han sido las  relaciones sociedad-naturaleza?</vt:lpstr>
      <vt:lpstr>Posturas filosóficas contrapuestas </vt:lpstr>
      <vt:lpstr>Visión «arcaica» del mundo</vt:lpstr>
      <vt:lpstr>Presentación de PowerPoint</vt:lpstr>
      <vt:lpstr>Dicotomía «moderna» Sociedad-Naturaleza</vt:lpstr>
      <vt:lpstr>Debates éticos y filosóficos</vt:lpstr>
      <vt:lpstr>Presentación de PowerPoint</vt:lpstr>
      <vt:lpstr>Presentación de PowerPoint</vt:lpstr>
      <vt:lpstr>DE LA NATURALEZA COMO OBJETO A LA NATURALEZA COMO SUJETO </vt:lpstr>
      <vt:lpstr>Presentación de PowerPoint</vt:lpstr>
      <vt:lpstr>Presentación de PowerPoint</vt:lpstr>
      <vt:lpstr>Presentación de PowerPoint</vt:lpstr>
      <vt:lpstr>Principales avances en la región: Naturaleza como Pachamama o Madre Tierra </vt:lpstr>
      <vt:lpstr>Art. 71. Constitución Ecuador </vt:lpstr>
      <vt:lpstr>Presentación de PowerPoint</vt:lpstr>
      <vt:lpstr>Huellas jurídicas de la Naturaleza           como sujeto de derechos </vt:lpstr>
      <vt:lpstr>Huellas jurídicas de la Naturaleza           como sujeto de derechos</vt:lpstr>
      <vt:lpstr>Huellas jurisprudenciales de la Naturaleza           como sujeto de derechos</vt:lpstr>
      <vt:lpstr>Huellas jurisprudenciales de la Naturaleza           como sujeto de derechos</vt:lpstr>
      <vt:lpstr>DEL ANTROPONCENTRISMO AL ECOCENTRISMO EN LA JURISPRUDENCIA DE LA CSJN: A la luz de una visión sistémica y eco-céntrica </vt:lpstr>
      <vt:lpstr>1. Majul, Julio Jesús c/ Municipalidad de Pueblo General Belgrano y otros s/ acción de amparo ambiental. Fecha: 11/07/2019</vt:lpstr>
      <vt:lpstr>1. Majul, Julio Jesús c/ Municipalidad de Pueblo General Belgrano y otros s/ acción de amparo ambiental.</vt:lpstr>
      <vt:lpstr>1. Majul, Julio Jesús c/ Municipalidad de Pueblo General Belgrano y otros s/ acción de amparo ambiental.</vt:lpstr>
      <vt:lpstr>1. Majul, Julio Jesús c/ Municipalidad de Pueblo General Belgrano y otros s/ acción de amparo ambiental.</vt:lpstr>
      <vt:lpstr>1. Majul, Julio Jesús c/ Municipalidad de Pueblo General Belgrano y otros s/ acción de amparo ambiental.</vt:lpstr>
      <vt:lpstr>1. Majul, Julio Jesús c/ Municipalidad de Pueblo General Belgrano y otros s/ acción de amparo ambiental.</vt:lpstr>
      <vt:lpstr>2. “La Pampa, Provincia de c/ Mendoza, Provincia de s/ uso de aguas”. CSJ 243/2014 (50-L)/ CS1  1/12/2017. Sobre el RÍO ATUEL.</vt:lpstr>
      <vt:lpstr>3. Saavedra, Silvia Graciela y otro c/ Administración Nacional de Parques Nacionales Estado Nacional y otros s/ amparo ambiental.  Fecha: 06/02/2018</vt:lpstr>
      <vt:lpstr>4. Saavedra, Silvia Graciela y otro c/ Administración Nacional de Parques Nacionales Estado Nacional y otros s/ amparo ambiental. 25-02-2021</vt:lpstr>
      <vt:lpstr>4. Saavedra, Silvia Graciela y otro c/ Administración Nacional de Parques Nacionales Estado Nacional y otros s/ amparo ambiental. </vt:lpstr>
      <vt:lpstr>4. Saavedra, Silvia Graciela y otro c/ Administración Nacional de Parques Nacionales Estado Nacional y otros s/ amparo ambiental. </vt:lpstr>
      <vt:lpstr>4. EQUISTICA. Defensa del Medio Ambiente.  11/08/2020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derechos de la naturaleza y los derechos de acceso (información, participación y justicia) como proyecto político</dc:title>
  <dc:creator>Eugenia Perez Cubero</dc:creator>
  <cp:lastModifiedBy>Personal</cp:lastModifiedBy>
  <cp:revision>43</cp:revision>
  <dcterms:created xsi:type="dcterms:W3CDTF">2019-06-19T04:40:02Z</dcterms:created>
  <dcterms:modified xsi:type="dcterms:W3CDTF">2022-11-03T20:20:17Z</dcterms:modified>
</cp:coreProperties>
</file>