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6" r:id="rId5"/>
    <p:sldId id="277" r:id="rId6"/>
    <p:sldId id="259" r:id="rId7"/>
    <p:sldId id="266" r:id="rId8"/>
    <p:sldId id="278" r:id="rId9"/>
    <p:sldId id="279" r:id="rId10"/>
    <p:sldId id="263" r:id="rId11"/>
    <p:sldId id="285" r:id="rId12"/>
    <p:sldId id="287" r:id="rId13"/>
    <p:sldId id="288" r:id="rId14"/>
    <p:sldId id="284" r:id="rId15"/>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showGuides="1">
      <p:cViewPr varScale="1">
        <p:scale>
          <a:sx n="88" d="100"/>
          <a:sy n="88" d="100"/>
        </p:scale>
        <p:origin x="494"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AR"/>
          </a:p>
        </p:txBody>
      </p:sp>
      <p:sp>
        <p:nvSpPr>
          <p:cNvPr id="4" name="Marcador de fecha 3"/>
          <p:cNvSpPr>
            <a:spLocks noGrp="1"/>
          </p:cNvSpPr>
          <p:nvPr>
            <p:ph type="dt" sz="half" idx="10"/>
          </p:nvPr>
        </p:nvSpPr>
        <p:spPr/>
        <p:txBody>
          <a:bodyPr/>
          <a:lstStyle/>
          <a:p>
            <a:fld id="{090A1528-753E-4D65-95AC-E9358D15E2F5}" type="datetimeFigureOut">
              <a:rPr lang="es-AR" smtClean="0"/>
              <a:t>12/9/2022</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2352650D-6BF0-49AB-A965-4FD0396C782C}" type="slidenum">
              <a:rPr lang="es-AR" smtClean="0"/>
              <a:t>‹Nº›</a:t>
            </a:fld>
            <a:endParaRPr lang="es-AR"/>
          </a:p>
        </p:txBody>
      </p:sp>
    </p:spTree>
    <p:extLst>
      <p:ext uri="{BB962C8B-B14F-4D97-AF65-F5344CB8AC3E}">
        <p14:creationId xmlns:p14="http://schemas.microsoft.com/office/powerpoint/2010/main" val="2939939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10"/>
          </p:nvPr>
        </p:nvSpPr>
        <p:spPr/>
        <p:txBody>
          <a:bodyPr/>
          <a:lstStyle/>
          <a:p>
            <a:fld id="{090A1528-753E-4D65-95AC-E9358D15E2F5}" type="datetimeFigureOut">
              <a:rPr lang="es-AR" smtClean="0"/>
              <a:t>12/9/2022</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2352650D-6BF0-49AB-A965-4FD0396C782C}" type="slidenum">
              <a:rPr lang="es-AR" smtClean="0"/>
              <a:t>‹Nº›</a:t>
            </a:fld>
            <a:endParaRPr lang="es-AR"/>
          </a:p>
        </p:txBody>
      </p:sp>
    </p:spTree>
    <p:extLst>
      <p:ext uri="{BB962C8B-B14F-4D97-AF65-F5344CB8AC3E}">
        <p14:creationId xmlns:p14="http://schemas.microsoft.com/office/powerpoint/2010/main" val="2666022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10"/>
          </p:nvPr>
        </p:nvSpPr>
        <p:spPr/>
        <p:txBody>
          <a:bodyPr/>
          <a:lstStyle/>
          <a:p>
            <a:fld id="{090A1528-753E-4D65-95AC-E9358D15E2F5}" type="datetimeFigureOut">
              <a:rPr lang="es-AR" smtClean="0"/>
              <a:t>12/9/2022</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2352650D-6BF0-49AB-A965-4FD0396C782C}" type="slidenum">
              <a:rPr lang="es-AR" smtClean="0"/>
              <a:t>‹Nº›</a:t>
            </a:fld>
            <a:endParaRPr lang="es-AR"/>
          </a:p>
        </p:txBody>
      </p:sp>
    </p:spTree>
    <p:extLst>
      <p:ext uri="{BB962C8B-B14F-4D97-AF65-F5344CB8AC3E}">
        <p14:creationId xmlns:p14="http://schemas.microsoft.com/office/powerpoint/2010/main" val="1167086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10"/>
          </p:nvPr>
        </p:nvSpPr>
        <p:spPr/>
        <p:txBody>
          <a:bodyPr/>
          <a:lstStyle/>
          <a:p>
            <a:fld id="{090A1528-753E-4D65-95AC-E9358D15E2F5}" type="datetimeFigureOut">
              <a:rPr lang="es-AR" smtClean="0"/>
              <a:t>12/9/2022</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2352650D-6BF0-49AB-A965-4FD0396C782C}" type="slidenum">
              <a:rPr lang="es-AR" smtClean="0"/>
              <a:t>‹Nº›</a:t>
            </a:fld>
            <a:endParaRPr lang="es-AR"/>
          </a:p>
        </p:txBody>
      </p:sp>
    </p:spTree>
    <p:extLst>
      <p:ext uri="{BB962C8B-B14F-4D97-AF65-F5344CB8AC3E}">
        <p14:creationId xmlns:p14="http://schemas.microsoft.com/office/powerpoint/2010/main" val="2607508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090A1528-753E-4D65-95AC-E9358D15E2F5}" type="datetimeFigureOut">
              <a:rPr lang="es-AR" smtClean="0"/>
              <a:t>12/9/2022</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2352650D-6BF0-49AB-A965-4FD0396C782C}" type="slidenum">
              <a:rPr lang="es-AR" smtClean="0"/>
              <a:t>‹Nº›</a:t>
            </a:fld>
            <a:endParaRPr lang="es-AR"/>
          </a:p>
        </p:txBody>
      </p:sp>
    </p:spTree>
    <p:extLst>
      <p:ext uri="{BB962C8B-B14F-4D97-AF65-F5344CB8AC3E}">
        <p14:creationId xmlns:p14="http://schemas.microsoft.com/office/powerpoint/2010/main" val="2622163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Marcador de fecha 4"/>
          <p:cNvSpPr>
            <a:spLocks noGrp="1"/>
          </p:cNvSpPr>
          <p:nvPr>
            <p:ph type="dt" sz="half" idx="10"/>
          </p:nvPr>
        </p:nvSpPr>
        <p:spPr/>
        <p:txBody>
          <a:bodyPr/>
          <a:lstStyle/>
          <a:p>
            <a:fld id="{090A1528-753E-4D65-95AC-E9358D15E2F5}" type="datetimeFigureOut">
              <a:rPr lang="es-AR" smtClean="0"/>
              <a:t>12/9/2022</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2352650D-6BF0-49AB-A965-4FD0396C782C}" type="slidenum">
              <a:rPr lang="es-AR" smtClean="0"/>
              <a:t>‹Nº›</a:t>
            </a:fld>
            <a:endParaRPr lang="es-AR"/>
          </a:p>
        </p:txBody>
      </p:sp>
    </p:spTree>
    <p:extLst>
      <p:ext uri="{BB962C8B-B14F-4D97-AF65-F5344CB8AC3E}">
        <p14:creationId xmlns:p14="http://schemas.microsoft.com/office/powerpoint/2010/main" val="1570864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Marcador de fecha 6"/>
          <p:cNvSpPr>
            <a:spLocks noGrp="1"/>
          </p:cNvSpPr>
          <p:nvPr>
            <p:ph type="dt" sz="half" idx="10"/>
          </p:nvPr>
        </p:nvSpPr>
        <p:spPr/>
        <p:txBody>
          <a:bodyPr/>
          <a:lstStyle/>
          <a:p>
            <a:fld id="{090A1528-753E-4D65-95AC-E9358D15E2F5}" type="datetimeFigureOut">
              <a:rPr lang="es-AR" smtClean="0"/>
              <a:t>12/9/2022</a:t>
            </a:fld>
            <a:endParaRPr lang="es-AR"/>
          </a:p>
        </p:txBody>
      </p:sp>
      <p:sp>
        <p:nvSpPr>
          <p:cNvPr id="8" name="Marcador de pie de página 7"/>
          <p:cNvSpPr>
            <a:spLocks noGrp="1"/>
          </p:cNvSpPr>
          <p:nvPr>
            <p:ph type="ftr" sz="quarter" idx="11"/>
          </p:nvPr>
        </p:nvSpPr>
        <p:spPr/>
        <p:txBody>
          <a:bodyPr/>
          <a:lstStyle/>
          <a:p>
            <a:endParaRPr lang="es-AR"/>
          </a:p>
        </p:txBody>
      </p:sp>
      <p:sp>
        <p:nvSpPr>
          <p:cNvPr id="9" name="Marcador de número de diapositiva 8"/>
          <p:cNvSpPr>
            <a:spLocks noGrp="1"/>
          </p:cNvSpPr>
          <p:nvPr>
            <p:ph type="sldNum" sz="quarter" idx="12"/>
          </p:nvPr>
        </p:nvSpPr>
        <p:spPr/>
        <p:txBody>
          <a:bodyPr/>
          <a:lstStyle/>
          <a:p>
            <a:fld id="{2352650D-6BF0-49AB-A965-4FD0396C782C}" type="slidenum">
              <a:rPr lang="es-AR" smtClean="0"/>
              <a:t>‹Nº›</a:t>
            </a:fld>
            <a:endParaRPr lang="es-AR"/>
          </a:p>
        </p:txBody>
      </p:sp>
    </p:spTree>
    <p:extLst>
      <p:ext uri="{BB962C8B-B14F-4D97-AF65-F5344CB8AC3E}">
        <p14:creationId xmlns:p14="http://schemas.microsoft.com/office/powerpoint/2010/main" val="4076103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fecha 2"/>
          <p:cNvSpPr>
            <a:spLocks noGrp="1"/>
          </p:cNvSpPr>
          <p:nvPr>
            <p:ph type="dt" sz="half" idx="10"/>
          </p:nvPr>
        </p:nvSpPr>
        <p:spPr/>
        <p:txBody>
          <a:bodyPr/>
          <a:lstStyle/>
          <a:p>
            <a:fld id="{090A1528-753E-4D65-95AC-E9358D15E2F5}" type="datetimeFigureOut">
              <a:rPr lang="es-AR" smtClean="0"/>
              <a:t>12/9/2022</a:t>
            </a:fld>
            <a:endParaRPr lang="es-AR"/>
          </a:p>
        </p:txBody>
      </p:sp>
      <p:sp>
        <p:nvSpPr>
          <p:cNvPr id="4" name="Marcador de pie de página 3"/>
          <p:cNvSpPr>
            <a:spLocks noGrp="1"/>
          </p:cNvSpPr>
          <p:nvPr>
            <p:ph type="ftr" sz="quarter" idx="11"/>
          </p:nvPr>
        </p:nvSpPr>
        <p:spPr/>
        <p:txBody>
          <a:bodyPr/>
          <a:lstStyle/>
          <a:p>
            <a:endParaRPr lang="es-AR"/>
          </a:p>
        </p:txBody>
      </p:sp>
      <p:sp>
        <p:nvSpPr>
          <p:cNvPr id="5" name="Marcador de número de diapositiva 4"/>
          <p:cNvSpPr>
            <a:spLocks noGrp="1"/>
          </p:cNvSpPr>
          <p:nvPr>
            <p:ph type="sldNum" sz="quarter" idx="12"/>
          </p:nvPr>
        </p:nvSpPr>
        <p:spPr/>
        <p:txBody>
          <a:bodyPr/>
          <a:lstStyle/>
          <a:p>
            <a:fld id="{2352650D-6BF0-49AB-A965-4FD0396C782C}" type="slidenum">
              <a:rPr lang="es-AR" smtClean="0"/>
              <a:t>‹Nº›</a:t>
            </a:fld>
            <a:endParaRPr lang="es-AR"/>
          </a:p>
        </p:txBody>
      </p:sp>
    </p:spTree>
    <p:extLst>
      <p:ext uri="{BB962C8B-B14F-4D97-AF65-F5344CB8AC3E}">
        <p14:creationId xmlns:p14="http://schemas.microsoft.com/office/powerpoint/2010/main" val="3485909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90A1528-753E-4D65-95AC-E9358D15E2F5}" type="datetimeFigureOut">
              <a:rPr lang="es-AR" smtClean="0"/>
              <a:t>12/9/2022</a:t>
            </a:fld>
            <a:endParaRPr lang="es-AR"/>
          </a:p>
        </p:txBody>
      </p:sp>
      <p:sp>
        <p:nvSpPr>
          <p:cNvPr id="3" name="Marcador de pie de página 2"/>
          <p:cNvSpPr>
            <a:spLocks noGrp="1"/>
          </p:cNvSpPr>
          <p:nvPr>
            <p:ph type="ftr" sz="quarter" idx="11"/>
          </p:nvPr>
        </p:nvSpPr>
        <p:spPr/>
        <p:txBody>
          <a:bodyPr/>
          <a:lstStyle/>
          <a:p>
            <a:endParaRPr lang="es-AR"/>
          </a:p>
        </p:txBody>
      </p:sp>
      <p:sp>
        <p:nvSpPr>
          <p:cNvPr id="4" name="Marcador de número de diapositiva 3"/>
          <p:cNvSpPr>
            <a:spLocks noGrp="1"/>
          </p:cNvSpPr>
          <p:nvPr>
            <p:ph type="sldNum" sz="quarter" idx="12"/>
          </p:nvPr>
        </p:nvSpPr>
        <p:spPr/>
        <p:txBody>
          <a:bodyPr/>
          <a:lstStyle/>
          <a:p>
            <a:fld id="{2352650D-6BF0-49AB-A965-4FD0396C782C}" type="slidenum">
              <a:rPr lang="es-AR" smtClean="0"/>
              <a:t>‹Nº›</a:t>
            </a:fld>
            <a:endParaRPr lang="es-AR"/>
          </a:p>
        </p:txBody>
      </p:sp>
    </p:spTree>
    <p:extLst>
      <p:ext uri="{BB962C8B-B14F-4D97-AF65-F5344CB8AC3E}">
        <p14:creationId xmlns:p14="http://schemas.microsoft.com/office/powerpoint/2010/main" val="460912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090A1528-753E-4D65-95AC-E9358D15E2F5}" type="datetimeFigureOut">
              <a:rPr lang="es-AR" smtClean="0"/>
              <a:t>12/9/2022</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2352650D-6BF0-49AB-A965-4FD0396C782C}" type="slidenum">
              <a:rPr lang="es-AR" smtClean="0"/>
              <a:t>‹Nº›</a:t>
            </a:fld>
            <a:endParaRPr lang="es-AR"/>
          </a:p>
        </p:txBody>
      </p:sp>
    </p:spTree>
    <p:extLst>
      <p:ext uri="{BB962C8B-B14F-4D97-AF65-F5344CB8AC3E}">
        <p14:creationId xmlns:p14="http://schemas.microsoft.com/office/powerpoint/2010/main" val="1797759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090A1528-753E-4D65-95AC-E9358D15E2F5}" type="datetimeFigureOut">
              <a:rPr lang="es-AR" smtClean="0"/>
              <a:t>12/9/2022</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2352650D-6BF0-49AB-A965-4FD0396C782C}" type="slidenum">
              <a:rPr lang="es-AR" smtClean="0"/>
              <a:t>‹Nº›</a:t>
            </a:fld>
            <a:endParaRPr lang="es-AR"/>
          </a:p>
        </p:txBody>
      </p:sp>
    </p:spTree>
    <p:extLst>
      <p:ext uri="{BB962C8B-B14F-4D97-AF65-F5344CB8AC3E}">
        <p14:creationId xmlns:p14="http://schemas.microsoft.com/office/powerpoint/2010/main" val="1634005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0A1528-753E-4D65-95AC-E9358D15E2F5}" type="datetimeFigureOut">
              <a:rPr lang="es-AR" smtClean="0"/>
              <a:t>12/9/2022</a:t>
            </a:fld>
            <a:endParaRPr lang="es-A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52650D-6BF0-49AB-A965-4FD0396C782C}" type="slidenum">
              <a:rPr lang="es-AR" smtClean="0"/>
              <a:t>‹Nº›</a:t>
            </a:fld>
            <a:endParaRPr lang="es-AR"/>
          </a:p>
        </p:txBody>
      </p:sp>
    </p:spTree>
    <p:extLst>
      <p:ext uri="{BB962C8B-B14F-4D97-AF65-F5344CB8AC3E}">
        <p14:creationId xmlns:p14="http://schemas.microsoft.com/office/powerpoint/2010/main" val="11505684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ambientum.com/ambientum/ciencia/exoplanetas-con-vida-mas-abundante-que-la-tierra.asp" TargetMode="External"/><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https://www.ambientum.com/ambientum/contaminacion/como-contaminar-menos-en-las-ciudades.asp"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un.org/sustainabledevelopment/es/cities/" TargetMode="External"/><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es.wikipedia.org/wiki/Hidrocarburo_arom%C3%A1tico_polic%C3%ADclico" TargetMode="External"/><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47222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ángulo 3"/>
          <p:cNvSpPr/>
          <p:nvPr/>
        </p:nvSpPr>
        <p:spPr>
          <a:xfrm>
            <a:off x="87086" y="0"/>
            <a:ext cx="7210697" cy="6226629"/>
          </a:xfrm>
          <a:prstGeom prst="rect">
            <a:avLst/>
          </a:prstGeom>
        </p:spPr>
        <p:txBody>
          <a:bodyPr wrap="square">
            <a:spAutoFit/>
          </a:bodyPr>
          <a:lstStyle/>
          <a:p>
            <a:pPr algn="just"/>
            <a:r>
              <a:rPr lang="es-ES" sz="3200" b="1" dirty="0">
                <a:solidFill>
                  <a:srgbClr val="111111"/>
                </a:solidFill>
                <a:latin typeface="Roboto"/>
              </a:rPr>
              <a:t>Protección </a:t>
            </a:r>
            <a:r>
              <a:rPr lang="es-ES" sz="3200" b="1" dirty="0" smtClean="0">
                <a:solidFill>
                  <a:srgbClr val="111111"/>
                </a:solidFill>
                <a:latin typeface="Roboto"/>
              </a:rPr>
              <a:t>esencial.</a:t>
            </a:r>
            <a:endParaRPr lang="es-ES" sz="3200" b="1" dirty="0">
              <a:solidFill>
                <a:srgbClr val="111111"/>
              </a:solidFill>
              <a:latin typeface="Roboto"/>
            </a:endParaRPr>
          </a:p>
          <a:p>
            <a:pPr algn="just"/>
            <a:r>
              <a:rPr lang="es-ES" dirty="0">
                <a:solidFill>
                  <a:srgbClr val="222222"/>
                </a:solidFill>
                <a:latin typeface="Verdana" panose="020B0604030504040204" pitchFamily="34" charset="0"/>
              </a:rPr>
              <a:t>Dado que el suelo de buena calidad, sin limitaciones importantes para la agricultura, es un bien escaso, </a:t>
            </a:r>
            <a:r>
              <a:rPr lang="es-ES" dirty="0" smtClean="0">
                <a:solidFill>
                  <a:srgbClr val="222222"/>
                </a:solidFill>
                <a:latin typeface="Verdana" panose="020B0604030504040204" pitchFamily="34" charset="0"/>
              </a:rPr>
              <a:t>la protección de estos suelos es esencial</a:t>
            </a:r>
            <a:r>
              <a:rPr lang="es-ES" dirty="0">
                <a:solidFill>
                  <a:srgbClr val="222222"/>
                </a:solidFill>
                <a:latin typeface="Verdana" panose="020B0604030504040204" pitchFamily="34" charset="0"/>
              </a:rPr>
              <a:t> para el futuro de la humanidad.</a:t>
            </a:r>
          </a:p>
          <a:p>
            <a:pPr algn="just"/>
            <a:r>
              <a:rPr lang="es-ES" dirty="0">
                <a:solidFill>
                  <a:srgbClr val="222222"/>
                </a:solidFill>
                <a:latin typeface="Verdana" panose="020B0604030504040204" pitchFamily="34" charset="0"/>
              </a:rPr>
              <a:t>Otro ejemplo de la relevancia de este conocimiento es </a:t>
            </a:r>
            <a:r>
              <a:rPr lang="es-ES" dirty="0" smtClean="0">
                <a:solidFill>
                  <a:srgbClr val="222222"/>
                </a:solidFill>
                <a:latin typeface="Verdana" panose="020B0604030504040204" pitchFamily="34" charset="0"/>
              </a:rPr>
              <a:t>la AGRICULTURA URBANA. </a:t>
            </a:r>
            <a:r>
              <a:rPr lang="es-ES" dirty="0">
                <a:solidFill>
                  <a:srgbClr val="222222"/>
                </a:solidFill>
                <a:latin typeface="Verdana" panose="020B0604030504040204" pitchFamily="34" charset="0"/>
              </a:rPr>
              <a:t>El interés en el cultivo de alimentos en la ciudad ha crecido durante la última década al calor del incremento de la población urbana y de la preocupación por obtener alimentos sanos y de proximidad.</a:t>
            </a:r>
          </a:p>
          <a:p>
            <a:pPr algn="just"/>
            <a:r>
              <a:rPr lang="es-ES" dirty="0">
                <a:solidFill>
                  <a:srgbClr val="222222"/>
                </a:solidFill>
                <a:latin typeface="Verdana" panose="020B0604030504040204" pitchFamily="34" charset="0"/>
              </a:rPr>
              <a:t>La producción de alimentos en medio urbano debe planificarse teniendo en cuenta las propiedades de los suelos, especialmente en lo que respecta a la presencia de contaminantes, tanto por razones de fertilidad y productividad como por motivos de seguridad alimentaria.</a:t>
            </a:r>
          </a:p>
          <a:p>
            <a:pPr algn="just"/>
            <a:r>
              <a:rPr lang="es-ES" dirty="0">
                <a:solidFill>
                  <a:srgbClr val="222222"/>
                </a:solidFill>
                <a:latin typeface="Verdana" panose="020B0604030504040204" pitchFamily="34" charset="0"/>
              </a:rPr>
              <a:t>Por todo ello, los suelos urbanos deberían ser considerados un elemento y recurso esencial del ecosistema urbano, ser estudiados y tenidos en cuenta en la planificación urbana. Esto contribuirá a responder de manera más eficaz a los complejos retos ambientales asociados a la urbanización y a avanzar hacia la construcción de ciudades sostenibles.</a:t>
            </a:r>
            <a:endParaRPr lang="es-ES" b="0" i="0" dirty="0">
              <a:solidFill>
                <a:srgbClr val="222222"/>
              </a:solidFill>
              <a:effectLst/>
              <a:latin typeface="Verdana" panose="020B0604030504040204" pitchFamily="34" charset="0"/>
            </a:endParaRPr>
          </a:p>
        </p:txBody>
      </p:sp>
      <p:pic>
        <p:nvPicPr>
          <p:cNvPr id="3" name="Imagen 2"/>
          <p:cNvPicPr>
            <a:picLocks noChangeAspect="1"/>
          </p:cNvPicPr>
          <p:nvPr/>
        </p:nvPicPr>
        <p:blipFill>
          <a:blip r:embed="rId3"/>
          <a:stretch>
            <a:fillRect/>
          </a:stretch>
        </p:blipFill>
        <p:spPr>
          <a:xfrm>
            <a:off x="7685200" y="580350"/>
            <a:ext cx="3226640" cy="2146091"/>
          </a:xfrm>
          <a:prstGeom prst="rect">
            <a:avLst/>
          </a:prstGeom>
        </p:spPr>
      </p:pic>
      <p:pic>
        <p:nvPicPr>
          <p:cNvPr id="5" name="Imagen 4"/>
          <p:cNvPicPr>
            <a:picLocks noChangeAspect="1"/>
          </p:cNvPicPr>
          <p:nvPr/>
        </p:nvPicPr>
        <p:blipFill>
          <a:blip r:embed="rId4"/>
          <a:stretch>
            <a:fillRect/>
          </a:stretch>
        </p:blipFill>
        <p:spPr>
          <a:xfrm>
            <a:off x="7685200" y="3113314"/>
            <a:ext cx="3226640" cy="1810234"/>
          </a:xfrm>
          <a:prstGeom prst="rect">
            <a:avLst/>
          </a:prstGeom>
        </p:spPr>
      </p:pic>
    </p:spTree>
    <p:extLst>
      <p:ext uri="{BB962C8B-B14F-4D97-AF65-F5344CB8AC3E}">
        <p14:creationId xmlns:p14="http://schemas.microsoft.com/office/powerpoint/2010/main" val="4105221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Imagen 4"/>
          <p:cNvPicPr>
            <a:picLocks noChangeAspect="1"/>
          </p:cNvPicPr>
          <p:nvPr/>
        </p:nvPicPr>
        <p:blipFill>
          <a:blip r:embed="rId3"/>
          <a:stretch>
            <a:fillRect/>
          </a:stretch>
        </p:blipFill>
        <p:spPr>
          <a:xfrm>
            <a:off x="7581491" y="622935"/>
            <a:ext cx="5267325" cy="4514850"/>
          </a:xfrm>
          <a:prstGeom prst="rect">
            <a:avLst/>
          </a:prstGeom>
        </p:spPr>
      </p:pic>
      <p:sp>
        <p:nvSpPr>
          <p:cNvPr id="8" name="Rectángulo 7"/>
          <p:cNvSpPr/>
          <p:nvPr/>
        </p:nvSpPr>
        <p:spPr>
          <a:xfrm>
            <a:off x="914400" y="622935"/>
            <a:ext cx="6096000" cy="4247317"/>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smtClean="0">
                <a:ln>
                  <a:noFill/>
                </a:ln>
                <a:solidFill>
                  <a:srgbClr val="000000"/>
                </a:solidFill>
                <a:effectLst/>
                <a:uLnTx/>
                <a:uFillTx/>
                <a:latin typeface="inherit"/>
                <a:ea typeface="+mn-ea"/>
                <a:cs typeface="+mn-cs"/>
              </a:rPr>
              <a:t>ESPACIO URBANO: Inclusivo</a:t>
            </a:r>
            <a:r>
              <a:rPr kumimoji="0" lang="es-ES" sz="1800" b="1" i="0" u="none" strike="noStrike" kern="1200" cap="none" spc="0" normalizeH="0" baseline="0" noProof="0" dirty="0">
                <a:ln>
                  <a:noFill/>
                </a:ln>
                <a:solidFill>
                  <a:srgbClr val="000000"/>
                </a:solidFill>
                <a:effectLst/>
                <a:uLnTx/>
                <a:uFillTx/>
                <a:latin typeface="inherit"/>
                <a:ea typeface="+mn-ea"/>
                <a:cs typeface="+mn-cs"/>
              </a:rPr>
              <a:t>, sustentable, accesible y </a:t>
            </a:r>
            <a:r>
              <a:rPr kumimoji="0" lang="es-ES" sz="1800" b="1" i="0" u="none" strike="noStrike" kern="1200" cap="none" spc="0" normalizeH="0" baseline="0" noProof="0" dirty="0" smtClean="0">
                <a:ln>
                  <a:noFill/>
                </a:ln>
                <a:solidFill>
                  <a:srgbClr val="000000"/>
                </a:solidFill>
                <a:effectLst/>
                <a:uLnTx/>
                <a:uFillTx/>
                <a:latin typeface="inherit"/>
                <a:ea typeface="+mn-ea"/>
                <a:cs typeface="+mn-cs"/>
              </a:rPr>
              <a:t>ético.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1" i="0" u="none" strike="noStrike" kern="1200" cap="none" spc="0" normalizeH="0" baseline="0" noProof="0" dirty="0">
              <a:ln>
                <a:noFill/>
              </a:ln>
              <a:solidFill>
                <a:srgbClr val="000000"/>
              </a:solidFill>
              <a:effectLst/>
              <a:uLnTx/>
              <a:uFillTx/>
              <a:latin typeface="inheri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srgbClr val="000000"/>
                </a:solidFill>
                <a:effectLst/>
                <a:uLnTx/>
                <a:uFillTx/>
                <a:latin typeface="Roboto"/>
                <a:ea typeface="+mn-ea"/>
                <a:cs typeface="+mn-cs"/>
              </a:rPr>
              <a:t>Idear un espacio urbano significa planificar un hábitat inclusivo, sustentable, accesible y ético, que facilite a las personas el acceso a la vivienda y a necesidades básicas de salud, cultura, alimentación, trabajo, educación, recreación y deporte</a:t>
            </a:r>
            <a:r>
              <a:rPr kumimoji="0" lang="es-ES" sz="1800" b="0" i="0" u="none" strike="noStrike" kern="1200" cap="none" spc="0" normalizeH="0" baseline="0" noProof="0" dirty="0" smtClean="0">
                <a:ln>
                  <a:noFill/>
                </a:ln>
                <a:solidFill>
                  <a:srgbClr val="000000"/>
                </a:solidFill>
                <a:effectLst/>
                <a:uLnTx/>
                <a:uFillTx/>
                <a:latin typeface="Roboto"/>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000000"/>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a:ln>
                  <a:noFill/>
                </a:ln>
                <a:solidFill>
                  <a:srgbClr val="000000"/>
                </a:solidFill>
                <a:effectLst/>
                <a:uLnTx/>
                <a:uFillTx/>
                <a:latin typeface="Roboto"/>
                <a:ea typeface="+mn-ea"/>
                <a:cs typeface="+mn-cs"/>
              </a:rPr>
              <a:t>El desarrollo urbano es </a:t>
            </a:r>
            <a:r>
              <a:rPr kumimoji="0" lang="es-ES" sz="1800" b="0" i="0" u="none" strike="noStrike" kern="1200" cap="none" spc="0" normalizeH="0" baseline="0" noProof="0" dirty="0" err="1">
                <a:ln>
                  <a:noFill/>
                </a:ln>
                <a:solidFill>
                  <a:srgbClr val="000000"/>
                </a:solidFill>
                <a:effectLst/>
                <a:uLnTx/>
                <a:uFillTx/>
                <a:latin typeface="Roboto"/>
                <a:ea typeface="+mn-ea"/>
                <a:cs typeface="+mn-cs"/>
              </a:rPr>
              <a:t>reimaginar</a:t>
            </a:r>
            <a:r>
              <a:rPr kumimoji="0" lang="es-ES" sz="1800" b="0" i="0" u="none" strike="noStrike" kern="1200" cap="none" spc="0" normalizeH="0" baseline="0" noProof="0" dirty="0">
                <a:ln>
                  <a:noFill/>
                </a:ln>
                <a:solidFill>
                  <a:srgbClr val="000000"/>
                </a:solidFill>
                <a:effectLst/>
                <a:uLnTx/>
                <a:uFillTx/>
                <a:latin typeface="Roboto"/>
                <a:ea typeface="+mn-ea"/>
                <a:cs typeface="+mn-cs"/>
              </a:rPr>
              <a:t> el hábitat para propiciar el desarrollo humano. </a:t>
            </a:r>
            <a:endParaRPr kumimoji="0" lang="es-ES" sz="1800" b="0" i="0" u="none" strike="noStrike" kern="1200" cap="none" spc="0" normalizeH="0" baseline="0" noProof="0" dirty="0" smtClean="0">
              <a:ln>
                <a:noFill/>
              </a:ln>
              <a:solidFill>
                <a:srgbClr val="000000"/>
              </a:solidFill>
              <a:effectLst/>
              <a:uLnTx/>
              <a:uFillTx/>
              <a:latin typeface="Robot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solidFill>
                <a:srgbClr val="000000"/>
              </a:solidFill>
              <a:latin typeface="Roboto"/>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smtClean="0">
                <a:ln>
                  <a:noFill/>
                </a:ln>
                <a:solidFill>
                  <a:srgbClr val="000000"/>
                </a:solidFill>
                <a:effectLst/>
                <a:uLnTx/>
                <a:uFillTx/>
                <a:latin typeface="Roboto"/>
                <a:ea typeface="+mn-ea"/>
                <a:cs typeface="+mn-cs"/>
              </a:rPr>
              <a:t>Nuestro </a:t>
            </a:r>
            <a:r>
              <a:rPr kumimoji="0" lang="es-ES" sz="1800" b="1" i="0" u="none" strike="noStrike" kern="1200" cap="none" spc="0" normalizeH="0" baseline="0" noProof="0" dirty="0">
                <a:ln>
                  <a:noFill/>
                </a:ln>
                <a:solidFill>
                  <a:srgbClr val="000000"/>
                </a:solidFill>
                <a:effectLst/>
                <a:uLnTx/>
                <a:uFillTx/>
                <a:latin typeface="Roboto"/>
                <a:ea typeface="+mn-ea"/>
                <a:cs typeface="+mn-cs"/>
              </a:rPr>
              <a:t>propósito es crear lugares que sean vivibles hoy y sostenibles mañana siendo capaces de responder positivamente al paso del tiempo.</a:t>
            </a:r>
            <a:endParaRPr kumimoji="0" lang="es-ES" sz="1800" b="0" i="0" u="none" strike="noStrike" kern="1200" cap="none" spc="0" normalizeH="0" baseline="0" noProof="0" dirty="0">
              <a:ln>
                <a:noFill/>
              </a:ln>
              <a:solidFill>
                <a:srgbClr val="000000"/>
              </a:solidFill>
              <a:effectLst/>
              <a:uLnTx/>
              <a:uFillTx/>
              <a:latin typeface="Roboto"/>
              <a:ea typeface="+mn-ea"/>
              <a:cs typeface="+mn-cs"/>
            </a:endParaRPr>
          </a:p>
        </p:txBody>
      </p:sp>
    </p:spTree>
    <p:extLst>
      <p:ext uri="{BB962C8B-B14F-4D97-AF65-F5344CB8AC3E}">
        <p14:creationId xmlns:p14="http://schemas.microsoft.com/office/powerpoint/2010/main" val="3393170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uadroTexto 2"/>
          <p:cNvSpPr txBox="1"/>
          <p:nvPr/>
        </p:nvSpPr>
        <p:spPr>
          <a:xfrm>
            <a:off x="904875" y="533400"/>
            <a:ext cx="3989297"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4800" b="0" i="0" u="none" strike="noStrike" kern="1200" cap="none" spc="0" normalizeH="0" baseline="0" noProof="0" dirty="0" smtClean="0">
                <a:ln>
                  <a:noFill/>
                </a:ln>
                <a:solidFill>
                  <a:prstClr val="black"/>
                </a:solidFill>
                <a:effectLst/>
                <a:uLnTx/>
                <a:uFillTx/>
                <a:latin typeface="Calibri" panose="020F0502020204030204"/>
                <a:ea typeface="+mn-ea"/>
                <a:cs typeface="+mn-cs"/>
              </a:rPr>
              <a:t>ACTIVIDAD N°3</a:t>
            </a:r>
            <a:endPar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CuadroTexto 3"/>
          <p:cNvSpPr txBox="1"/>
          <p:nvPr/>
        </p:nvSpPr>
        <p:spPr>
          <a:xfrm>
            <a:off x="990600" y="200025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CuadroTexto 4"/>
          <p:cNvSpPr txBox="1"/>
          <p:nvPr/>
        </p:nvSpPr>
        <p:spPr>
          <a:xfrm>
            <a:off x="1025435" y="1897797"/>
            <a:ext cx="7617823"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smtClean="0">
                <a:solidFill>
                  <a:prstClr val="black"/>
                </a:solidFill>
                <a:latin typeface="Calibri" panose="020F0502020204030204"/>
              </a:rPr>
              <a:t>TRABAJO GRUPAL</a:t>
            </a:r>
            <a:r>
              <a:rPr kumimoji="0" lang="es-E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noProof="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dirty="0" smtClean="0">
                <a:ln>
                  <a:noFill/>
                </a:ln>
                <a:solidFill>
                  <a:prstClr val="black"/>
                </a:solidFill>
                <a:effectLst/>
                <a:uLnTx/>
                <a:uFillTx/>
                <a:latin typeface="Calibri" panose="020F0502020204030204"/>
                <a:ea typeface="+mn-ea"/>
                <a:cs typeface="+mn-cs"/>
              </a:rPr>
              <a:t>Charla-Debate</a:t>
            </a:r>
            <a:r>
              <a:rPr kumimoji="0" lang="es-ES" sz="1800" b="0" i="0" u="none" strike="noStrike" kern="1200" cap="none" spc="0" normalizeH="0" dirty="0" smtClean="0">
                <a:ln>
                  <a:noFill/>
                </a:ln>
                <a:solidFill>
                  <a:prstClr val="black"/>
                </a:solidFill>
                <a:effectLst/>
                <a:uLnTx/>
                <a:uFillTx/>
                <a:latin typeface="Calibri" panose="020F0502020204030204"/>
                <a:ea typeface="+mn-ea"/>
                <a:cs typeface="+mn-cs"/>
              </a:rPr>
              <a:t> y puesta en común.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aseline="0" noProof="0" dirty="0">
              <a:solidFill>
                <a:prstClr val="black"/>
              </a:solidFill>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dirty="0" smtClean="0">
                <a:ln>
                  <a:noFill/>
                </a:ln>
                <a:solidFill>
                  <a:prstClr val="black"/>
                </a:solidFill>
                <a:effectLst/>
                <a:uLnTx/>
                <a:uFillTx/>
                <a:latin typeface="Calibri" panose="020F0502020204030204"/>
                <a:ea typeface="+mn-ea"/>
                <a:cs typeface="+mn-cs"/>
              </a:rPr>
              <a:t>Suelos en la localidad de Merlo.. Políticas de manejo-visión actual y a futuro.</a:t>
            </a:r>
            <a:endParaRPr kumimoji="0" lang="es-ES"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2738963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uadroTexto 2"/>
          <p:cNvSpPr txBox="1"/>
          <p:nvPr/>
        </p:nvSpPr>
        <p:spPr>
          <a:xfrm>
            <a:off x="904875" y="533400"/>
            <a:ext cx="3989297"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4800" b="0" i="0" u="none" strike="noStrike" kern="1200" cap="none" spc="0" normalizeH="0" baseline="0" noProof="0" dirty="0" smtClean="0">
                <a:ln>
                  <a:noFill/>
                </a:ln>
                <a:solidFill>
                  <a:prstClr val="black"/>
                </a:solidFill>
                <a:effectLst/>
                <a:uLnTx/>
                <a:uFillTx/>
                <a:latin typeface="Calibri" panose="020F0502020204030204"/>
                <a:ea typeface="+mn-ea"/>
                <a:cs typeface="+mn-cs"/>
              </a:rPr>
              <a:t>ACTIVIDAD N°4</a:t>
            </a:r>
            <a:endPar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CuadroTexto 3"/>
          <p:cNvSpPr txBox="1"/>
          <p:nvPr/>
        </p:nvSpPr>
        <p:spPr>
          <a:xfrm>
            <a:off x="990600" y="200025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CuadroTexto 4"/>
          <p:cNvSpPr txBox="1"/>
          <p:nvPr/>
        </p:nvSpPr>
        <p:spPr>
          <a:xfrm>
            <a:off x="1025435" y="1897797"/>
            <a:ext cx="7617823"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Leer, analizar y debatir</a:t>
            </a:r>
            <a:r>
              <a:rPr kumimoji="0" lang="es-E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VER PÁGINAS 14-18-41</a:t>
            </a:r>
            <a:endParaRPr kumimoji="0" lang="es-ES"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a:t>
            </a:r>
          </a:p>
        </p:txBody>
      </p:sp>
      <p:sp>
        <p:nvSpPr>
          <p:cNvPr id="6" name="Rectángulo 5"/>
          <p:cNvSpPr/>
          <p:nvPr/>
        </p:nvSpPr>
        <p:spPr>
          <a:xfrm>
            <a:off x="990600" y="2967335"/>
            <a:ext cx="6096000" cy="923330"/>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https://www.argentina.gob.ar/habitat/plan-nacional-de-suelo-urbano/programa-nacional-de-produccion-de-suelo/presentaci%C3%B3n_proyectos</a:t>
            </a:r>
          </a:p>
        </p:txBody>
      </p:sp>
    </p:spTree>
    <p:extLst>
      <p:ext uri="{BB962C8B-B14F-4D97-AF65-F5344CB8AC3E}">
        <p14:creationId xmlns:p14="http://schemas.microsoft.com/office/powerpoint/2010/main" val="2812941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uadroTexto 2"/>
          <p:cNvSpPr txBox="1"/>
          <p:nvPr/>
        </p:nvSpPr>
        <p:spPr>
          <a:xfrm>
            <a:off x="1190625" y="751344"/>
            <a:ext cx="8134350" cy="4832092"/>
          </a:xfrm>
          <a:prstGeom prst="rect">
            <a:avLst/>
          </a:prstGeom>
          <a:noFill/>
        </p:spPr>
        <p:txBody>
          <a:bodyPr wrap="square" rtlCol="0">
            <a:spAutoFit/>
          </a:bodyPr>
          <a:lstStyle/>
          <a:p>
            <a:pPr lvl="0"/>
            <a:r>
              <a:rPr lang="es-ES" sz="4800" b="1" dirty="0" smtClean="0"/>
              <a:t>EL ESTUDIO DEL SUELO</a:t>
            </a:r>
          </a:p>
          <a:p>
            <a:pPr lvl="0"/>
            <a:endParaRPr lang="es-ES" sz="4800" b="1" dirty="0">
              <a:solidFill>
                <a:prstClr val="black"/>
              </a:solidFill>
            </a:endParaRPr>
          </a:p>
          <a:p>
            <a:pPr lvl="0"/>
            <a:r>
              <a:rPr lang="es-ES" sz="2800" b="1" dirty="0" smtClean="0">
                <a:solidFill>
                  <a:prstClr val="black"/>
                </a:solidFill>
              </a:rPr>
              <a:t>-EDAFOLOGÍA…</a:t>
            </a:r>
          </a:p>
          <a:p>
            <a:pPr lvl="0"/>
            <a:r>
              <a:rPr lang="es-ES" sz="2800" b="1" dirty="0" smtClean="0">
                <a:solidFill>
                  <a:prstClr val="black"/>
                </a:solidFill>
              </a:rPr>
              <a:t>-¿QUE ES SUELO?</a:t>
            </a:r>
          </a:p>
          <a:p>
            <a:pPr lvl="0"/>
            <a:r>
              <a:rPr lang="es-ES" sz="2800" b="1" dirty="0" smtClean="0">
                <a:solidFill>
                  <a:prstClr val="black"/>
                </a:solidFill>
              </a:rPr>
              <a:t>-PROCESOS DE FORMACIÓN..</a:t>
            </a:r>
          </a:p>
          <a:p>
            <a:pPr lvl="0"/>
            <a:r>
              <a:rPr lang="es-ES" sz="2800" b="1" dirty="0" smtClean="0">
                <a:solidFill>
                  <a:prstClr val="black"/>
                </a:solidFill>
              </a:rPr>
              <a:t>-FUNCIONES- FISICAS QUIMICAS Y BIOLOGICAS</a:t>
            </a:r>
          </a:p>
          <a:p>
            <a:pPr lvl="0"/>
            <a:r>
              <a:rPr lang="es-ES" sz="2800" b="1" dirty="0" smtClean="0">
                <a:solidFill>
                  <a:prstClr val="black"/>
                </a:solidFill>
              </a:rPr>
              <a:t>-MANEJO DE SUELOS…</a:t>
            </a:r>
            <a:endParaRPr lang="en-US" sz="2800" dirty="0">
              <a:solidFill>
                <a:prstClr val="black"/>
              </a:solidFill>
            </a:endParaRPr>
          </a:p>
          <a:p>
            <a:endParaRPr lang="es-ES" dirty="0" smtClean="0"/>
          </a:p>
          <a:p>
            <a:endParaRPr lang="es-ES" dirty="0" smtClean="0"/>
          </a:p>
          <a:p>
            <a:endParaRPr lang="es-ES" dirty="0"/>
          </a:p>
          <a:p>
            <a:endParaRPr lang="en-US" dirty="0"/>
          </a:p>
        </p:txBody>
      </p:sp>
    </p:spTree>
    <p:extLst>
      <p:ext uri="{BB962C8B-B14F-4D97-AF65-F5344CB8AC3E}">
        <p14:creationId xmlns:p14="http://schemas.microsoft.com/office/powerpoint/2010/main" val="415849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uadroTexto 2"/>
          <p:cNvSpPr txBox="1"/>
          <p:nvPr/>
        </p:nvSpPr>
        <p:spPr>
          <a:xfrm>
            <a:off x="1000125" y="752475"/>
            <a:ext cx="9201150" cy="2585323"/>
          </a:xfrm>
          <a:prstGeom prst="rect">
            <a:avLst/>
          </a:prstGeom>
          <a:noFill/>
        </p:spPr>
        <p:txBody>
          <a:bodyPr wrap="square" rtlCol="0">
            <a:spAutoFit/>
          </a:bodyPr>
          <a:lstStyle/>
          <a:p>
            <a:r>
              <a:rPr lang="es-ES" sz="5400" dirty="0" smtClean="0"/>
              <a:t>UNIDAD N°2</a:t>
            </a:r>
          </a:p>
          <a:p>
            <a:endParaRPr lang="es-ES" sz="5400" dirty="0" smtClean="0"/>
          </a:p>
          <a:p>
            <a:r>
              <a:rPr lang="es-ES" sz="5400" dirty="0" smtClean="0"/>
              <a:t>SUELOS</a:t>
            </a:r>
            <a:endParaRPr lang="en-US" sz="5400" dirty="0"/>
          </a:p>
        </p:txBody>
      </p:sp>
      <p:pic>
        <p:nvPicPr>
          <p:cNvPr id="4" name="Imagen 3"/>
          <p:cNvPicPr>
            <a:picLocks noChangeAspect="1"/>
          </p:cNvPicPr>
          <p:nvPr/>
        </p:nvPicPr>
        <p:blipFill>
          <a:blip r:embed="rId3"/>
          <a:stretch>
            <a:fillRect/>
          </a:stretch>
        </p:blipFill>
        <p:spPr>
          <a:xfrm>
            <a:off x="3945750" y="2445926"/>
            <a:ext cx="3874548" cy="3078003"/>
          </a:xfrm>
          <a:prstGeom prst="rect">
            <a:avLst/>
          </a:prstGeom>
        </p:spPr>
      </p:pic>
    </p:spTree>
    <p:extLst>
      <p:ext uri="{BB962C8B-B14F-4D97-AF65-F5344CB8AC3E}">
        <p14:creationId xmlns:p14="http://schemas.microsoft.com/office/powerpoint/2010/main" val="2425624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uadroTexto 2"/>
          <p:cNvSpPr txBox="1"/>
          <p:nvPr/>
        </p:nvSpPr>
        <p:spPr>
          <a:xfrm>
            <a:off x="405765" y="197848"/>
            <a:ext cx="8912406" cy="1754326"/>
          </a:xfrm>
          <a:prstGeom prst="rect">
            <a:avLst/>
          </a:prstGeom>
          <a:noFill/>
        </p:spPr>
        <p:txBody>
          <a:bodyPr wrap="square" rtlCol="0">
            <a:spAutoFit/>
          </a:bodyPr>
          <a:lstStyle/>
          <a:p>
            <a:r>
              <a:rPr lang="es-ES" sz="5400" dirty="0">
                <a:solidFill>
                  <a:srgbClr val="111111"/>
                </a:solidFill>
                <a:latin typeface="Roboto"/>
              </a:rPr>
              <a:t>El papel de los suelos en la sostenibilidad </a:t>
            </a:r>
            <a:r>
              <a:rPr lang="es-ES" sz="5400" dirty="0" smtClean="0">
                <a:solidFill>
                  <a:srgbClr val="111111"/>
                </a:solidFill>
                <a:latin typeface="Roboto"/>
              </a:rPr>
              <a:t>urbana.</a:t>
            </a:r>
            <a:endParaRPr lang="es-ES" sz="5400" b="0" i="0" dirty="0">
              <a:solidFill>
                <a:srgbClr val="111111"/>
              </a:solidFill>
              <a:effectLst/>
              <a:latin typeface="Roboto"/>
            </a:endParaRPr>
          </a:p>
        </p:txBody>
      </p:sp>
      <p:sp>
        <p:nvSpPr>
          <p:cNvPr id="5" name="Rectángulo 4"/>
          <p:cNvSpPr/>
          <p:nvPr/>
        </p:nvSpPr>
        <p:spPr>
          <a:xfrm>
            <a:off x="557348" y="2494228"/>
            <a:ext cx="6096000" cy="2862322"/>
          </a:xfrm>
          <a:prstGeom prst="rect">
            <a:avLst/>
          </a:prstGeom>
        </p:spPr>
        <p:txBody>
          <a:bodyPr>
            <a:spAutoFit/>
          </a:bodyPr>
          <a:lstStyle/>
          <a:p>
            <a:pPr algn="just"/>
            <a:r>
              <a:rPr lang="es-ES" dirty="0">
                <a:solidFill>
                  <a:srgbClr val="222222"/>
                </a:solidFill>
                <a:latin typeface="Verdana" panose="020B0604030504040204" pitchFamily="34" charset="0"/>
              </a:rPr>
              <a:t>En un contexto de crecimiento urbano acelerado en todo el </a:t>
            </a:r>
            <a:r>
              <a:rPr lang="es-ES" dirty="0">
                <a:solidFill>
                  <a:srgbClr val="DD3333"/>
                </a:solidFill>
                <a:latin typeface="Verdana" panose="020B0604030504040204" pitchFamily="34" charset="0"/>
                <a:hlinkClick r:id="rId3"/>
              </a:rPr>
              <a:t>planeta</a:t>
            </a:r>
            <a:r>
              <a:rPr lang="es-ES" dirty="0">
                <a:solidFill>
                  <a:srgbClr val="222222"/>
                </a:solidFill>
                <a:latin typeface="Verdana" panose="020B0604030504040204" pitchFamily="34" charset="0"/>
              </a:rPr>
              <a:t>, estudiar y caracterizar los suelos sobre los que se asientan las ciudades permitirá desarrollar </a:t>
            </a:r>
            <a:r>
              <a:rPr lang="es-ES" dirty="0">
                <a:solidFill>
                  <a:srgbClr val="DD3333"/>
                </a:solidFill>
                <a:latin typeface="Verdana" panose="020B0604030504040204" pitchFamily="34" charset="0"/>
                <a:hlinkClick r:id="rId4"/>
              </a:rPr>
              <a:t>ciudades</a:t>
            </a:r>
            <a:r>
              <a:rPr lang="es-ES" dirty="0">
                <a:solidFill>
                  <a:srgbClr val="222222"/>
                </a:solidFill>
                <a:latin typeface="Verdana" panose="020B0604030504040204" pitchFamily="34" charset="0"/>
              </a:rPr>
              <a:t> más seguras y sostenibles.</a:t>
            </a:r>
          </a:p>
          <a:p>
            <a:pPr algn="just"/>
            <a:r>
              <a:rPr lang="es-ES" dirty="0">
                <a:solidFill>
                  <a:srgbClr val="222222"/>
                </a:solidFill>
                <a:latin typeface="Verdana" panose="020B0604030504040204" pitchFamily="34" charset="0"/>
              </a:rPr>
              <a:t>Los suelos urbanos, sustento de la vegetación y de las infraestructuras, son un recurso clave para el desarrollo sostenible. Integrar el conocimiento de los suelos en la planificación urbana nos ayudará a avanzar hacia un crecimiento urbano sostenible.</a:t>
            </a:r>
            <a:endParaRPr lang="es-ES" b="0" i="0" dirty="0">
              <a:solidFill>
                <a:srgbClr val="222222"/>
              </a:solidFill>
              <a:effectLst/>
              <a:latin typeface="Verdana" panose="020B0604030504040204" pitchFamily="34" charset="0"/>
            </a:endParaRPr>
          </a:p>
        </p:txBody>
      </p:sp>
      <p:pic>
        <p:nvPicPr>
          <p:cNvPr id="4" name="Imagen 3"/>
          <p:cNvPicPr>
            <a:picLocks noChangeAspect="1"/>
          </p:cNvPicPr>
          <p:nvPr/>
        </p:nvPicPr>
        <p:blipFill>
          <a:blip r:embed="rId5"/>
          <a:stretch>
            <a:fillRect/>
          </a:stretch>
        </p:blipFill>
        <p:spPr>
          <a:xfrm>
            <a:off x="7141353" y="2494228"/>
            <a:ext cx="4190355" cy="2764471"/>
          </a:xfrm>
          <a:prstGeom prst="rect">
            <a:avLst/>
          </a:prstGeom>
        </p:spPr>
      </p:pic>
    </p:spTree>
    <p:extLst>
      <p:ext uri="{BB962C8B-B14F-4D97-AF65-F5344CB8AC3E}">
        <p14:creationId xmlns:p14="http://schemas.microsoft.com/office/powerpoint/2010/main" val="378992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ángulo 3"/>
          <p:cNvSpPr/>
          <p:nvPr/>
        </p:nvSpPr>
        <p:spPr>
          <a:xfrm>
            <a:off x="496388" y="474345"/>
            <a:ext cx="8604069" cy="5539978"/>
          </a:xfrm>
          <a:prstGeom prst="rect">
            <a:avLst/>
          </a:prstGeom>
        </p:spPr>
        <p:txBody>
          <a:bodyPr wrap="square">
            <a:spAutoFit/>
          </a:bodyPr>
          <a:lstStyle/>
          <a:p>
            <a:pPr algn="just"/>
            <a:r>
              <a:rPr lang="es-ES" sz="2400" b="1" dirty="0">
                <a:solidFill>
                  <a:srgbClr val="111111"/>
                </a:solidFill>
                <a:latin typeface="Roboto"/>
              </a:rPr>
              <a:t>La intensificación de la </a:t>
            </a:r>
            <a:r>
              <a:rPr lang="es-ES" sz="2400" b="1" dirty="0" smtClean="0">
                <a:solidFill>
                  <a:srgbClr val="111111"/>
                </a:solidFill>
                <a:latin typeface="Roboto"/>
              </a:rPr>
              <a:t>urbanización</a:t>
            </a:r>
          </a:p>
          <a:p>
            <a:pPr algn="just"/>
            <a:endParaRPr lang="es-ES" sz="2400" b="1" dirty="0">
              <a:solidFill>
                <a:srgbClr val="111111"/>
              </a:solidFill>
              <a:latin typeface="Roboto"/>
            </a:endParaRPr>
          </a:p>
          <a:p>
            <a:pPr algn="just"/>
            <a:r>
              <a:rPr lang="es-ES" dirty="0">
                <a:solidFill>
                  <a:srgbClr val="222222"/>
                </a:solidFill>
                <a:latin typeface="Verdana" panose="020B0604030504040204" pitchFamily="34" charset="0"/>
              </a:rPr>
              <a:t>La concentración de la población en zonas urbanas y el crecimiento de las ciudades se han intensificado durante las últimas décadas y sin duda lo seguirán haciendo en el futuro</a:t>
            </a:r>
            <a:r>
              <a:rPr lang="es-ES" dirty="0" smtClean="0">
                <a:solidFill>
                  <a:srgbClr val="222222"/>
                </a:solidFill>
                <a:latin typeface="Verdana" panose="020B0604030504040204" pitchFamily="34" charset="0"/>
              </a:rPr>
              <a:t>.</a:t>
            </a:r>
          </a:p>
          <a:p>
            <a:pPr algn="just"/>
            <a:endParaRPr lang="es-ES" dirty="0">
              <a:solidFill>
                <a:srgbClr val="222222"/>
              </a:solidFill>
              <a:latin typeface="Verdana" panose="020B0604030504040204" pitchFamily="34" charset="0"/>
            </a:endParaRPr>
          </a:p>
          <a:p>
            <a:pPr algn="just"/>
            <a:r>
              <a:rPr lang="es-ES" dirty="0">
                <a:solidFill>
                  <a:srgbClr val="222222"/>
                </a:solidFill>
                <a:latin typeface="Verdana" panose="020B0604030504040204" pitchFamily="34" charset="0"/>
              </a:rPr>
              <a:t>El porcentaje de la población mundial que vive en ciudades acaba de superar el 50% y el </a:t>
            </a:r>
            <a:r>
              <a:rPr lang="es-ES" dirty="0" smtClean="0">
                <a:solidFill>
                  <a:srgbClr val="222222"/>
                </a:solidFill>
                <a:latin typeface="Verdana" panose="020B0604030504040204" pitchFamily="34" charset="0"/>
              </a:rPr>
              <a:t>informe de </a:t>
            </a:r>
            <a:r>
              <a:rPr lang="es-ES" dirty="0">
                <a:solidFill>
                  <a:srgbClr val="222222"/>
                </a:solidFill>
                <a:latin typeface="Verdana" panose="020B0604030504040204" pitchFamily="34" charset="0"/>
              </a:rPr>
              <a:t>la ONU estima que en 2050 llegará al 68% (en países como Francia, Bélgica o Dinamarca supera ya el 80%). La población urbana habrá aumentado desde los 751 millones de 1950 y los 4 200 millones de 2018 hasta los 6 700 millones en 2050</a:t>
            </a:r>
            <a:r>
              <a:rPr lang="es-ES" dirty="0" smtClean="0">
                <a:solidFill>
                  <a:srgbClr val="222222"/>
                </a:solidFill>
                <a:latin typeface="Verdana" panose="020B0604030504040204" pitchFamily="34" charset="0"/>
              </a:rPr>
              <a:t>.</a:t>
            </a:r>
          </a:p>
          <a:p>
            <a:pPr algn="just"/>
            <a:endParaRPr lang="es-ES" dirty="0">
              <a:solidFill>
                <a:srgbClr val="222222"/>
              </a:solidFill>
              <a:latin typeface="Verdana" panose="020B0604030504040204" pitchFamily="34" charset="0"/>
            </a:endParaRPr>
          </a:p>
          <a:p>
            <a:pPr algn="just"/>
            <a:r>
              <a:rPr lang="es-ES" dirty="0">
                <a:solidFill>
                  <a:srgbClr val="222222"/>
                </a:solidFill>
                <a:latin typeface="Verdana" panose="020B0604030504040204" pitchFamily="34" charset="0"/>
              </a:rPr>
              <a:t>La intensificación de la urbanización conlleva enormes retos sociales, sanitarios y ambientales, retos que han sido recogidos por la ONU en sus </a:t>
            </a:r>
            <a:r>
              <a:rPr lang="es-ES" dirty="0" smtClean="0">
                <a:solidFill>
                  <a:srgbClr val="222222"/>
                </a:solidFill>
                <a:latin typeface="Verdana" panose="020B0604030504040204" pitchFamily="34" charset="0"/>
              </a:rPr>
              <a:t> objetivos de Desarrollo Sostenible.</a:t>
            </a:r>
          </a:p>
          <a:p>
            <a:pPr algn="just"/>
            <a:endParaRPr lang="es-ES" dirty="0">
              <a:solidFill>
                <a:srgbClr val="222222"/>
              </a:solidFill>
              <a:latin typeface="Verdana" panose="020B0604030504040204" pitchFamily="34" charset="0"/>
              <a:hlinkClick r:id="rId3"/>
            </a:endParaRPr>
          </a:p>
          <a:p>
            <a:pPr algn="just"/>
            <a:r>
              <a:rPr lang="es-ES" b="1" dirty="0" smtClean="0">
                <a:solidFill>
                  <a:srgbClr val="DD3333"/>
                </a:solidFill>
                <a:latin typeface="Verdana" panose="020B0604030504040204" pitchFamily="34" charset="0"/>
                <a:hlinkClick r:id="rId3"/>
              </a:rPr>
              <a:t>Ciudades </a:t>
            </a:r>
            <a:r>
              <a:rPr lang="es-ES" b="1" dirty="0">
                <a:solidFill>
                  <a:srgbClr val="DD3333"/>
                </a:solidFill>
                <a:latin typeface="Verdana" panose="020B0604030504040204" pitchFamily="34" charset="0"/>
                <a:hlinkClick r:id="rId3"/>
              </a:rPr>
              <a:t>y comunidades sostenibles</a:t>
            </a:r>
            <a:r>
              <a:rPr lang="es-ES" b="1" dirty="0">
                <a:solidFill>
                  <a:srgbClr val="222222"/>
                </a:solidFill>
                <a:latin typeface="Verdana" panose="020B0604030504040204" pitchFamily="34" charset="0"/>
              </a:rPr>
              <a:t>, que establece que </a:t>
            </a:r>
            <a:r>
              <a:rPr lang="es-ES" b="1" i="1" dirty="0">
                <a:solidFill>
                  <a:srgbClr val="222222"/>
                </a:solidFill>
                <a:latin typeface="Verdana" panose="020B0604030504040204" pitchFamily="34" charset="0"/>
              </a:rPr>
              <a:t>“las ciudades y los asentamientos humanos sean inclusivos, seguros, </a:t>
            </a:r>
            <a:r>
              <a:rPr lang="es-ES" b="1" i="1" dirty="0" err="1">
                <a:solidFill>
                  <a:srgbClr val="222222"/>
                </a:solidFill>
                <a:latin typeface="Verdana" panose="020B0604030504040204" pitchFamily="34" charset="0"/>
              </a:rPr>
              <a:t>resilientes</a:t>
            </a:r>
            <a:r>
              <a:rPr lang="es-ES" b="1" i="1" dirty="0">
                <a:solidFill>
                  <a:srgbClr val="222222"/>
                </a:solidFill>
                <a:latin typeface="Verdana" panose="020B0604030504040204" pitchFamily="34" charset="0"/>
              </a:rPr>
              <a:t> y sostenibles”</a:t>
            </a:r>
            <a:r>
              <a:rPr lang="es-ES" b="1" dirty="0">
                <a:solidFill>
                  <a:srgbClr val="222222"/>
                </a:solidFill>
                <a:latin typeface="Verdana" panose="020B0604030504040204" pitchFamily="34" charset="0"/>
              </a:rPr>
              <a:t>.</a:t>
            </a:r>
            <a:endParaRPr lang="es-ES" b="1" i="0" dirty="0">
              <a:solidFill>
                <a:srgbClr val="222222"/>
              </a:solidFill>
              <a:effectLst/>
              <a:latin typeface="Verdana" panose="020B0604030504040204" pitchFamily="34" charset="0"/>
            </a:endParaRPr>
          </a:p>
        </p:txBody>
      </p:sp>
    </p:spTree>
    <p:extLst>
      <p:ext uri="{BB962C8B-B14F-4D97-AF65-F5344CB8AC3E}">
        <p14:creationId xmlns:p14="http://schemas.microsoft.com/office/powerpoint/2010/main" val="2883638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CuadroTexto 2"/>
          <p:cNvSpPr txBox="1"/>
          <p:nvPr/>
        </p:nvSpPr>
        <p:spPr>
          <a:xfrm>
            <a:off x="823912" y="278726"/>
            <a:ext cx="9405938" cy="861774"/>
          </a:xfrm>
          <a:prstGeom prst="rect">
            <a:avLst/>
          </a:prstGeom>
          <a:noFill/>
        </p:spPr>
        <p:txBody>
          <a:bodyPr wrap="square" rtlCol="0">
            <a:spAutoFit/>
          </a:bodyPr>
          <a:lstStyle/>
          <a:p>
            <a:r>
              <a:rPr lang="es-ES" sz="3200" b="1" dirty="0" smtClean="0"/>
              <a:t>REPASANDO…</a:t>
            </a:r>
          </a:p>
          <a:p>
            <a:endParaRPr lang="en-US" dirty="0"/>
          </a:p>
        </p:txBody>
      </p:sp>
      <p:sp>
        <p:nvSpPr>
          <p:cNvPr id="4" name="Rectángulo 3"/>
          <p:cNvSpPr/>
          <p:nvPr/>
        </p:nvSpPr>
        <p:spPr>
          <a:xfrm>
            <a:off x="304800" y="1060663"/>
            <a:ext cx="7498080" cy="4524315"/>
          </a:xfrm>
          <a:prstGeom prst="rect">
            <a:avLst/>
          </a:prstGeom>
        </p:spPr>
        <p:txBody>
          <a:bodyPr wrap="square">
            <a:spAutoFit/>
          </a:bodyPr>
          <a:lstStyle/>
          <a:p>
            <a:pPr algn="just"/>
            <a:r>
              <a:rPr lang="es-ES" dirty="0">
                <a:solidFill>
                  <a:srgbClr val="222222"/>
                </a:solidFill>
                <a:latin typeface="Verdana" panose="020B0604030504040204" pitchFamily="34" charset="0"/>
              </a:rPr>
              <a:t>Para alcanzar este fin son fundamentales las zonas verdes y los múltiples beneficios que proporcionan</a:t>
            </a:r>
            <a:r>
              <a:rPr lang="es-ES" dirty="0" smtClean="0">
                <a:solidFill>
                  <a:srgbClr val="222222"/>
                </a:solidFill>
                <a:latin typeface="Verdana" panose="020B0604030504040204" pitchFamily="34" charset="0"/>
              </a:rPr>
              <a:t>:</a:t>
            </a:r>
          </a:p>
          <a:p>
            <a:pPr algn="just"/>
            <a:endParaRPr lang="es-ES" dirty="0">
              <a:solidFill>
                <a:srgbClr val="222222"/>
              </a:solidFill>
              <a:latin typeface="Verdana" panose="020B0604030504040204" pitchFamily="34" charset="0"/>
            </a:endParaRPr>
          </a:p>
          <a:p>
            <a:pPr algn="just">
              <a:buFont typeface="Arial" panose="020B0604020202020204" pitchFamily="34" charset="0"/>
              <a:buChar char="•"/>
            </a:pPr>
            <a:r>
              <a:rPr lang="es-ES" dirty="0">
                <a:solidFill>
                  <a:srgbClr val="222222"/>
                </a:solidFill>
                <a:latin typeface="Verdana" panose="020B0604030504040204" pitchFamily="34" charset="0"/>
              </a:rPr>
              <a:t>Son lugares para las actividades recreativas y el </a:t>
            </a:r>
            <a:r>
              <a:rPr lang="es-ES" dirty="0" smtClean="0">
                <a:solidFill>
                  <a:srgbClr val="222222"/>
                </a:solidFill>
                <a:latin typeface="Verdana" panose="020B0604030504040204" pitchFamily="34" charset="0"/>
              </a:rPr>
              <a:t>deporte.</a:t>
            </a:r>
          </a:p>
          <a:p>
            <a:pPr algn="just"/>
            <a:endParaRPr lang="es-ES" dirty="0">
              <a:solidFill>
                <a:srgbClr val="222222"/>
              </a:solidFill>
              <a:latin typeface="Verdana" panose="020B0604030504040204" pitchFamily="34" charset="0"/>
            </a:endParaRPr>
          </a:p>
          <a:p>
            <a:pPr algn="just">
              <a:buFont typeface="Arial" panose="020B0604020202020204" pitchFamily="34" charset="0"/>
              <a:buChar char="•"/>
            </a:pPr>
            <a:r>
              <a:rPr lang="es-ES" dirty="0">
                <a:solidFill>
                  <a:srgbClr val="222222"/>
                </a:solidFill>
                <a:latin typeface="Verdana" panose="020B0604030504040204" pitchFamily="34" charset="0"/>
              </a:rPr>
              <a:t>Ayudan a reducir el </a:t>
            </a:r>
            <a:r>
              <a:rPr lang="es-ES" dirty="0" smtClean="0">
                <a:solidFill>
                  <a:srgbClr val="222222"/>
                </a:solidFill>
                <a:latin typeface="Verdana" panose="020B0604030504040204" pitchFamily="34" charset="0"/>
              </a:rPr>
              <a:t>efecto isla de calor</a:t>
            </a:r>
            <a:r>
              <a:rPr lang="es-ES" dirty="0">
                <a:solidFill>
                  <a:srgbClr val="222222"/>
                </a:solidFill>
                <a:latin typeface="Verdana" panose="020B0604030504040204" pitchFamily="34" charset="0"/>
              </a:rPr>
              <a:t> que aumenta las temperaturas de las </a:t>
            </a:r>
            <a:r>
              <a:rPr lang="es-ES" dirty="0" smtClean="0">
                <a:solidFill>
                  <a:srgbClr val="222222"/>
                </a:solidFill>
                <a:latin typeface="Verdana" panose="020B0604030504040204" pitchFamily="34" charset="0"/>
              </a:rPr>
              <a:t>ciudades.</a:t>
            </a:r>
          </a:p>
          <a:p>
            <a:pPr algn="just">
              <a:buFont typeface="Arial" panose="020B0604020202020204" pitchFamily="34" charset="0"/>
              <a:buChar char="•"/>
            </a:pPr>
            <a:endParaRPr lang="es-ES" dirty="0">
              <a:solidFill>
                <a:srgbClr val="222222"/>
              </a:solidFill>
              <a:latin typeface="Verdana" panose="020B0604030504040204" pitchFamily="34" charset="0"/>
            </a:endParaRPr>
          </a:p>
          <a:p>
            <a:pPr algn="just">
              <a:buFont typeface="Arial" panose="020B0604020202020204" pitchFamily="34" charset="0"/>
              <a:buChar char="•"/>
            </a:pPr>
            <a:r>
              <a:rPr lang="es-ES" dirty="0">
                <a:solidFill>
                  <a:srgbClr val="222222"/>
                </a:solidFill>
                <a:latin typeface="Verdana" panose="020B0604030504040204" pitchFamily="34" charset="0"/>
              </a:rPr>
              <a:t>Actúan como barrera para la contaminación </a:t>
            </a:r>
            <a:r>
              <a:rPr lang="es-ES" dirty="0" smtClean="0">
                <a:solidFill>
                  <a:srgbClr val="222222"/>
                </a:solidFill>
                <a:latin typeface="Verdana" panose="020B0604030504040204" pitchFamily="34" charset="0"/>
              </a:rPr>
              <a:t>acústica.</a:t>
            </a:r>
          </a:p>
          <a:p>
            <a:pPr algn="just">
              <a:buFont typeface="Arial" panose="020B0604020202020204" pitchFamily="34" charset="0"/>
              <a:buChar char="•"/>
            </a:pPr>
            <a:endParaRPr lang="es-ES" dirty="0">
              <a:solidFill>
                <a:srgbClr val="222222"/>
              </a:solidFill>
              <a:latin typeface="Verdana" panose="020B0604030504040204" pitchFamily="34" charset="0"/>
            </a:endParaRPr>
          </a:p>
          <a:p>
            <a:pPr algn="just">
              <a:buFont typeface="Arial" panose="020B0604020202020204" pitchFamily="34" charset="0"/>
              <a:buChar char="•"/>
            </a:pPr>
            <a:r>
              <a:rPr lang="es-ES" dirty="0">
                <a:solidFill>
                  <a:srgbClr val="222222"/>
                </a:solidFill>
                <a:latin typeface="Verdana" panose="020B0604030504040204" pitchFamily="34" charset="0"/>
              </a:rPr>
              <a:t>La vegetación consume dióxido de carbono y libera </a:t>
            </a:r>
            <a:r>
              <a:rPr lang="es-ES" dirty="0" smtClean="0">
                <a:solidFill>
                  <a:srgbClr val="222222"/>
                </a:solidFill>
                <a:latin typeface="Verdana" panose="020B0604030504040204" pitchFamily="34" charset="0"/>
              </a:rPr>
              <a:t>oxígeno.</a:t>
            </a:r>
          </a:p>
          <a:p>
            <a:pPr algn="just"/>
            <a:endParaRPr lang="es-ES" dirty="0">
              <a:solidFill>
                <a:srgbClr val="222222"/>
              </a:solidFill>
              <a:latin typeface="Verdana" panose="020B0604030504040204" pitchFamily="34" charset="0"/>
            </a:endParaRPr>
          </a:p>
          <a:p>
            <a:pPr algn="just">
              <a:buFont typeface="Arial" panose="020B0604020202020204" pitchFamily="34" charset="0"/>
              <a:buChar char="•"/>
            </a:pPr>
            <a:r>
              <a:rPr lang="es-ES" dirty="0">
                <a:solidFill>
                  <a:srgbClr val="222222"/>
                </a:solidFill>
                <a:latin typeface="Verdana" panose="020B0604030504040204" pitchFamily="34" charset="0"/>
              </a:rPr>
              <a:t>Las plantas y los suelos acumulan </a:t>
            </a:r>
            <a:r>
              <a:rPr lang="es-ES" dirty="0" smtClean="0">
                <a:solidFill>
                  <a:srgbClr val="222222"/>
                </a:solidFill>
                <a:latin typeface="Verdana" panose="020B0604030504040204" pitchFamily="34" charset="0"/>
              </a:rPr>
              <a:t>carbono.</a:t>
            </a:r>
          </a:p>
          <a:p>
            <a:pPr algn="just"/>
            <a:endParaRPr lang="es-ES" dirty="0">
              <a:solidFill>
                <a:srgbClr val="222222"/>
              </a:solidFill>
              <a:latin typeface="Verdana" panose="020B0604030504040204" pitchFamily="34" charset="0"/>
            </a:endParaRPr>
          </a:p>
          <a:p>
            <a:pPr algn="just">
              <a:buFont typeface="Arial" panose="020B0604020202020204" pitchFamily="34" charset="0"/>
              <a:buChar char="•"/>
            </a:pPr>
            <a:r>
              <a:rPr lang="es-ES" dirty="0">
                <a:solidFill>
                  <a:srgbClr val="222222"/>
                </a:solidFill>
                <a:latin typeface="Verdana" panose="020B0604030504040204" pitchFamily="34" charset="0"/>
              </a:rPr>
              <a:t>Son hábitat de numerosas especies, representando verdaderas islas de biodiversidad</a:t>
            </a:r>
            <a:endParaRPr lang="es-ES" b="0" i="0" dirty="0">
              <a:solidFill>
                <a:srgbClr val="222222"/>
              </a:solidFill>
              <a:effectLst/>
              <a:latin typeface="Verdana" panose="020B0604030504040204" pitchFamily="34" charset="0"/>
            </a:endParaRPr>
          </a:p>
        </p:txBody>
      </p:sp>
      <p:pic>
        <p:nvPicPr>
          <p:cNvPr id="5" name="Imagen 4"/>
          <p:cNvPicPr>
            <a:picLocks noChangeAspect="1"/>
          </p:cNvPicPr>
          <p:nvPr/>
        </p:nvPicPr>
        <p:blipFill>
          <a:blip r:embed="rId3"/>
          <a:stretch>
            <a:fillRect/>
          </a:stretch>
        </p:blipFill>
        <p:spPr>
          <a:xfrm>
            <a:off x="7965571" y="1060663"/>
            <a:ext cx="3706689" cy="1778331"/>
          </a:xfrm>
          <a:prstGeom prst="rect">
            <a:avLst/>
          </a:prstGeom>
        </p:spPr>
      </p:pic>
    </p:spTree>
    <p:extLst>
      <p:ext uri="{BB962C8B-B14F-4D97-AF65-F5344CB8AC3E}">
        <p14:creationId xmlns:p14="http://schemas.microsoft.com/office/powerpoint/2010/main" val="1207348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ángulo 4"/>
          <p:cNvSpPr/>
          <p:nvPr/>
        </p:nvSpPr>
        <p:spPr>
          <a:xfrm>
            <a:off x="339634" y="197346"/>
            <a:ext cx="8003178" cy="5570756"/>
          </a:xfrm>
          <a:prstGeom prst="rect">
            <a:avLst/>
          </a:prstGeom>
        </p:spPr>
        <p:txBody>
          <a:bodyPr wrap="square">
            <a:spAutoFit/>
          </a:bodyPr>
          <a:lstStyle/>
          <a:p>
            <a:pPr algn="just"/>
            <a:r>
              <a:rPr lang="es-ES" sz="3200" b="1" dirty="0">
                <a:solidFill>
                  <a:srgbClr val="111111"/>
                </a:solidFill>
                <a:latin typeface="Roboto"/>
              </a:rPr>
              <a:t>El papel de los suelos en las </a:t>
            </a:r>
            <a:r>
              <a:rPr lang="es-ES" sz="3200" b="1" dirty="0" smtClean="0">
                <a:solidFill>
                  <a:srgbClr val="111111"/>
                </a:solidFill>
                <a:latin typeface="Roboto"/>
              </a:rPr>
              <a:t>ciudades</a:t>
            </a:r>
          </a:p>
          <a:p>
            <a:pPr algn="just"/>
            <a:endParaRPr lang="es-ES" sz="3600" b="1" dirty="0">
              <a:solidFill>
                <a:srgbClr val="111111"/>
              </a:solidFill>
              <a:latin typeface="Roboto"/>
            </a:endParaRPr>
          </a:p>
          <a:p>
            <a:pPr algn="just"/>
            <a:r>
              <a:rPr lang="es-ES" dirty="0">
                <a:solidFill>
                  <a:srgbClr val="222222"/>
                </a:solidFill>
                <a:latin typeface="Verdana" panose="020B0604030504040204" pitchFamily="34" charset="0"/>
              </a:rPr>
              <a:t>Para que estas zonas verdes existan y funcionen de manera sostenible, se necesitan suelos capaces de sustentar el crecimiento de la vegetación. Este factor se ha obviado a menudo durante la planificación urbana.</a:t>
            </a:r>
          </a:p>
          <a:p>
            <a:pPr algn="just"/>
            <a:r>
              <a:rPr lang="es-ES" dirty="0">
                <a:solidFill>
                  <a:srgbClr val="222222"/>
                </a:solidFill>
                <a:latin typeface="Verdana" panose="020B0604030504040204" pitchFamily="34" charset="0"/>
              </a:rPr>
              <a:t>Además de ser el medio donde crecen las plantas, los suelos regulan el ciclo hidrológico, permitiendo la infiltración de las precipitaciones. Almacenan carbono y son fuente y hogar de una gran biodiversidad microbiana y de flora y fauna. Asimismo, participan en el control y degradación de contaminantes, limitando o reduciendo el riesgo asociado en muchos casos.</a:t>
            </a:r>
          </a:p>
          <a:p>
            <a:pPr algn="just"/>
            <a:r>
              <a:rPr lang="es-ES" dirty="0">
                <a:solidFill>
                  <a:srgbClr val="222222"/>
                </a:solidFill>
                <a:latin typeface="Verdana" panose="020B0604030504040204" pitchFamily="34" charset="0"/>
              </a:rPr>
              <a:t>El grado en que los suelos son capaces de cumplir estas funciones puede variar mucho, incluso, a nivel local. Al contrario de lo que se pueda pensar, no todos los suelos son iguales, sino que presentan una gran diversidad de morfologías y propiedades. Esta diversidad determina el uso que se puede dar a los suelos de una zona (por ejemplo, forestal o agrícola, cultivo permanente o pasto, etc…).</a:t>
            </a:r>
            <a:endParaRPr lang="es-ES" b="0" i="0" dirty="0">
              <a:solidFill>
                <a:srgbClr val="222222"/>
              </a:solidFill>
              <a:effectLst/>
              <a:latin typeface="Verdana" panose="020B0604030504040204" pitchFamily="34" charset="0"/>
            </a:endParaRPr>
          </a:p>
        </p:txBody>
      </p:sp>
      <p:pic>
        <p:nvPicPr>
          <p:cNvPr id="3" name="Imagen 2"/>
          <p:cNvPicPr>
            <a:picLocks noChangeAspect="1"/>
          </p:cNvPicPr>
          <p:nvPr/>
        </p:nvPicPr>
        <p:blipFill>
          <a:blip r:embed="rId3"/>
          <a:stretch>
            <a:fillRect/>
          </a:stretch>
        </p:blipFill>
        <p:spPr>
          <a:xfrm>
            <a:off x="8342812" y="975503"/>
            <a:ext cx="3596639" cy="2697480"/>
          </a:xfrm>
          <a:prstGeom prst="rect">
            <a:avLst/>
          </a:prstGeom>
        </p:spPr>
      </p:pic>
    </p:spTree>
    <p:extLst>
      <p:ext uri="{BB962C8B-B14F-4D97-AF65-F5344CB8AC3E}">
        <p14:creationId xmlns:p14="http://schemas.microsoft.com/office/powerpoint/2010/main" val="562828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ángulo 3"/>
          <p:cNvSpPr/>
          <p:nvPr/>
        </p:nvSpPr>
        <p:spPr>
          <a:xfrm>
            <a:off x="705394" y="484222"/>
            <a:ext cx="5756366" cy="4247317"/>
          </a:xfrm>
          <a:prstGeom prst="rect">
            <a:avLst/>
          </a:prstGeom>
        </p:spPr>
        <p:txBody>
          <a:bodyPr wrap="square">
            <a:spAutoFit/>
          </a:bodyPr>
          <a:lstStyle/>
          <a:p>
            <a:pPr algn="just"/>
            <a:r>
              <a:rPr lang="es-ES" b="1" dirty="0">
                <a:solidFill>
                  <a:srgbClr val="222222"/>
                </a:solidFill>
                <a:latin typeface="Verdana" panose="020B0604030504040204" pitchFamily="34" charset="0"/>
              </a:rPr>
              <a:t>Es necesario conocer adecuadamente los suelos para hacer una gestión sostenible del territorio. </a:t>
            </a:r>
            <a:endParaRPr lang="es-ES" b="1" dirty="0" smtClean="0">
              <a:solidFill>
                <a:srgbClr val="222222"/>
              </a:solidFill>
              <a:latin typeface="Verdana" panose="020B0604030504040204" pitchFamily="34" charset="0"/>
            </a:endParaRPr>
          </a:p>
          <a:p>
            <a:pPr algn="just"/>
            <a:endParaRPr lang="es-ES" dirty="0" smtClean="0">
              <a:solidFill>
                <a:srgbClr val="222222"/>
              </a:solidFill>
              <a:latin typeface="Verdana" panose="020B0604030504040204" pitchFamily="34" charset="0"/>
            </a:endParaRPr>
          </a:p>
          <a:p>
            <a:pPr algn="just"/>
            <a:r>
              <a:rPr lang="es-ES" dirty="0" smtClean="0">
                <a:solidFill>
                  <a:srgbClr val="222222"/>
                </a:solidFill>
                <a:latin typeface="Verdana" panose="020B0604030504040204" pitchFamily="34" charset="0"/>
              </a:rPr>
              <a:t>Y </a:t>
            </a:r>
            <a:r>
              <a:rPr lang="es-ES" dirty="0">
                <a:solidFill>
                  <a:srgbClr val="222222"/>
                </a:solidFill>
                <a:latin typeface="Verdana" panose="020B0604030504040204" pitchFamily="34" charset="0"/>
              </a:rPr>
              <a:t>esto es válido también para las ciudades. </a:t>
            </a:r>
            <a:endParaRPr lang="es-ES" dirty="0" smtClean="0">
              <a:solidFill>
                <a:srgbClr val="222222"/>
              </a:solidFill>
              <a:latin typeface="Verdana" panose="020B0604030504040204" pitchFamily="34" charset="0"/>
            </a:endParaRPr>
          </a:p>
          <a:p>
            <a:pPr algn="just"/>
            <a:r>
              <a:rPr lang="es-ES" dirty="0" smtClean="0">
                <a:solidFill>
                  <a:srgbClr val="222222"/>
                </a:solidFill>
                <a:latin typeface="Verdana" panose="020B0604030504040204" pitchFamily="34" charset="0"/>
              </a:rPr>
              <a:t>La </a:t>
            </a:r>
            <a:r>
              <a:rPr lang="es-ES" dirty="0">
                <a:solidFill>
                  <a:srgbClr val="222222"/>
                </a:solidFill>
                <a:latin typeface="Verdana" panose="020B0604030504040204" pitchFamily="34" charset="0"/>
              </a:rPr>
              <a:t>heterogeneidad de los suelos es mayor en las ciudades que en zonas agrícolas o </a:t>
            </a:r>
            <a:r>
              <a:rPr lang="es-ES" dirty="0" smtClean="0">
                <a:solidFill>
                  <a:srgbClr val="222222"/>
                </a:solidFill>
                <a:latin typeface="Verdana" panose="020B0604030504040204" pitchFamily="34" charset="0"/>
              </a:rPr>
              <a:t>naturales.</a:t>
            </a:r>
          </a:p>
          <a:p>
            <a:pPr algn="just"/>
            <a:r>
              <a:rPr lang="es-ES" dirty="0" smtClean="0">
                <a:solidFill>
                  <a:srgbClr val="222222"/>
                </a:solidFill>
                <a:latin typeface="Verdana" panose="020B0604030504040204" pitchFamily="34" charset="0"/>
              </a:rPr>
              <a:t>A </a:t>
            </a:r>
            <a:r>
              <a:rPr lang="es-ES" dirty="0">
                <a:solidFill>
                  <a:srgbClr val="222222"/>
                </a:solidFill>
                <a:latin typeface="Verdana" panose="020B0604030504040204" pitchFamily="34" charset="0"/>
              </a:rPr>
              <a:t>la diversidad natural se suma la debida a las actividades asociadas a la urbanización</a:t>
            </a:r>
            <a:r>
              <a:rPr lang="es-ES" dirty="0" smtClean="0">
                <a:solidFill>
                  <a:srgbClr val="222222"/>
                </a:solidFill>
                <a:latin typeface="Verdana" panose="020B0604030504040204" pitchFamily="34" charset="0"/>
              </a:rPr>
              <a:t>:</a:t>
            </a:r>
          </a:p>
          <a:p>
            <a:pPr algn="just"/>
            <a:endParaRPr lang="es-ES" dirty="0">
              <a:solidFill>
                <a:srgbClr val="222222"/>
              </a:solidFill>
              <a:latin typeface="Verdana" panose="020B0604030504040204" pitchFamily="34" charset="0"/>
            </a:endParaRPr>
          </a:p>
          <a:p>
            <a:pPr algn="just">
              <a:buFont typeface="Arial" panose="020B0604020202020204" pitchFamily="34" charset="0"/>
              <a:buChar char="•"/>
            </a:pPr>
            <a:r>
              <a:rPr lang="es-ES" dirty="0">
                <a:solidFill>
                  <a:srgbClr val="222222"/>
                </a:solidFill>
                <a:latin typeface="Verdana" panose="020B0604030504040204" pitchFamily="34" charset="0"/>
              </a:rPr>
              <a:t>Compactación y sellado durante la construcción de infraestructuras y viviendas</a:t>
            </a:r>
          </a:p>
          <a:p>
            <a:pPr algn="just">
              <a:buFont typeface="Arial" panose="020B0604020202020204" pitchFamily="34" charset="0"/>
              <a:buChar char="•"/>
            </a:pPr>
            <a:r>
              <a:rPr lang="es-ES" dirty="0">
                <a:solidFill>
                  <a:srgbClr val="222222"/>
                </a:solidFill>
                <a:latin typeface="Verdana" panose="020B0604030504040204" pitchFamily="34" charset="0"/>
              </a:rPr>
              <a:t>Excavación y mezcla con otros materiales</a:t>
            </a:r>
          </a:p>
          <a:p>
            <a:pPr algn="just">
              <a:buFont typeface="Arial" panose="020B0604020202020204" pitchFamily="34" charset="0"/>
              <a:buChar char="•"/>
            </a:pPr>
            <a:r>
              <a:rPr lang="es-ES" dirty="0">
                <a:solidFill>
                  <a:srgbClr val="222222"/>
                </a:solidFill>
                <a:latin typeface="Verdana" panose="020B0604030504040204" pitchFamily="34" charset="0"/>
              </a:rPr>
              <a:t>Contaminación debido a la concentración del tráfico y actividades industriales</a:t>
            </a:r>
            <a:endParaRPr lang="es-ES" b="0" i="0" dirty="0">
              <a:solidFill>
                <a:srgbClr val="222222"/>
              </a:solidFill>
              <a:effectLst/>
              <a:latin typeface="Verdana" panose="020B0604030504040204" pitchFamily="34" charset="0"/>
            </a:endParaRPr>
          </a:p>
        </p:txBody>
      </p:sp>
      <p:pic>
        <p:nvPicPr>
          <p:cNvPr id="3" name="Imagen 2"/>
          <p:cNvPicPr>
            <a:picLocks noChangeAspect="1"/>
          </p:cNvPicPr>
          <p:nvPr/>
        </p:nvPicPr>
        <p:blipFill>
          <a:blip r:embed="rId3"/>
          <a:stretch>
            <a:fillRect/>
          </a:stretch>
        </p:blipFill>
        <p:spPr>
          <a:xfrm>
            <a:off x="6669352" y="729263"/>
            <a:ext cx="4764022" cy="3494394"/>
          </a:xfrm>
          <a:prstGeom prst="rect">
            <a:avLst/>
          </a:prstGeom>
        </p:spPr>
      </p:pic>
    </p:spTree>
    <p:extLst>
      <p:ext uri="{BB962C8B-B14F-4D97-AF65-F5344CB8AC3E}">
        <p14:creationId xmlns:p14="http://schemas.microsoft.com/office/powerpoint/2010/main" val="30300729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ángulo 2"/>
          <p:cNvSpPr/>
          <p:nvPr/>
        </p:nvSpPr>
        <p:spPr>
          <a:xfrm>
            <a:off x="905691" y="444869"/>
            <a:ext cx="5617029" cy="5663089"/>
          </a:xfrm>
          <a:prstGeom prst="rect">
            <a:avLst/>
          </a:prstGeom>
        </p:spPr>
        <p:txBody>
          <a:bodyPr wrap="square">
            <a:spAutoFit/>
          </a:bodyPr>
          <a:lstStyle/>
          <a:p>
            <a:pPr algn="just"/>
            <a:r>
              <a:rPr lang="es-ES" sz="2800" b="1" dirty="0">
                <a:solidFill>
                  <a:srgbClr val="111111"/>
                </a:solidFill>
                <a:latin typeface="Roboto"/>
              </a:rPr>
              <a:t>Suelos poco o nada afectados por la </a:t>
            </a:r>
            <a:r>
              <a:rPr lang="es-ES" sz="2800" b="1" dirty="0" smtClean="0">
                <a:solidFill>
                  <a:srgbClr val="111111"/>
                </a:solidFill>
                <a:latin typeface="Roboto"/>
              </a:rPr>
              <a:t>urbanización</a:t>
            </a:r>
            <a:endParaRPr lang="es-ES" sz="3600" b="1" dirty="0">
              <a:solidFill>
                <a:srgbClr val="111111"/>
              </a:solidFill>
              <a:latin typeface="Roboto"/>
            </a:endParaRPr>
          </a:p>
          <a:p>
            <a:pPr algn="just"/>
            <a:r>
              <a:rPr lang="es-ES" dirty="0">
                <a:solidFill>
                  <a:srgbClr val="222222"/>
                </a:solidFill>
                <a:latin typeface="Verdana" panose="020B0604030504040204" pitchFamily="34" charset="0"/>
              </a:rPr>
              <a:t>En la ciudad coexisten suelos que han sido poco o nada afectados por la urbanización (como zonas históricas de parque o parcelas agrícolas que han quedado englobadas dentro de la ciudad durante su crecimiento) con otros fuertemente alterados por la construcción de infraestructuras, viviendas o industrias (como suelos sellados e impermeabilizados bajo carreteras u otras estructuras) y suelos artificiales que han sido construidos usando diferentes tipos de residuos.</a:t>
            </a:r>
          </a:p>
          <a:p>
            <a:pPr algn="just"/>
            <a:r>
              <a:rPr lang="es-ES" dirty="0">
                <a:solidFill>
                  <a:srgbClr val="222222"/>
                </a:solidFill>
                <a:latin typeface="Verdana" panose="020B0604030504040204" pitchFamily="34" charset="0"/>
              </a:rPr>
              <a:t>Un aspecto significativo es la presencia de contaminantes en cantidades muy variables. Son habituales metales pesados como el plomo y el cobre, arsénico, compuestos orgánicos como </a:t>
            </a:r>
            <a:r>
              <a:rPr lang="es-ES" dirty="0">
                <a:solidFill>
                  <a:srgbClr val="DD3333"/>
                </a:solidFill>
                <a:latin typeface="Verdana" panose="020B0604030504040204" pitchFamily="34" charset="0"/>
                <a:hlinkClick r:id="rId3"/>
              </a:rPr>
              <a:t>hidrocarburos aromáticos </a:t>
            </a:r>
            <a:r>
              <a:rPr lang="es-ES" dirty="0" err="1">
                <a:solidFill>
                  <a:srgbClr val="DD3333"/>
                </a:solidFill>
                <a:latin typeface="Verdana" panose="020B0604030504040204" pitchFamily="34" charset="0"/>
                <a:hlinkClick r:id="rId3"/>
              </a:rPr>
              <a:t>policíclicos</a:t>
            </a:r>
            <a:r>
              <a:rPr lang="es-ES" dirty="0">
                <a:solidFill>
                  <a:srgbClr val="222222"/>
                </a:solidFill>
                <a:latin typeface="Verdana" panose="020B0604030504040204" pitchFamily="34" charset="0"/>
              </a:rPr>
              <a:t> (</a:t>
            </a:r>
            <a:r>
              <a:rPr lang="es-ES" dirty="0" err="1">
                <a:solidFill>
                  <a:srgbClr val="222222"/>
                </a:solidFill>
                <a:latin typeface="Verdana" panose="020B0604030504040204" pitchFamily="34" charset="0"/>
              </a:rPr>
              <a:t>PAHs</a:t>
            </a:r>
            <a:r>
              <a:rPr lang="es-ES" dirty="0">
                <a:solidFill>
                  <a:srgbClr val="222222"/>
                </a:solidFill>
                <a:latin typeface="Verdana" panose="020B0604030504040204" pitchFamily="34" charset="0"/>
              </a:rPr>
              <a:t>) y </a:t>
            </a:r>
            <a:r>
              <a:rPr lang="es-ES" dirty="0" err="1">
                <a:solidFill>
                  <a:srgbClr val="222222"/>
                </a:solidFill>
                <a:latin typeface="Verdana" panose="020B0604030504040204" pitchFamily="34" charset="0"/>
              </a:rPr>
              <a:t>microplásticos</a:t>
            </a:r>
            <a:r>
              <a:rPr lang="es-ES" dirty="0">
                <a:solidFill>
                  <a:srgbClr val="222222"/>
                </a:solidFill>
                <a:latin typeface="Verdana" panose="020B0604030504040204" pitchFamily="34" charset="0"/>
              </a:rPr>
              <a:t>.</a:t>
            </a:r>
            <a:endParaRPr lang="es-ES" b="0" i="0" dirty="0">
              <a:solidFill>
                <a:srgbClr val="222222"/>
              </a:solidFill>
              <a:effectLst/>
              <a:latin typeface="Verdana" panose="020B0604030504040204" pitchFamily="34" charset="0"/>
            </a:endParaRPr>
          </a:p>
        </p:txBody>
      </p:sp>
      <p:pic>
        <p:nvPicPr>
          <p:cNvPr id="4" name="Imagen 3"/>
          <p:cNvPicPr>
            <a:picLocks noChangeAspect="1"/>
          </p:cNvPicPr>
          <p:nvPr/>
        </p:nvPicPr>
        <p:blipFill>
          <a:blip r:embed="rId4"/>
          <a:stretch>
            <a:fillRect/>
          </a:stretch>
        </p:blipFill>
        <p:spPr>
          <a:xfrm>
            <a:off x="7055140" y="1405920"/>
            <a:ext cx="3802133" cy="2756777"/>
          </a:xfrm>
          <a:prstGeom prst="rect">
            <a:avLst/>
          </a:prstGeom>
        </p:spPr>
      </p:pic>
    </p:spTree>
    <p:extLst>
      <p:ext uri="{BB962C8B-B14F-4D97-AF65-F5344CB8AC3E}">
        <p14:creationId xmlns:p14="http://schemas.microsoft.com/office/powerpoint/2010/main" val="1959243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ángulo 3"/>
          <p:cNvSpPr/>
          <p:nvPr/>
        </p:nvSpPr>
        <p:spPr>
          <a:xfrm>
            <a:off x="879566" y="400995"/>
            <a:ext cx="8900160" cy="5447645"/>
          </a:xfrm>
          <a:prstGeom prst="rect">
            <a:avLst/>
          </a:prstGeom>
        </p:spPr>
        <p:txBody>
          <a:bodyPr wrap="square">
            <a:spAutoFit/>
          </a:bodyPr>
          <a:lstStyle/>
          <a:p>
            <a:pPr algn="just"/>
            <a:r>
              <a:rPr lang="es-ES" sz="2400" b="1" dirty="0">
                <a:solidFill>
                  <a:srgbClr val="111111"/>
                </a:solidFill>
                <a:latin typeface="Roboto"/>
              </a:rPr>
              <a:t>Un factor relevante en planificación urbanística</a:t>
            </a:r>
          </a:p>
          <a:p>
            <a:pPr algn="just"/>
            <a:r>
              <a:rPr lang="es-ES" dirty="0">
                <a:solidFill>
                  <a:srgbClr val="222222"/>
                </a:solidFill>
                <a:latin typeface="Verdana" panose="020B0604030504040204" pitchFamily="34" charset="0"/>
              </a:rPr>
              <a:t>Dada la elevada diversidad de morfología, propiedades y grado de contaminación de los suelos urbanos, una planificación juiciosa del desarrollo urbano se beneficiará del conocimiento sobre los suelos de la ciudad y su entorno.</a:t>
            </a:r>
          </a:p>
          <a:p>
            <a:pPr algn="just"/>
            <a:r>
              <a:rPr lang="es-ES" dirty="0">
                <a:solidFill>
                  <a:srgbClr val="222222"/>
                </a:solidFill>
                <a:latin typeface="Verdana" panose="020B0604030504040204" pitchFamily="34" charset="0"/>
              </a:rPr>
              <a:t>Para ello, es necesaria una colaboración más estrecha entre planificadores y especialistas en suelos. Hasta hace poco, el suelo se ha obviado sistemáticamente en la planificación urbanística al no ser reconocido como un recurso clave para el desarrollo sostenible de las ciudades.</a:t>
            </a:r>
          </a:p>
          <a:p>
            <a:pPr algn="just"/>
            <a:r>
              <a:rPr lang="es-ES" dirty="0">
                <a:solidFill>
                  <a:srgbClr val="222222"/>
                </a:solidFill>
                <a:latin typeface="Verdana" panose="020B0604030504040204" pitchFamily="34" charset="0"/>
              </a:rPr>
              <a:t>El estudio de los suelos urbanos nos proporcionará herramientas para racionalizar la gestión de los espacios en las ciudades. Por ejemplo, resulta útil a la hora de seleccionar la zona más adecuada para establecer una zona verde, para localizar infraestructuras que impliquen el sellado del suelo o para situar una instalación industrial.</a:t>
            </a:r>
          </a:p>
          <a:p>
            <a:pPr algn="just"/>
            <a:r>
              <a:rPr lang="es-ES" dirty="0">
                <a:solidFill>
                  <a:srgbClr val="222222"/>
                </a:solidFill>
                <a:latin typeface="Verdana" panose="020B0604030504040204" pitchFamily="34" charset="0"/>
              </a:rPr>
              <a:t>También es importante a la hora de evitar o limitar la ocupación de los mejores suelos durante la expansión urbana. Comúnmente, las ciudades han crecido en las zonas más fértiles de una región. Suelen estar rodeadas de suelos de alta calidad, que son los primeros en ser ocupados (e inutilizados para la agricultura) durante el crecimiento urbano.</a:t>
            </a:r>
            <a:endParaRPr lang="es-ES" b="0" i="0" dirty="0">
              <a:solidFill>
                <a:srgbClr val="222222"/>
              </a:solidFill>
              <a:effectLst/>
              <a:latin typeface="Verdana" panose="020B0604030504040204" pitchFamily="34" charset="0"/>
            </a:endParaRPr>
          </a:p>
        </p:txBody>
      </p:sp>
    </p:spTree>
    <p:extLst>
      <p:ext uri="{BB962C8B-B14F-4D97-AF65-F5344CB8AC3E}">
        <p14:creationId xmlns:p14="http://schemas.microsoft.com/office/powerpoint/2010/main" val="148109770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TotalTime>
  <Words>859</Words>
  <Application>Microsoft Office PowerPoint</Application>
  <PresentationFormat>Panorámica</PresentationFormat>
  <Paragraphs>86</Paragraphs>
  <Slides>14</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14</vt:i4>
      </vt:variant>
    </vt:vector>
  </HeadingPairs>
  <TitlesOfParts>
    <vt:vector size="21" baseType="lpstr">
      <vt:lpstr>Arial</vt:lpstr>
      <vt:lpstr>Calibri</vt:lpstr>
      <vt:lpstr>Calibri Light</vt:lpstr>
      <vt:lpstr>inherit</vt:lpstr>
      <vt:lpstr>Roboto</vt:lpstr>
      <vt:lpstr>Verdana</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Monica</dc:creator>
  <cp:lastModifiedBy>Andrea</cp:lastModifiedBy>
  <cp:revision>33</cp:revision>
  <dcterms:created xsi:type="dcterms:W3CDTF">2022-08-04T10:35:21Z</dcterms:created>
  <dcterms:modified xsi:type="dcterms:W3CDTF">2022-09-13T01:54:15Z</dcterms:modified>
</cp:coreProperties>
</file>