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Amatic SC"/>
      <p:regular r:id="rId27"/>
      <p:bold r:id="rId28"/>
    </p:embeddedFont>
    <p:embeddedFont>
      <p:font typeface="Source Code Pr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maticSC-bold.fntdata"/><Relationship Id="rId27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italic.fntdata"/><Relationship Id="rId3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SourceCode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fdce7fdd1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fdce7fdd1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e14a50ce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e14a50ce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e14a50ce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e14a50ce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e14a50ce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e14a50ce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e14a50ce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e14a50ce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e14a50ce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e14a50ce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e14a50ce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e14a50ce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e14a50ce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e14a50ce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e14a50ce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e14a50ce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e14a50ce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e14a50ce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e14a50ce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e14a50ce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dce7fdd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dce7fdd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e14a50ce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e14a50ce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e14a50ce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e14a50ce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05340d3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405340d3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e11a5d8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e11a5d8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e11a5d8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e11a5d8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e14a50c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e14a50c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e14a50ce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e14a50ce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e14a50ce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e14a50ce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e14a50ce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e14a50ce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7pyIdUgjl50" TargetMode="External"/><Relationship Id="rId4" Type="http://schemas.openxmlformats.org/officeDocument/2006/relationships/hyperlink" Target="https://youtu.be/7pyIdUgjl5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Sistemas de Información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735100" cy="1027500"/>
          </a:xfrm>
          <a:prstGeom prst="rect">
            <a:avLst/>
          </a:prstGeom>
        </p:spPr>
        <p:txBody>
          <a:bodyPr anchorCtr="0" anchor="ctr" bIns="0" lIns="91425" spcFirstLastPara="1" rIns="0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Elementos de la Informática - Unidad V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Técnico en Administración  y Gestión de Instituciones Universitarias </a:t>
            </a:r>
            <a:endParaRPr sz="1756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756"/>
              <a:t>UNSL - TAGIU</a:t>
            </a:r>
            <a:endParaRPr sz="1756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columnas de la tabla Gastos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7345800" cy="31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228675"/>
            <a:ext cx="1576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*1 </a:t>
            </a:r>
            <a:r>
              <a:rPr b="1" lang="es-419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el tipo de dato “RUBRO”, pinchamos en el lápiz y agregamos los valores “ALIMENTOS”, “COMBUSTIBLE”, “EDUCACION”, “IMPUESTOS”, “SALUD”, “TARJETAS”, “VESTIMENTA”, “OCIO”, “OTROS”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500" y="1039714"/>
            <a:ext cx="6602725" cy="37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columnas de la tabla Tareas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50" y="1333500"/>
            <a:ext cx="7344275" cy="3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lista de opciones de “Estado”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228675"/>
            <a:ext cx="2188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*2 </a:t>
            </a:r>
            <a:r>
              <a:rPr b="1" lang="es-419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el tipo de dato “Estado”, pinchamos en el lápiz y agregamos los valores “PENDIENTE” Y “COMPLETADA”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075" y="1620175"/>
            <a:ext cx="6284675" cy="27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la vista de la tabla Contactos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57340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la vista de la tabla Contactos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4288"/>
            <a:ext cx="57340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la vista de la tabla Gastos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57340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la vista de la tabla gastos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6535776" cy="36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la vista de la tabla gastos</a:t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4288"/>
            <a:ext cx="57340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la vista de la tabla Tareas</a:t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4275"/>
            <a:ext cx="57340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Sistema de Información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392"/>
              <a:t>Un </a:t>
            </a:r>
            <a:r>
              <a:rPr b="1" lang="es-419" sz="3552">
                <a:solidFill>
                  <a:srgbClr val="FF0000"/>
                </a:solidFill>
              </a:rPr>
              <a:t>sistema de información</a:t>
            </a:r>
            <a:r>
              <a:rPr b="1" lang="es-419" sz="3392">
                <a:solidFill>
                  <a:srgbClr val="FF0000"/>
                </a:solidFill>
              </a:rPr>
              <a:t> </a:t>
            </a:r>
            <a:r>
              <a:rPr lang="es-419" sz="3392"/>
              <a:t>es un conjunto de elementos o componentes interrelacionados entre sí, que recaban (</a:t>
            </a:r>
            <a:r>
              <a:rPr b="1" lang="es-419" sz="3392"/>
              <a:t>entrada</a:t>
            </a:r>
            <a:r>
              <a:rPr lang="es-419" sz="3392"/>
              <a:t>), manipulan (</a:t>
            </a:r>
            <a:r>
              <a:rPr b="1" lang="es-419" sz="3392"/>
              <a:t>proceso</a:t>
            </a:r>
            <a:r>
              <a:rPr lang="es-419" sz="3392"/>
              <a:t>), </a:t>
            </a:r>
            <a:r>
              <a:rPr b="1" lang="es-419" sz="3392"/>
              <a:t>almacenan</a:t>
            </a:r>
            <a:r>
              <a:rPr lang="es-419" sz="3392"/>
              <a:t> y distribuyen (</a:t>
            </a:r>
            <a:r>
              <a:rPr b="1" lang="es-419" sz="3392"/>
              <a:t>salida</a:t>
            </a:r>
            <a:r>
              <a:rPr lang="es-419" sz="3392"/>
              <a:t>) datos e información.</a:t>
            </a:r>
            <a:endParaRPr sz="339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3392"/>
              <a:t> Por ejemplo: El manejo de la base de datos de un negocio.</a:t>
            </a:r>
            <a:endParaRPr sz="26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rgbClr val="00339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la vista de la tabla Tareas</a:t>
            </a:r>
            <a:endParaRPr/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4288"/>
            <a:ext cx="57340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la vista de la tabla Tareas</a:t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39900"/>
            <a:ext cx="57340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Actividades Básicas de Un Sistema de Información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-309808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79365"/>
              <a:buFont typeface="Arial"/>
              <a:buChar char="●"/>
            </a:pPr>
            <a:r>
              <a:rPr b="1" lang="es-419" sz="3392">
                <a:solidFill>
                  <a:srgbClr val="9900FF"/>
                </a:solidFill>
              </a:rPr>
              <a:t>Recopilación de datos.</a:t>
            </a:r>
            <a:r>
              <a:rPr lang="es-419" sz="3392"/>
              <a:t> Proceso en el que se reúnen todos los datos disponibles y necesarios. Esto puede hacerse de forma manual o a través de tecnologías como scanners o códigos de barra.</a:t>
            </a:r>
            <a:endParaRPr sz="3392"/>
          </a:p>
          <a:p>
            <a:pPr indent="-30980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365"/>
              <a:buFont typeface="Arial"/>
              <a:buChar char="●"/>
            </a:pPr>
            <a:r>
              <a:rPr b="1" lang="es-419" sz="3392">
                <a:solidFill>
                  <a:srgbClr val="FF00FF"/>
                </a:solidFill>
              </a:rPr>
              <a:t>Almacenamiento de datos.</a:t>
            </a:r>
            <a:r>
              <a:rPr lang="es-419" sz="3392"/>
              <a:t> Proceso en el que se clasifican los datos y se los almacena, esto puede darse en soportes físicos o digitales.</a:t>
            </a:r>
            <a:endParaRPr sz="3392"/>
          </a:p>
          <a:p>
            <a:pPr indent="-30980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365"/>
              <a:buFont typeface="Arial"/>
              <a:buChar char="●"/>
            </a:pPr>
            <a:r>
              <a:rPr b="1" lang="es-419" sz="3392">
                <a:solidFill>
                  <a:srgbClr val="4A86E8"/>
                </a:solidFill>
              </a:rPr>
              <a:t>Procesamiento de datos.</a:t>
            </a:r>
            <a:r>
              <a:rPr lang="es-419" sz="3392"/>
              <a:t> Proceso en el que se relacionan y transforman los datos en información disponible para su uso.</a:t>
            </a:r>
            <a:endParaRPr sz="3392"/>
          </a:p>
          <a:p>
            <a:pPr indent="-30980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365"/>
              <a:buFont typeface="Arial"/>
              <a:buChar char="●"/>
            </a:pPr>
            <a:r>
              <a:rPr b="1" lang="es-419" sz="3392">
                <a:solidFill>
                  <a:srgbClr val="6AA84F"/>
                </a:solidFill>
              </a:rPr>
              <a:t>Salida de la información.</a:t>
            </a:r>
            <a:r>
              <a:rPr lang="es-419" sz="3392"/>
              <a:t> Proceso en el que se hace uso de la información para un fin determinado, como puede ser la toma de decisiones o el planteo de objetivos.</a:t>
            </a:r>
            <a:endParaRPr sz="3392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Ejemplo: Agenda 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Utilizaremos un libro de cálculos (Goolge Sheet) que recopile y almacene datos en la nube (Google Drive). Procesaremos y mostraremos (salida), estos datos a </a:t>
            </a:r>
            <a:r>
              <a:rPr lang="es-419"/>
              <a:t>través</a:t>
            </a:r>
            <a:r>
              <a:rPr lang="es-419"/>
              <a:t> de una aplicación que crearemos con una extensión de Google Appsheet.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Les dejo un video con el ejemplo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4"/>
              </a:rPr>
              <a:t>https://youtu.be/7pyIdUgjl50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Paso 1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90625" y="1093850"/>
            <a:ext cx="7712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Crear una nueva carpeta y un libro de cálculos en Google drive llamado BD_agenda. Modificar el nombre de la Hoja1 a “Contactos”. </a:t>
            </a:r>
            <a:r>
              <a:rPr lang="es-419"/>
              <a:t>Crear las columnas (8) “ID, NOMBRE , FOTO, DOMICILIO, TELEFONO, CUMPLEAÑOS, MAIL, NOTA ”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6366" l="-26339" r="26339" t="16935"/>
          <a:stretch/>
        </p:blipFill>
        <p:spPr>
          <a:xfrm>
            <a:off x="1587800" y="2441550"/>
            <a:ext cx="573405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Paso 2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Crear una hoja de cálculo. Llamarla a “Gastos”.Crear las columnas (5) “ID_GASTO, FECHA , DESCRIPCION, RUBRO, IMPORTE”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3767" l="0" r="0" t="18875"/>
          <a:stretch/>
        </p:blipFill>
        <p:spPr>
          <a:xfrm>
            <a:off x="467950" y="2001475"/>
            <a:ext cx="573405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Paso 3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Crear una hoja de cálculo. Llamarla a “Tareas”.  Crear las columnas (5) “ID_TAREA, DESCRIPCION , FECHA_INICIO, FECHA_FIN, ESTAD0”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3525" l="0" r="0" t="18300"/>
          <a:stretch/>
        </p:blipFill>
        <p:spPr>
          <a:xfrm>
            <a:off x="1783125" y="2318188"/>
            <a:ext cx="5734050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Paso 4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el menú “Extensiones-&gt; Appsheet -&gt; crear una aplicación”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3774" l="0" r="0" t="18718"/>
          <a:stretch/>
        </p:blipFill>
        <p:spPr>
          <a:xfrm>
            <a:off x="398975" y="1575600"/>
            <a:ext cx="7530376" cy="328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Configuramos columnas de la tabla Contactos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3838"/>
            <a:ext cx="8046019" cy="34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