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Amatic SC"/>
      <p:regular r:id="rId27"/>
      <p:bold r:id="rId28"/>
    </p:embeddedFont>
    <p:embeddedFont>
      <p:font typeface="Source Code Pro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AmaticSC-bold.fntdata"/><Relationship Id="rId27" Type="http://schemas.openxmlformats.org/officeDocument/2006/relationships/font" Target="fonts/AmaticSC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SourceCodePr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SourceCodePro-italic.fntdata"/><Relationship Id="rId30" Type="http://schemas.openxmlformats.org/officeDocument/2006/relationships/font" Target="fonts/SourceCodePro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SourceCodePr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fdce7fdd17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fdce7fdd17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fe14a50ce0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fe14a50ce0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fe14a50ce0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fe14a50ce0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fe14a50ce0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fe14a50ce0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fe14a50ce0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fe14a50ce0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fe14a50ce0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fe14a50ce0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fe14a50ce0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fe14a50ce0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fe14a50ce0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fe14a50ce0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fe14a50ce0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fe14a50ce0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e14a50ce0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fe14a50ce0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fe14a50ce0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fe14a50ce0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fdce7fdd1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fdce7fdd1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fe14a50ce0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fe14a50ce0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fe14a50ce0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fe14a50ce0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405340d3b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405340d3b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fe11a5d8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fe11a5d8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fe11a5d89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fe11a5d89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fe14a50ce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fe14a50ce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fe14a50ce0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fe14a50ce0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fe14a50ce0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fe14a50ce0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fe14a50ce0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fe14a50ce0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youtu.be/7pyIdUgjl50" TargetMode="External"/><Relationship Id="rId4" Type="http://schemas.openxmlformats.org/officeDocument/2006/relationships/hyperlink" Target="https://youtu.be/7pyIdUgjl50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Sistemas de Información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890400"/>
            <a:ext cx="8735100" cy="1027500"/>
          </a:xfrm>
          <a:prstGeom prst="rect">
            <a:avLst/>
          </a:prstGeom>
        </p:spPr>
        <p:txBody>
          <a:bodyPr anchorCtr="0" anchor="ctr" bIns="0" lIns="91425" spcFirstLastPara="1" rIns="0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Elementos de la Informática - Unidad V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5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Técnico en Administración  y Gestión de Instituciones Universitarias </a:t>
            </a:r>
            <a:endParaRPr sz="1756"/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419" sz="1756"/>
              <a:t>UNSL - TAGIU</a:t>
            </a:r>
            <a:endParaRPr sz="1756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Configuramos columnas de la tabla Gastos</a:t>
            </a:r>
            <a:endParaRPr/>
          </a:p>
        </p:txBody>
      </p:sp>
      <p:sp>
        <p:nvSpPr>
          <p:cNvPr id="116" name="Google Shape;116;p22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7" name="Google Shape;11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28675"/>
            <a:ext cx="7345800" cy="317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3"/>
          <p:cNvSpPr txBox="1"/>
          <p:nvPr>
            <p:ph idx="1" type="body"/>
          </p:nvPr>
        </p:nvSpPr>
        <p:spPr>
          <a:xfrm>
            <a:off x="311700" y="1228675"/>
            <a:ext cx="15765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1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*1 </a:t>
            </a:r>
            <a:r>
              <a:rPr b="1" lang="es-419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el tipo de dato “RUBRO”, pinchamos en el lápiz y agregamos los valores “ALIMENTOS”, “COMBUSTIBLE”, “EDUCACION”, “IMPUESTOS”, “SALUD”, “TARJETAS”, “VESTIMENTA”, “OCIO”, “OTROS”</a:t>
            </a:r>
            <a:endParaRPr b="1"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4" name="Google Shape;12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7500" y="1039714"/>
            <a:ext cx="6602725" cy="371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Configuramos columnas de la tabla Tareas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450" y="1333500"/>
            <a:ext cx="7344275" cy="317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Configuramos lista de opciones de “Estado”</a:t>
            </a:r>
            <a:endParaRPr/>
          </a:p>
        </p:txBody>
      </p:sp>
      <p:sp>
        <p:nvSpPr>
          <p:cNvPr id="137" name="Google Shape;137;p25"/>
          <p:cNvSpPr txBox="1"/>
          <p:nvPr>
            <p:ph idx="1" type="body"/>
          </p:nvPr>
        </p:nvSpPr>
        <p:spPr>
          <a:xfrm>
            <a:off x="311700" y="1228675"/>
            <a:ext cx="21885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1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*2 </a:t>
            </a:r>
            <a:r>
              <a:rPr b="1" lang="es-419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el tipo de dato “Estado”, pinchamos en el lápiz y agregamos los valores “PENDIENTE” Y “COMPLETADA”</a:t>
            </a:r>
            <a:endParaRPr b="1"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8" name="Google Shape;13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2075" y="1620175"/>
            <a:ext cx="6284675" cy="271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Configuramos la vista de la tabla Contactos</a:t>
            </a:r>
            <a:endParaRPr/>
          </a:p>
        </p:txBody>
      </p:sp>
      <p:sp>
        <p:nvSpPr>
          <p:cNvPr id="144" name="Google Shape;144;p2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5" name="Google Shape;14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28675"/>
            <a:ext cx="5734050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Configuramos la vista de la tabla Contactos</a:t>
            </a:r>
            <a:endParaRPr/>
          </a:p>
        </p:txBody>
      </p:sp>
      <p:sp>
        <p:nvSpPr>
          <p:cNvPr id="151" name="Google Shape;151;p2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2" name="Google Shape;15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84288"/>
            <a:ext cx="5734050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Configuramos la vista de la tabla Gastos</a:t>
            </a:r>
            <a:endParaRPr/>
          </a:p>
        </p:txBody>
      </p:sp>
      <p:sp>
        <p:nvSpPr>
          <p:cNvPr id="158" name="Google Shape;158;p2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9" name="Google Shape;15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28675"/>
            <a:ext cx="5734050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Configuramos la vista de la tabla gastos</a:t>
            </a:r>
            <a:endParaRPr/>
          </a:p>
        </p:txBody>
      </p:sp>
      <p:sp>
        <p:nvSpPr>
          <p:cNvPr id="165" name="Google Shape;165;p2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6" name="Google Shape;16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28675"/>
            <a:ext cx="6535776" cy="368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Configuramos la vista de la tabla gastos</a:t>
            </a:r>
            <a:endParaRPr/>
          </a:p>
        </p:txBody>
      </p:sp>
      <p:sp>
        <p:nvSpPr>
          <p:cNvPr id="172" name="Google Shape;172;p3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3" name="Google Shape;17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84288"/>
            <a:ext cx="5734050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Configuramos la vista de la tabla Tareas</a:t>
            </a:r>
            <a:endParaRPr/>
          </a:p>
        </p:txBody>
      </p:sp>
      <p:sp>
        <p:nvSpPr>
          <p:cNvPr id="179" name="Google Shape;179;p3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0" name="Google Shape;18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84275"/>
            <a:ext cx="5734050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Sistema de Información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3392"/>
              <a:t>Un </a:t>
            </a:r>
            <a:r>
              <a:rPr b="1" lang="es-419" sz="3552">
                <a:solidFill>
                  <a:srgbClr val="FF0000"/>
                </a:solidFill>
              </a:rPr>
              <a:t>sistema de información</a:t>
            </a:r>
            <a:r>
              <a:rPr b="1" lang="es-419" sz="3392">
                <a:solidFill>
                  <a:srgbClr val="FF0000"/>
                </a:solidFill>
              </a:rPr>
              <a:t> </a:t>
            </a:r>
            <a:r>
              <a:rPr lang="es-419" sz="3392"/>
              <a:t>es un conjunto de elementos o componentes interrelacionados entre sí, que recaban (</a:t>
            </a:r>
            <a:r>
              <a:rPr b="1" lang="es-419" sz="3392"/>
              <a:t>entrada</a:t>
            </a:r>
            <a:r>
              <a:rPr lang="es-419" sz="3392"/>
              <a:t>), manipulan (</a:t>
            </a:r>
            <a:r>
              <a:rPr b="1" lang="es-419" sz="3392"/>
              <a:t>proceso</a:t>
            </a:r>
            <a:r>
              <a:rPr lang="es-419" sz="3392"/>
              <a:t>), </a:t>
            </a:r>
            <a:r>
              <a:rPr b="1" lang="es-419" sz="3392"/>
              <a:t>almacenan</a:t>
            </a:r>
            <a:r>
              <a:rPr lang="es-419" sz="3392"/>
              <a:t> y distribuyen (</a:t>
            </a:r>
            <a:r>
              <a:rPr b="1" lang="es-419" sz="3392"/>
              <a:t>salida</a:t>
            </a:r>
            <a:r>
              <a:rPr lang="es-419" sz="3392"/>
              <a:t>) datos e información.</a:t>
            </a:r>
            <a:endParaRPr sz="3392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392"/>
              <a:t> Por ejemplo: El manejo de la base de datos de un negocio.</a:t>
            </a:r>
            <a:endParaRPr sz="2692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 u="sng">
              <a:solidFill>
                <a:srgbClr val="003399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Configuramos la vista de la tabla Tareas</a:t>
            </a:r>
            <a:endParaRPr/>
          </a:p>
        </p:txBody>
      </p:sp>
      <p:sp>
        <p:nvSpPr>
          <p:cNvPr id="186" name="Google Shape;186;p32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7" name="Google Shape;18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84288"/>
            <a:ext cx="5734050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Configuramos la vista de la tabla Tareas</a:t>
            </a:r>
            <a:endParaRPr/>
          </a:p>
        </p:txBody>
      </p:sp>
      <p:sp>
        <p:nvSpPr>
          <p:cNvPr id="193" name="Google Shape;193;p3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4" name="Google Shape;19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339900"/>
            <a:ext cx="5734050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Actividades Básicas de Un Sistema de Información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 lnSpcReduction="10000"/>
          </a:bodyPr>
          <a:lstStyle/>
          <a:p>
            <a:pPr indent="-309808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79365"/>
              <a:buFont typeface="Arial"/>
              <a:buChar char="●"/>
            </a:pPr>
            <a:r>
              <a:rPr b="1" lang="es-419" sz="3392">
                <a:solidFill>
                  <a:srgbClr val="9900FF"/>
                </a:solidFill>
              </a:rPr>
              <a:t>Recopilación de datos.</a:t>
            </a:r>
            <a:r>
              <a:rPr lang="es-419" sz="3392"/>
              <a:t> Proceso en el que se reúnen todos los datos disponibles y necesarios. Esto puede hacerse de forma manual o a través de tecnologías como scanners o códigos de barra.</a:t>
            </a:r>
            <a:endParaRPr sz="3392"/>
          </a:p>
          <a:p>
            <a:pPr indent="-309808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9365"/>
              <a:buFont typeface="Arial"/>
              <a:buChar char="●"/>
            </a:pPr>
            <a:r>
              <a:rPr b="1" lang="es-419" sz="3392">
                <a:solidFill>
                  <a:srgbClr val="FF00FF"/>
                </a:solidFill>
              </a:rPr>
              <a:t>Almacenamiento de datos.</a:t>
            </a:r>
            <a:r>
              <a:rPr lang="es-419" sz="3392"/>
              <a:t> Proceso en el que se clasifican los datos y se los almacena, esto puede darse en soportes físicos o digitales.</a:t>
            </a:r>
            <a:endParaRPr sz="3392"/>
          </a:p>
          <a:p>
            <a:pPr indent="-309808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9365"/>
              <a:buFont typeface="Arial"/>
              <a:buChar char="●"/>
            </a:pPr>
            <a:r>
              <a:rPr b="1" lang="es-419" sz="3392">
                <a:solidFill>
                  <a:srgbClr val="4A86E8"/>
                </a:solidFill>
              </a:rPr>
              <a:t>Procesamiento de datos.</a:t>
            </a:r>
            <a:r>
              <a:rPr lang="es-419" sz="3392"/>
              <a:t> Proceso en el que se relacionan y transforman los datos en información disponible para su uso.</a:t>
            </a:r>
            <a:endParaRPr sz="3392"/>
          </a:p>
          <a:p>
            <a:pPr indent="-309808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9365"/>
              <a:buFont typeface="Arial"/>
              <a:buChar char="●"/>
            </a:pPr>
            <a:r>
              <a:rPr b="1" lang="es-419" sz="3392">
                <a:solidFill>
                  <a:srgbClr val="6AA84F"/>
                </a:solidFill>
              </a:rPr>
              <a:t>Salida de la información.</a:t>
            </a:r>
            <a:r>
              <a:rPr lang="es-419" sz="3392"/>
              <a:t> Proceso en el que se hace uso de la información para un fin determinado, como puede ser la toma de decisiones o el planteo de objetivos.</a:t>
            </a:r>
            <a:endParaRPr sz="3392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Ejemplo: Agenda 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Utilizaremos un libro de cálculos (Goolge Sheet) que recopile y almacene datos en la nube (Google Drive). Procesaremos y mostraremos (salida), estos datos a </a:t>
            </a:r>
            <a:r>
              <a:rPr lang="es-419"/>
              <a:t>través</a:t>
            </a:r>
            <a:r>
              <a:rPr lang="es-419"/>
              <a:t> de una aplicación que crearemos con una extensión de Google Appsheet.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s-419" u="sng">
                <a:solidFill>
                  <a:schemeClr val="hlink"/>
                </a:solidFill>
                <a:hlinkClick r:id="rId3"/>
              </a:rPr>
              <a:t>Les dejo un video con el ejemplo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s-419" u="sng">
                <a:solidFill>
                  <a:schemeClr val="hlink"/>
                </a:solidFill>
                <a:hlinkClick r:id="rId4"/>
              </a:rPr>
              <a:t>https://youtu.be/7pyIdUgjl50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Paso 1</a:t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90625" y="1093850"/>
            <a:ext cx="77124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Crear una nueva carpeta y un libro de cálculos en Google drive llamado BD_agenda. Modificar el nombre de la Hoja1 a “Contactos”. </a:t>
            </a:r>
            <a:r>
              <a:rPr lang="es-419"/>
              <a:t>Crear las columnas (8) “ID, NOMBRE , FOTO, DOMICILIO, TELEFONO, CUMPLEAÑOS, MAIL, NOTA ”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 rotWithShape="1">
          <a:blip r:embed="rId3">
            <a:alphaModFix/>
          </a:blip>
          <a:srcRect b="6366" l="-26339" r="26339" t="16935"/>
          <a:stretch/>
        </p:blipFill>
        <p:spPr>
          <a:xfrm>
            <a:off x="1587800" y="2441550"/>
            <a:ext cx="5734050" cy="247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Paso 2</a:t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Crear una hoja de cálculo. Llamarla a “Gastos”.Crear las columnas (5) “ID_GASTO, FECHA , DESCRIPCION, RUBRO, IMPORTE”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8"/>
          <p:cNvPicPr preferRelativeResize="0"/>
          <p:nvPr/>
        </p:nvPicPr>
        <p:blipFill rotWithShape="1">
          <a:blip r:embed="rId3">
            <a:alphaModFix/>
          </a:blip>
          <a:srcRect b="3767" l="0" r="0" t="18875"/>
          <a:stretch/>
        </p:blipFill>
        <p:spPr>
          <a:xfrm>
            <a:off x="467950" y="2001475"/>
            <a:ext cx="5734050" cy="249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Paso 3</a:t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-419"/>
              <a:t>Crear una hoja de cálculo. Llamarla a “Tareas”.  Crear las columnas (5) “ID_TAREA, DESCRIPCION , FECHA_INICIO, FECHA_FIN, ESTAD0”</a:t>
            </a:r>
            <a:endParaRPr/>
          </a:p>
        </p:txBody>
      </p:sp>
      <p:pic>
        <p:nvPicPr>
          <p:cNvPr id="96" name="Google Shape;96;p19"/>
          <p:cNvPicPr preferRelativeResize="0"/>
          <p:nvPr/>
        </p:nvPicPr>
        <p:blipFill rotWithShape="1">
          <a:blip r:embed="rId3">
            <a:alphaModFix/>
          </a:blip>
          <a:srcRect b="3525" l="0" r="0" t="18300"/>
          <a:stretch/>
        </p:blipFill>
        <p:spPr>
          <a:xfrm>
            <a:off x="1783125" y="2318188"/>
            <a:ext cx="5734050" cy="252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Paso 4</a:t>
            </a:r>
            <a:endParaRPr/>
          </a:p>
        </p:txBody>
      </p:sp>
      <p:sp>
        <p:nvSpPr>
          <p:cNvPr id="102" name="Google Shape;102;p20"/>
          <p:cNvSpPr txBox="1"/>
          <p:nvPr>
            <p:ph idx="1" type="body"/>
          </p:nvPr>
        </p:nvSpPr>
        <p:spPr>
          <a:xfrm>
            <a:off x="311700" y="1093850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En el menú “Extensiones-&gt; Appsheet -&gt; crear una aplicación”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3" name="Google Shape;103;p20"/>
          <p:cNvPicPr preferRelativeResize="0"/>
          <p:nvPr/>
        </p:nvPicPr>
        <p:blipFill rotWithShape="1">
          <a:blip r:embed="rId3">
            <a:alphaModFix/>
          </a:blip>
          <a:srcRect b="3774" l="0" r="0" t="18718"/>
          <a:stretch/>
        </p:blipFill>
        <p:spPr>
          <a:xfrm>
            <a:off x="398975" y="1575600"/>
            <a:ext cx="7530376" cy="3281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Configuramos columnas de la tabla Contactos</a:t>
            </a:r>
            <a:endParaRPr/>
          </a:p>
        </p:txBody>
      </p:sp>
      <p:sp>
        <p:nvSpPr>
          <p:cNvPr id="109" name="Google Shape;109;p2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0" name="Google Shape;11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93838"/>
            <a:ext cx="8046019" cy="347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