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259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1" r:id="rId11"/>
    <p:sldId id="282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1F9DB-623E-4B39-BFD6-6B1EB2D12230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9D092-8B56-4326-90F5-98C2FF7A9D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219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F398F-7EB7-46FC-85F1-1F6FAB1370ED}" type="slidenum">
              <a:rPr lang="es-AR" smtClean="0">
                <a:solidFill>
                  <a:prstClr val="black"/>
                </a:solidFill>
              </a:rPr>
              <a:pPr/>
              <a:t>9</a:t>
            </a:fld>
            <a:endParaRPr lang="es-A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D092-8B56-4326-90F5-98C2FF7A9D24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924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556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088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7123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D3AE7-2BD9-4326-B687-B31A9AB081D9}" type="datetimeFigureOut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22/4/2023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E002A-0EEF-4958-B940-E5825579F7DE}" type="slidenum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2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D3AE7-2BD9-4326-B687-B31A9AB081D9}" type="datetimeFigureOut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22/4/2023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E002A-0EEF-4958-B940-E5825579F7DE}" type="slidenum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4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D3AE7-2BD9-4326-B687-B31A9AB081D9}" type="datetimeFigureOut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22/4/2023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E002A-0EEF-4958-B940-E5825579F7DE}" type="slidenum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2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D3AE7-2BD9-4326-B687-B31A9AB081D9}" type="datetimeFigureOut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22/4/2023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E002A-0EEF-4958-B940-E5825579F7DE}" type="slidenum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83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D3AE7-2BD9-4326-B687-B31A9AB081D9}" type="datetimeFigureOut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22/4/2023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E002A-0EEF-4958-B940-E5825579F7DE}" type="slidenum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68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D3AE7-2BD9-4326-B687-B31A9AB081D9}" type="datetimeFigureOut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22/4/2023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E002A-0EEF-4958-B940-E5825579F7DE}" type="slidenum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30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D3AE7-2BD9-4326-B687-B31A9AB081D9}" type="datetimeFigureOut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22/4/2023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E002A-0EEF-4958-B940-E5825579F7DE}" type="slidenum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D3AE7-2BD9-4326-B687-B31A9AB081D9}" type="datetimeFigureOut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22/4/2023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E002A-0EEF-4958-B940-E5825579F7DE}" type="slidenum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1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3812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D3AE7-2BD9-4326-B687-B31A9AB081D9}" type="datetimeFigureOut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22/4/2023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E002A-0EEF-4958-B940-E5825579F7DE}" type="slidenum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7298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D3AE7-2BD9-4326-B687-B31A9AB081D9}" type="datetimeFigureOut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22/4/2023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E002A-0EEF-4958-B940-E5825579F7DE}" type="slidenum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11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D3AE7-2BD9-4326-B687-B31A9AB081D9}" type="datetimeFigureOut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22/4/2023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E002A-0EEF-4958-B940-E5825579F7DE}" type="slidenum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3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666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450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020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246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219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073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157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13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8D3AE7-2BD9-4326-B687-B31A9AB081D9}" type="datetimeFigureOut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22/4/2023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BE002A-0EEF-4958-B940-E5825579F7DE}" type="slidenum">
              <a:rPr lang="es-A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A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qgis.org/2.14/es/docs/training_manua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" y="476543"/>
            <a:ext cx="5035360" cy="487926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490283" y="16697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Aportes de los Sistemas de Información Geográfica (Gis) en la Gestión Turística</a:t>
            </a:r>
            <a:endParaRPr lang="es-AR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Isologo del sit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28" y="110401"/>
            <a:ext cx="1905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21110" y="303074"/>
            <a:ext cx="6284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b="1" i="1" dirty="0"/>
              <a:t>Especialización en Gestión del Desarrollo e Innovación Turística</a:t>
            </a:r>
            <a:r>
              <a:rPr lang="es-AR" sz="1600" b="1" dirty="0"/>
              <a:t> (</a:t>
            </a:r>
            <a:r>
              <a:rPr lang="es-AR" sz="1600" b="1" dirty="0" smtClean="0"/>
              <a:t>EGDIT</a:t>
            </a:r>
            <a:r>
              <a:rPr lang="es-AR" sz="1600" b="1" dirty="0"/>
              <a:t>)</a:t>
            </a:r>
            <a:endParaRPr lang="es-AR" sz="1600" dirty="0"/>
          </a:p>
        </p:txBody>
      </p:sp>
      <p:sp>
        <p:nvSpPr>
          <p:cNvPr id="8" name="7 Rectángulo"/>
          <p:cNvSpPr/>
          <p:nvPr/>
        </p:nvSpPr>
        <p:spPr>
          <a:xfrm>
            <a:off x="4788024" y="4149080"/>
            <a:ext cx="2820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 smtClean="0">
                <a:solidFill>
                  <a:srgbClr val="C00000"/>
                </a:solidFill>
              </a:rPr>
              <a:t>Unidad 2:</a:t>
            </a:r>
          </a:p>
          <a:p>
            <a:pPr algn="ctr"/>
            <a:r>
              <a:rPr lang="es-AR" sz="2400" b="1" dirty="0" smtClean="0">
                <a:solidFill>
                  <a:srgbClr val="C00000"/>
                </a:solidFill>
              </a:rPr>
              <a:t>Trabajando con </a:t>
            </a:r>
            <a:r>
              <a:rPr lang="es-AR" sz="2400" b="1" dirty="0" err="1" smtClean="0">
                <a:solidFill>
                  <a:srgbClr val="C00000"/>
                </a:solidFill>
              </a:rPr>
              <a:t>QGis</a:t>
            </a:r>
            <a:endParaRPr lang="es-AR" sz="2400" b="1" dirty="0">
              <a:solidFill>
                <a:srgbClr val="C0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5446514"/>
            <a:ext cx="682590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b="1" dirty="0" smtClean="0"/>
              <a:t>Bibliografía:</a:t>
            </a:r>
          </a:p>
          <a:p>
            <a:r>
              <a:rPr lang="es-AR" sz="1400" b="1" dirty="0" smtClean="0"/>
              <a:t>Manual de entrenamiento de </a:t>
            </a:r>
            <a:r>
              <a:rPr lang="es-AR" sz="1400" b="1" dirty="0" err="1" smtClean="0"/>
              <a:t>Qgis</a:t>
            </a:r>
            <a:r>
              <a:rPr lang="es-AR" sz="1400" b="1" dirty="0" smtClean="0"/>
              <a:t>: </a:t>
            </a:r>
            <a:r>
              <a:rPr lang="es-AR" sz="1400" b="1" dirty="0" smtClean="0">
                <a:hlinkClick r:id="rId4"/>
              </a:rPr>
              <a:t>https</a:t>
            </a:r>
            <a:r>
              <a:rPr lang="es-AR" sz="1400" b="1" dirty="0">
                <a:hlinkClick r:id="rId4"/>
              </a:rPr>
              <a:t>://docs.qgis.org/2.14/es/docs/training_manual</a:t>
            </a:r>
            <a:r>
              <a:rPr lang="es-AR" sz="1400" b="1" dirty="0" smtClean="0">
                <a:hlinkClick r:id="rId4"/>
              </a:rPr>
              <a:t>/</a:t>
            </a:r>
            <a:endParaRPr lang="es-AR" sz="1400" b="1" dirty="0" smtClean="0"/>
          </a:p>
          <a:p>
            <a:endParaRPr lang="es-A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4971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620688"/>
            <a:ext cx="8712968" cy="52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7504" y="6030426"/>
            <a:ext cx="8604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prstClr val="black"/>
                </a:solidFill>
              </a:rPr>
              <a:t>Finalmente, es posible generar un mapa para informar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398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18456" y="332656"/>
            <a:ext cx="8286808" cy="169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b="1" i="1" dirty="0" smtClean="0">
                <a:solidFill>
                  <a:prstClr val="black"/>
                </a:solidFill>
              </a:rPr>
              <a:t>Problema a resolver</a:t>
            </a:r>
            <a:r>
              <a:rPr lang="es-AR" dirty="0" smtClean="0">
                <a:solidFill>
                  <a:prstClr val="black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s-AR" dirty="0" smtClean="0">
                <a:solidFill>
                  <a:prstClr val="black"/>
                </a:solidFill>
              </a:rPr>
              <a:t>Determinar áreas factibles para la ubicación de un nuevo loteo en la ciudad de Tandil, teniendo en cuenta la cercanía de centros de distribución de agua, centros policiales, bomberos y escuelas. </a:t>
            </a:r>
          </a:p>
        </p:txBody>
      </p:sp>
      <p:sp>
        <p:nvSpPr>
          <p:cNvPr id="1026" name="AutoShape 2" descr="data:image/jpeg;base64,/9j/4AAQSkZJRgABAQAAAQABAAD/2wCEAAkGBwgHBgkIBwgKCgkLDRYPDQwMDRsUFRAWIB0iIiAdHx8kKDQsJCYxJx8fLT0tMTU3Ojo6Iys/RD84QzQ5OjcBCgoKDQwNGg8PGjclHyU3Nzc3Nzc3Nzc3Nzc3Nzc3Nzc3Nzc3Nzc3Nzc3Nzc3Nzc3Nzc3Nzc3Nzc3Nzc3Nzc3N//AABEIAIwAggMBIgACEQEDEQH/xAAaAAACAwEBAAAAAAAAAAAAAAADBAABAgUG/8QAPBAAAgEDAwEFBQYDCAMBAAAAAQIDABEhBBIxQRMiMlFhBXGBkaEUI0KxwdFS4fAzU1RiY3Ki8RWCkiT/xAAZAQADAQEBAAAAAAAAAAAAAAABAgMABAX/xAAfEQACAgEFAQEAAAAAAAAAAAAAAQIRIQMSMVFhQRP/2gAMAwEAAhEDEQA/APdDfIzCMRqqgXYjN/LmiaQl4gXVd17G0frUGjikO+7DcBvG42NDMojJjjjIC7lypPh4qMJacklFZDJsOwAFtuSpI+7HnQW1Cm2xCbspzGOGwKiSxuqhl7xG29ja5Fz9Kvs0x92vToabBLczGoKiVQSqmy2BVh+VGhj7ND2i+R8N/wA6T7UkKzsFN7Zm2cEjgj0pmGMhNxuSQMbybUUkbcypLXYD+AdLZua4H2iX+9f/AOq7rEdqy2FygsM8X/nXnAOPOkmkQ1JPs7vsVzLE5kJaz8ld3Sm9N3kyt+8OYx60l7BF4pMHxj8N+hpj2aWlhYmMi05XKHgMw/SqRiqRSEnRcsitFuAtZ7MSm3zvxQ40OxnAFgjZG4+nBrDns1ZGspMhPecobX5GOKyLkOG7YNlRZ2cE23enSmcV0PuY2WT7ON1rlCcpbpzel4XiEhN9xuBtBZubDIOOoremMz6PRSdm29gpbajC10F6pInWMGYuqKiXL3FiDfjpS7VRlJh0KOwKgZIGVt6fpWi8YKhgt2FgOzGev5UmWjV1CSrgrjttt73PGc0XsyGgLK24sTZiTbBpKNb7COAHYWHPlUq28R9/lVVKi9hUYqAoZLEDqcEj3Vho4mySh3XOWbqc1t5EVFV3PCYDZOPK1Uss7qCkU3HLNbrTxjGPBGTdgdRsVe7bfYldrnpjrjipDKxcrIb95+8WHl6Vt11bKQ23jghvOsiGdJCyrCGuw3BWvxT34KLqzKu5CpZSbL3sndg0b7Q6q1wp5IsW4HHTrWnl1ERXtJo1BK23FrHFXDJqJVBjljfjgsetMn4YWiN/aL7toDKArG9iT0+hrlf+G1LShxrdPsOVUF8gf9125PtAYyOyWjs5tuvjd/OgkSxt3dhaKy8t+O16zz8A4phfZ0UcWnXvxPuI7wZsnNKaKUxwybAh+9lceLNpDt/Oj9pNplaPTtFcEXWzZzb9apIdUUbsnS92ALliNzHPwvRWKNwZOovLHeRUURdodpIsLnzv5UQyKG1LCMP3jba1vwr5ke6hSJ7Tfa0n2Syqf7y4B5oM51ixEz9moY8oRtbyI3n0HyotmOhpZg8aAxlDnxN/l9Ca07kXAjLZGVYeV+prnezGmVnMBVYgGJ8NuOu3P9GnLdvKx/8AyySWsTYseOtLeAhGmjTa7sAAquR1sAKohZCp7VbxknB5PGcetV9nltsUoqWC7VDAWNDV9TExuVvK5GFfy5+lJfhqDnk1Kq/nz1q6jZ0FRTBVXbCu7xYvc2NqKUVgbrgi/LDN60oQhLhDhRck9BnpWAwbPdBTA7zZz7vWrxIPk1JZVJ236YJvzQtTKscikhN1zgyFbY9aIs6O8i7lBS4yzedC1JO7usevhI8v81MArcJFVkfbgeAgi4q0QIxckuSLd7+VSC7Q3EobdttuP7CsTSKsbWkTdxyf2oZQAb6iQxOywo4AAO69iSTj60WQwySIkhCuScWYeEC3Wr0cXZwWkCm5324IHQeuaYeNGazqtyNucHzPpTq6MjBWMMB3N0rDNjza/n7qUhnERZUkTYrublXPhI9fWi6pJY7SxTCNYwXcSdB0593mKUhWePTSfaYiCQxVo33Bt2TgjFa2aw07TNGUaTTMCpG0Mytz6kfKrkclTF2oQq2zgnpfzNB1GohkvIrx2juQyMCxGOh5yfpTMJLPI8jMb5Bk2j8qLMKxSSR6ZiJSSqMLGPFwvOKST2nqo3LXRwfw2t/XzpvTSrL7PTce/JHuJ3G25128eWK5/wD46d5wY2RhYqQGtndbqPQ1GW6lQsr+G9R7fnhK2giNwCL7hxXR9nap9bGWnRUKAEAFubH19a5Oqj006KHVUkjUKWe9iBgjr6V0fZASIyKsqPuAA2XwPlUlJ7ssybsfPJsBUqZ8j9augdZtfCPcKjTLGm1hKbqcJ/uNB+1WA+4lNv8AS8qvdHLbtIyNyWG5QCuWP6VaBz/TSrICXhZt2/vbmtjOPqKw8gnjRpHCggFlYBucD61enKs0jQLsBUEAgdRfz6frWJmVmcyEEllAKoTcA3pwhe0OmQKTcBd11baMelK62YiddPAHaU98jkZP7Cm4ALM8lwGfF7DBpXS6di0uqYlZJDdcWNuBg+goeAH4WLRKzLbFyo6WwMHNSORZLqjAnhgOnng5pWHVzFys+mfapw+w5AH8/Ojw6mKdtqSAyDBVuR5+uPlT2YF7QQzwJp1B2zMC4XICDkWOeBb402FxYe4gZHmaVSdG1rAg91LqTxYH+LzvTMhEaFnwoGSfLk2IorsAudDpnYuIUDMNxKjNzx6igSgaeS8YUv0LjYbYGGt5XphJHhhDPFIzP94xBBO5jwPOlJXaWRhG4Jdwpu58I81Pp+VB0YzpNTO6Irh41Um4dMWtizXseK3qSEDttIt3thS6mwubMPO9+aYh07I93wLYG47XJ493wrM+hV7mCZ4SRYdVI9xwb/ClykE81qYplnl+/AUMeUGM057ELMgDXJDLyljazZNqPqfZciku7hgfFdRYk3pnT6SbRL3slmVR93fBsDznyrmjB7hFEb3N/QqVDzx/xtUrHUFxYXP0ocgjvcygWW+V9WHn60pJHqy90nXsyODIAR/xosZdUVZJTvK23Br3yT5elWiQ+hYY4W7sTOTHdcAi9hg2vnit7pWykQZf8pIvj3VhJWLGRVaSNyxBZwBx8DVLFtUdlJFhVUEsfO5pzA5t0gVkiksQybWXPI6dODTMsy6dL7Xaw8KXN/h7sUrp9zakKyjaC7MckWucX+I+tNOS7bd5V9vca/N/L6fOtHmzAwyxwrHp1CPJJdgF6+JjY/Hj0qpRBPGJWjQyKt06sCevnRSYz93O6swBA3C11459etJzSh5Uimj3bQ0gufCLgKL8gmizN3ybb2duKyLITtudt8W48uLk+lC1OrGmiMM8bRqBbtWOCRkjAt6Zt5V0IpC+7eF2pYEnqQPP3/rVzMUFuzZjfb0v5nPW1FKlgAsZzJpg0yKN63urG1+l8YoIddzl5lRQpAO4MBcZI8xahywQLK02n36dj3j2bbWv6qe6eb8VgQKyLGNrMxAfPf2+I888fWg2YKdW6TtGY5HjkttIJFriw56/EZoySMhX70iM2vvG5SOve/7pPTSq80m7+2HfVLhWNyQLA/P4CjgAOYwQrkgABCGJxfcBgjN6wRieR2lRI0VlPfY7iL+WLe6stKZiq9nFvySBJzax/SqjlEgaQEoTIY7c7MW93W/Whh2HZuu9hYmyhB+EY6VNdhCkvfMdvSpV+LNwL55qVEubm1iadAZJSuMC5JPwoEXtCB5Y2nLJvW6Mx4IZv0NcbUknUSXz3jXR0vs+PV6bTs8jqVDYUDi/9fKgtRnIm3J0Oq0rBY4AJolstxkcW54NsVrdLC+0nbGtiRtsAM9b4qJo102maONtw3MSXW/T0peRE1C/Z7Fu2IBHeBCgXa1z+VdClasen9L7ZoYX3hlZgfvf4etyf64onaHUOUBDAkncLAgcD0vfPwqagF2C7gMbFCk8t145Az8aXaCIM0ifdM133J3TYYGRgkkXzRSaMN6iJARuZ9py25LgAc46XocC9q7zwqjmVgbl9tvK2LevvpPVzvp0WOd3YEBN17WNuhAtc01odTcCIq6ki43ryTgXwLYtTXbBYQtPtbsI0UoSSqNYn4Efl51N2ohQCQsG27SSt1vfJNuMe+qUKhjPddCdqsp3KxOWNumAa2+oWSOyNYlfEQWAubX8xTIwnKxdCu8C4uQe9YdDfm370SLttqvKyMEKooUByx6ketY05kaVxI1jE4G5OAOb3HTFvp0pzTqpg7V47Oy97ueLrwOtqBkYnWLUsIdRp1cHcQOtrc2+PSktVDJp/u9HO5ItFGGe5DubYuegufjTUsoiVGhcOrA7VcX29FzzzbBoWniR9VpgbWivJZ+WbgMPeL49aSdJZCHWIhUGmaMBBbLdNotwakcIafbMobbGpC2ut88etMQacQXt1FuLUTaA+/JY45rm1NasIooijYY2va9StN4j76lSsucpdDNNrGBidVLE3K9K9BGixxhVUhVx4fQViCJIo+4Mtkmtgc46/oKaUo00QjDbkHqATE1rjJObjAGaT0m4yPMAzIBtur7jgDofU0eZnUTEm0apcH1sb/pSukkki2x9lvj5BYtfHHI/WraTVCyHmsY2ZQLnqBa+M3FCRd6KwTaDYsoN7gcAD60HdAWKRyGOTqnqcnFA1EGouTFOsX4j3SFJ+B/SrpoWyj95qmYA3iW5A6yvjIPkPzojxxwxGFuzkLXLIQbZOL9fD9RSugh1MIkOo77X3gXJuxFhn3flXQ7kpDTlrqTtNyQ1gLnHreiuAJ2Bi00wmil00h7ME3V33rbqVPiyf+qk8ogYyyqAEAkIXGLYsPnR1MjAxwgKqxABXN7Mc8j52pWSIGHZaQqzAADkqn7nNqNYwY5Wq0+pMsWtdljLizsrcY8x5fqaJFqmiLIssc425JHrx0vTeq0R1dwZWGLWiAUiwySDn60tN7NnhQdnvnhfaObEG1ybYtQqhHF8oLrNSZtPGoHZ7F3gK57ucf160Yw6dQjJLttYAht1j62GazIsWolDqssasAqoY82A5INreXwoEmkaMSTQWlCHvqVsQADm181otJu1aM02dTQe0EklbTySBnXwnaRcfEU+JEP4h864PsEKdbI64PZ3uD8K9AGa/iNefNR3YOnTbcRJyNxyOalW/jbnmpWpFhlEcqCJWAKiw2jH0rJjl733zWufwA9B6VfbLGiBg/HRCfyooJ52nny9BQSlnBNiWqlIgKskjm63YWze3StRrEh3rCFY+agEX+FA1unPZFuyQi6/gzk+/wBabCMFICWAFgNtdapPBB2B1EMWpRVnjWRbcOAepoTQ7FSOMsVJC7SxP86PK+wLvDcdFJ6nyrF95jI3Bd9rkEdDRFoIQ6xtcBHbjaCoA63oASKZp3WMxiwXaO7xk/DpTtsXjDCwxZeAcisPAJCSNyMSLSAHcPpaqu0EEzuDtWII5IUkKbN55GKEsazaiWSNEFvEm0i/871Q+2I209nJGQdrAFXB6Y4P0oUUh7UwO5WPeAVsLg2v8qydmMoqPMInik3hrBrkkWzwfj60+kSpGymRz5FmJYdLX+B60mvazSKBJlF3AuOhP6gUXUaltLGxnIYKpfvYO0AdfUnj1pmwgJdNPJI0kDRyRxqVVZSRwPMD31jRS62XUSQx6PTo7DtfGzbkxnj4fCujowY9AiTbTL2fft/ERmgaaIDS63VMADOLryLIGG0Z4xc/GuVzeSkYp4ZnRezNZBqZZjHEpk5VdxH1Hxpgwe1eRJp8f6DfHrXDXXh0WZIW7JibHaTvF7XW3Trc8/WjJOH5R1B4J4POPpUHzkutNI6hEoJDjvDmwtmpRp/7aT/celSmpDUGT+zX3VY/X9qTE7AAWGB61f2h7cD61NRROmV7WUN7PmBAOBybdRTZ8XNIyydtGY5FBVsEG5rZ1D+Q+Z/eso+gphdPffOCcCQ2zfoKrV+GP/eKEsxHCqL5Nr5qpJme1wMG/WqJZsDi2qGlTIO177hz7x/OsFePcOfcKF9oPd7iYOOffU7dsd1eB5/vXT+qE/JhlW7qLjkedTUaSOWNh2abjexYdTyaEuoYG4Vb2t1qfan8l+tSnO3gMdOlkG2i1GnJOinBUj+zmF7/APsPlkGl5IdTqtUkc8JijZ1LAHcu1e9a/q1vlTn2l/Jan2l+bLmhvdUb8xuQns3yfCaDx7Pc/wCmv5ihfaXIIsBeqWciMxlVZdtrG/p60g8Y0zz8XsD2fFOmpQN9pChTLc3NgBxxwKdTSxQktGxF8kAnNdDdH/h4/m371N0X+Hj+bfvQpl7GJ79tJgeI/nUpd52ZixAuTero2LR//9k="/>
          <p:cNvSpPr>
            <a:spLocks noChangeAspect="1" noChangeArrowheads="1"/>
          </p:cNvSpPr>
          <p:nvPr/>
        </p:nvSpPr>
        <p:spPr bwMode="auto">
          <a:xfrm>
            <a:off x="155575" y="-639763"/>
            <a:ext cx="123825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wgHBgkIBwgKCgkLDRYPDQwMDRsUFRAWIB0iIiAdHx8kKDQsJCYxJx8fLT0tMTU3Ojo6Iys/RD84QzQ5OjcBCgoKDQwNGg8PGjclHyU3Nzc3Nzc3Nzc3Nzc3Nzc3Nzc3Nzc3Nzc3Nzc3Nzc3Nzc3Nzc3Nzc3Nzc3Nzc3Nzc3N//AABEIAIwAggMBIgACEQEDEQH/xAAaAAACAwEBAAAAAAAAAAAAAAADBAABAgUG/8QAPBAAAgEDAwEFBQYDCAMBAAAAAQIDABEhBBIxQRMiMlFhBXGBkaEUI0KxwdFS4fAzU1RiY3Ki8RWCkiT/xAAZAQADAQEBAAAAAAAAAAAAAAABAgMABAX/xAAfEQACAgEFAQEAAAAAAAAAAAAAAQIRIQMSMVFhQRP/2gAMAwEAAhEDEQA/APdDfIzCMRqqgXYjN/LmiaQl4gXVd17G0frUGjikO+7DcBvG42NDMojJjjjIC7lypPh4qMJacklFZDJsOwAFtuSpI+7HnQW1Cm2xCbspzGOGwKiSxuqhl7xG29ja5Fz9Kvs0x92vToabBLczGoKiVQSqmy2BVh+VGhj7ND2i+R8N/wA6T7UkKzsFN7Zm2cEjgj0pmGMhNxuSQMbybUUkbcypLXYD+AdLZua4H2iX+9f/AOq7rEdqy2FygsM8X/nXnAOPOkmkQ1JPs7vsVzLE5kJaz8ld3Sm9N3kyt+8OYx60l7BF4pMHxj8N+hpj2aWlhYmMi05XKHgMw/SqRiqRSEnRcsitFuAtZ7MSm3zvxQ40OxnAFgjZG4+nBrDns1ZGspMhPecobX5GOKyLkOG7YNlRZ2cE23enSmcV0PuY2WT7ON1rlCcpbpzel4XiEhN9xuBtBZubDIOOoremMz6PRSdm29gpbajC10F6pInWMGYuqKiXL3FiDfjpS7VRlJh0KOwKgZIGVt6fpWi8YKhgt2FgOzGev5UmWjV1CSrgrjttt73PGc0XsyGgLK24sTZiTbBpKNb7COAHYWHPlUq28R9/lVVKi9hUYqAoZLEDqcEj3Vho4mySh3XOWbqc1t5EVFV3PCYDZOPK1Uss7qCkU3HLNbrTxjGPBGTdgdRsVe7bfYldrnpjrjipDKxcrIb95+8WHl6Vt11bKQ23jghvOsiGdJCyrCGuw3BWvxT34KLqzKu5CpZSbL3sndg0b7Q6q1wp5IsW4HHTrWnl1ERXtJo1BK23FrHFXDJqJVBjljfjgsetMn4YWiN/aL7toDKArG9iT0+hrlf+G1LShxrdPsOVUF8gf9125PtAYyOyWjs5tuvjd/OgkSxt3dhaKy8t+O16zz8A4phfZ0UcWnXvxPuI7wZsnNKaKUxwybAh+9lceLNpDt/Oj9pNplaPTtFcEXWzZzb9apIdUUbsnS92ALliNzHPwvRWKNwZOovLHeRUURdodpIsLnzv5UQyKG1LCMP3jba1vwr5ke6hSJ7Tfa0n2Syqf7y4B5oM51ixEz9moY8oRtbyI3n0HyotmOhpZg8aAxlDnxN/l9Ca07kXAjLZGVYeV+prnezGmVnMBVYgGJ8NuOu3P9GnLdvKx/8AyySWsTYseOtLeAhGmjTa7sAAquR1sAKohZCp7VbxknB5PGcetV9nltsUoqWC7VDAWNDV9TExuVvK5GFfy5+lJfhqDnk1Kq/nz1q6jZ0FRTBVXbCu7xYvc2NqKUVgbrgi/LDN60oQhLhDhRck9BnpWAwbPdBTA7zZz7vWrxIPk1JZVJ236YJvzQtTKscikhN1zgyFbY9aIs6O8i7lBS4yzedC1JO7usevhI8v81MArcJFVkfbgeAgi4q0QIxckuSLd7+VSC7Q3EobdttuP7CsTSKsbWkTdxyf2oZQAb6iQxOywo4AAO69iSTj60WQwySIkhCuScWYeEC3Wr0cXZwWkCm5324IHQeuaYeNGazqtyNucHzPpTq6MjBWMMB3N0rDNjza/n7qUhnERZUkTYrublXPhI9fWi6pJY7SxTCNYwXcSdB0593mKUhWePTSfaYiCQxVo33Bt2TgjFa2aw07TNGUaTTMCpG0Mytz6kfKrkclTF2oQq2zgnpfzNB1GohkvIrx2juQyMCxGOh5yfpTMJLPI8jMb5Bk2j8qLMKxSSR6ZiJSSqMLGPFwvOKST2nqo3LXRwfw2t/XzpvTSrL7PTce/JHuJ3G25128eWK5/wD46d5wY2RhYqQGtndbqPQ1GW6lQsr+G9R7fnhK2giNwCL7hxXR9nap9bGWnRUKAEAFubH19a5Oqj006KHVUkjUKWe9iBgjr6V0fZASIyKsqPuAA2XwPlUlJ7ssybsfPJsBUqZ8j9augdZtfCPcKjTLGm1hKbqcJ/uNB+1WA+4lNv8AS8qvdHLbtIyNyWG5QCuWP6VaBz/TSrICXhZt2/vbmtjOPqKw8gnjRpHCggFlYBucD61enKs0jQLsBUEAgdRfz6frWJmVmcyEEllAKoTcA3pwhe0OmQKTcBd11baMelK62YiddPAHaU98jkZP7Cm4ALM8lwGfF7DBpXS6di0uqYlZJDdcWNuBg+goeAH4WLRKzLbFyo6WwMHNSORZLqjAnhgOnng5pWHVzFys+mfapw+w5AH8/Ojw6mKdtqSAyDBVuR5+uPlT2YF7QQzwJp1B2zMC4XICDkWOeBb402FxYe4gZHmaVSdG1rAg91LqTxYH+LzvTMhEaFnwoGSfLk2IorsAudDpnYuIUDMNxKjNzx6igSgaeS8YUv0LjYbYGGt5XphJHhhDPFIzP94xBBO5jwPOlJXaWRhG4Jdwpu58I81Pp+VB0YzpNTO6Irh41Um4dMWtizXseK3qSEDttIt3thS6mwubMPO9+aYh07I93wLYG47XJ493wrM+hV7mCZ4SRYdVI9xwb/ClykE81qYplnl+/AUMeUGM057ELMgDXJDLyljazZNqPqfZciku7hgfFdRYk3pnT6SbRL3slmVR93fBsDznyrmjB7hFEb3N/QqVDzx/xtUrHUFxYXP0ocgjvcygWW+V9WHn60pJHqy90nXsyODIAR/xosZdUVZJTvK23Br3yT5elWiQ+hYY4W7sTOTHdcAi9hg2vnit7pWykQZf8pIvj3VhJWLGRVaSNyxBZwBx8DVLFtUdlJFhVUEsfO5pzA5t0gVkiksQybWXPI6dODTMsy6dL7Xaw8KXN/h7sUrp9zakKyjaC7MckWucX+I+tNOS7bd5V9vca/N/L6fOtHmzAwyxwrHp1CPJJdgF6+JjY/Hj0qpRBPGJWjQyKt06sCevnRSYz93O6swBA3C11459etJzSh5Uimj3bQ0gufCLgKL8gmizN3ybb2duKyLITtudt8W48uLk+lC1OrGmiMM8bRqBbtWOCRkjAt6Zt5V0IpC+7eF2pYEnqQPP3/rVzMUFuzZjfb0v5nPW1FKlgAsZzJpg0yKN63urG1+l8YoIddzl5lRQpAO4MBcZI8xahywQLK02n36dj3j2bbWv6qe6eb8VgQKyLGNrMxAfPf2+I888fWg2YKdW6TtGY5HjkttIJFriw56/EZoySMhX70iM2vvG5SOve/7pPTSq80m7+2HfVLhWNyQLA/P4CjgAOYwQrkgABCGJxfcBgjN6wRieR2lRI0VlPfY7iL+WLe6stKZiq9nFvySBJzax/SqjlEgaQEoTIY7c7MW93W/Whh2HZuu9hYmyhB+EY6VNdhCkvfMdvSpV+LNwL55qVEubm1iadAZJSuMC5JPwoEXtCB5Y2nLJvW6Mx4IZv0NcbUknUSXz3jXR0vs+PV6bTs8jqVDYUDi/9fKgtRnIm3J0Oq0rBY4AJolstxkcW54NsVrdLC+0nbGtiRtsAM9b4qJo102maONtw3MSXW/T0peRE1C/Z7Fu2IBHeBCgXa1z+VdClasen9L7ZoYX3hlZgfvf4etyf64onaHUOUBDAkncLAgcD0vfPwqagF2C7gMbFCk8t145Az8aXaCIM0ifdM133J3TYYGRgkkXzRSaMN6iJARuZ9py25LgAc46XocC9q7zwqjmVgbl9tvK2LevvpPVzvp0WOd3YEBN17WNuhAtc01odTcCIq6ki43ryTgXwLYtTXbBYQtPtbsI0UoSSqNYn4Efl51N2ohQCQsG27SSt1vfJNuMe+qUKhjPddCdqsp3KxOWNumAa2+oWSOyNYlfEQWAubX8xTIwnKxdCu8C4uQe9YdDfm370SLttqvKyMEKooUByx6ketY05kaVxI1jE4G5OAOb3HTFvp0pzTqpg7V47Oy97ueLrwOtqBkYnWLUsIdRp1cHcQOtrc2+PSktVDJp/u9HO5ItFGGe5DubYuegufjTUsoiVGhcOrA7VcX29FzzzbBoWniR9VpgbWivJZ+WbgMPeL49aSdJZCHWIhUGmaMBBbLdNotwakcIafbMobbGpC2ut88etMQacQXt1FuLUTaA+/JY45rm1NasIooijYY2va9StN4j76lSsucpdDNNrGBidVLE3K9K9BGixxhVUhVx4fQViCJIo+4Mtkmtgc46/oKaUo00QjDbkHqATE1rjJObjAGaT0m4yPMAzIBtur7jgDofU0eZnUTEm0apcH1sb/pSukkki2x9lvj5BYtfHHI/WraTVCyHmsY2ZQLnqBa+M3FCRd6KwTaDYsoN7gcAD60HdAWKRyGOTqnqcnFA1EGouTFOsX4j3SFJ+B/SrpoWyj95qmYA3iW5A6yvjIPkPzojxxwxGFuzkLXLIQbZOL9fD9RSugh1MIkOo77X3gXJuxFhn3flXQ7kpDTlrqTtNyQ1gLnHreiuAJ2Bi00wmil00h7ME3V33rbqVPiyf+qk8ogYyyqAEAkIXGLYsPnR1MjAxwgKqxABXN7Mc8j52pWSIGHZaQqzAADkqn7nNqNYwY5Wq0+pMsWtdljLizsrcY8x5fqaJFqmiLIssc425JHrx0vTeq0R1dwZWGLWiAUiwySDn60tN7NnhQdnvnhfaObEG1ybYtQqhHF8oLrNSZtPGoHZ7F3gK57ucf160Yw6dQjJLttYAht1j62GazIsWolDqssasAqoY82A5INreXwoEmkaMSTQWlCHvqVsQADm181otJu1aM02dTQe0EklbTySBnXwnaRcfEU+JEP4h864PsEKdbI64PZ3uD8K9AGa/iNefNR3YOnTbcRJyNxyOalW/jbnmpWpFhlEcqCJWAKiw2jH0rJjl733zWufwA9B6VfbLGiBg/HRCfyooJ52nny9BQSlnBNiWqlIgKskjm63YWze3StRrEh3rCFY+agEX+FA1unPZFuyQi6/gzk+/wBabCMFICWAFgNtdapPBB2B1EMWpRVnjWRbcOAepoTQ7FSOMsVJC7SxP86PK+wLvDcdFJ6nyrF95jI3Bd9rkEdDRFoIQ6xtcBHbjaCoA63oASKZp3WMxiwXaO7xk/DpTtsXjDCwxZeAcisPAJCSNyMSLSAHcPpaqu0EEzuDtWII5IUkKbN55GKEsazaiWSNEFvEm0i/871Q+2I209nJGQdrAFXB6Y4P0oUUh7UwO5WPeAVsLg2v8qydmMoqPMInik3hrBrkkWzwfj60+kSpGymRz5FmJYdLX+B60mvazSKBJlF3AuOhP6gUXUaltLGxnIYKpfvYO0AdfUnj1pmwgJdNPJI0kDRyRxqVVZSRwPMD31jRS62XUSQx6PTo7DtfGzbkxnj4fCujowY9AiTbTL2fft/ERmgaaIDS63VMADOLryLIGG0Z4xc/GuVzeSkYp4ZnRezNZBqZZjHEpk5VdxH1Hxpgwe1eRJp8f6DfHrXDXXh0WZIW7JibHaTvF7XW3Trc8/WjJOH5R1B4J4POPpUHzkutNI6hEoJDjvDmwtmpRp/7aT/celSmpDUGT+zX3VY/X9qTE7AAWGB61f2h7cD61NRROmV7WUN7PmBAOBybdRTZ8XNIyydtGY5FBVsEG5rZ1D+Q+Z/eso+gphdPffOCcCQ2zfoKrV+GP/eKEsxHCqL5Nr5qpJme1wMG/WqJZsDi2qGlTIO177hz7x/OsFePcOfcKF9oPd7iYOOffU7dsd1eB5/vXT+qE/JhlW7qLjkedTUaSOWNh2abjexYdTyaEuoYG4Vb2t1qfan8l+tSnO3gMdOlkG2i1GnJOinBUj+zmF7/APsPlkGl5IdTqtUkc8JijZ1LAHcu1e9a/q1vlTn2l/Jan2l+bLmhvdUb8xuQns3yfCaDx7Pc/wCmv5ihfaXIIsBeqWciMxlVZdtrG/p60g8Y0zz8XsD2fFOmpQN9pChTLc3NgBxxwKdTSxQktGxF8kAnNdDdH/h4/m371N0X+Hj+bfvQpl7GJ79tJgeI/nUpd52ZixAuTero2LR//9k="/>
          <p:cNvSpPr>
            <a:spLocks noChangeAspect="1" noChangeArrowheads="1"/>
          </p:cNvSpPr>
          <p:nvPr/>
        </p:nvSpPr>
        <p:spPr bwMode="auto">
          <a:xfrm>
            <a:off x="155575" y="-639763"/>
            <a:ext cx="123825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prstClr val="black"/>
              </a:solidFill>
            </a:endParaRPr>
          </a:p>
        </p:txBody>
      </p:sp>
      <p:pic>
        <p:nvPicPr>
          <p:cNvPr id="1030" name="Picture 6" descr="http://lawil.com.ar/images/plano%20de%20la%20ciudad%20de%20tand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04864"/>
            <a:ext cx="2900347" cy="311638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95536" y="2205261"/>
            <a:ext cx="55446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b="1" i="1" dirty="0" smtClean="0">
                <a:solidFill>
                  <a:prstClr val="black"/>
                </a:solidFill>
              </a:rPr>
              <a:t>Con que información contamos</a:t>
            </a:r>
            <a:r>
              <a:rPr lang="es-AR" dirty="0" smtClean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AR" dirty="0">
                <a:solidFill>
                  <a:prstClr val="black"/>
                </a:solidFill>
              </a:rPr>
              <a:t>- </a:t>
            </a:r>
            <a:r>
              <a:rPr lang="es-AR" dirty="0" smtClean="0">
                <a:solidFill>
                  <a:prstClr val="black"/>
                </a:solidFill>
              </a:rPr>
              <a:t>catrastrotandil.shp</a:t>
            </a:r>
            <a:endParaRPr lang="es-AR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s-AR" dirty="0">
                <a:solidFill>
                  <a:prstClr val="black"/>
                </a:solidFill>
              </a:rPr>
              <a:t>- </a:t>
            </a:r>
            <a:r>
              <a:rPr lang="es-AR" dirty="0" smtClean="0">
                <a:solidFill>
                  <a:prstClr val="black"/>
                </a:solidFill>
              </a:rPr>
              <a:t>Tablas Excel con las coordenadas espaciales de los centros de agua, escuelas, policiales y bomberos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55576" y="4627002"/>
            <a:ext cx="4716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dirty="0" smtClean="0">
                <a:solidFill>
                  <a:prstClr val="black"/>
                </a:solidFill>
              </a:rPr>
              <a:t>Los </a:t>
            </a:r>
            <a:r>
              <a:rPr lang="es-AR" b="1" i="1" dirty="0" smtClean="0">
                <a:solidFill>
                  <a:prstClr val="black"/>
                </a:solidFill>
              </a:rPr>
              <a:t>datos tabulares </a:t>
            </a:r>
            <a:r>
              <a:rPr lang="es-AR" dirty="0" smtClean="0">
                <a:solidFill>
                  <a:prstClr val="black"/>
                </a:solidFill>
              </a:rPr>
              <a:t>son información que en muchas situaciones son levantadas a partir de un GPS o algún otro instrumento de levantamiento, en el cual solo tenemos la información de un punto con coordenadas. 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2843808" y="4005064"/>
            <a:ext cx="360040" cy="64807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5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67544" y="1064925"/>
            <a:ext cx="52565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AR" b="1" i="1" dirty="0" smtClean="0">
                <a:solidFill>
                  <a:prstClr val="black"/>
                </a:solidFill>
              </a:rPr>
              <a:t>Cuál es la idea?</a:t>
            </a:r>
            <a:r>
              <a:rPr lang="es-AR" dirty="0" smtClean="0">
                <a:solidFill>
                  <a:prstClr val="black"/>
                </a:solidFill>
              </a:rPr>
              <a:t>: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s-AR" dirty="0" smtClean="0">
                <a:solidFill>
                  <a:prstClr val="black"/>
                </a:solidFill>
              </a:rPr>
              <a:t> A partir de los datos tabulares generar  la información espacial correspondiente a los centros de agua, educativos, policiales y bomberos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s-AR" dirty="0">
                <a:solidFill>
                  <a:prstClr val="black"/>
                </a:solidFill>
              </a:rPr>
              <a:t> </a:t>
            </a:r>
            <a:r>
              <a:rPr lang="es-AR" dirty="0" smtClean="0">
                <a:solidFill>
                  <a:prstClr val="black"/>
                </a:solidFill>
              </a:rPr>
              <a:t>Luego, generar áreas de influencia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s-AR" dirty="0">
                <a:solidFill>
                  <a:prstClr val="black"/>
                </a:solidFill>
              </a:rPr>
              <a:t> </a:t>
            </a:r>
            <a:r>
              <a:rPr lang="es-AR" dirty="0" smtClean="0">
                <a:solidFill>
                  <a:prstClr val="black"/>
                </a:solidFill>
              </a:rPr>
              <a:t>Superponer dichas áreas sobre el </a:t>
            </a:r>
            <a:r>
              <a:rPr lang="es-AR" dirty="0" err="1" smtClean="0">
                <a:solidFill>
                  <a:prstClr val="black"/>
                </a:solidFill>
              </a:rPr>
              <a:t>shape</a:t>
            </a:r>
            <a:r>
              <a:rPr lang="es-AR" dirty="0" smtClean="0">
                <a:solidFill>
                  <a:prstClr val="black"/>
                </a:solidFill>
              </a:rPr>
              <a:t> de catastro y concluir cuál es la zona más indicada para establecer el nuevo loteo</a:t>
            </a:r>
            <a:endParaRPr lang="es-AR" dirty="0">
              <a:solidFill>
                <a:prstClr val="black"/>
              </a:solidFill>
            </a:endParaRPr>
          </a:p>
        </p:txBody>
      </p:sp>
      <p:pic>
        <p:nvPicPr>
          <p:cNvPr id="10" name="Picture 6" descr="http://lawil.com.ar/images/plano%20de%20la%20ciudad%20de%20tand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125" y="1412776"/>
            <a:ext cx="2900347" cy="3116388"/>
          </a:xfrm>
          <a:prstGeom prst="rect">
            <a:avLst/>
          </a:prstGeom>
          <a:noFill/>
        </p:spPr>
      </p:pic>
      <p:sp>
        <p:nvSpPr>
          <p:cNvPr id="13" name="12 Circular"/>
          <p:cNvSpPr/>
          <p:nvPr/>
        </p:nvSpPr>
        <p:spPr>
          <a:xfrm>
            <a:off x="6444208" y="2204864"/>
            <a:ext cx="144016" cy="144016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black"/>
              </a:solidFill>
            </a:endParaRPr>
          </a:p>
        </p:txBody>
      </p:sp>
      <p:sp>
        <p:nvSpPr>
          <p:cNvPr id="14" name="13 Circular"/>
          <p:cNvSpPr/>
          <p:nvPr/>
        </p:nvSpPr>
        <p:spPr>
          <a:xfrm>
            <a:off x="6876256" y="3501008"/>
            <a:ext cx="144016" cy="144016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black"/>
              </a:solidFill>
            </a:endParaRPr>
          </a:p>
        </p:txBody>
      </p:sp>
      <p:sp>
        <p:nvSpPr>
          <p:cNvPr id="15" name="14 Circular"/>
          <p:cNvSpPr/>
          <p:nvPr/>
        </p:nvSpPr>
        <p:spPr>
          <a:xfrm>
            <a:off x="7524328" y="3653408"/>
            <a:ext cx="144016" cy="144016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black"/>
                </a:solidFill>
              </a:rPr>
              <a:t>v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16" name="15 Circular"/>
          <p:cNvSpPr/>
          <p:nvPr/>
        </p:nvSpPr>
        <p:spPr>
          <a:xfrm>
            <a:off x="7676728" y="2852936"/>
            <a:ext cx="144016" cy="144016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black"/>
              </a:solidFill>
            </a:endParaRPr>
          </a:p>
        </p:txBody>
      </p:sp>
      <p:sp>
        <p:nvSpPr>
          <p:cNvPr id="17" name="16 Circular"/>
          <p:cNvSpPr/>
          <p:nvPr/>
        </p:nvSpPr>
        <p:spPr>
          <a:xfrm>
            <a:off x="8316416" y="1628800"/>
            <a:ext cx="144016" cy="144016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black"/>
              </a:solidFill>
            </a:endParaRPr>
          </a:p>
        </p:txBody>
      </p:sp>
      <p:sp>
        <p:nvSpPr>
          <p:cNvPr id="18" name="17 Triángulo isósceles"/>
          <p:cNvSpPr/>
          <p:nvPr/>
        </p:nvSpPr>
        <p:spPr>
          <a:xfrm>
            <a:off x="6228184" y="2852936"/>
            <a:ext cx="144016" cy="14401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19" name="18 Triángulo isósceles"/>
          <p:cNvSpPr/>
          <p:nvPr/>
        </p:nvSpPr>
        <p:spPr>
          <a:xfrm>
            <a:off x="7020272" y="1772816"/>
            <a:ext cx="144016" cy="14401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20" name="19 Triángulo isósceles"/>
          <p:cNvSpPr/>
          <p:nvPr/>
        </p:nvSpPr>
        <p:spPr>
          <a:xfrm>
            <a:off x="8100392" y="1988840"/>
            <a:ext cx="144016" cy="14401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21" name="20 Triángulo isósceles"/>
          <p:cNvSpPr/>
          <p:nvPr/>
        </p:nvSpPr>
        <p:spPr>
          <a:xfrm>
            <a:off x="7316688" y="3212976"/>
            <a:ext cx="144016" cy="14401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22" name="21 Cruz"/>
          <p:cNvSpPr/>
          <p:nvPr/>
        </p:nvSpPr>
        <p:spPr>
          <a:xfrm>
            <a:off x="7668344" y="1916832"/>
            <a:ext cx="216024" cy="216024"/>
          </a:xfrm>
          <a:prstGeom prst="plus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23" name="22 Cruz"/>
          <p:cNvSpPr/>
          <p:nvPr/>
        </p:nvSpPr>
        <p:spPr>
          <a:xfrm>
            <a:off x="7748736" y="3212976"/>
            <a:ext cx="216024" cy="216024"/>
          </a:xfrm>
          <a:prstGeom prst="plus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24" name="23 Cruz"/>
          <p:cNvSpPr/>
          <p:nvPr/>
        </p:nvSpPr>
        <p:spPr>
          <a:xfrm>
            <a:off x="6444208" y="3212976"/>
            <a:ext cx="216024" cy="216024"/>
          </a:xfrm>
          <a:prstGeom prst="plus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7164288" y="1484784"/>
            <a:ext cx="1440160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7524328" y="1700808"/>
            <a:ext cx="122413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8028384" y="1412776"/>
            <a:ext cx="720080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7544" y="1997115"/>
            <a:ext cx="612068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AR" dirty="0">
                <a:solidFill>
                  <a:prstClr val="black"/>
                </a:solidFill>
              </a:rPr>
              <a:t>*Luego </a:t>
            </a:r>
            <a:r>
              <a:rPr lang="es-AR" dirty="0" smtClean="0">
                <a:solidFill>
                  <a:prstClr val="black"/>
                </a:solidFill>
              </a:rPr>
              <a:t>convertimos la tabla a un formato </a:t>
            </a:r>
            <a:r>
              <a:rPr lang="es-AR" dirty="0">
                <a:solidFill>
                  <a:prstClr val="black"/>
                </a:solidFill>
              </a:rPr>
              <a:t>compatible que pueda leer Quantum GIS. Por lo que guardaremos esta información como un archivo separado por comas o CSV. </a:t>
            </a:r>
            <a:endParaRPr lang="es-AR" dirty="0" smtClean="0">
              <a:solidFill>
                <a:prstClr val="black"/>
              </a:solidFill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AR" dirty="0" smtClean="0">
                <a:solidFill>
                  <a:srgbClr val="FF0000"/>
                </a:solidFill>
              </a:rPr>
              <a:t>Guardar Como </a:t>
            </a:r>
            <a:r>
              <a:rPr lang="es-AR" dirty="0" smtClean="0">
                <a:solidFill>
                  <a:prstClr val="black"/>
                </a:solidFill>
              </a:rPr>
              <a:t>y </a:t>
            </a:r>
            <a:r>
              <a:rPr lang="es-AR" dirty="0" smtClean="0">
                <a:solidFill>
                  <a:srgbClr val="FF0000"/>
                </a:solidFill>
              </a:rPr>
              <a:t>seleccionamos CSV</a:t>
            </a:r>
            <a:r>
              <a:rPr lang="es-AR" dirty="0" smtClean="0">
                <a:solidFill>
                  <a:prstClr val="black"/>
                </a:solidFill>
              </a:rPr>
              <a:t> </a:t>
            </a:r>
            <a:r>
              <a:rPr lang="es-AR" dirty="0">
                <a:solidFill>
                  <a:prstClr val="black"/>
                </a:solidFill>
              </a:rPr>
              <a:t>delimitado por </a:t>
            </a:r>
            <a:r>
              <a:rPr lang="es-AR" dirty="0" smtClean="0">
                <a:solidFill>
                  <a:prstClr val="black"/>
                </a:solidFill>
              </a:rPr>
              <a:t>comas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AR" dirty="0" smtClean="0">
                <a:solidFill>
                  <a:prstClr val="black"/>
                </a:solidFill>
              </a:rPr>
              <a:t>*</a:t>
            </a:r>
            <a:r>
              <a:rPr lang="es-AR" dirty="0">
                <a:solidFill>
                  <a:prstClr val="black"/>
                </a:solidFill>
              </a:rPr>
              <a:t>Abrimos Quantum GIS </a:t>
            </a:r>
            <a:r>
              <a:rPr lang="es-AR" dirty="0" smtClean="0">
                <a:solidFill>
                  <a:prstClr val="black"/>
                </a:solidFill>
              </a:rPr>
              <a:t>y añadimos la capa vectorial </a:t>
            </a:r>
            <a:r>
              <a:rPr lang="es-AR" dirty="0" err="1" smtClean="0">
                <a:solidFill>
                  <a:prstClr val="black"/>
                </a:solidFill>
              </a:rPr>
              <a:t>catastrotandil.shp</a:t>
            </a:r>
            <a:r>
              <a:rPr lang="es-AR" dirty="0" smtClean="0">
                <a:solidFill>
                  <a:prstClr val="black"/>
                </a:solidFill>
              </a:rPr>
              <a:t> y el mapa base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A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Open Street </a:t>
            </a:r>
            <a:r>
              <a:rPr lang="es-A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map</a:t>
            </a:r>
            <a:r>
              <a:rPr lang="es-A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 r="85110" b="59961"/>
          <a:stretch>
            <a:fillRect/>
          </a:stretch>
        </p:blipFill>
        <p:spPr bwMode="auto">
          <a:xfrm>
            <a:off x="6732240" y="2276872"/>
            <a:ext cx="192879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539552" y="1021085"/>
            <a:ext cx="820891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b="1" i="1" dirty="0" smtClean="0">
              <a:solidFill>
                <a:prstClr val="black"/>
              </a:solidFill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AR" dirty="0" smtClean="0">
                <a:solidFill>
                  <a:prstClr val="black"/>
                </a:solidFill>
              </a:rPr>
              <a:t>*En el archivo </a:t>
            </a:r>
            <a:r>
              <a:rPr lang="es-AR" dirty="0" err="1" smtClean="0">
                <a:solidFill>
                  <a:prstClr val="black"/>
                </a:solidFill>
              </a:rPr>
              <a:t>excel</a:t>
            </a:r>
            <a:r>
              <a:rPr lang="es-AR" dirty="0" smtClean="0">
                <a:solidFill>
                  <a:prstClr val="black"/>
                </a:solidFill>
              </a:rPr>
              <a:t>, podemos observar un encabezado “x” - “y” y seguido las coordenadas en el espacio, este archivo podría tener n cantidad de datos.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72056" b="84250"/>
          <a:stretch>
            <a:fillRect/>
          </a:stretch>
        </p:blipFill>
        <p:spPr bwMode="auto">
          <a:xfrm>
            <a:off x="5724128" y="5517232"/>
            <a:ext cx="2880320" cy="91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95536" y="61139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b="1" i="1" dirty="0" smtClean="0">
                <a:solidFill>
                  <a:prstClr val="black"/>
                </a:solidFill>
              </a:rPr>
              <a:t>Generación de información espacial a partir de datos tabulares</a:t>
            </a:r>
          </a:p>
        </p:txBody>
      </p:sp>
    </p:spTree>
    <p:extLst>
      <p:ext uri="{BB962C8B-B14F-4D97-AF65-F5344CB8AC3E}">
        <p14:creationId xmlns:p14="http://schemas.microsoft.com/office/powerpoint/2010/main" val="64509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476672"/>
            <a:ext cx="8419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>
                <a:solidFill>
                  <a:prstClr val="black"/>
                </a:solidFill>
              </a:rPr>
              <a:t>*se busca el botón </a:t>
            </a:r>
            <a:r>
              <a:rPr lang="es-AR" b="1" dirty="0" smtClean="0">
                <a:solidFill>
                  <a:srgbClr val="FF0000"/>
                </a:solidFill>
              </a:rPr>
              <a:t>Añadir capa de texto delimitado</a:t>
            </a:r>
            <a:r>
              <a:rPr lang="es-AR" b="1" dirty="0" smtClean="0">
                <a:solidFill>
                  <a:prstClr val="black"/>
                </a:solidFill>
              </a:rPr>
              <a:t> </a:t>
            </a:r>
            <a:r>
              <a:rPr lang="es-AR" dirty="0" smtClean="0">
                <a:solidFill>
                  <a:prstClr val="black"/>
                </a:solidFill>
              </a:rPr>
              <a:t>y se hace clic sobre él o bien por el menú </a:t>
            </a:r>
            <a:r>
              <a:rPr lang="es-AR" b="1" dirty="0" smtClean="0">
                <a:solidFill>
                  <a:srgbClr val="FF0000"/>
                </a:solidFill>
              </a:rPr>
              <a:t>Capa – Añadir capa – Añadir capa de texto delimitado</a:t>
            </a:r>
            <a:endParaRPr lang="es-A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8723" r="28910" b="7660"/>
          <a:stretch/>
        </p:blipFill>
        <p:spPr bwMode="auto">
          <a:xfrm>
            <a:off x="1259632" y="1489635"/>
            <a:ext cx="6336704" cy="4960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1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548680"/>
            <a:ext cx="8245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>
                <a:solidFill>
                  <a:prstClr val="black"/>
                </a:solidFill>
              </a:rPr>
              <a:t>*Repetimos el procedimiento para las tablas de centros que se trabajarán</a:t>
            </a:r>
            <a:endParaRPr lang="es-AR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1" y="1556792"/>
            <a:ext cx="8208912" cy="4869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33265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b="1" i="1" dirty="0" smtClean="0">
                <a:solidFill>
                  <a:srgbClr val="00B050"/>
                </a:solidFill>
              </a:rPr>
              <a:t>Generación del área de influencia de las escuelas, centros policiales y bomberos: buffers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12474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prstClr val="black"/>
                </a:solidFill>
              </a:rPr>
              <a:t>Debemos tener en cuenta que, según las reglamentaciones locales:</a:t>
            </a:r>
          </a:p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prstClr val="black"/>
                </a:solidFill>
              </a:rPr>
              <a:t> Las escuelas tienen un radio de influencia de 1500 </a:t>
            </a:r>
            <a:r>
              <a:rPr lang="es-ES" sz="1600" dirty="0" err="1" smtClean="0">
                <a:solidFill>
                  <a:prstClr val="black"/>
                </a:solidFill>
              </a:rPr>
              <a:t>mts</a:t>
            </a:r>
            <a:endParaRPr lang="es-ES" sz="1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prstClr val="black"/>
                </a:solidFill>
              </a:rPr>
              <a:t> Los centros policiales de 1800 </a:t>
            </a:r>
            <a:r>
              <a:rPr lang="es-ES" sz="1600" dirty="0" err="1" smtClean="0">
                <a:solidFill>
                  <a:prstClr val="black"/>
                </a:solidFill>
              </a:rPr>
              <a:t>mtrs</a:t>
            </a:r>
            <a:endParaRPr lang="es-ES" sz="1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prstClr val="black"/>
                </a:solidFill>
              </a:rPr>
              <a:t> Los centros de bomberos presentan un área de influencia de 3000 </a:t>
            </a:r>
            <a:r>
              <a:rPr lang="es-ES" sz="1600" dirty="0" err="1" smtClean="0">
                <a:solidFill>
                  <a:prstClr val="black"/>
                </a:solidFill>
              </a:rPr>
              <a:t>mtrs</a:t>
            </a:r>
            <a:r>
              <a:rPr lang="es-ES" sz="16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smtClean="0">
                <a:solidFill>
                  <a:prstClr val="black"/>
                </a:solidFill>
              </a:rPr>
              <a:t>Los centros de distribución de agua tienen un </a:t>
            </a:r>
            <a:r>
              <a:rPr lang="es-ES" sz="1600" dirty="0" err="1" smtClean="0">
                <a:solidFill>
                  <a:prstClr val="black"/>
                </a:solidFill>
              </a:rPr>
              <a:t>area</a:t>
            </a:r>
            <a:r>
              <a:rPr lang="es-ES" sz="1600" dirty="0" smtClean="0">
                <a:solidFill>
                  <a:prstClr val="black"/>
                </a:solidFill>
              </a:rPr>
              <a:t> de influencia de 6000 </a:t>
            </a:r>
            <a:r>
              <a:rPr lang="es-ES" sz="1600" dirty="0" err="1" smtClean="0">
                <a:solidFill>
                  <a:prstClr val="black"/>
                </a:solidFill>
              </a:rPr>
              <a:t>mtrs</a:t>
            </a:r>
            <a:r>
              <a:rPr lang="es-ES" sz="16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es-ES" sz="1600" dirty="0" smtClean="0">
              <a:solidFill>
                <a:prstClr val="black"/>
              </a:solidFill>
            </a:endParaRPr>
          </a:p>
          <a:p>
            <a:pPr algn="just"/>
            <a:r>
              <a:rPr lang="es-ES" sz="1600" dirty="0" smtClean="0">
                <a:solidFill>
                  <a:prstClr val="black"/>
                </a:solidFill>
              </a:rPr>
              <a:t>Generamos los buffers para los bomberos: </a:t>
            </a:r>
            <a:r>
              <a:rPr lang="es-ES" sz="1600" dirty="0" smtClean="0">
                <a:solidFill>
                  <a:srgbClr val="FF0000"/>
                </a:solidFill>
              </a:rPr>
              <a:t>VECTORIAL – HERRAMIENTAS DE GEOPROCESO – BUFFER.</a:t>
            </a:r>
            <a:endParaRPr lang="es-AR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9" r="39601" b="85725"/>
          <a:stretch/>
        </p:blipFill>
        <p:spPr bwMode="auto">
          <a:xfrm>
            <a:off x="395536" y="3513187"/>
            <a:ext cx="4365703" cy="978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Flecha curvada hacia arriba"/>
          <p:cNvSpPr/>
          <p:nvPr/>
        </p:nvSpPr>
        <p:spPr>
          <a:xfrm rot="1319037">
            <a:off x="2931897" y="4920696"/>
            <a:ext cx="1917431" cy="531529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5" t="21528" r="33672" b="27222"/>
          <a:stretch/>
        </p:blipFill>
        <p:spPr bwMode="auto">
          <a:xfrm>
            <a:off x="4921720" y="3212976"/>
            <a:ext cx="3826744" cy="3124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73857" y="5724545"/>
            <a:ext cx="452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prstClr val="black"/>
                </a:solidFill>
              </a:rPr>
              <a:t>Finalizado el proceso, en propiedades, damos color y opacidad a los buffers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2362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725" y="548680"/>
            <a:ext cx="8245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>
                <a:solidFill>
                  <a:prstClr val="black"/>
                </a:solidFill>
              </a:rPr>
              <a:t>*Repetimos el procedimiento para los centros policiales y bomberos </a:t>
            </a:r>
            <a:endParaRPr lang="es-AR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 b="5107"/>
          <a:stretch/>
        </p:blipFill>
        <p:spPr bwMode="auto">
          <a:xfrm>
            <a:off x="696119" y="893604"/>
            <a:ext cx="7560840" cy="5381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7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33265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b="1" i="1" dirty="0" smtClean="0">
                <a:solidFill>
                  <a:srgbClr val="00B050"/>
                </a:solidFill>
              </a:rPr>
              <a:t>Intersección de los buffers creados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5536" y="764704"/>
            <a:ext cx="8245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>
                <a:solidFill>
                  <a:prstClr val="black"/>
                </a:solidFill>
              </a:rPr>
              <a:t>Para generar las intersecciones, hacemos: </a:t>
            </a:r>
            <a:r>
              <a:rPr lang="es-ES" dirty="0" smtClean="0">
                <a:solidFill>
                  <a:srgbClr val="FF0000"/>
                </a:solidFill>
              </a:rPr>
              <a:t>VECTORIAL – HERRAMIENTAS DE GEOPROCESO – INTERSECCION.</a:t>
            </a:r>
            <a:r>
              <a:rPr lang="es-AR" dirty="0" smtClean="0">
                <a:solidFill>
                  <a:prstClr val="black"/>
                </a:solidFill>
              </a:rPr>
              <a:t> </a:t>
            </a:r>
            <a:endParaRPr lang="es-AR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40957" b="68794"/>
          <a:stretch/>
        </p:blipFill>
        <p:spPr bwMode="auto">
          <a:xfrm>
            <a:off x="480467" y="1556793"/>
            <a:ext cx="4474724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96" b="4965"/>
          <a:stretch/>
        </p:blipFill>
        <p:spPr bwMode="auto">
          <a:xfrm>
            <a:off x="4103096" y="2548880"/>
            <a:ext cx="4671264" cy="3789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7 Flecha curvada hacia arriba"/>
          <p:cNvSpPr/>
          <p:nvPr/>
        </p:nvSpPr>
        <p:spPr>
          <a:xfrm rot="1319037">
            <a:off x="1865475" y="4056600"/>
            <a:ext cx="1917431" cy="531529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5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484</Words>
  <Application>Microsoft Office PowerPoint</Application>
  <PresentationFormat>Presentación en pantalla (4:3)</PresentationFormat>
  <Paragraphs>42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1_Aspecto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Lobillo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Girolimetto</dc:creator>
  <cp:lastModifiedBy>Daniela Girolimetto</cp:lastModifiedBy>
  <cp:revision>63</cp:revision>
  <dcterms:created xsi:type="dcterms:W3CDTF">2023-02-24T11:57:49Z</dcterms:created>
  <dcterms:modified xsi:type="dcterms:W3CDTF">2023-04-22T20:10:34Z</dcterms:modified>
</cp:coreProperties>
</file>