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69" r:id="rId4"/>
    <p:sldId id="261" r:id="rId5"/>
    <p:sldId id="271" r:id="rId6"/>
    <p:sldId id="270" r:id="rId7"/>
    <p:sldId id="265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F9DB-623E-4B39-BFD6-6B1EB2D12230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D092-8B56-4326-90F5-98C2FF7A9D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219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556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08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712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381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666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450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020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246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1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073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157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0879-792D-4598-B97A-226A2BBB27DD}" type="datetimeFigureOut">
              <a:rPr lang="es-AR" smtClean="0"/>
              <a:t>28/4/2023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13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32960897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" y="476543"/>
            <a:ext cx="5035360" cy="487926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0283" y="1669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Aportes de los Sistemas de Información Geográfica (Gis) en la Gestión Turística</a:t>
            </a:r>
            <a:endParaRPr lang="es-AR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Isologo del si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28" y="110401"/>
            <a:ext cx="1905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21110" y="303074"/>
            <a:ext cx="6284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i="1" dirty="0"/>
              <a:t>Especialización en Gestión del Desarrollo e Innovación Turística</a:t>
            </a:r>
            <a:r>
              <a:rPr lang="es-AR" sz="1600" b="1" dirty="0"/>
              <a:t> (</a:t>
            </a:r>
            <a:r>
              <a:rPr lang="es-AR" sz="1600" b="1" dirty="0" smtClean="0"/>
              <a:t>EGDIT</a:t>
            </a:r>
            <a:r>
              <a:rPr lang="es-AR" sz="1600" b="1" dirty="0"/>
              <a:t>)</a:t>
            </a:r>
            <a:endParaRPr lang="es-AR" sz="1600" dirty="0"/>
          </a:p>
        </p:txBody>
      </p:sp>
      <p:sp>
        <p:nvSpPr>
          <p:cNvPr id="8" name="7 Rectángulo"/>
          <p:cNvSpPr/>
          <p:nvPr/>
        </p:nvSpPr>
        <p:spPr>
          <a:xfrm>
            <a:off x="4788024" y="4149080"/>
            <a:ext cx="3838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</a:rPr>
              <a:t>Unidad 3:</a:t>
            </a:r>
          </a:p>
          <a:p>
            <a:pPr algn="ctr"/>
            <a:r>
              <a:rPr lang="es-AR" sz="2400" b="1" dirty="0" smtClean="0">
                <a:solidFill>
                  <a:srgbClr val="C00000"/>
                </a:solidFill>
              </a:rPr>
              <a:t>Aportes de los Gis al turismo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5446514"/>
            <a:ext cx="8712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200" b="1" dirty="0" smtClean="0"/>
              <a:t>Bibliografía:</a:t>
            </a:r>
          </a:p>
          <a:p>
            <a:pPr algn="just"/>
            <a:r>
              <a:rPr lang="es-AR" sz="1200" b="1" dirty="0" smtClean="0"/>
              <a:t>Niño y </a:t>
            </a:r>
            <a:r>
              <a:rPr lang="es-AR" sz="1200" b="1" dirty="0" err="1" smtClean="0"/>
              <a:t>Danna</a:t>
            </a:r>
            <a:r>
              <a:rPr lang="es-AR" sz="1200" b="1" dirty="0" smtClean="0"/>
              <a:t>, 2016. </a:t>
            </a:r>
            <a:r>
              <a:rPr lang="es-AR" sz="1200" b="1" dirty="0"/>
              <a:t>Los Sistemas de Información Geográfica (SIG) en turismo como herramienta de desarrollo y planificación territorial en las regiones </a:t>
            </a:r>
            <a:r>
              <a:rPr lang="es-AR" sz="1200" b="1" dirty="0" smtClean="0"/>
              <a:t>periféricas. </a:t>
            </a:r>
            <a:r>
              <a:rPr lang="pt-BR" sz="1200" b="1" dirty="0"/>
              <a:t>Cidades, Comunidades e Territórios, 32 (</a:t>
            </a:r>
            <a:r>
              <a:rPr lang="pt-BR" sz="1200" b="1" dirty="0" err="1"/>
              <a:t>Jun</a:t>
            </a:r>
            <a:r>
              <a:rPr lang="pt-BR" sz="1200" b="1" dirty="0"/>
              <a:t>/2016), pp. 18 - 39 ISSN: 2182-3030 ERC: </a:t>
            </a:r>
            <a:r>
              <a:rPr lang="pt-BR" sz="1200" b="1" dirty="0" smtClean="0"/>
              <a:t>123787/2011. </a:t>
            </a:r>
            <a:r>
              <a:rPr lang="es-AR" sz="1200" dirty="0" smtClean="0">
                <a:hlinkClick r:id="rId4"/>
              </a:rPr>
              <a:t>https</a:t>
            </a:r>
            <a:r>
              <a:rPr lang="es-AR" sz="1200" dirty="0">
                <a:hlinkClick r:id="rId4"/>
              </a:rPr>
              <a:t>://</a:t>
            </a:r>
            <a:r>
              <a:rPr lang="es-AR" sz="1200" dirty="0" smtClean="0">
                <a:hlinkClick r:id="rId4"/>
              </a:rPr>
              <a:t>www.researchgate.net/publication/329608977</a:t>
            </a:r>
            <a:endParaRPr lang="es-AR" sz="1200" dirty="0" smtClean="0"/>
          </a:p>
          <a:p>
            <a:pPr algn="just"/>
            <a:r>
              <a:rPr lang="pt-BR" sz="1200" b="1" dirty="0" smtClean="0"/>
              <a:t> </a:t>
            </a:r>
            <a:endParaRPr lang="es-A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4971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lipse"/>
          <p:cNvSpPr/>
          <p:nvPr/>
        </p:nvSpPr>
        <p:spPr>
          <a:xfrm>
            <a:off x="1077752" y="1735941"/>
            <a:ext cx="935360" cy="5760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80256" y="40466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Los avances tecnológicos han favorecido la compilación de la información geográfica, su tratamiento y su accesibilidad. </a:t>
            </a:r>
            <a:endParaRPr lang="es-AR" dirty="0" smtClean="0"/>
          </a:p>
          <a:p>
            <a:pPr algn="just"/>
            <a:r>
              <a:rPr lang="es-AR" dirty="0" smtClean="0"/>
              <a:t>El creciente </a:t>
            </a:r>
            <a:r>
              <a:rPr lang="es-AR" dirty="0"/>
              <a:t>desarrollo de los Sistemas de información Geográfica </a:t>
            </a:r>
            <a:r>
              <a:rPr lang="es-AR" dirty="0" smtClean="0"/>
              <a:t>(Gis), </a:t>
            </a:r>
            <a:r>
              <a:rPr lang="es-AR" dirty="0"/>
              <a:t>conformados por </a:t>
            </a:r>
            <a:r>
              <a:rPr lang="es-AR" dirty="0" smtClean="0"/>
              <a:t>subsistemas: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80736" y="1843777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prstClr val="black"/>
                </a:solidFill>
              </a:rPr>
              <a:t>GPS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3090367" y="1700808"/>
            <a:ext cx="2286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AR" dirty="0">
                <a:solidFill>
                  <a:prstClr val="black"/>
                </a:solidFill>
              </a:rPr>
              <a:t>georreferenciación y</a:t>
            </a:r>
            <a:r>
              <a:rPr lang="es-AR" dirty="0" smtClean="0">
                <a:solidFill>
                  <a:prstClr val="black"/>
                </a:solidFill>
              </a:rPr>
              <a:t> </a:t>
            </a:r>
            <a:r>
              <a:rPr lang="es-AR" dirty="0">
                <a:solidFill>
                  <a:prstClr val="black"/>
                </a:solidFill>
              </a:rPr>
              <a:t>teledetección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6372200" y="1808986"/>
            <a:ext cx="177208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>
                <a:solidFill>
                  <a:prstClr val="black"/>
                </a:solidFill>
              </a:rPr>
              <a:t>Google </a:t>
            </a:r>
            <a:r>
              <a:rPr lang="es-AR" dirty="0" err="1">
                <a:solidFill>
                  <a:prstClr val="black"/>
                </a:solidFill>
              </a:rPr>
              <a:t>Earth</a:t>
            </a:r>
            <a:r>
              <a:rPr lang="es-AR" dirty="0">
                <a:solidFill>
                  <a:prstClr val="black"/>
                </a:solidFill>
              </a:rPr>
              <a:t> Pro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1112056" y="3429000"/>
            <a:ext cx="7204359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dirty="0">
                <a:solidFill>
                  <a:prstClr val="black"/>
                </a:solidFill>
              </a:rPr>
              <a:t>es actualmente posible capturar todo tipo de información </a:t>
            </a:r>
            <a:r>
              <a:rPr lang="es-AR" dirty="0" err="1">
                <a:solidFill>
                  <a:prstClr val="black"/>
                </a:solidFill>
              </a:rPr>
              <a:t>geoposicionada</a:t>
            </a:r>
            <a:r>
              <a:rPr lang="es-AR" dirty="0">
                <a:solidFill>
                  <a:prstClr val="black"/>
                </a:solidFill>
              </a:rPr>
              <a:t>, almacenarla en bases de datos, así como actualizarla y/o modificarla según se requiera (Aguilar &amp; Garrido, 2001; Mena et al, 2007).</a:t>
            </a:r>
            <a:endParaRPr lang="es-AR" dirty="0"/>
          </a:p>
        </p:txBody>
      </p:sp>
      <p:sp>
        <p:nvSpPr>
          <p:cNvPr id="10" name="9 Abrir llave"/>
          <p:cNvSpPr/>
          <p:nvPr/>
        </p:nvSpPr>
        <p:spPr>
          <a:xfrm rot="16200000">
            <a:off x="4515762" y="-745275"/>
            <a:ext cx="504056" cy="73800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0256" y="4695145"/>
            <a:ext cx="8856984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dirty="0"/>
              <a:t>En el área del </a:t>
            </a:r>
            <a:r>
              <a:rPr lang="es-AR" b="1" dirty="0"/>
              <a:t>turismo</a:t>
            </a:r>
            <a:r>
              <a:rPr lang="es-AR" dirty="0"/>
              <a:t>, la importancia de </a:t>
            </a:r>
            <a:r>
              <a:rPr lang="es-AR" b="1" dirty="0"/>
              <a:t>los SIG </a:t>
            </a:r>
            <a:r>
              <a:rPr lang="es-AR" dirty="0"/>
              <a:t>radica en el manejo que puede darse a la información geográfica, haciendo posible la </a:t>
            </a:r>
            <a:r>
              <a:rPr lang="es-AR" b="1" dirty="0"/>
              <a:t>representación de los territorios </a:t>
            </a:r>
            <a:r>
              <a:rPr lang="es-AR" dirty="0"/>
              <a:t>(López et al, 2008; Méndez, 2012). En esencia, en esta área los SIG han permitido por ejemplo la </a:t>
            </a:r>
            <a:r>
              <a:rPr lang="es-AR" b="1" dirty="0"/>
              <a:t>elaboración de bases de datos turísticas, mapas, videos, aplicaciones y páginas web </a:t>
            </a:r>
            <a:r>
              <a:rPr lang="es-AR" dirty="0"/>
              <a:t>en donde se muestran los atractivos -algunas veces en tiempo real-, así como sus coordenadas exactas. Esto se ha realizado con el </a:t>
            </a:r>
            <a:r>
              <a:rPr lang="es-AR" b="1" dirty="0"/>
              <a:t>fin de fortalecer y/o potencializar el turismo dentro de un territorio especifico</a:t>
            </a:r>
            <a:r>
              <a:rPr lang="es-AR" dirty="0"/>
              <a:t> (Duran, 2008). </a:t>
            </a:r>
          </a:p>
        </p:txBody>
      </p:sp>
    </p:spTree>
    <p:extLst>
      <p:ext uri="{BB962C8B-B14F-4D97-AF65-F5344CB8AC3E}">
        <p14:creationId xmlns:p14="http://schemas.microsoft.com/office/powerpoint/2010/main" val="26156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6624" y="476672"/>
            <a:ext cx="8712968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dirty="0"/>
              <a:t>El </a:t>
            </a:r>
            <a:r>
              <a:rPr lang="es-AR" b="1" dirty="0"/>
              <a:t>aprovechamiento de la información turística a partir de los SIG </a:t>
            </a:r>
            <a:r>
              <a:rPr lang="es-AR" dirty="0"/>
              <a:t>ha podido realizarse gracias al </a:t>
            </a:r>
            <a:r>
              <a:rPr lang="es-AR" b="1" dirty="0"/>
              <a:t>trabajo conjunto de los prestadores del servicio, las entidades públicas, la comunidad y los turistas</a:t>
            </a:r>
            <a:r>
              <a:rPr lang="es-AR" dirty="0"/>
              <a:t>. </a:t>
            </a:r>
            <a:endParaRPr lang="es-AR" dirty="0" smtClean="0"/>
          </a:p>
          <a:p>
            <a:pPr algn="just">
              <a:lnSpc>
                <a:spcPct val="150000"/>
              </a:lnSpc>
            </a:pPr>
            <a:r>
              <a:rPr lang="es-AR" dirty="0" smtClean="0"/>
              <a:t>La integración </a:t>
            </a:r>
            <a:r>
              <a:rPr lang="es-AR" dirty="0"/>
              <a:t>de los actores </a:t>
            </a:r>
            <a:r>
              <a:rPr lang="es-AR" b="1" dirty="0"/>
              <a:t>facilita no solo la elaboración del material para la promoción del territorio a partir de los SIG, sino también la planificación de la actividad turística </a:t>
            </a:r>
            <a:r>
              <a:rPr lang="es-AR" dirty="0"/>
              <a:t>en aras de propender por el desarrollo sostenible de la </a:t>
            </a:r>
            <a:r>
              <a:rPr lang="es-AR" dirty="0" smtClean="0"/>
              <a:t>misma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274776" y="3573016"/>
            <a:ext cx="4572000" cy="2542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dirty="0" smtClean="0"/>
              <a:t>Los SIG </a:t>
            </a:r>
            <a:r>
              <a:rPr lang="es-AR" dirty="0"/>
              <a:t>se han convertido en una herramienta bastante difundida en el sector turístico, por su impacto directo en el desarrollo de la actividad, así como en su planificación, siempre y cuando se integren los actores involucrados (</a:t>
            </a:r>
            <a:r>
              <a:rPr lang="es-AR" dirty="0" err="1"/>
              <a:t>Sendra</a:t>
            </a:r>
            <a:r>
              <a:rPr lang="es-AR" dirty="0"/>
              <a:t> &amp; García, 2000). </a:t>
            </a:r>
          </a:p>
        </p:txBody>
      </p:sp>
    </p:spTree>
    <p:extLst>
      <p:ext uri="{BB962C8B-B14F-4D97-AF65-F5344CB8AC3E}">
        <p14:creationId xmlns:p14="http://schemas.microsoft.com/office/powerpoint/2010/main" val="350491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5" t="48084" r="30186" b="4965"/>
          <a:stretch/>
        </p:blipFill>
        <p:spPr bwMode="auto">
          <a:xfrm>
            <a:off x="1359645" y="1452629"/>
            <a:ext cx="6387776" cy="406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El </a:t>
            </a:r>
            <a:r>
              <a:rPr lang="es-AR" dirty="0"/>
              <a:t>proceso de recolección, análisis, delimitación y explotación de la información a partir de los </a:t>
            </a:r>
            <a:r>
              <a:rPr lang="es-AR" dirty="0" smtClean="0"/>
              <a:t>Gis </a:t>
            </a:r>
            <a:r>
              <a:rPr lang="es-AR" dirty="0"/>
              <a:t>se presenta en la figura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40152" y="668595"/>
            <a:ext cx="302237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sz="1200" dirty="0" smtClean="0"/>
              <a:t>1- la </a:t>
            </a:r>
            <a:r>
              <a:rPr lang="es-AR" sz="1200" dirty="0"/>
              <a:t>“entrada de información” mediante la utilización del GPS, </a:t>
            </a:r>
            <a:r>
              <a:rPr lang="es-AR" sz="1200" dirty="0" smtClean="0"/>
              <a:t>imágenes de satélite, MDE, </a:t>
            </a:r>
            <a:r>
              <a:rPr lang="es-AR" sz="1200" dirty="0" err="1" smtClean="0"/>
              <a:t>etc</a:t>
            </a:r>
            <a:r>
              <a:rPr lang="es-AR" sz="1200" dirty="0" smtClean="0"/>
              <a:t>, permiten </a:t>
            </a:r>
            <a:r>
              <a:rPr lang="es-AR" sz="1200" dirty="0"/>
              <a:t>adquirir los puntos de </a:t>
            </a:r>
            <a:r>
              <a:rPr lang="es-AR" sz="1200" dirty="0" smtClean="0"/>
              <a:t>interés.</a:t>
            </a:r>
            <a:endParaRPr lang="es-AR" sz="1200" dirty="0"/>
          </a:p>
        </p:txBody>
      </p:sp>
      <p:sp>
        <p:nvSpPr>
          <p:cNvPr id="8" name="7 Rectángulo"/>
          <p:cNvSpPr/>
          <p:nvPr/>
        </p:nvSpPr>
        <p:spPr>
          <a:xfrm>
            <a:off x="5904148" y="5013176"/>
            <a:ext cx="309438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sz="1200" dirty="0" smtClean="0"/>
              <a:t>2- la </a:t>
            </a:r>
            <a:r>
              <a:rPr lang="es-AR" sz="1200" dirty="0"/>
              <a:t>“gestión de información espacial</a:t>
            </a:r>
            <a:r>
              <a:rPr lang="es-AR" sz="1200" dirty="0" smtClean="0"/>
              <a:t>”, </a:t>
            </a:r>
            <a:r>
              <a:rPr lang="es-AR" sz="1200" dirty="0"/>
              <a:t>a través de softwares especializados o </a:t>
            </a:r>
            <a:r>
              <a:rPr lang="es-AR" sz="1200" dirty="0" smtClean="0"/>
              <a:t>aplicaciones </a:t>
            </a:r>
            <a:r>
              <a:rPr lang="es-AR" sz="1200" dirty="0"/>
              <a:t>permiten la realización de la tercera y cuarta etapa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0047" y="5318348"/>
            <a:ext cx="293458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sz="1200" dirty="0" smtClean="0"/>
              <a:t>3- permite organizar, analizar </a:t>
            </a:r>
            <a:r>
              <a:rPr lang="es-AR" sz="1200" dirty="0"/>
              <a:t>y </a:t>
            </a:r>
            <a:r>
              <a:rPr lang="es-AR" sz="1200" dirty="0" smtClean="0"/>
              <a:t>almacenar la información en bases de datos </a:t>
            </a:r>
            <a:endParaRPr lang="es-AR" sz="1200" dirty="0"/>
          </a:p>
        </p:txBody>
      </p:sp>
      <p:sp>
        <p:nvSpPr>
          <p:cNvPr id="10" name="9 Rectángulo"/>
          <p:cNvSpPr/>
          <p:nvPr/>
        </p:nvSpPr>
        <p:spPr>
          <a:xfrm>
            <a:off x="110047" y="1176426"/>
            <a:ext cx="32403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sz="1200" dirty="0"/>
              <a:t> </a:t>
            </a:r>
            <a:r>
              <a:rPr lang="es-AR" sz="1200" dirty="0" smtClean="0"/>
              <a:t>4- la </a:t>
            </a:r>
            <a:r>
              <a:rPr lang="es-AR" sz="1200" dirty="0"/>
              <a:t>información es llevada a </a:t>
            </a:r>
            <a:r>
              <a:rPr lang="es-AR" sz="1200" dirty="0" smtClean="0"/>
              <a:t>mapas, </a:t>
            </a:r>
            <a:r>
              <a:rPr lang="es-AR" sz="1200" dirty="0"/>
              <a:t>permitiendo así visualizar la información de interés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7504" y="5949280"/>
            <a:ext cx="886293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C00000"/>
                </a:solidFill>
              </a:rPr>
              <a:t>Así, </a:t>
            </a:r>
            <a:r>
              <a:rPr lang="es-AR" sz="2400" b="1" dirty="0">
                <a:solidFill>
                  <a:srgbClr val="C00000"/>
                </a:solidFill>
              </a:rPr>
              <a:t>es posible “tomar decisiones” mejores que aquellas que hubiesen sido tomadas sin información (</a:t>
            </a:r>
            <a:r>
              <a:rPr lang="es-AR" sz="2400" b="1" dirty="0" err="1">
                <a:solidFill>
                  <a:srgbClr val="C00000"/>
                </a:solidFill>
              </a:rPr>
              <a:t>Simon</a:t>
            </a:r>
            <a:r>
              <a:rPr lang="es-AR" sz="2400" b="1" dirty="0">
                <a:solidFill>
                  <a:srgbClr val="C00000"/>
                </a:solidFill>
              </a:rPr>
              <a:t>, 1980).</a:t>
            </a:r>
          </a:p>
        </p:txBody>
      </p:sp>
    </p:spTree>
    <p:extLst>
      <p:ext uri="{BB962C8B-B14F-4D97-AF65-F5344CB8AC3E}">
        <p14:creationId xmlns:p14="http://schemas.microsoft.com/office/powerpoint/2010/main" val="35519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2126" y="2801093"/>
            <a:ext cx="6036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Apoyan el </a:t>
            </a:r>
            <a:r>
              <a:rPr lang="es-AR" dirty="0"/>
              <a:t>reconocimiento de las potencialidades presentes en un territorio, aumentando así, el rendimiento y la validez de la información geográfica (Araque, 2012).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19" y="248524"/>
            <a:ext cx="4201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 smtClean="0">
                <a:solidFill>
                  <a:srgbClr val="C00000"/>
                </a:solidFill>
              </a:rPr>
              <a:t>Los Gis </a:t>
            </a:r>
            <a:r>
              <a:rPr lang="es-AR" sz="2000" b="1" dirty="0">
                <a:solidFill>
                  <a:srgbClr val="C00000"/>
                </a:solidFill>
              </a:rPr>
              <a:t>aportan en el área del turismo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816424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AR" dirty="0" smtClean="0"/>
              <a:t>Elementos </a:t>
            </a:r>
            <a:r>
              <a:rPr lang="es-AR" dirty="0"/>
              <a:t>que contribuyen a la organización de la información, a la toma de decisiones y a la planificación turística (</a:t>
            </a:r>
            <a:r>
              <a:rPr lang="es-AR" dirty="0" err="1"/>
              <a:t>Letham</a:t>
            </a:r>
            <a:r>
              <a:rPr lang="es-AR" dirty="0"/>
              <a:t>, 2001).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95464" y="4941168"/>
            <a:ext cx="509701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dirty="0"/>
              <a:t>No obstante, se hace énfasis en el hecho que el buen funcionamiento de los SIG depende de la existencia y/o la disponibilidad de los datos.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71" y="980728"/>
            <a:ext cx="1506194" cy="100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4468"/>
            <a:ext cx="19732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02" y="4725144"/>
            <a:ext cx="1935163" cy="151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3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1331640" y="3645024"/>
            <a:ext cx="6552728" cy="25202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107504" y="116632"/>
            <a:ext cx="8856984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dirty="0" smtClean="0"/>
              <a:t>Desde el punto de </a:t>
            </a:r>
            <a:r>
              <a:rPr lang="es-AR" b="1" dirty="0" smtClean="0"/>
              <a:t>vista estratégico de la </a:t>
            </a:r>
            <a:r>
              <a:rPr lang="es-AR" b="1" dirty="0"/>
              <a:t>planificación </a:t>
            </a:r>
            <a:r>
              <a:rPr lang="es-AR" b="1" dirty="0" smtClean="0"/>
              <a:t>turística</a:t>
            </a:r>
            <a:r>
              <a:rPr lang="es-AR" dirty="0" smtClean="0"/>
              <a:t>, los </a:t>
            </a:r>
            <a:r>
              <a:rPr lang="es-AR" b="1" dirty="0" smtClean="0"/>
              <a:t>Gis</a:t>
            </a:r>
            <a:r>
              <a:rPr lang="es-AR" dirty="0" smtClean="0"/>
              <a:t> </a:t>
            </a:r>
            <a:r>
              <a:rPr lang="es-AR" dirty="0"/>
              <a:t>son la herramienta más adecuada </a:t>
            </a:r>
            <a:r>
              <a:rPr lang="es-AR" dirty="0" smtClean="0"/>
              <a:t>para </a:t>
            </a:r>
            <a:r>
              <a:rPr lang="es-AR" dirty="0"/>
              <a:t>el </a:t>
            </a:r>
            <a:r>
              <a:rPr lang="es-AR" b="1" dirty="0"/>
              <a:t>tratamiento de datos </a:t>
            </a:r>
            <a:r>
              <a:rPr lang="es-AR" dirty="0"/>
              <a:t>relacionados a unidades espaciales definidas mediante coordenadas geográficas. Bajo esta óptica, </a:t>
            </a:r>
            <a:r>
              <a:rPr lang="es-AR" b="1" dirty="0"/>
              <a:t>un destino turístico puede ser potencializado mediante la identificación y promoción de sus atributos y elementos territoriales,</a:t>
            </a:r>
            <a:r>
              <a:rPr lang="es-AR" dirty="0"/>
              <a:t> con el objetivo de integrarlos para ofrecer un servicio. Por lo anterior, los SIG han sido implementados para impulsar el turismo en varios países del mundo, abordando diversas temáticas y/o permitiendo la realización de estudios.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13062" y="41490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AR" dirty="0" smtClean="0"/>
              <a:t>Los Gis </a:t>
            </a:r>
            <a:r>
              <a:rPr lang="es-AR" dirty="0"/>
              <a:t>aportan frecuentemente a la gestión y consolidación de la información turística debido a la dependencia existente entre el </a:t>
            </a:r>
            <a:r>
              <a:rPr lang="es-AR" b="1" dirty="0"/>
              <a:t>turismo y el territorio </a:t>
            </a:r>
            <a:r>
              <a:rPr lang="es-AR" dirty="0"/>
              <a:t>(Salamanca &amp; Contreras, 2007). </a:t>
            </a:r>
          </a:p>
        </p:txBody>
      </p:sp>
    </p:spTree>
    <p:extLst>
      <p:ext uri="{BB962C8B-B14F-4D97-AF65-F5344CB8AC3E}">
        <p14:creationId xmlns:p14="http://schemas.microsoft.com/office/powerpoint/2010/main" val="320988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Estrella de 7 puntas"/>
          <p:cNvSpPr/>
          <p:nvPr/>
        </p:nvSpPr>
        <p:spPr>
          <a:xfrm>
            <a:off x="3203848" y="1772816"/>
            <a:ext cx="2844316" cy="2160240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3779912" y="2033310"/>
            <a:ext cx="16321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Gis</a:t>
            </a:r>
            <a:endParaRPr lang="es-AR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139952" y="476672"/>
            <a:ext cx="3816424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s-AR" dirty="0"/>
              <a:t>potenciar </a:t>
            </a:r>
            <a:r>
              <a:rPr lang="es-AR" dirty="0" smtClean="0"/>
              <a:t>las </a:t>
            </a:r>
            <a:r>
              <a:rPr lang="es-AR" dirty="0"/>
              <a:t>áreas turísticas ya existentes, mediante la configuración y el fomento de nuevos productos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7504" y="1630541"/>
            <a:ext cx="309634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dirty="0"/>
              <a:t>aprovechamiento integral del turismo religioso, histórico y cultural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7504" y="4221088"/>
            <a:ext cx="381642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información </a:t>
            </a:r>
            <a:r>
              <a:rPr lang="es-AR" dirty="0"/>
              <a:t>exacta de los lugares de interés por medio de mapas físicos, integrando no solo las coordenadas geográficas, sino también fotos y explicaciones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192180" y="2184539"/>
            <a:ext cx="277230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dirty="0"/>
              <a:t>los turistas pueden llegar sin ningún problema a los sitios de interés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220072" y="4045714"/>
            <a:ext cx="3456384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dirty="0"/>
              <a:t>creación de portales interactivos, de aplicaciones y de mapas digitales que contienen, además de la ubicación exacta de las peregrinaciones menores, fotos, videos en varios idiomas y chats en tiempo real para que los turistas se comuniquen entre ellos o con los prestadores del servicio</a:t>
            </a:r>
          </a:p>
        </p:txBody>
      </p:sp>
    </p:spTree>
    <p:extLst>
      <p:ext uri="{BB962C8B-B14F-4D97-AF65-F5344CB8AC3E}">
        <p14:creationId xmlns:p14="http://schemas.microsoft.com/office/powerpoint/2010/main" val="3016910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849</Words>
  <Application>Microsoft Office PowerPoint</Application>
  <PresentationFormat>Presentación en pantalla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Girolimetto</dc:creator>
  <cp:lastModifiedBy>Daniela Girolimetto</cp:lastModifiedBy>
  <cp:revision>76</cp:revision>
  <dcterms:created xsi:type="dcterms:W3CDTF">2023-02-24T11:57:49Z</dcterms:created>
  <dcterms:modified xsi:type="dcterms:W3CDTF">2023-04-28T17:41:13Z</dcterms:modified>
</cp:coreProperties>
</file>