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Amatic SC"/>
      <p:regular r:id="rId26"/>
      <p:bold r:id="rId27"/>
    </p:embeddedFont>
    <p:embeddedFont>
      <p:font typeface="Source Code Pr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maticSC-regular.fntdata"/><Relationship Id="rId25" Type="http://schemas.openxmlformats.org/officeDocument/2006/relationships/slide" Target="slides/slide20.xml"/><Relationship Id="rId28" Type="http://schemas.openxmlformats.org/officeDocument/2006/relationships/font" Target="fonts/SourceCodePro-regular.fntdata"/><Relationship Id="rId27" Type="http://schemas.openxmlformats.org/officeDocument/2006/relationships/font" Target="fonts/AmaticSC-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CodePr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CodePro-boldItalic.fntdata"/><Relationship Id="rId30" Type="http://schemas.openxmlformats.org/officeDocument/2006/relationships/font" Target="fonts/SourceCodePr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fdce7fdd1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fdce7fdd1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511ec9b37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511ec9b37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5047bcd8b2_3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5047bcd8b2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37002d8c9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37002d8c9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37002d8c9f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37002d8c9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511ec9b37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511ec9b37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39034c095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39034c095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511ec9b37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511ec9b37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49dfc367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49dfc367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45f51060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45f51060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3887c5bff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3887c5bff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37002d8c9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37002d8c9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419" sz="1200">
                <a:solidFill>
                  <a:schemeClr val="dk1"/>
                </a:solidFill>
                <a:highlight>
                  <a:schemeClr val="lt1"/>
                </a:highlight>
              </a:rPr>
              <a:t>Firmware</a:t>
            </a:r>
            <a:endParaRPr b="1" sz="1200">
              <a:solidFill>
                <a:schemeClr val="dk1"/>
              </a:solidFill>
              <a:highlight>
                <a:schemeClr val="lt1"/>
              </a:highlight>
            </a:endParaRPr>
          </a:p>
          <a:p>
            <a:pPr indent="0" lvl="0" marL="0" rtl="0" algn="l">
              <a:spcBef>
                <a:spcPts val="0"/>
              </a:spcBef>
              <a:spcAft>
                <a:spcPts val="0"/>
              </a:spcAft>
              <a:buNone/>
            </a:pPr>
            <a:r>
              <a:rPr lang="es-419" sz="1200">
                <a:solidFill>
                  <a:schemeClr val="dk1"/>
                </a:solidFill>
                <a:highlight>
                  <a:schemeClr val="lt1"/>
                </a:highlight>
              </a:rPr>
              <a:t>Es una porcion de software </a:t>
            </a:r>
            <a:r>
              <a:rPr b="1" lang="es-419" sz="1200">
                <a:solidFill>
                  <a:schemeClr val="dk1"/>
                </a:solidFill>
                <a:highlight>
                  <a:schemeClr val="lt1"/>
                </a:highlight>
              </a:rPr>
              <a:t>de código encargada de controlar qué es lo que tiene que hacer el hardware de un dispositivo, y el que se asegura de que el funcionamiento básico es correcto</a:t>
            </a:r>
            <a:r>
              <a:rPr lang="es-419" sz="1200">
                <a:solidFill>
                  <a:schemeClr val="dk1"/>
                </a:solidFill>
                <a:highlight>
                  <a:schemeClr val="lt1"/>
                </a:highlight>
              </a:rPr>
              <a:t>.</a:t>
            </a:r>
            <a:endParaRPr>
              <a:solidFill>
                <a:schemeClr val="dk1"/>
              </a:solidFill>
              <a:highlight>
                <a:schemeClr val="lt1"/>
              </a:highligh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3887c5bff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3887c5bff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fdce7fdd1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fdce7fdd1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1050">
                <a:solidFill>
                  <a:schemeClr val="dk1"/>
                </a:solidFill>
                <a:highlight>
                  <a:schemeClr val="lt1"/>
                </a:highlight>
              </a:rPr>
              <a:t>La familia de protocolos de internet es un conjunto de protocolos de red en los que se basa internet y que permiten la transmisión de datos entre computadoras.</a:t>
            </a:r>
            <a:endParaRPr>
              <a:solidFill>
                <a:schemeClr val="dk1"/>
              </a:solidFill>
              <a:highlight>
                <a:schemeClr val="lt1"/>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511ec9b3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511ec9b3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511ec9b37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511ec9b37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fdce7fdd17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fdce7fdd17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fdce7fdd17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fdce7fdd17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fdce7fdd17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fdce7fdd17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fdce7fdd17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fdce7fdd17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SR8V4DDcLk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google.com/drive" TargetMode="External"/><Relationship Id="rId4" Type="http://schemas.openxmlformats.org/officeDocument/2006/relationships/hyperlink" Target="https://youtu.be/eyjkjSgoNW8" TargetMode="External"/><Relationship Id="rId5"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youtu.be/eyjkjSgoNW8" TargetMode="External"/><Relationship Id="rId4" Type="http://schemas.openxmlformats.org/officeDocument/2006/relationships/hyperlink" Target="https://youtu.be/zNnnaBR0kSA" TargetMode="External"/><Relationship Id="rId5"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sites.google.com/" TargetMode="Externa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JVdH8ne-2s"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b6JgQ0iowrw"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419"/>
              <a:t>redes e Internet </a:t>
            </a:r>
            <a:endParaRPr/>
          </a:p>
        </p:txBody>
      </p:sp>
      <p:sp>
        <p:nvSpPr>
          <p:cNvPr id="57" name="Google Shape;57;p13"/>
          <p:cNvSpPr txBox="1"/>
          <p:nvPr>
            <p:ph idx="1" type="subTitle"/>
          </p:nvPr>
        </p:nvSpPr>
        <p:spPr>
          <a:xfrm>
            <a:off x="311700" y="3890400"/>
            <a:ext cx="8735100" cy="1027500"/>
          </a:xfrm>
          <a:prstGeom prst="rect">
            <a:avLst/>
          </a:prstGeom>
        </p:spPr>
        <p:txBody>
          <a:bodyPr anchorCtr="0" anchor="ctr" bIns="0" lIns="91425" spcFirstLastPara="1" rIns="0" wrap="square" tIns="91425">
            <a:normAutofit fontScale="85000" lnSpcReduction="20000"/>
          </a:bodyPr>
          <a:lstStyle/>
          <a:p>
            <a:pPr indent="0" lvl="0" marL="0" rtl="0" algn="ctr">
              <a:spcBef>
                <a:spcPts val="0"/>
              </a:spcBef>
              <a:spcAft>
                <a:spcPts val="0"/>
              </a:spcAft>
              <a:buNone/>
            </a:pPr>
            <a:r>
              <a:rPr lang="es-419"/>
              <a:t>Elementos de la Informática - Unidad II</a:t>
            </a:r>
            <a:endParaRPr/>
          </a:p>
          <a:p>
            <a:pPr indent="0" lvl="0" marL="0" rtl="0" algn="ctr">
              <a:spcBef>
                <a:spcPts val="0"/>
              </a:spcBef>
              <a:spcAft>
                <a:spcPts val="0"/>
              </a:spcAft>
              <a:buNone/>
            </a:pPr>
            <a:r>
              <a:t/>
            </a:r>
            <a:endParaRPr/>
          </a:p>
          <a:p>
            <a:pPr indent="0" lvl="0" marL="0" rtl="0" algn="ctr">
              <a:lnSpc>
                <a:spcPct val="100000"/>
              </a:lnSpc>
              <a:spcBef>
                <a:spcPts val="0"/>
              </a:spcBef>
              <a:spcAft>
                <a:spcPts val="0"/>
              </a:spcAft>
              <a:buNone/>
            </a:pPr>
            <a:r>
              <a:rPr lang="es-419" sz="1456">
                <a:solidFill>
                  <a:srgbClr val="000000"/>
                </a:solidFill>
                <a:latin typeface="Arial"/>
                <a:ea typeface="Arial"/>
                <a:cs typeface="Arial"/>
                <a:sym typeface="Arial"/>
              </a:rPr>
              <a:t>Técnico en Administración  y Gestión de Instituciones Universitarias </a:t>
            </a:r>
            <a:endParaRPr sz="1756"/>
          </a:p>
          <a:p>
            <a:pPr indent="0" lvl="0" marL="0" rtl="0" algn="ctr">
              <a:lnSpc>
                <a:spcPct val="100000"/>
              </a:lnSpc>
              <a:spcBef>
                <a:spcPts val="1000"/>
              </a:spcBef>
              <a:spcAft>
                <a:spcPts val="0"/>
              </a:spcAft>
              <a:buNone/>
            </a:pPr>
            <a:r>
              <a:rPr lang="es-419" sz="1756"/>
              <a:t>UNSL - TAGIU</a:t>
            </a:r>
            <a:endParaRPr sz="1756"/>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Internet de las cosas (IOT)</a:t>
            </a:r>
            <a:endParaRPr/>
          </a:p>
        </p:txBody>
      </p:sp>
      <p:sp>
        <p:nvSpPr>
          <p:cNvPr id="118" name="Google Shape;118;p22"/>
          <p:cNvSpPr txBox="1"/>
          <p:nvPr>
            <p:ph idx="1" type="body"/>
          </p:nvPr>
        </p:nvSpPr>
        <p:spPr>
          <a:xfrm>
            <a:off x="311700" y="1228675"/>
            <a:ext cx="3735600" cy="3340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s-419" sz="2228">
                <a:solidFill>
                  <a:srgbClr val="980000"/>
                </a:solidFill>
              </a:rPr>
              <a:t>La Internet de las cosas (IoT)</a:t>
            </a:r>
            <a:r>
              <a:rPr lang="es-419">
                <a:solidFill>
                  <a:srgbClr val="000000"/>
                </a:solidFill>
              </a:rPr>
              <a:t> describe la red de objetos físicos ("cosas") que llevan incorporados sensores, software y otras tecnologías con el fin de conectarse e intercambiar datos con otros dispositivos y sistemas a través de Internet.</a:t>
            </a:r>
            <a:endParaRPr>
              <a:solidFill>
                <a:srgbClr val="000000"/>
              </a:solidFill>
            </a:endParaRPr>
          </a:p>
          <a:p>
            <a:pPr indent="0" lvl="0" marL="0" rtl="0" algn="l">
              <a:spcBef>
                <a:spcPts val="1200"/>
              </a:spcBef>
              <a:spcAft>
                <a:spcPts val="1200"/>
              </a:spcAft>
              <a:buNone/>
            </a:pPr>
            <a:r>
              <a:t/>
            </a:r>
            <a:endParaRPr/>
          </a:p>
        </p:txBody>
      </p:sp>
      <p:pic>
        <p:nvPicPr>
          <p:cNvPr descr="Un video que explica qué es internet de las cosas. Este recurso forma parte de la serie Microaprendizaje ¿Qué es? del área Robótica, producida en el marco del plan Aprender Conectados." id="119" name="Google Shape;119;p22" title="Microaprendizaje: ¿Qué es internet de las cosas?">
            <a:hlinkClick r:id="rId3"/>
          </p:cNvPr>
          <p:cNvPicPr preferRelativeResize="0"/>
          <p:nvPr/>
        </p:nvPicPr>
        <p:blipFill>
          <a:blip r:embed="rId4">
            <a:alphaModFix/>
          </a:blip>
          <a:stretch>
            <a:fillRect/>
          </a:stretch>
        </p:blipFill>
        <p:spPr>
          <a:xfrm>
            <a:off x="4047300" y="1172926"/>
            <a:ext cx="4785000" cy="35887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El navegador de internet</a:t>
            </a:r>
            <a:endParaRPr/>
          </a:p>
        </p:txBody>
      </p:sp>
      <p:sp>
        <p:nvSpPr>
          <p:cNvPr id="125" name="Google Shape;125;p23"/>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419"/>
              <a:t>Un navegador web es un programa que permite ver la información que contiene una página web. El navegador interpreta el código, HTML generalmente, en el que está escrita la página web y lo presenta en pantalla permitiendo al usuario interactuar con su contenido y navegar.</a:t>
            </a:r>
            <a:endParaRPr/>
          </a:p>
          <a:p>
            <a:pPr indent="0" lvl="0" marL="0" rtl="0" algn="l">
              <a:spcBef>
                <a:spcPts val="1200"/>
              </a:spcBef>
              <a:spcAft>
                <a:spcPts val="1200"/>
              </a:spcAft>
              <a:buNone/>
            </a:pPr>
            <a:r>
              <a:rPr lang="es-419"/>
              <a:t>Los más usados son: Google Chrome, Mozilla, Opera, Internet Explorer, Edge…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Dónde se alojan las </a:t>
            </a:r>
            <a:r>
              <a:rPr lang="es-419"/>
              <a:t>páginas</a:t>
            </a:r>
            <a:r>
              <a:rPr lang="es-419"/>
              <a:t> WEB</a:t>
            </a:r>
            <a:endParaRPr/>
          </a:p>
        </p:txBody>
      </p:sp>
      <p:sp>
        <p:nvSpPr>
          <p:cNvPr id="131" name="Google Shape;131;p2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419"/>
              <a:t>El </a:t>
            </a:r>
            <a:r>
              <a:rPr b="1" lang="es-419"/>
              <a:t>alojamiento web (hosting)</a:t>
            </a:r>
            <a:r>
              <a:rPr lang="es-419"/>
              <a:t> u hospedaje web es el servicio que provee a los usuarios de Internet un espacio de almacenamiento en línea para sus sitios web. Existen pagos o gratuitos.</a:t>
            </a:r>
            <a:endParaRPr/>
          </a:p>
          <a:p>
            <a:pPr indent="0" lvl="0" marL="0" rtl="0" algn="l">
              <a:spcBef>
                <a:spcPts val="1200"/>
              </a:spcBef>
              <a:spcAft>
                <a:spcPts val="1200"/>
              </a:spcAft>
              <a:buNone/>
            </a:pPr>
            <a:r>
              <a:rPr lang="es-419"/>
              <a:t>El </a:t>
            </a:r>
            <a:r>
              <a:rPr b="1" lang="es-419">
                <a:solidFill>
                  <a:srgbClr val="9900FF"/>
                </a:solidFill>
              </a:rPr>
              <a:t>dominio</a:t>
            </a:r>
            <a:r>
              <a:rPr lang="es-419"/>
              <a:t> es el nombre del sitio web, la </a:t>
            </a:r>
            <a:r>
              <a:rPr b="1" lang="es-419">
                <a:solidFill>
                  <a:srgbClr val="4A86E8"/>
                </a:solidFill>
              </a:rPr>
              <a:t>URL</a:t>
            </a:r>
            <a:r>
              <a:rPr lang="es-419"/>
              <a:t> es la forma de encontrarlo y el </a:t>
            </a:r>
            <a:r>
              <a:rPr b="1" lang="es-419">
                <a:solidFill>
                  <a:srgbClr val="38761D"/>
                </a:solidFill>
              </a:rPr>
              <a:t>sitio web</a:t>
            </a:r>
            <a:r>
              <a:rPr lang="es-419"/>
              <a:t> es lo que los usuarios ven en su pantalla y con lo que interactúan.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Dirección de Dominio </a:t>
            </a:r>
            <a:endParaRPr/>
          </a:p>
        </p:txBody>
      </p:sp>
      <p:sp>
        <p:nvSpPr>
          <p:cNvPr id="137" name="Google Shape;137;p25"/>
          <p:cNvSpPr txBox="1"/>
          <p:nvPr>
            <p:ph idx="1" type="body"/>
          </p:nvPr>
        </p:nvSpPr>
        <p:spPr>
          <a:xfrm>
            <a:off x="311700" y="1228675"/>
            <a:ext cx="3930000" cy="3340200"/>
          </a:xfrm>
          <a:prstGeom prst="rect">
            <a:avLst/>
          </a:prstGeom>
          <a:ln cap="flat" cmpd="sng" w="9525">
            <a:solidFill>
              <a:srgbClr val="00FFFF"/>
            </a:solidFill>
            <a:prstDash val="solid"/>
            <a:round/>
            <a:headEnd len="sm" w="sm" type="none"/>
            <a:tailEnd len="sm" w="sm" type="none"/>
          </a:ln>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s-419"/>
              <a:t>U</a:t>
            </a:r>
            <a:r>
              <a:rPr lang="es-419"/>
              <a:t>n </a:t>
            </a:r>
            <a:r>
              <a:rPr b="1" lang="es-419">
                <a:solidFill>
                  <a:srgbClr val="7F6000"/>
                </a:solidFill>
              </a:rPr>
              <a:t>dominio</a:t>
            </a:r>
            <a:r>
              <a:rPr lang="es-419"/>
              <a:t> es un nombre que está relacionado a una IP, debe ser único y es necesario contratar un servidor de dominio que aloje el sitio Web.</a:t>
            </a:r>
            <a:endParaRPr/>
          </a:p>
          <a:p>
            <a:pPr indent="0" lvl="0" marL="0" rtl="0" algn="l">
              <a:spcBef>
                <a:spcPts val="1200"/>
              </a:spcBef>
              <a:spcAft>
                <a:spcPts val="0"/>
              </a:spcAft>
              <a:buNone/>
            </a:pPr>
            <a:r>
              <a:rPr lang="es-419"/>
              <a:t>Ejemplos de dominios son:</a:t>
            </a:r>
            <a:endParaRPr/>
          </a:p>
          <a:p>
            <a:pPr indent="-342900" lvl="0" marL="457200" rtl="0" algn="l">
              <a:spcBef>
                <a:spcPts val="1200"/>
              </a:spcBef>
              <a:spcAft>
                <a:spcPts val="0"/>
              </a:spcAft>
              <a:buSzPts val="1800"/>
              <a:buChar char="●"/>
            </a:pPr>
            <a:r>
              <a:rPr lang="es-419"/>
              <a:t>google.com</a:t>
            </a:r>
            <a:endParaRPr/>
          </a:p>
          <a:p>
            <a:pPr indent="-342900" lvl="0" marL="457200" rtl="0" algn="l">
              <a:spcBef>
                <a:spcPts val="0"/>
              </a:spcBef>
              <a:spcAft>
                <a:spcPts val="0"/>
              </a:spcAft>
              <a:buSzPts val="1800"/>
              <a:buChar char="●"/>
            </a:pPr>
            <a:r>
              <a:rPr lang="es-419"/>
              <a:t>wikipedia.org</a:t>
            </a:r>
            <a:endParaRPr/>
          </a:p>
          <a:p>
            <a:pPr indent="-342900" lvl="0" marL="457200" rtl="0" algn="l">
              <a:spcBef>
                <a:spcPts val="0"/>
              </a:spcBef>
              <a:spcAft>
                <a:spcPts val="0"/>
              </a:spcAft>
              <a:buSzPts val="1800"/>
              <a:buChar char="●"/>
            </a:pPr>
            <a:r>
              <a:rPr lang="es-419"/>
              <a:t>youtube.com</a:t>
            </a:r>
            <a:endParaRPr/>
          </a:p>
        </p:txBody>
      </p:sp>
      <p:sp>
        <p:nvSpPr>
          <p:cNvPr id="138" name="Google Shape;138;p25"/>
          <p:cNvSpPr txBox="1"/>
          <p:nvPr>
            <p:ph idx="1" type="body"/>
          </p:nvPr>
        </p:nvSpPr>
        <p:spPr>
          <a:xfrm>
            <a:off x="4467000" y="1228675"/>
            <a:ext cx="4100700" cy="33402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s-419"/>
              <a:t>Una </a:t>
            </a:r>
            <a:r>
              <a:rPr b="1" lang="es-419">
                <a:solidFill>
                  <a:srgbClr val="783F04"/>
                </a:solidFill>
              </a:rPr>
              <a:t>URL</a:t>
            </a:r>
            <a:r>
              <a:rPr lang="es-419"/>
              <a:t> (o localizador uniforme de recursos) es una dirección web completa que se utiliza para encontrar una página web específica. </a:t>
            </a:r>
            <a:endParaRPr/>
          </a:p>
          <a:p>
            <a:pPr indent="0" lvl="0" marL="0" rtl="0" algn="l">
              <a:spcBef>
                <a:spcPts val="1200"/>
              </a:spcBef>
              <a:spcAft>
                <a:spcPts val="0"/>
              </a:spcAft>
              <a:buNone/>
            </a:pPr>
            <a:r>
              <a:rPr lang="es-419"/>
              <a:t>Ejemplos de URL son:</a:t>
            </a:r>
            <a:endParaRPr/>
          </a:p>
          <a:p>
            <a:pPr indent="-342900" lvl="0" marL="457200" rtl="0" algn="l">
              <a:spcBef>
                <a:spcPts val="1200"/>
              </a:spcBef>
              <a:spcAft>
                <a:spcPts val="0"/>
              </a:spcAft>
              <a:buSzPts val="1800"/>
              <a:buChar char="●"/>
            </a:pPr>
            <a:r>
              <a:rPr lang="es-419"/>
              <a:t>http://www.google.com</a:t>
            </a:r>
            <a:endParaRPr/>
          </a:p>
          <a:p>
            <a:pPr indent="-342900" lvl="0" marL="457200" rtl="0" algn="l">
              <a:spcBef>
                <a:spcPts val="0"/>
              </a:spcBef>
              <a:spcAft>
                <a:spcPts val="0"/>
              </a:spcAft>
              <a:buSzPts val="1800"/>
              <a:buChar char="●"/>
            </a:pPr>
            <a:r>
              <a:rPr lang="es-419"/>
              <a:t>https://es.wikipedia.org</a:t>
            </a:r>
            <a:endParaRPr/>
          </a:p>
          <a:p>
            <a:pPr indent="-342900" lvl="0" marL="457200" rtl="0" algn="l">
              <a:spcBef>
                <a:spcPts val="0"/>
              </a:spcBef>
              <a:spcAft>
                <a:spcPts val="0"/>
              </a:spcAft>
              <a:buSzPts val="1800"/>
              <a:buChar char="●"/>
            </a:pPr>
            <a:r>
              <a:rPr lang="es-419"/>
              <a:t>https://www.youtube.com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Google Drive</a:t>
            </a:r>
            <a:endParaRPr/>
          </a:p>
        </p:txBody>
      </p:sp>
      <p:sp>
        <p:nvSpPr>
          <p:cNvPr id="144" name="Google Shape;144;p26"/>
          <p:cNvSpPr txBox="1"/>
          <p:nvPr>
            <p:ph idx="1" type="body"/>
          </p:nvPr>
        </p:nvSpPr>
        <p:spPr>
          <a:xfrm>
            <a:off x="311700" y="1228675"/>
            <a:ext cx="82497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419" sz="2000">
                <a:solidFill>
                  <a:srgbClr val="6FA8DC"/>
                </a:solidFill>
              </a:rPr>
              <a:t>Google Drive</a:t>
            </a:r>
            <a:r>
              <a:rPr lang="es-419"/>
              <a:t> es un servicio de </a:t>
            </a:r>
            <a:r>
              <a:rPr b="1" lang="es-419">
                <a:solidFill>
                  <a:srgbClr val="8E7CC3"/>
                </a:solidFill>
              </a:rPr>
              <a:t>alojamiento</a:t>
            </a:r>
            <a:r>
              <a:rPr b="1" lang="es-419">
                <a:solidFill>
                  <a:srgbClr val="8E7CC3"/>
                </a:solidFill>
              </a:rPr>
              <a:t> de archivos</a:t>
            </a:r>
            <a:r>
              <a:rPr lang="es-419"/>
              <a:t> </a:t>
            </a:r>
            <a:r>
              <a:rPr b="1" lang="es-419" sz="1900">
                <a:solidFill>
                  <a:srgbClr val="999999"/>
                </a:solidFill>
              </a:rPr>
              <a:t>gratuito</a:t>
            </a:r>
            <a:r>
              <a:rPr lang="es-419"/>
              <a:t>, administrado por Google donde puedes </a:t>
            </a:r>
            <a:r>
              <a:rPr b="1" lang="es-419" sz="2200">
                <a:solidFill>
                  <a:srgbClr val="FF9900"/>
                </a:solidFill>
              </a:rPr>
              <a:t>almacenar</a:t>
            </a:r>
            <a:r>
              <a:rPr lang="es-419"/>
              <a:t> y </a:t>
            </a:r>
            <a:r>
              <a:rPr b="1" lang="es-419" sz="2200">
                <a:solidFill>
                  <a:srgbClr val="6AA84F"/>
                </a:solidFill>
              </a:rPr>
              <a:t>compartir</a:t>
            </a:r>
            <a:r>
              <a:rPr lang="es-419"/>
              <a:t> contenido en la </a:t>
            </a:r>
            <a:r>
              <a:rPr b="1" lang="es-419" sz="2200">
                <a:solidFill>
                  <a:srgbClr val="8E7CC3"/>
                </a:solidFill>
              </a:rPr>
              <a:t>nube</a:t>
            </a:r>
            <a:r>
              <a:rPr lang="es-419"/>
              <a:t>. </a:t>
            </a:r>
            <a:endParaRPr/>
          </a:p>
          <a:p>
            <a:pPr indent="0" lvl="0" marL="0" rtl="0" algn="l">
              <a:spcBef>
                <a:spcPts val="1200"/>
              </a:spcBef>
              <a:spcAft>
                <a:spcPts val="0"/>
              </a:spcAft>
              <a:buNone/>
            </a:pPr>
            <a:r>
              <a:rPr lang="es-419"/>
              <a:t>Puedes acceder a Google Drive usando tu </a:t>
            </a:r>
            <a:r>
              <a:rPr b="1" lang="es-419"/>
              <a:t>cuenta Google</a:t>
            </a:r>
            <a:r>
              <a:rPr lang="es-419"/>
              <a:t>.</a:t>
            </a:r>
            <a:endParaRPr/>
          </a:p>
          <a:p>
            <a:pPr indent="0" lvl="0" marL="0" rtl="0" algn="l">
              <a:spcBef>
                <a:spcPts val="1200"/>
              </a:spcBef>
              <a:spcAft>
                <a:spcPts val="0"/>
              </a:spcAft>
              <a:buNone/>
            </a:pPr>
            <a:r>
              <a:rPr lang="es-419" u="sng">
                <a:solidFill>
                  <a:schemeClr val="hlink"/>
                </a:solidFill>
                <a:hlinkClick r:id="rId3"/>
              </a:rPr>
              <a:t>www.google.com/drive</a:t>
            </a:r>
            <a:endParaRPr/>
          </a:p>
          <a:p>
            <a:pPr indent="0" lvl="0" marL="0" rtl="0" algn="l">
              <a:spcBef>
                <a:spcPts val="1200"/>
              </a:spcBef>
              <a:spcAft>
                <a:spcPts val="0"/>
              </a:spcAft>
              <a:buNone/>
            </a:pPr>
            <a:r>
              <a:rPr lang="es-419" sz="1500"/>
              <a:t>Si no tienes una cuenta, puedes crear una al</a:t>
            </a:r>
            <a:r>
              <a:rPr lang="es-419" sz="1500"/>
              <a:t>l</a:t>
            </a:r>
            <a:r>
              <a:rPr lang="es-419" sz="1500"/>
              <a:t>í. </a:t>
            </a:r>
            <a:endParaRPr sz="1500"/>
          </a:p>
          <a:p>
            <a:pPr indent="0" lvl="0" marL="0" rtl="0" algn="l">
              <a:spcBef>
                <a:spcPts val="1200"/>
              </a:spcBef>
              <a:spcAft>
                <a:spcPts val="0"/>
              </a:spcAft>
              <a:buNone/>
            </a:pPr>
            <a:r>
              <a:rPr lang="es-419" sz="1500"/>
              <a:t>Introducción: </a:t>
            </a:r>
            <a:r>
              <a:rPr lang="es-419" sz="1500" u="sng">
                <a:solidFill>
                  <a:srgbClr val="1155CC"/>
                </a:solidFill>
                <a:latin typeface="Arial"/>
                <a:ea typeface="Arial"/>
                <a:cs typeface="Arial"/>
                <a:sym typeface="Arial"/>
                <a:hlinkClick r:id="rId4">
                  <a:extLst>
                    <a:ext uri="{A12FA001-AC4F-418D-AE19-62706E023703}">
                      <ahyp:hlinkClr val="tx"/>
                    </a:ext>
                  </a:extLst>
                </a:hlinkClick>
              </a:rPr>
              <a:t>https://youtu.be/eyjkjSgoNW8</a:t>
            </a:r>
            <a:endParaRPr sz="1500"/>
          </a:p>
        </p:txBody>
      </p:sp>
      <p:pic>
        <p:nvPicPr>
          <p:cNvPr id="145" name="Google Shape;145;p26"/>
          <p:cNvPicPr preferRelativeResize="0"/>
          <p:nvPr/>
        </p:nvPicPr>
        <p:blipFill>
          <a:blip r:embed="rId5">
            <a:alphaModFix/>
          </a:blip>
          <a:stretch>
            <a:fillRect/>
          </a:stretch>
        </p:blipFill>
        <p:spPr>
          <a:xfrm rot="-634585">
            <a:off x="5934024" y="3049550"/>
            <a:ext cx="2518826" cy="1415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Agregar carpeta, subir, crear nuevos archivos…</a:t>
            </a:r>
            <a:endParaRPr/>
          </a:p>
        </p:txBody>
      </p:sp>
      <p:pic>
        <p:nvPicPr>
          <p:cNvPr id="151" name="Google Shape;151;p27"/>
          <p:cNvPicPr preferRelativeResize="0"/>
          <p:nvPr/>
        </p:nvPicPr>
        <p:blipFill rotWithShape="1">
          <a:blip r:embed="rId3">
            <a:alphaModFix/>
          </a:blip>
          <a:srcRect b="0" l="0" r="0" t="23890"/>
          <a:stretch/>
        </p:blipFill>
        <p:spPr>
          <a:xfrm>
            <a:off x="5066725" y="1093850"/>
            <a:ext cx="2871375" cy="3149124"/>
          </a:xfrm>
          <a:prstGeom prst="rect">
            <a:avLst/>
          </a:prstGeom>
          <a:noFill/>
          <a:ln>
            <a:noFill/>
          </a:ln>
        </p:spPr>
      </p:pic>
      <p:pic>
        <p:nvPicPr>
          <p:cNvPr id="152" name="Google Shape;152;p27"/>
          <p:cNvPicPr preferRelativeResize="0"/>
          <p:nvPr/>
        </p:nvPicPr>
        <p:blipFill rotWithShape="1">
          <a:blip r:embed="rId4">
            <a:alphaModFix/>
          </a:blip>
          <a:srcRect b="0" l="0" r="52852" t="8908"/>
          <a:stretch/>
        </p:blipFill>
        <p:spPr>
          <a:xfrm rot="891576">
            <a:off x="465625" y="1734274"/>
            <a:ext cx="4311224" cy="2822825"/>
          </a:xfrm>
          <a:prstGeom prst="rect">
            <a:avLst/>
          </a:prstGeom>
          <a:noFill/>
          <a:ln>
            <a:noFill/>
          </a:ln>
        </p:spPr>
      </p:pic>
      <p:cxnSp>
        <p:nvCxnSpPr>
          <p:cNvPr id="153" name="Google Shape;153;p27"/>
          <p:cNvCxnSpPr/>
          <p:nvPr/>
        </p:nvCxnSpPr>
        <p:spPr>
          <a:xfrm>
            <a:off x="1398225" y="2047425"/>
            <a:ext cx="3845100" cy="165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8"/>
          <p:cNvPicPr preferRelativeResize="0"/>
          <p:nvPr/>
        </p:nvPicPr>
        <p:blipFill rotWithShape="1">
          <a:blip r:embed="rId3">
            <a:alphaModFix/>
          </a:blip>
          <a:srcRect b="0" l="0" r="19087" t="0"/>
          <a:stretch/>
        </p:blipFill>
        <p:spPr>
          <a:xfrm rot="-2">
            <a:off x="4929699" y="1425425"/>
            <a:ext cx="3761600" cy="3401775"/>
          </a:xfrm>
          <a:prstGeom prst="rect">
            <a:avLst/>
          </a:prstGeom>
          <a:noFill/>
          <a:ln>
            <a:noFill/>
          </a:ln>
        </p:spPr>
      </p:pic>
      <p:sp>
        <p:nvSpPr>
          <p:cNvPr id="159" name="Google Shape;159;p28"/>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Se puede instalar en el celular</a:t>
            </a:r>
            <a:endParaRPr/>
          </a:p>
        </p:txBody>
      </p:sp>
      <p:sp>
        <p:nvSpPr>
          <p:cNvPr id="160" name="Google Shape;160;p28"/>
          <p:cNvSpPr txBox="1"/>
          <p:nvPr>
            <p:ph idx="1" type="body"/>
          </p:nvPr>
        </p:nvSpPr>
        <p:spPr>
          <a:xfrm rot="661724">
            <a:off x="623057" y="1653592"/>
            <a:ext cx="4447438" cy="1750417"/>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s-419"/>
              <a:t>También</a:t>
            </a:r>
            <a:r>
              <a:rPr lang="es-419"/>
              <a:t> podemos instalar en el celular las otras herramientas de google: google sites, google docs, google sheet y appsheet…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solidFill>
                  <a:srgbClr val="FF9900"/>
                </a:solidFill>
              </a:rPr>
              <a:t>Ejercicio propuesto</a:t>
            </a:r>
            <a:endParaRPr>
              <a:solidFill>
                <a:srgbClr val="FF9900"/>
              </a:solidFill>
            </a:endParaRPr>
          </a:p>
        </p:txBody>
      </p:sp>
      <p:sp>
        <p:nvSpPr>
          <p:cNvPr id="166" name="Google Shape;166;p29"/>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419"/>
              <a:t>Elaborar</a:t>
            </a:r>
            <a:r>
              <a:rPr lang="es-419"/>
              <a:t> un </a:t>
            </a:r>
            <a:r>
              <a:rPr b="1" lang="es-419" sz="2000">
                <a:solidFill>
                  <a:srgbClr val="FF00FF"/>
                </a:solidFill>
              </a:rPr>
              <a:t>sitio de internet</a:t>
            </a:r>
            <a:r>
              <a:rPr lang="es-419"/>
              <a:t> donde investigue,ilustre y explique sobre </a:t>
            </a:r>
            <a:r>
              <a:rPr b="1" lang="es-419"/>
              <a:t>algún tema de su interés</a:t>
            </a:r>
            <a:r>
              <a:rPr lang="es-419"/>
              <a:t> como: Internet de las Cosas, realidad virtual aumentada, robótica, tecnologías modernas, globalización de la Internet u otros… </a:t>
            </a:r>
            <a:endParaRPr/>
          </a:p>
          <a:p>
            <a:pPr indent="0" lvl="0" marL="0" rtl="0" algn="l">
              <a:spcBef>
                <a:spcPts val="0"/>
              </a:spcBef>
              <a:spcAft>
                <a:spcPts val="0"/>
              </a:spcAft>
              <a:buNone/>
            </a:pPr>
            <a:r>
              <a:rPr lang="es-419"/>
              <a:t>Para utilizar google drive pueden ver este video introductorio: </a:t>
            </a:r>
            <a:r>
              <a:rPr lang="es-419" sz="1700" u="sng">
                <a:solidFill>
                  <a:srgbClr val="1155CC"/>
                </a:solidFill>
                <a:latin typeface="Arial"/>
                <a:ea typeface="Arial"/>
                <a:cs typeface="Arial"/>
                <a:sym typeface="Arial"/>
                <a:hlinkClick r:id="rId3">
                  <a:extLst>
                    <a:ext uri="{A12FA001-AC4F-418D-AE19-62706E023703}">
                      <ahyp:hlinkClr val="tx"/>
                    </a:ext>
                  </a:extLst>
                </a:hlinkClick>
              </a:rPr>
              <a:t>https://youtu.be/eyjkjSgoNW8</a:t>
            </a:r>
            <a:endParaRPr/>
          </a:p>
          <a:p>
            <a:pPr indent="0" lvl="0" marL="0" rtl="0" algn="l">
              <a:spcBef>
                <a:spcPts val="0"/>
              </a:spcBef>
              <a:spcAft>
                <a:spcPts val="0"/>
              </a:spcAft>
              <a:buNone/>
            </a:pPr>
            <a:r>
              <a:rPr lang="es-419"/>
              <a:t>Para crear su sitio, debe seguir los pasos mostrados en el video: </a:t>
            </a:r>
            <a:r>
              <a:rPr lang="es-419" sz="1700" u="sng">
                <a:solidFill>
                  <a:srgbClr val="1155CC"/>
                </a:solidFill>
                <a:latin typeface="Arial"/>
                <a:ea typeface="Arial"/>
                <a:cs typeface="Arial"/>
                <a:sym typeface="Arial"/>
                <a:hlinkClick r:id="rId4">
                  <a:extLst>
                    <a:ext uri="{A12FA001-AC4F-418D-AE19-62706E023703}">
                      <ahyp:hlinkClr val="tx"/>
                    </a:ext>
                  </a:extLst>
                </a:hlinkClick>
              </a:rPr>
              <a:t>https://youtu.be/zNnnaBR0kSA</a:t>
            </a:r>
            <a:endParaRPr sz="17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pic>
        <p:nvPicPr>
          <p:cNvPr id="167" name="Google Shape;167;p29"/>
          <p:cNvPicPr preferRelativeResize="0"/>
          <p:nvPr/>
        </p:nvPicPr>
        <p:blipFill>
          <a:blip r:embed="rId5">
            <a:alphaModFix/>
          </a:blip>
          <a:stretch>
            <a:fillRect/>
          </a:stretch>
        </p:blipFill>
        <p:spPr>
          <a:xfrm rot="835656">
            <a:off x="5780751" y="310875"/>
            <a:ext cx="1701973" cy="957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Acceder a Google Sites…</a:t>
            </a:r>
            <a:endParaRPr/>
          </a:p>
        </p:txBody>
      </p:sp>
      <p:sp>
        <p:nvSpPr>
          <p:cNvPr id="173" name="Google Shape;173;p30"/>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419"/>
              <a:t>Ingresar a </a:t>
            </a:r>
            <a:r>
              <a:rPr lang="es-419" u="sng">
                <a:solidFill>
                  <a:schemeClr val="hlink"/>
                </a:solidFill>
                <a:hlinkClick r:id="rId3"/>
              </a:rPr>
              <a:t>https://sites.google.com/</a:t>
            </a:r>
            <a:r>
              <a:rPr lang="es-419"/>
              <a:t> y pinchar el signo </a:t>
            </a:r>
            <a:r>
              <a:rPr b="1" lang="es-419" sz="2100">
                <a:solidFill>
                  <a:srgbClr val="FF0000"/>
                </a:solidFill>
              </a:rPr>
              <a:t>+</a:t>
            </a:r>
            <a:endParaRPr b="1" sz="2100">
              <a:solidFill>
                <a:srgbClr val="FF0000"/>
              </a:solidFill>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74" name="Google Shape;174;p30"/>
          <p:cNvPicPr preferRelativeResize="0"/>
          <p:nvPr/>
        </p:nvPicPr>
        <p:blipFill rotWithShape="1">
          <a:blip r:embed="rId4">
            <a:alphaModFix/>
          </a:blip>
          <a:srcRect b="37529" l="0" r="2143" t="11361"/>
          <a:stretch/>
        </p:blipFill>
        <p:spPr>
          <a:xfrm>
            <a:off x="424125" y="1931725"/>
            <a:ext cx="7892625" cy="2317500"/>
          </a:xfrm>
          <a:prstGeom prst="rect">
            <a:avLst/>
          </a:prstGeom>
          <a:noFill/>
          <a:ln cap="flat" cmpd="sng" w="9525">
            <a:solidFill>
              <a:schemeClr val="accent5"/>
            </a:solidFill>
            <a:prstDash val="solid"/>
            <a:round/>
            <a:headEnd len="sm" w="sm" type="none"/>
            <a:tailEnd len="sm" w="sm" type="none"/>
          </a:ln>
        </p:spPr>
      </p:pic>
      <p:sp>
        <p:nvSpPr>
          <p:cNvPr id="175" name="Google Shape;175;p30"/>
          <p:cNvSpPr/>
          <p:nvPr/>
        </p:nvSpPr>
        <p:spPr>
          <a:xfrm>
            <a:off x="662325" y="3677950"/>
            <a:ext cx="1268400" cy="436800"/>
          </a:xfrm>
          <a:prstGeom prs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1"/>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Asignar un título </a:t>
            </a:r>
            <a:endParaRPr/>
          </a:p>
        </p:txBody>
      </p:sp>
      <p:sp>
        <p:nvSpPr>
          <p:cNvPr id="181" name="Google Shape;181;p31"/>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2" name="Google Shape;182;p31"/>
          <p:cNvPicPr preferRelativeResize="0"/>
          <p:nvPr/>
        </p:nvPicPr>
        <p:blipFill rotWithShape="1">
          <a:blip r:embed="rId3">
            <a:alphaModFix/>
          </a:blip>
          <a:srcRect b="27689" l="0" r="49" t="12584"/>
          <a:stretch/>
        </p:blipFill>
        <p:spPr>
          <a:xfrm>
            <a:off x="311700" y="1228675"/>
            <a:ext cx="8171675" cy="2745350"/>
          </a:xfrm>
          <a:prstGeom prst="rect">
            <a:avLst/>
          </a:prstGeom>
          <a:noFill/>
          <a:ln>
            <a:noFill/>
          </a:ln>
        </p:spPr>
      </p:pic>
      <p:sp>
        <p:nvSpPr>
          <p:cNvPr id="183" name="Google Shape;183;p31"/>
          <p:cNvSpPr/>
          <p:nvPr/>
        </p:nvSpPr>
        <p:spPr>
          <a:xfrm rot="10800000">
            <a:off x="1719075" y="1521900"/>
            <a:ext cx="732900" cy="267900"/>
          </a:xfrm>
          <a:prstGeom prs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Red Informática</a:t>
            </a:r>
            <a:endParaRPr/>
          </a:p>
        </p:txBody>
      </p:sp>
      <p:sp>
        <p:nvSpPr>
          <p:cNvPr id="63" name="Google Shape;63;p14"/>
          <p:cNvSpPr txBox="1"/>
          <p:nvPr>
            <p:ph idx="1" type="body"/>
          </p:nvPr>
        </p:nvSpPr>
        <p:spPr>
          <a:xfrm>
            <a:off x="311700" y="1228675"/>
            <a:ext cx="8002500" cy="3340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s-419" sz="1900">
                <a:solidFill>
                  <a:srgbClr val="674EA7"/>
                </a:solidFill>
              </a:rPr>
              <a:t>Una red </a:t>
            </a:r>
            <a:r>
              <a:rPr b="1" lang="es-419" sz="1900">
                <a:solidFill>
                  <a:srgbClr val="674EA7"/>
                </a:solidFill>
              </a:rPr>
              <a:t>informática</a:t>
            </a:r>
            <a:r>
              <a:rPr b="1" lang="es-419" sz="1900">
                <a:solidFill>
                  <a:srgbClr val="674EA7"/>
                </a:solidFill>
              </a:rPr>
              <a:t> </a:t>
            </a:r>
            <a:r>
              <a:rPr lang="es-419" sz="1900">
                <a:solidFill>
                  <a:schemeClr val="accent1"/>
                </a:solidFill>
              </a:rPr>
              <a:t>es un conjunto de DISPOSITIVOS informáticos (HARDWARE, Firmware y software) conectados entre sí A </a:t>
            </a:r>
            <a:r>
              <a:rPr lang="es-419" sz="1900">
                <a:solidFill>
                  <a:schemeClr val="accent1"/>
                </a:solidFill>
              </a:rPr>
              <a:t>TRAVÉS</a:t>
            </a:r>
            <a:r>
              <a:rPr lang="es-419" sz="1900">
                <a:solidFill>
                  <a:schemeClr val="accent1"/>
                </a:solidFill>
              </a:rPr>
              <a:t> DE ALGÚN MEDIO (CABLE O </a:t>
            </a:r>
            <a:r>
              <a:rPr lang="es-419" sz="1900">
                <a:solidFill>
                  <a:schemeClr val="accent1"/>
                </a:solidFill>
              </a:rPr>
              <a:t>INALÁMBRICO</a:t>
            </a:r>
            <a:r>
              <a:rPr lang="es-419" sz="1900">
                <a:solidFill>
                  <a:schemeClr val="accent1"/>
                </a:solidFill>
              </a:rPr>
              <a:t>).</a:t>
            </a:r>
            <a:endParaRPr sz="1900">
              <a:solidFill>
                <a:schemeClr val="accent1"/>
              </a:solidFill>
            </a:endParaRPr>
          </a:p>
          <a:p>
            <a:pPr indent="0" lvl="0" marL="0" rtl="0" algn="just">
              <a:spcBef>
                <a:spcPts val="1200"/>
              </a:spcBef>
              <a:spcAft>
                <a:spcPts val="0"/>
              </a:spcAft>
              <a:buNone/>
            </a:pPr>
            <a:r>
              <a:t/>
            </a:r>
            <a:endParaRPr sz="1900">
              <a:solidFill>
                <a:schemeClr val="accent1"/>
              </a:solidFill>
            </a:endParaRPr>
          </a:p>
          <a:p>
            <a:pPr indent="0" lvl="0" marL="0" rtl="0" algn="just">
              <a:spcBef>
                <a:spcPts val="1200"/>
              </a:spcBef>
              <a:spcAft>
                <a:spcPts val="0"/>
              </a:spcAft>
              <a:buNone/>
            </a:pPr>
            <a:r>
              <a:rPr lang="es-419" sz="1900">
                <a:solidFill>
                  <a:schemeClr val="accent1"/>
                </a:solidFill>
              </a:rPr>
              <a:t>Una red LAN es una red de área local y no </a:t>
            </a:r>
            <a:r>
              <a:rPr lang="es-419" sz="1900">
                <a:solidFill>
                  <a:schemeClr val="accent1"/>
                </a:solidFill>
              </a:rPr>
              <a:t>necesariamente debe estar conectada a Internet.</a:t>
            </a:r>
            <a:endParaRPr sz="1900">
              <a:solidFill>
                <a:schemeClr val="accent1"/>
              </a:solidFill>
            </a:endParaRPr>
          </a:p>
          <a:p>
            <a:pPr indent="0" lvl="0" marL="0" rtl="0" algn="just">
              <a:spcBef>
                <a:spcPts val="1200"/>
              </a:spcBef>
              <a:spcAft>
                <a:spcPts val="0"/>
              </a:spcAft>
              <a:buNone/>
            </a:pPr>
            <a:r>
              <a:t/>
            </a:r>
            <a:endParaRPr sz="1900">
              <a:solidFill>
                <a:schemeClr val="accent1"/>
              </a:solidFill>
            </a:endParaRPr>
          </a:p>
          <a:p>
            <a:pPr indent="0" lvl="0" marL="0" rtl="0" algn="just">
              <a:spcBef>
                <a:spcPts val="1200"/>
              </a:spcBef>
              <a:spcAft>
                <a:spcPts val="1200"/>
              </a:spcAft>
              <a:buNone/>
            </a:pPr>
            <a:r>
              <a:rPr lang="es-419" sz="1900">
                <a:solidFill>
                  <a:srgbClr val="000000"/>
                </a:solidFill>
              </a:rPr>
              <a:t> </a:t>
            </a:r>
            <a:endParaRPr sz="19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Agregar página al sitio</a:t>
            </a:r>
            <a:endParaRPr/>
          </a:p>
        </p:txBody>
      </p:sp>
      <p:sp>
        <p:nvSpPr>
          <p:cNvPr id="189" name="Google Shape;189;p32"/>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0" name="Google Shape;190;p32"/>
          <p:cNvPicPr preferRelativeResize="0"/>
          <p:nvPr/>
        </p:nvPicPr>
        <p:blipFill rotWithShape="1">
          <a:blip r:embed="rId3">
            <a:alphaModFix/>
          </a:blip>
          <a:srcRect b="7055" l="0" r="0" t="18284"/>
          <a:stretch/>
        </p:blipFill>
        <p:spPr>
          <a:xfrm>
            <a:off x="238075" y="1228675"/>
            <a:ext cx="8594227" cy="3607500"/>
          </a:xfrm>
          <a:prstGeom prst="rect">
            <a:avLst/>
          </a:prstGeom>
          <a:noFill/>
          <a:ln>
            <a:noFill/>
          </a:ln>
        </p:spPr>
      </p:pic>
      <p:sp>
        <p:nvSpPr>
          <p:cNvPr id="191" name="Google Shape;191;p32"/>
          <p:cNvSpPr/>
          <p:nvPr/>
        </p:nvSpPr>
        <p:spPr>
          <a:xfrm>
            <a:off x="5904475" y="4424825"/>
            <a:ext cx="1282500" cy="327000"/>
          </a:xfrm>
          <a:prstGeom prs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4693575" y="1086800"/>
            <a:ext cx="4138725" cy="3225275"/>
          </a:xfrm>
          <a:prstGeom prst="rect">
            <a:avLst/>
          </a:prstGeom>
          <a:noFill/>
          <a:ln>
            <a:noFill/>
          </a:ln>
        </p:spPr>
      </p:pic>
      <p:sp>
        <p:nvSpPr>
          <p:cNvPr id="69" name="Google Shape;69;p15"/>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Internet </a:t>
            </a:r>
            <a:endParaRPr/>
          </a:p>
        </p:txBody>
      </p:sp>
      <p:sp>
        <p:nvSpPr>
          <p:cNvPr id="70" name="Google Shape;70;p15"/>
          <p:cNvSpPr txBox="1"/>
          <p:nvPr>
            <p:ph idx="1" type="body"/>
          </p:nvPr>
        </p:nvSpPr>
        <p:spPr>
          <a:xfrm>
            <a:off x="311700" y="1228675"/>
            <a:ext cx="4676700" cy="364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s-419" sz="1900">
                <a:solidFill>
                  <a:srgbClr val="674EA7"/>
                </a:solidFill>
              </a:rPr>
              <a:t>Internet</a:t>
            </a:r>
            <a:r>
              <a:rPr lang="es-419" sz="1900">
                <a:solidFill>
                  <a:srgbClr val="000000"/>
                </a:solidFill>
              </a:rPr>
              <a:t> es un conjunto descentralizado de redes de comunicaciones interconectadas, que utilizan la familia de </a:t>
            </a:r>
            <a:r>
              <a:rPr b="1" lang="es-419" sz="1900">
                <a:solidFill>
                  <a:srgbClr val="000000"/>
                </a:solidFill>
              </a:rPr>
              <a:t>protocolos TCP/IP</a:t>
            </a:r>
            <a:r>
              <a:rPr lang="es-419" sz="1900">
                <a:solidFill>
                  <a:srgbClr val="000000"/>
                </a:solidFill>
              </a:rPr>
              <a:t>, lo cual garantiza que las redes físicas heterogéneas que la componen constituyen una red lógica única de alcance mundial. </a:t>
            </a:r>
            <a:endParaRPr sz="19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 Qué es Internet ?</a:t>
            </a:r>
            <a:endParaRPr/>
          </a:p>
        </p:txBody>
      </p:sp>
      <p:pic>
        <p:nvPicPr>
          <p:cNvPr descr="Un video que explica qué es internet. Este recurso forma parte de la serie Microaprendizaje ¿Qué es? del área Internet, producida en el marco del plan Aprender Conectados." id="76" name="Google Shape;76;p16" title="Microaprendizaje: ¿Qué es internet?">
            <a:hlinkClick r:id="rId3"/>
          </p:cNvPr>
          <p:cNvPicPr preferRelativeResize="0"/>
          <p:nvPr/>
        </p:nvPicPr>
        <p:blipFill>
          <a:blip r:embed="rId4">
            <a:alphaModFix/>
          </a:blip>
          <a:stretch>
            <a:fillRect/>
          </a:stretch>
        </p:blipFill>
        <p:spPr>
          <a:xfrm>
            <a:off x="311700" y="1184275"/>
            <a:ext cx="4803700" cy="3602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¿Cómo llega Internet a la </a:t>
            </a:r>
            <a:r>
              <a:rPr lang="es-419"/>
              <a:t>Argentina</a:t>
            </a:r>
            <a:r>
              <a:rPr lang="es-419"/>
              <a:t>?</a:t>
            </a:r>
            <a:endParaRPr/>
          </a:p>
        </p:txBody>
      </p:sp>
      <p:pic>
        <p:nvPicPr>
          <p:cNvPr descr="Un video que explica cómo llega internet a la Argentina. Este recurso forma parte de la serie Microaprendizaje ¿Cómo hago? del área Internet, producida en el marco del plan Aprender Conectados." id="82" name="Google Shape;82;p17" title="Microaprendizaje: ¿Cómo llega internet a la Argentina?">
            <a:hlinkClick r:id="rId3"/>
          </p:cNvPr>
          <p:cNvPicPr preferRelativeResize="0"/>
          <p:nvPr/>
        </p:nvPicPr>
        <p:blipFill>
          <a:blip r:embed="rId4">
            <a:alphaModFix/>
          </a:blip>
          <a:stretch>
            <a:fillRect/>
          </a:stretch>
        </p:blipFill>
        <p:spPr>
          <a:xfrm>
            <a:off x="311700" y="1228675"/>
            <a:ext cx="4944226" cy="3708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8"/>
          <p:cNvPicPr preferRelativeResize="0"/>
          <p:nvPr/>
        </p:nvPicPr>
        <p:blipFill rotWithShape="1">
          <a:blip r:embed="rId3">
            <a:alphaModFix/>
          </a:blip>
          <a:srcRect b="0" l="0" r="0" t="6759"/>
          <a:stretch/>
        </p:blipFill>
        <p:spPr>
          <a:xfrm>
            <a:off x="1693600" y="1973400"/>
            <a:ext cx="5391475" cy="2977100"/>
          </a:xfrm>
          <a:prstGeom prst="rect">
            <a:avLst/>
          </a:prstGeom>
          <a:noFill/>
          <a:ln>
            <a:noFill/>
          </a:ln>
        </p:spPr>
      </p:pic>
      <p:sp>
        <p:nvSpPr>
          <p:cNvPr id="88" name="Google Shape;88;p18"/>
          <p:cNvSpPr txBox="1"/>
          <p:nvPr>
            <p:ph type="title"/>
          </p:nvPr>
        </p:nvSpPr>
        <p:spPr>
          <a:xfrm>
            <a:off x="311700" y="292850"/>
            <a:ext cx="65229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solidFill>
                  <a:srgbClr val="6AA84F"/>
                </a:solidFill>
              </a:rPr>
              <a:t>Protocolos de Red</a:t>
            </a:r>
            <a:endParaRPr>
              <a:solidFill>
                <a:srgbClr val="6AA84F"/>
              </a:solidFill>
            </a:endParaRPr>
          </a:p>
        </p:txBody>
      </p:sp>
      <p:sp>
        <p:nvSpPr>
          <p:cNvPr id="89" name="Google Shape;89;p18"/>
          <p:cNvSpPr txBox="1"/>
          <p:nvPr>
            <p:ph idx="1" type="body"/>
          </p:nvPr>
        </p:nvSpPr>
        <p:spPr>
          <a:xfrm>
            <a:off x="311700" y="989200"/>
            <a:ext cx="8520600" cy="127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018"/>
              <a:buNone/>
            </a:pPr>
            <a:r>
              <a:rPr lang="es-419" sz="1765"/>
              <a:t>Los protocolos de red son un conjunto de </a:t>
            </a:r>
            <a:r>
              <a:rPr b="1" lang="es-419" sz="1950">
                <a:solidFill>
                  <a:srgbClr val="FF9900"/>
                </a:solidFill>
              </a:rPr>
              <a:t>reglas</a:t>
            </a:r>
            <a:r>
              <a:rPr lang="es-419" sz="1765"/>
              <a:t> que determinan la manera en que se transmiten los datos a través de la red.</a:t>
            </a:r>
            <a:endParaRPr sz="1765"/>
          </a:p>
          <a:p>
            <a:pPr indent="0" lvl="0" marL="0" rtl="0" algn="l">
              <a:spcBef>
                <a:spcPts val="1200"/>
              </a:spcBef>
              <a:spcAft>
                <a:spcPts val="1200"/>
              </a:spcAft>
              <a:buSzPts val="1018"/>
              <a:buNone/>
            </a:pPr>
            <a:r>
              <a:t/>
            </a:r>
            <a:endParaRPr sz="1765"/>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¿Qué necesitamos para conectarnos a una red?</a:t>
            </a:r>
            <a:endParaRPr/>
          </a:p>
          <a:p>
            <a:pPr indent="0" lvl="0" marL="0" rtl="0" algn="l">
              <a:spcBef>
                <a:spcPts val="0"/>
              </a:spcBef>
              <a:spcAft>
                <a:spcPts val="0"/>
              </a:spcAft>
              <a:buNone/>
            </a:pPr>
            <a:r>
              <a:t/>
            </a:r>
            <a:endParaRPr/>
          </a:p>
        </p:txBody>
      </p:sp>
      <p:sp>
        <p:nvSpPr>
          <p:cNvPr id="95" name="Google Shape;95;p19"/>
          <p:cNvSpPr txBox="1"/>
          <p:nvPr>
            <p:ph idx="1" type="body"/>
          </p:nvPr>
        </p:nvSpPr>
        <p:spPr>
          <a:xfrm>
            <a:off x="311700" y="1228675"/>
            <a:ext cx="4070700" cy="3637200"/>
          </a:xfrm>
          <a:prstGeom prst="rect">
            <a:avLst/>
          </a:prstGeom>
          <a:ln cap="flat" cmpd="sng" w="9525">
            <a:solidFill>
              <a:srgbClr val="00FFFF"/>
            </a:solidFill>
            <a:prstDash val="solid"/>
            <a:round/>
            <a:headEnd len="sm" w="sm" type="none"/>
            <a:tailEnd len="sm" w="sm" type="none"/>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s-419"/>
              <a:t>Hardware de red</a:t>
            </a:r>
            <a:r>
              <a:rPr lang="es-419"/>
              <a:t>:</a:t>
            </a:r>
            <a:endParaRPr/>
          </a:p>
          <a:p>
            <a:pPr indent="-342900" lvl="0" marL="457200" rtl="0" algn="l">
              <a:spcBef>
                <a:spcPts val="1200"/>
              </a:spcBef>
              <a:spcAft>
                <a:spcPts val="0"/>
              </a:spcAft>
              <a:buSzPts val="1800"/>
              <a:buChar char="●"/>
            </a:pPr>
            <a:r>
              <a:rPr b="1" lang="es-419"/>
              <a:t>Dispositivos finales</a:t>
            </a:r>
            <a:r>
              <a:rPr lang="es-419"/>
              <a:t>: computadora, tablet, notebook, celular, impresora, etc. </a:t>
            </a:r>
            <a:endParaRPr/>
          </a:p>
          <a:p>
            <a:pPr indent="-342900" lvl="0" marL="457200" rtl="0" algn="l">
              <a:spcBef>
                <a:spcPts val="0"/>
              </a:spcBef>
              <a:spcAft>
                <a:spcPts val="0"/>
              </a:spcAft>
              <a:buSzPts val="1800"/>
              <a:buChar char="●"/>
            </a:pPr>
            <a:r>
              <a:rPr b="1" lang="es-419"/>
              <a:t>Dispositivos de interconexión</a:t>
            </a:r>
            <a:r>
              <a:rPr lang="es-419"/>
              <a:t>: modem, hub, router, AP, antena, etc.</a:t>
            </a:r>
            <a:endParaRPr/>
          </a:p>
          <a:p>
            <a:pPr indent="-342900" lvl="0" marL="457200" rtl="0" algn="l">
              <a:spcBef>
                <a:spcPts val="0"/>
              </a:spcBef>
              <a:spcAft>
                <a:spcPts val="0"/>
              </a:spcAft>
              <a:buSzPts val="1800"/>
              <a:buChar char="●"/>
            </a:pPr>
            <a:r>
              <a:rPr b="1" lang="es-419"/>
              <a:t>Medios de interconexión</a:t>
            </a:r>
            <a:r>
              <a:rPr lang="es-419"/>
              <a:t>: cables u ondas</a:t>
            </a:r>
            <a:endParaRPr/>
          </a:p>
        </p:txBody>
      </p:sp>
      <p:sp>
        <p:nvSpPr>
          <p:cNvPr id="96" name="Google Shape;96;p19"/>
          <p:cNvSpPr txBox="1"/>
          <p:nvPr>
            <p:ph idx="1" type="body"/>
          </p:nvPr>
        </p:nvSpPr>
        <p:spPr>
          <a:xfrm>
            <a:off x="4733400" y="1228675"/>
            <a:ext cx="3942600" cy="3637200"/>
          </a:xfrm>
          <a:prstGeom prst="rect">
            <a:avLst/>
          </a:prstGeom>
          <a:ln cap="flat" cmpd="sng" w="9525">
            <a:solidFill>
              <a:srgbClr val="00FF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lang="es-419"/>
              <a:t>Software</a:t>
            </a:r>
            <a:r>
              <a:rPr lang="es-419"/>
              <a:t>:</a:t>
            </a:r>
            <a:endParaRPr/>
          </a:p>
          <a:p>
            <a:pPr indent="-342900" lvl="0" marL="457200" rtl="0" algn="l">
              <a:spcBef>
                <a:spcPts val="1200"/>
              </a:spcBef>
              <a:spcAft>
                <a:spcPts val="0"/>
              </a:spcAft>
              <a:buSzPts val="1800"/>
              <a:buChar char="●"/>
            </a:pPr>
            <a:r>
              <a:rPr lang="es-419"/>
              <a:t>Sistema operativo de red, protocolos y servicios de red…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20"/>
          <p:cNvPicPr preferRelativeResize="0"/>
          <p:nvPr/>
        </p:nvPicPr>
        <p:blipFill>
          <a:blip r:embed="rId3">
            <a:alphaModFix/>
          </a:blip>
          <a:stretch>
            <a:fillRect/>
          </a:stretch>
        </p:blipFill>
        <p:spPr>
          <a:xfrm rot="-1183510">
            <a:off x="1191720" y="818520"/>
            <a:ext cx="1662964" cy="1662964"/>
          </a:xfrm>
          <a:prstGeom prst="rect">
            <a:avLst/>
          </a:prstGeom>
          <a:noFill/>
          <a:ln>
            <a:noFill/>
          </a:ln>
        </p:spPr>
      </p:pic>
      <p:sp>
        <p:nvSpPr>
          <p:cNvPr id="102" name="Google Shape;102;p20"/>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Dispositivos de Interconexión</a:t>
            </a:r>
            <a:endParaRPr/>
          </a:p>
          <a:p>
            <a:pPr indent="0" lvl="0" marL="0" rtl="0" algn="l">
              <a:spcBef>
                <a:spcPts val="0"/>
              </a:spcBef>
              <a:spcAft>
                <a:spcPts val="0"/>
              </a:spcAft>
              <a:buNone/>
            </a:pPr>
            <a:r>
              <a:t/>
            </a:r>
            <a:endParaRPr/>
          </a:p>
        </p:txBody>
      </p:sp>
      <p:sp>
        <p:nvSpPr>
          <p:cNvPr id="103" name="Google Shape;103;p20"/>
          <p:cNvSpPr txBox="1"/>
          <p:nvPr>
            <p:ph idx="1" type="body"/>
          </p:nvPr>
        </p:nvSpPr>
        <p:spPr>
          <a:xfrm>
            <a:off x="409650" y="3641025"/>
            <a:ext cx="3227100" cy="8010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1200"/>
              </a:spcAft>
              <a:buNone/>
            </a:pPr>
            <a:r>
              <a:rPr b="1" lang="es-419"/>
              <a:t>Placa de Red:</a:t>
            </a:r>
            <a:r>
              <a:rPr lang="es-419"/>
              <a:t> Se conecta a la placa madre y su función es permitir la conexión entre nuestra computadora y una red existente.</a:t>
            </a:r>
            <a:endParaRPr/>
          </a:p>
        </p:txBody>
      </p:sp>
      <p:pic>
        <p:nvPicPr>
          <p:cNvPr id="104" name="Google Shape;104;p20"/>
          <p:cNvPicPr preferRelativeResize="0"/>
          <p:nvPr/>
        </p:nvPicPr>
        <p:blipFill rotWithShape="1">
          <a:blip r:embed="rId4">
            <a:alphaModFix/>
          </a:blip>
          <a:srcRect b="26787" l="0" r="0" t="5309"/>
          <a:stretch/>
        </p:blipFill>
        <p:spPr>
          <a:xfrm>
            <a:off x="3877201" y="896738"/>
            <a:ext cx="4955100" cy="4004074"/>
          </a:xfrm>
          <a:prstGeom prst="rect">
            <a:avLst/>
          </a:prstGeom>
          <a:noFill/>
          <a:ln>
            <a:noFill/>
          </a:ln>
        </p:spPr>
      </p:pic>
      <p:pic>
        <p:nvPicPr>
          <p:cNvPr id="105" name="Google Shape;105;p20"/>
          <p:cNvPicPr preferRelativeResize="0"/>
          <p:nvPr/>
        </p:nvPicPr>
        <p:blipFill>
          <a:blip r:embed="rId5">
            <a:alphaModFix/>
          </a:blip>
          <a:stretch>
            <a:fillRect/>
          </a:stretch>
        </p:blipFill>
        <p:spPr>
          <a:xfrm rot="644644">
            <a:off x="719130" y="2464701"/>
            <a:ext cx="1955914" cy="11307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Direcciones de Red IP- IPv4 - IPv6</a:t>
            </a:r>
            <a:endParaRPr/>
          </a:p>
        </p:txBody>
      </p:sp>
      <p:sp>
        <p:nvSpPr>
          <p:cNvPr id="111" name="Google Shape;111;p21"/>
          <p:cNvSpPr txBox="1"/>
          <p:nvPr>
            <p:ph idx="1" type="body"/>
          </p:nvPr>
        </p:nvSpPr>
        <p:spPr>
          <a:xfrm>
            <a:off x="607625" y="1228675"/>
            <a:ext cx="3774900" cy="3340200"/>
          </a:xfrm>
          <a:prstGeom prst="rect">
            <a:avLst/>
          </a:prstGeom>
          <a:ln cap="flat" cmpd="sng" w="9525">
            <a:solidFill>
              <a:srgbClr val="00FFFF"/>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s-419"/>
              <a:t>Dirección IPV4: </a:t>
            </a:r>
            <a:r>
              <a:rPr b="1" lang="es-419">
                <a:solidFill>
                  <a:srgbClr val="9900FF"/>
                </a:solidFill>
              </a:rPr>
              <a:t>identifica</a:t>
            </a:r>
            <a:r>
              <a:rPr lang="es-419"/>
              <a:t> de manera lógica a los dispositivos de una red. Formadas por 32 bits, en decimal son cuatro números hasta 255, separados por </a:t>
            </a:r>
            <a:r>
              <a:rPr lang="es-419"/>
              <a:t>puntos</a:t>
            </a:r>
            <a:r>
              <a:rPr lang="es-419"/>
              <a:t>.</a:t>
            </a:r>
            <a:endParaRPr/>
          </a:p>
          <a:p>
            <a:pPr indent="0" lvl="0" marL="0" rtl="0" algn="l">
              <a:spcBef>
                <a:spcPts val="1200"/>
              </a:spcBef>
              <a:spcAft>
                <a:spcPts val="0"/>
              </a:spcAft>
              <a:buNone/>
            </a:pPr>
            <a:r>
              <a:rPr lang="es-419"/>
              <a:t>Ej: 192.168.1.10</a:t>
            </a:r>
            <a:endParaRPr/>
          </a:p>
          <a:p>
            <a:pPr indent="0" lvl="0" marL="0" rtl="0" algn="l">
              <a:spcBef>
                <a:spcPts val="1200"/>
              </a:spcBef>
              <a:spcAft>
                <a:spcPts val="1200"/>
              </a:spcAft>
              <a:buNone/>
            </a:pPr>
            <a:r>
              <a:rPr lang="es-419"/>
              <a:t>Presentan un gran problema, y es que se están terminando.</a:t>
            </a:r>
            <a:endParaRPr/>
          </a:p>
        </p:txBody>
      </p:sp>
      <p:sp>
        <p:nvSpPr>
          <p:cNvPr id="112" name="Google Shape;112;p21"/>
          <p:cNvSpPr txBox="1"/>
          <p:nvPr>
            <p:ph idx="1" type="body"/>
          </p:nvPr>
        </p:nvSpPr>
        <p:spPr>
          <a:xfrm>
            <a:off x="4595700" y="1228675"/>
            <a:ext cx="3774900" cy="3340200"/>
          </a:xfrm>
          <a:prstGeom prst="rect">
            <a:avLst/>
          </a:prstGeom>
          <a:ln cap="flat" cmpd="sng" w="9525">
            <a:solidFill>
              <a:srgbClr val="00FFFF"/>
            </a:solidFill>
            <a:prstDash val="solid"/>
            <a:round/>
            <a:headEnd len="sm" w="sm" type="none"/>
            <a:tailEnd len="sm" w="sm" type="none"/>
          </a:ln>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s-419"/>
              <a:t>Dirección IPV6: </a:t>
            </a:r>
            <a:r>
              <a:rPr b="1" lang="es-419">
                <a:solidFill>
                  <a:srgbClr val="C27BA0"/>
                </a:solidFill>
              </a:rPr>
              <a:t>identifican</a:t>
            </a:r>
            <a:r>
              <a:rPr lang="es-419"/>
              <a:t> de manera lógica a los dispositivos de una red. Formadas por 128 bits, se representan en hexadecimal.</a:t>
            </a:r>
            <a:endParaRPr/>
          </a:p>
          <a:p>
            <a:pPr indent="0" lvl="0" marL="0" rtl="0" algn="l">
              <a:spcBef>
                <a:spcPts val="1200"/>
              </a:spcBef>
              <a:spcAft>
                <a:spcPts val="0"/>
              </a:spcAft>
              <a:buNone/>
            </a:pPr>
            <a:r>
              <a:rPr lang="es-419"/>
              <a:t>Ej:2001:0DB8::1428:57ab</a:t>
            </a:r>
            <a:endParaRPr/>
          </a:p>
          <a:p>
            <a:pPr indent="0" lvl="0" marL="0" rtl="0" algn="l">
              <a:spcBef>
                <a:spcPts val="1200"/>
              </a:spcBef>
              <a:spcAft>
                <a:spcPts val="0"/>
              </a:spcAft>
              <a:buNone/>
            </a:pPr>
            <a:r>
              <a:rPr lang="es-419"/>
              <a:t>Solucionan problemas de la versión 4.</a:t>
            </a:r>
            <a:endParaRPr/>
          </a:p>
          <a:p>
            <a:pPr indent="0" lvl="0" marL="457200" rtl="0" algn="l">
              <a:spcBef>
                <a:spcPts val="1200"/>
              </a:spcBef>
              <a:spcAft>
                <a:spcPts val="1200"/>
              </a:spcAft>
              <a:buNone/>
            </a:pPr>
            <a:r>
              <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