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3/27/2026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3/27/2026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ngeraci@unsl.edu.ar" TargetMode="External"/><Relationship Id="rId7" Type="http://schemas.openxmlformats.org/officeDocument/2006/relationships/image" Target="../media/image3.png"/><Relationship Id="rId2" Type="http://schemas.openxmlformats.org/officeDocument/2006/relationships/hyperlink" Target="mailto:egmagnago@unsl.edu.ar"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mailto:fcamargo@unsl.edu.ar" TargetMode="External"/><Relationship Id="rId4" Type="http://schemas.openxmlformats.org/officeDocument/2006/relationships/hyperlink" Target="mailto:pafernandez@unsl.edu.a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89213" y="4014818"/>
            <a:ext cx="8778665" cy="809230"/>
          </a:xfrm>
        </p:spPr>
        <p:txBody>
          <a:bodyPr>
            <a:normAutofit/>
          </a:bodyPr>
          <a:lstStyle/>
          <a:p>
            <a:r>
              <a:rPr lang="es-MX" sz="4000" b="1" dirty="0" smtClean="0">
                <a:latin typeface="Bahnschrift SemiBold" panose="020B0502040204020203" pitchFamily="34" charset="0"/>
              </a:rPr>
              <a:t>TÉCNICAS DE GUIADO VEHICULAR</a:t>
            </a:r>
            <a:endParaRPr lang="es-AR" sz="4000" b="1" dirty="0">
              <a:latin typeface="Bahnschrift SemiBold" panose="020B0502040204020203" pitchFamily="34" charset="0"/>
            </a:endParaRPr>
          </a:p>
        </p:txBody>
      </p:sp>
      <p:sp>
        <p:nvSpPr>
          <p:cNvPr id="3" name="Subtítulo 2"/>
          <p:cNvSpPr>
            <a:spLocks noGrp="1"/>
          </p:cNvSpPr>
          <p:nvPr>
            <p:ph type="subTitle" idx="1"/>
          </p:nvPr>
        </p:nvSpPr>
        <p:spPr>
          <a:xfrm>
            <a:off x="2589213" y="5320843"/>
            <a:ext cx="8915399" cy="1126283"/>
          </a:xfrm>
        </p:spPr>
        <p:txBody>
          <a:bodyPr>
            <a:normAutofit lnSpcReduction="10000"/>
          </a:bodyPr>
          <a:lstStyle/>
          <a:p>
            <a:r>
              <a:rPr lang="es-MX" b="1" dirty="0" smtClean="0">
                <a:solidFill>
                  <a:schemeClr val="tx1"/>
                </a:solidFill>
                <a:latin typeface="Bahnschrift SemiBold" panose="020B0502040204020203" pitchFamily="34" charset="0"/>
              </a:rPr>
              <a:t>Práctica III Carrera Guía Universitario de Turismo </a:t>
            </a:r>
          </a:p>
          <a:p>
            <a:endParaRPr lang="es-MX" b="1" dirty="0">
              <a:solidFill>
                <a:schemeClr val="tx1"/>
              </a:solidFill>
              <a:latin typeface="Bahnschrift SemiBold" panose="020B0502040204020203" pitchFamily="34" charset="0"/>
            </a:endParaRPr>
          </a:p>
          <a:p>
            <a:r>
              <a:rPr lang="es-MX" b="1" dirty="0" smtClean="0">
                <a:solidFill>
                  <a:schemeClr val="tx1"/>
                </a:solidFill>
                <a:latin typeface="Bahnschrift SemiBold" panose="020B0502040204020203" pitchFamily="34" charset="0"/>
              </a:rPr>
              <a:t>Plan OCS 14/08</a:t>
            </a:r>
            <a:endParaRPr lang="es-MX" b="1" dirty="0" smtClean="0">
              <a:solidFill>
                <a:schemeClr val="tx1"/>
              </a:solidFill>
              <a:latin typeface="Bahnschrift SemiBold" panose="020B0502040204020203" pitchFamily="34" charset="0"/>
            </a:endParaRPr>
          </a:p>
        </p:txBody>
      </p:sp>
      <p:pic>
        <p:nvPicPr>
          <p:cNvPr id="6" name="Imagen 5"/>
          <p:cNvPicPr>
            <a:picLocks noChangeAspect="1"/>
          </p:cNvPicPr>
          <p:nvPr/>
        </p:nvPicPr>
        <p:blipFill>
          <a:blip r:embed="rId2"/>
          <a:stretch>
            <a:fillRect/>
          </a:stretch>
        </p:blipFill>
        <p:spPr>
          <a:xfrm>
            <a:off x="7455408" y="843577"/>
            <a:ext cx="4049204" cy="2361052"/>
          </a:xfrm>
          <a:prstGeom prst="rect">
            <a:avLst/>
          </a:prstGeom>
        </p:spPr>
      </p:pic>
      <p:pic>
        <p:nvPicPr>
          <p:cNvPr id="7" name="Imagen 6"/>
          <p:cNvPicPr>
            <a:picLocks noChangeAspect="1"/>
          </p:cNvPicPr>
          <p:nvPr/>
        </p:nvPicPr>
        <p:blipFill>
          <a:blip r:embed="rId3"/>
          <a:stretch>
            <a:fillRect/>
          </a:stretch>
        </p:blipFill>
        <p:spPr>
          <a:xfrm>
            <a:off x="1200510" y="880077"/>
            <a:ext cx="5704422" cy="2324552"/>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1027" y="5505203"/>
            <a:ext cx="1993585" cy="757562"/>
          </a:xfrm>
          <a:prstGeom prst="rect">
            <a:avLst/>
          </a:prstGeom>
        </p:spPr>
      </p:pic>
    </p:spTree>
    <p:extLst>
      <p:ext uri="{BB962C8B-B14F-4D97-AF65-F5344CB8AC3E}">
        <p14:creationId xmlns:p14="http://schemas.microsoft.com/office/powerpoint/2010/main" val="4122439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4342713" cy="1280890"/>
          </a:xfrm>
        </p:spPr>
        <p:txBody>
          <a:bodyPr/>
          <a:lstStyle/>
          <a:p>
            <a:r>
              <a:rPr lang="es-MX" dirty="0" smtClean="0">
                <a:latin typeface="Bahnschrift SemiBold" panose="020B0502040204020203" pitchFamily="34" charset="0"/>
              </a:rPr>
              <a:t>LA RECREACIÓN </a:t>
            </a:r>
            <a:br>
              <a:rPr lang="es-MX" dirty="0" smtClean="0">
                <a:latin typeface="Bahnschrift SemiBold" panose="020B0502040204020203" pitchFamily="34" charset="0"/>
              </a:rPr>
            </a:br>
            <a:r>
              <a:rPr lang="es-MX" dirty="0" smtClean="0">
                <a:latin typeface="Bahnschrift SemiBold" panose="020B0502040204020203" pitchFamily="34" charset="0"/>
              </a:rPr>
              <a:t>DURANTE EL VIAJE</a:t>
            </a:r>
            <a:endParaRPr lang="es-AR" dirty="0">
              <a:latin typeface="Bahnschrift SemiBold" panose="020B0502040204020203" pitchFamily="34" charset="0"/>
            </a:endParaRPr>
          </a:p>
        </p:txBody>
      </p:sp>
      <p:sp>
        <p:nvSpPr>
          <p:cNvPr id="3" name="Marcador de contenido 2"/>
          <p:cNvSpPr>
            <a:spLocks noGrp="1"/>
          </p:cNvSpPr>
          <p:nvPr>
            <p:ph idx="1"/>
          </p:nvPr>
        </p:nvSpPr>
        <p:spPr>
          <a:xfrm>
            <a:off x="2527540" y="2191109"/>
            <a:ext cx="8977072" cy="4149305"/>
          </a:xfrm>
        </p:spPr>
        <p:txBody>
          <a:bodyPr>
            <a:noAutofit/>
          </a:bodyPr>
          <a:lstStyle/>
          <a:p>
            <a:r>
              <a:rPr lang="es-MX" b="1" dirty="0"/>
              <a:t>No olvidar que todo viaje debe tener su momento de recreación, dispersión. </a:t>
            </a:r>
            <a:endParaRPr lang="es-MX" b="1" dirty="0" smtClean="0"/>
          </a:p>
          <a:p>
            <a:r>
              <a:rPr lang="es-MX" b="1" dirty="0" smtClean="0"/>
              <a:t>El </a:t>
            </a:r>
            <a:r>
              <a:rPr lang="es-MX" b="1" dirty="0"/>
              <a:t>encargado directo de la recreación será el Coordinador, pero en el caso de no encontrarse, la recreación debe ser organizada por el Guía</a:t>
            </a:r>
            <a:r>
              <a:rPr lang="es-MX" b="1" dirty="0" smtClean="0"/>
              <a:t>.</a:t>
            </a:r>
          </a:p>
          <a:p>
            <a:r>
              <a:rPr lang="es-MX" b="1" dirty="0" smtClean="0"/>
              <a:t> </a:t>
            </a:r>
            <a:r>
              <a:rPr lang="es-MX" b="1" dirty="0"/>
              <a:t>Se debe llevar buena música acorde al tipo de viaje y de grupo. En general se recomienda tener siempre música variada, a pesar que no le guste o no sea la que el Guía normalmente escucha, ya que los gustos del Guía no serán iguales a los de todos los turistas que pueda guiar en su trayecto profesional. </a:t>
            </a:r>
            <a:endParaRPr lang="es-MX" b="1" dirty="0" smtClean="0"/>
          </a:p>
          <a:p>
            <a:r>
              <a:rPr lang="es-MX" b="1" dirty="0" smtClean="0"/>
              <a:t>La </a:t>
            </a:r>
            <a:r>
              <a:rPr lang="es-MX" b="1" dirty="0"/>
              <a:t>recreación durante el viaje involucrará a veces poner en marcha juegos de conocimiento del grupo, de integración, etc. Para ello el Guía deberá también prepararse en este sentido, y conocer juegos de diferentes tipos aplicables a diferentes grupos etéreos, de procedencia, etc</a:t>
            </a:r>
            <a:r>
              <a:rPr lang="es-MX" dirty="0"/>
              <a:t>. </a:t>
            </a:r>
            <a:endParaRPr lang="es-AR"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883" y="6064369"/>
            <a:ext cx="1452867" cy="552089"/>
          </a:xfrm>
          <a:prstGeom prst="rect">
            <a:avLst/>
          </a:prstGeom>
        </p:spPr>
      </p:pic>
      <p:pic>
        <p:nvPicPr>
          <p:cNvPr id="5" name="Imagen 4"/>
          <p:cNvPicPr>
            <a:picLocks noChangeAspect="1"/>
          </p:cNvPicPr>
          <p:nvPr/>
        </p:nvPicPr>
        <p:blipFill>
          <a:blip r:embed="rId3"/>
          <a:stretch>
            <a:fillRect/>
          </a:stretch>
        </p:blipFill>
        <p:spPr>
          <a:xfrm>
            <a:off x="8089941" y="448034"/>
            <a:ext cx="2619375" cy="1743075"/>
          </a:xfrm>
          <a:prstGeom prst="rect">
            <a:avLst/>
          </a:prstGeom>
        </p:spPr>
      </p:pic>
    </p:spTree>
    <p:extLst>
      <p:ext uri="{BB962C8B-B14F-4D97-AF65-F5344CB8AC3E}">
        <p14:creationId xmlns:p14="http://schemas.microsoft.com/office/powerpoint/2010/main" val="3067856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Bahnschrift SemiBold" panose="020B0502040204020203" pitchFamily="34" charset="0"/>
              </a:rPr>
              <a:t>LA DESPEDIDA FINAL</a:t>
            </a:r>
            <a:endParaRPr lang="es-AR" dirty="0">
              <a:latin typeface="Bahnschrift SemiBold" panose="020B0502040204020203" pitchFamily="34" charset="0"/>
            </a:endParaRPr>
          </a:p>
        </p:txBody>
      </p:sp>
      <p:sp>
        <p:nvSpPr>
          <p:cNvPr id="3" name="Marcador de contenido 2"/>
          <p:cNvSpPr>
            <a:spLocks noGrp="1"/>
          </p:cNvSpPr>
          <p:nvPr>
            <p:ph idx="1"/>
          </p:nvPr>
        </p:nvSpPr>
        <p:spPr>
          <a:xfrm>
            <a:off x="2520201" y="3272286"/>
            <a:ext cx="8915400" cy="2990491"/>
          </a:xfrm>
        </p:spPr>
        <p:txBody>
          <a:bodyPr/>
          <a:lstStyle/>
          <a:p>
            <a:r>
              <a:rPr lang="es-MX" sz="2400" b="1" dirty="0">
                <a:solidFill>
                  <a:schemeClr val="tx1"/>
                </a:solidFill>
              </a:rPr>
              <a:t>Al igual que lo expresado anteriormente, se debe agradecer por haber elegido la empresa y la ciudad o provincia, deseos de que vuelvan, breve balance del grupo, del viaje, y otros que se consideren importantes. </a:t>
            </a:r>
            <a:endParaRPr lang="es-MX" sz="2400" b="1" dirty="0" smtClean="0">
              <a:solidFill>
                <a:schemeClr val="tx1"/>
              </a:solidFill>
            </a:endParaRPr>
          </a:p>
          <a:p>
            <a:r>
              <a:rPr lang="es-MX" sz="2400" b="1" dirty="0" smtClean="0">
                <a:solidFill>
                  <a:schemeClr val="tx1"/>
                </a:solidFill>
              </a:rPr>
              <a:t>Espacio </a:t>
            </a:r>
            <a:r>
              <a:rPr lang="es-MX" sz="2400" b="1" dirty="0">
                <a:solidFill>
                  <a:schemeClr val="tx1"/>
                </a:solidFill>
              </a:rPr>
              <a:t>para dudas y preguntas. (Esto se realiza al final del viaje. No al final de cada tramo ni de cada día en caso de viajar durante varios días)</a:t>
            </a:r>
            <a:r>
              <a:rPr lang="es-MX" b="1" dirty="0">
                <a:solidFill>
                  <a:schemeClr val="tx1"/>
                </a:solidFill>
              </a:rPr>
              <a:t>. </a:t>
            </a:r>
            <a:endParaRPr lang="es-AR" b="1" dirty="0">
              <a:solidFill>
                <a:schemeClr val="tx1"/>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883" y="5911222"/>
            <a:ext cx="1452867" cy="552089"/>
          </a:xfrm>
          <a:prstGeom prst="rect">
            <a:avLst/>
          </a:prstGeom>
        </p:spPr>
      </p:pic>
      <p:pic>
        <p:nvPicPr>
          <p:cNvPr id="5" name="Imagen 4"/>
          <p:cNvPicPr>
            <a:picLocks noChangeAspect="1"/>
          </p:cNvPicPr>
          <p:nvPr/>
        </p:nvPicPr>
        <p:blipFill rotWithShape="1">
          <a:blip r:embed="rId3"/>
          <a:srcRect l="15764" r="4682"/>
          <a:stretch/>
        </p:blipFill>
        <p:spPr>
          <a:xfrm>
            <a:off x="7479100" y="364196"/>
            <a:ext cx="3648975" cy="2580068"/>
          </a:xfrm>
          <a:prstGeom prst="rect">
            <a:avLst/>
          </a:prstGeom>
        </p:spPr>
      </p:pic>
    </p:spTree>
    <p:extLst>
      <p:ext uri="{BB962C8B-B14F-4D97-AF65-F5344CB8AC3E}">
        <p14:creationId xmlns:p14="http://schemas.microsoft.com/office/powerpoint/2010/main" val="75787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latin typeface="Bahnschrift SemiBold" panose="020B0502040204020203" pitchFamily="34" charset="0"/>
              </a:rPr>
              <a:t>TÉCNICAS DE GUIADO VEHICULAR </a:t>
            </a:r>
            <a:r>
              <a:rPr lang="es-MX" dirty="0" smtClean="0">
                <a:latin typeface="Bahnschrift SemiBold" panose="020B0502040204020203" pitchFamily="34" charset="0"/>
              </a:rPr>
              <a:t>PRÁCTICA </a:t>
            </a:r>
            <a:r>
              <a:rPr lang="es-MX" dirty="0" smtClean="0">
                <a:latin typeface="Bahnschrift SemiBold" panose="020B0502040204020203" pitchFamily="34" charset="0"/>
              </a:rPr>
              <a:t>III - GUT</a:t>
            </a:r>
            <a:endParaRPr lang="es-AR" dirty="0">
              <a:latin typeface="Bahnschrift SemiBold" panose="020B0502040204020203" pitchFamily="34" charset="0"/>
            </a:endParaRPr>
          </a:p>
        </p:txBody>
      </p:sp>
      <p:sp>
        <p:nvSpPr>
          <p:cNvPr id="3" name="Marcador de contenido 2"/>
          <p:cNvSpPr>
            <a:spLocks noGrp="1"/>
          </p:cNvSpPr>
          <p:nvPr>
            <p:ph idx="1"/>
          </p:nvPr>
        </p:nvSpPr>
        <p:spPr/>
        <p:txBody>
          <a:bodyPr>
            <a:normAutofit fontScale="92500" lnSpcReduction="10000"/>
          </a:bodyPr>
          <a:lstStyle/>
          <a:p>
            <a:r>
              <a:rPr lang="es-MX" b="1" dirty="0" smtClean="0"/>
              <a:t>EQUIPO DOCENTES DE PRÁCTICAS: </a:t>
            </a:r>
          </a:p>
          <a:p>
            <a:pPr marL="0" indent="0" algn="ctr">
              <a:buNone/>
            </a:pPr>
            <a:endParaRPr lang="es-MX" b="1" dirty="0"/>
          </a:p>
          <a:p>
            <a:r>
              <a:rPr lang="es-MX" dirty="0"/>
              <a:t>Prof. Y Guía: Gabriel Eduardo Magnago</a:t>
            </a:r>
          </a:p>
          <a:p>
            <a:r>
              <a:rPr lang="es-MX" b="1" dirty="0">
                <a:hlinkClick r:id="rId2"/>
              </a:rPr>
              <a:t>egmagnago@unsl.edu.ar</a:t>
            </a:r>
            <a:endParaRPr lang="es-MX" b="1" dirty="0"/>
          </a:p>
          <a:p>
            <a:r>
              <a:rPr lang="es-MX" dirty="0"/>
              <a:t>Prof. Y Guía: Natalia Vanina Geraci</a:t>
            </a:r>
          </a:p>
          <a:p>
            <a:r>
              <a:rPr lang="es-MX" b="1" dirty="0">
                <a:hlinkClick r:id="rId3"/>
              </a:rPr>
              <a:t>ngeraci@unsl.edu.ar</a:t>
            </a:r>
            <a:r>
              <a:rPr lang="es-MX" dirty="0"/>
              <a:t> </a:t>
            </a:r>
          </a:p>
          <a:p>
            <a:r>
              <a:rPr lang="es-MX" dirty="0"/>
              <a:t>Téc. Y Guía: Patricia Alejandra Fernández</a:t>
            </a:r>
          </a:p>
          <a:p>
            <a:r>
              <a:rPr lang="es-MX" b="1" dirty="0">
                <a:hlinkClick r:id="rId4"/>
              </a:rPr>
              <a:t>pafernandez@unsl.edu.ar</a:t>
            </a:r>
            <a:endParaRPr lang="es-MX" b="1" dirty="0"/>
          </a:p>
          <a:p>
            <a:r>
              <a:rPr lang="es-MX" dirty="0"/>
              <a:t>Téc. Y Guía: María Fátima Camargo Arregui</a:t>
            </a:r>
            <a:endParaRPr lang="es-AR" dirty="0"/>
          </a:p>
          <a:p>
            <a:r>
              <a:rPr lang="es-AR" b="1" dirty="0">
                <a:hlinkClick r:id="rId5"/>
              </a:rPr>
              <a:t>fcamargo@unsl.edu.ar</a:t>
            </a:r>
            <a:endParaRPr lang="es-AR" b="1" dirty="0"/>
          </a:p>
          <a:p>
            <a:endParaRPr lang="es-MX" b="1" dirty="0" smtClean="0"/>
          </a:p>
          <a:p>
            <a:endParaRPr lang="es-AR" b="1" dirty="0"/>
          </a:p>
        </p:txBody>
      </p:sp>
      <p:pic>
        <p:nvPicPr>
          <p:cNvPr id="4" name="Imagen 3"/>
          <p:cNvPicPr>
            <a:picLocks noChangeAspect="1"/>
          </p:cNvPicPr>
          <p:nvPr/>
        </p:nvPicPr>
        <p:blipFill>
          <a:blip r:embed="rId6"/>
          <a:stretch>
            <a:fillRect/>
          </a:stretch>
        </p:blipFill>
        <p:spPr>
          <a:xfrm>
            <a:off x="8725169" y="2642109"/>
            <a:ext cx="2143125" cy="2143125"/>
          </a:xfrm>
          <a:prstGeom prst="rect">
            <a:avLst/>
          </a:prstGeom>
        </p:spPr>
      </p:pic>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2883" y="5911222"/>
            <a:ext cx="1452867" cy="552089"/>
          </a:xfrm>
          <a:prstGeom prst="rect">
            <a:avLst/>
          </a:prstGeom>
        </p:spPr>
      </p:pic>
    </p:spTree>
    <p:extLst>
      <p:ext uri="{BB962C8B-B14F-4D97-AF65-F5344CB8AC3E}">
        <p14:creationId xmlns:p14="http://schemas.microsoft.com/office/powerpoint/2010/main" val="3175822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3800" dirty="0" smtClean="0">
                <a:latin typeface="Bahnschrift SemiBold" panose="020B0502040204020203" pitchFamily="34" charset="0"/>
              </a:rPr>
              <a:t>UBICACIÓN DEL GUÍA EN EL VEHÍCULO</a:t>
            </a:r>
            <a:endParaRPr lang="es-AR" sz="3800" dirty="0">
              <a:latin typeface="Bahnschrift SemiBold" panose="020B0502040204020203" pitchFamily="34" charset="0"/>
            </a:endParaRPr>
          </a:p>
        </p:txBody>
      </p:sp>
      <p:sp>
        <p:nvSpPr>
          <p:cNvPr id="3" name="Marcador de contenido 2"/>
          <p:cNvSpPr>
            <a:spLocks noGrp="1"/>
          </p:cNvSpPr>
          <p:nvPr>
            <p:ph idx="1"/>
          </p:nvPr>
        </p:nvSpPr>
        <p:spPr>
          <a:xfrm>
            <a:off x="1682151" y="1938853"/>
            <a:ext cx="3562795" cy="4149306"/>
          </a:xfrm>
        </p:spPr>
        <p:txBody>
          <a:bodyPr>
            <a:normAutofit/>
          </a:bodyPr>
          <a:lstStyle/>
          <a:p>
            <a:r>
              <a:rPr lang="es-MX" sz="2000" b="1" dirty="0" smtClean="0">
                <a:solidFill>
                  <a:schemeClr val="tx1"/>
                </a:solidFill>
              </a:rPr>
              <a:t>Parada/o </a:t>
            </a:r>
            <a:r>
              <a:rPr lang="es-MX" sz="2000" b="1" dirty="0">
                <a:solidFill>
                  <a:schemeClr val="tx1"/>
                </a:solidFill>
              </a:rPr>
              <a:t>en la parte de adelante del colectivo (escaleras o rampa), bien </a:t>
            </a:r>
            <a:r>
              <a:rPr lang="es-MX" sz="2000" b="1" dirty="0" smtClean="0">
                <a:solidFill>
                  <a:schemeClr val="tx1"/>
                </a:solidFill>
              </a:rPr>
              <a:t>agarrada/o</a:t>
            </a:r>
            <a:r>
              <a:rPr lang="es-MX" sz="2000" b="1" dirty="0">
                <a:solidFill>
                  <a:schemeClr val="tx1"/>
                </a:solidFill>
              </a:rPr>
              <a:t>, siempre cerca del chofer, tratando de tener en la vista rápida todo el contingente y una buena visibilidad hacia adelante para la ubicación rápida de los atractivos antes de que pasen.</a:t>
            </a:r>
            <a:endParaRPr lang="es-AR" sz="2000" b="1" dirty="0">
              <a:solidFill>
                <a:schemeClr val="tx1"/>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103" y="2147977"/>
            <a:ext cx="6194960" cy="3490065"/>
          </a:xfrm>
          <a:prstGeom prst="rect">
            <a:avLst/>
          </a:prstGeom>
        </p:spPr>
      </p:pic>
      <p:pic>
        <p:nvPicPr>
          <p:cNvPr id="5" name="Imagen 4"/>
          <p:cNvPicPr>
            <a:picLocks noChangeAspect="1"/>
          </p:cNvPicPr>
          <p:nvPr/>
        </p:nvPicPr>
        <p:blipFill>
          <a:blip r:embed="rId3"/>
          <a:stretch>
            <a:fillRect/>
          </a:stretch>
        </p:blipFill>
        <p:spPr>
          <a:xfrm>
            <a:off x="9904443" y="6002934"/>
            <a:ext cx="1536620" cy="587393"/>
          </a:xfrm>
          <a:prstGeom prst="rect">
            <a:avLst/>
          </a:prstGeom>
        </p:spPr>
      </p:pic>
    </p:spTree>
    <p:extLst>
      <p:ext uri="{BB962C8B-B14F-4D97-AF65-F5344CB8AC3E}">
        <p14:creationId xmlns:p14="http://schemas.microsoft.com/office/powerpoint/2010/main" val="206191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dirty="0" smtClean="0">
                <a:latin typeface="Bahnschrift SemiBold" panose="020B0502040204020203" pitchFamily="34" charset="0"/>
              </a:rPr>
              <a:t>PRESENTACIÓN</a:t>
            </a:r>
            <a:r>
              <a:rPr lang="es-MX" b="1" dirty="0" smtClean="0"/>
              <a:t> </a:t>
            </a:r>
            <a:endParaRPr lang="es-AR" b="1" dirty="0"/>
          </a:p>
        </p:txBody>
      </p:sp>
      <p:sp>
        <p:nvSpPr>
          <p:cNvPr id="3" name="Marcador de contenido 2"/>
          <p:cNvSpPr>
            <a:spLocks noGrp="1"/>
          </p:cNvSpPr>
          <p:nvPr>
            <p:ph idx="1"/>
          </p:nvPr>
        </p:nvSpPr>
        <p:spPr>
          <a:xfrm>
            <a:off x="2520350" y="2573547"/>
            <a:ext cx="8915400" cy="3777622"/>
          </a:xfrm>
        </p:spPr>
        <p:txBody>
          <a:bodyPr>
            <a:normAutofit/>
          </a:bodyPr>
          <a:lstStyle/>
          <a:p>
            <a:r>
              <a:rPr lang="es-MX" sz="2000" b="1" dirty="0"/>
              <a:t>Presentación De uno mismo (el Guía), de coordinadores, acompañantes especiales y conductor o chofer. Al igual que en el guiado pedestre, la presentación se hace siempre dando los nombres de pila de las personas. Se presenta el itinerario brevemente creando expectativas reales del viaje. Si el viaje dura más de un día, se debe comenzar la jornada siempre recordando lo que se hará en el día. Dar las pautas de comportamiento: respetar los horarios, los tiempos estipulados para las paradas técnicas, no dispersarse en ellas, mantener la limpieza del vehículo, no fumar en lugares cerrados, respetar las pautas de comportamiento para los lugares de estadía, no fumar en el vehículo, etc.</a:t>
            </a:r>
            <a:endParaRPr lang="es-AR" sz="2000" b="1" dirty="0"/>
          </a:p>
        </p:txBody>
      </p:sp>
      <p:pic>
        <p:nvPicPr>
          <p:cNvPr id="5" name="Imagen 4"/>
          <p:cNvPicPr>
            <a:picLocks noChangeAspect="1"/>
          </p:cNvPicPr>
          <p:nvPr/>
        </p:nvPicPr>
        <p:blipFill>
          <a:blip r:embed="rId2"/>
          <a:stretch>
            <a:fillRect/>
          </a:stretch>
        </p:blipFill>
        <p:spPr>
          <a:xfrm>
            <a:off x="8308063" y="665672"/>
            <a:ext cx="2762576" cy="1870494"/>
          </a:xfrm>
          <a:prstGeom prst="rect">
            <a:avLst/>
          </a:prstGeom>
        </p:spPr>
      </p:pic>
      <p:pic>
        <p:nvPicPr>
          <p:cNvPr id="6" name="Imagen 5"/>
          <p:cNvPicPr>
            <a:picLocks noChangeAspect="1"/>
          </p:cNvPicPr>
          <p:nvPr/>
        </p:nvPicPr>
        <p:blipFill>
          <a:blip r:embed="rId3"/>
          <a:stretch>
            <a:fillRect/>
          </a:stretch>
        </p:blipFill>
        <p:spPr>
          <a:xfrm>
            <a:off x="6100640" y="665672"/>
            <a:ext cx="2146360" cy="1907875"/>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1078" y="6005536"/>
            <a:ext cx="1204672" cy="457775"/>
          </a:xfrm>
          <a:prstGeom prst="rect">
            <a:avLst/>
          </a:prstGeom>
        </p:spPr>
      </p:pic>
    </p:spTree>
    <p:extLst>
      <p:ext uri="{BB962C8B-B14F-4D97-AF65-F5344CB8AC3E}">
        <p14:creationId xmlns:p14="http://schemas.microsoft.com/office/powerpoint/2010/main" val="3065476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Bahnschrift SemiBold" panose="020B0502040204020203" pitchFamily="34" charset="0"/>
              </a:rPr>
              <a:t>ORIENTACIÓN VEHICULAR </a:t>
            </a:r>
            <a:endParaRPr lang="es-MX" dirty="0">
              <a:latin typeface="Bahnschrift SemiBold" panose="020B0502040204020203" pitchFamily="34" charset="0"/>
            </a:endParaRPr>
          </a:p>
        </p:txBody>
      </p:sp>
      <p:sp>
        <p:nvSpPr>
          <p:cNvPr id="3" name="Marcador de contenido 2"/>
          <p:cNvSpPr>
            <a:spLocks noGrp="1"/>
          </p:cNvSpPr>
          <p:nvPr>
            <p:ph idx="1"/>
          </p:nvPr>
        </p:nvSpPr>
        <p:spPr/>
        <p:txBody>
          <a:bodyPr>
            <a:normAutofit/>
          </a:bodyPr>
          <a:lstStyle/>
          <a:p>
            <a:r>
              <a:rPr lang="es-MX" sz="2400" b="1" dirty="0" smtClean="0">
                <a:solidFill>
                  <a:schemeClr val="tx1"/>
                </a:solidFill>
              </a:rPr>
              <a:t>Siempre </a:t>
            </a:r>
            <a:r>
              <a:rPr lang="es-MX" sz="2400" b="1" dirty="0">
                <a:solidFill>
                  <a:schemeClr val="tx1"/>
                </a:solidFill>
              </a:rPr>
              <a:t>se debe conducir la mirada de los turistas hacia la derecha o la izquierda, nunca hacia adelante </a:t>
            </a:r>
            <a:r>
              <a:rPr lang="es-MX" sz="2400" b="1" dirty="0" smtClean="0">
                <a:solidFill>
                  <a:schemeClr val="tx1"/>
                </a:solidFill>
              </a:rPr>
              <a:t>o </a:t>
            </a:r>
            <a:r>
              <a:rPr lang="es-MX" sz="2400" b="1" dirty="0">
                <a:solidFill>
                  <a:schemeClr val="tx1"/>
                </a:solidFill>
              </a:rPr>
              <a:t>atrás. La mirada se orienta en el sentido de los turistas y no del Guía. </a:t>
            </a:r>
          </a:p>
          <a:p>
            <a:r>
              <a:rPr lang="es-MX" sz="2400" b="1" dirty="0">
                <a:solidFill>
                  <a:schemeClr val="tx1"/>
                </a:solidFill>
              </a:rPr>
              <a:t>Nunca se debe señalar con los brazos, ya que el turista no está mirando todo el tiempo al Guía, y no </a:t>
            </a:r>
            <a:r>
              <a:rPr lang="es-MX" sz="2400" b="1" dirty="0" smtClean="0">
                <a:solidFill>
                  <a:schemeClr val="tx1"/>
                </a:solidFill>
              </a:rPr>
              <a:t>siempre </a:t>
            </a:r>
            <a:r>
              <a:rPr lang="es-MX" sz="2400" b="1" dirty="0">
                <a:solidFill>
                  <a:schemeClr val="tx1"/>
                </a:solidFill>
              </a:rPr>
              <a:t>tiene buena visibilidad del mismo. </a:t>
            </a:r>
            <a:endParaRPr lang="es-MX" sz="2400" b="1" dirty="0" smtClean="0">
              <a:solidFill>
                <a:schemeClr val="tx1"/>
              </a:solidFill>
            </a:endParaRPr>
          </a:p>
          <a:p>
            <a:r>
              <a:rPr lang="es-MX" sz="2400" b="1" dirty="0" smtClean="0">
                <a:solidFill>
                  <a:schemeClr val="tx1"/>
                </a:solidFill>
              </a:rPr>
              <a:t>No </a:t>
            </a:r>
            <a:r>
              <a:rPr lang="es-MX" sz="2400" b="1" dirty="0">
                <a:solidFill>
                  <a:schemeClr val="tx1"/>
                </a:solidFill>
              </a:rPr>
              <a:t>se deben utilizar expresiones como “hacia este lado”, </a:t>
            </a:r>
            <a:r>
              <a:rPr lang="es-MX" sz="2400" b="1" dirty="0" smtClean="0">
                <a:solidFill>
                  <a:schemeClr val="tx1"/>
                </a:solidFill>
              </a:rPr>
              <a:t>“</a:t>
            </a:r>
            <a:r>
              <a:rPr lang="es-MX" sz="2400" b="1" dirty="0">
                <a:solidFill>
                  <a:schemeClr val="tx1"/>
                </a:solidFill>
              </a:rPr>
              <a:t>hacia allá”. </a:t>
            </a:r>
            <a:endParaRPr lang="es-AR" sz="2400" b="1" dirty="0">
              <a:solidFill>
                <a:schemeClr val="tx1"/>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1078" y="6005536"/>
            <a:ext cx="1204672" cy="457775"/>
          </a:xfrm>
          <a:prstGeom prst="rect">
            <a:avLst/>
          </a:prstGeom>
        </p:spPr>
      </p:pic>
      <p:pic>
        <p:nvPicPr>
          <p:cNvPr id="5" name="Imagen 4"/>
          <p:cNvPicPr>
            <a:picLocks noChangeAspect="1"/>
          </p:cNvPicPr>
          <p:nvPr/>
        </p:nvPicPr>
        <p:blipFill>
          <a:blip r:embed="rId3"/>
          <a:stretch>
            <a:fillRect/>
          </a:stretch>
        </p:blipFill>
        <p:spPr>
          <a:xfrm>
            <a:off x="9120763" y="705994"/>
            <a:ext cx="2132486" cy="1427606"/>
          </a:xfrm>
          <a:prstGeom prst="rect">
            <a:avLst/>
          </a:prstGeom>
        </p:spPr>
      </p:pic>
    </p:spTree>
    <p:extLst>
      <p:ext uri="{BB962C8B-B14F-4D97-AF65-F5344CB8AC3E}">
        <p14:creationId xmlns:p14="http://schemas.microsoft.com/office/powerpoint/2010/main" val="2198111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MX" sz="4300" dirty="0" smtClean="0">
                <a:latin typeface="Bahnschrift SemiBold" panose="020B0502040204020203" pitchFamily="34" charset="0"/>
              </a:rPr>
              <a:t>TONO DE VOZ</a:t>
            </a:r>
            <a:endParaRPr lang="es-AR" sz="4300" dirty="0">
              <a:latin typeface="Bahnschrift SemiBold" panose="020B0502040204020203" pitchFamily="34" charset="0"/>
            </a:endParaRPr>
          </a:p>
        </p:txBody>
      </p:sp>
      <p:sp>
        <p:nvSpPr>
          <p:cNvPr id="3" name="Marcador de contenido 2"/>
          <p:cNvSpPr>
            <a:spLocks noGrp="1"/>
          </p:cNvSpPr>
          <p:nvPr>
            <p:ph idx="1"/>
          </p:nvPr>
        </p:nvSpPr>
        <p:spPr>
          <a:xfrm>
            <a:off x="2471469" y="2780581"/>
            <a:ext cx="8915400" cy="3777622"/>
          </a:xfrm>
        </p:spPr>
        <p:txBody>
          <a:bodyPr/>
          <a:lstStyle/>
          <a:p>
            <a:r>
              <a:rPr lang="es-MX" sz="2400" b="1" dirty="0">
                <a:solidFill>
                  <a:schemeClr val="tx1"/>
                </a:solidFill>
              </a:rPr>
              <a:t>Debe ser de acuerdo al tipo de audio que se esté utilizando y acorde al grupo. Se debe modular bien, no se deben realizar ademanes exagerados. El grupo no debe esforzarse por escuchar ni debe aturdirse con el sistema de audio</a:t>
            </a:r>
            <a:r>
              <a:rPr lang="es-MX" dirty="0"/>
              <a:t>.</a:t>
            </a:r>
            <a:endParaRPr lang="es-AR" dirty="0"/>
          </a:p>
        </p:txBody>
      </p:sp>
      <p:pic>
        <p:nvPicPr>
          <p:cNvPr id="4" name="Imagen 3"/>
          <p:cNvPicPr>
            <a:picLocks noChangeAspect="1"/>
          </p:cNvPicPr>
          <p:nvPr/>
        </p:nvPicPr>
        <p:blipFill>
          <a:blip r:embed="rId2"/>
          <a:stretch>
            <a:fillRect/>
          </a:stretch>
        </p:blipFill>
        <p:spPr>
          <a:xfrm>
            <a:off x="8854979" y="610573"/>
            <a:ext cx="2872967" cy="1911348"/>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1078" y="6005536"/>
            <a:ext cx="1204672" cy="457775"/>
          </a:xfrm>
          <a:prstGeom prst="rect">
            <a:avLst/>
          </a:prstGeom>
        </p:spPr>
      </p:pic>
      <p:pic>
        <p:nvPicPr>
          <p:cNvPr id="6" name="Imagen 5"/>
          <p:cNvPicPr>
            <a:picLocks noChangeAspect="1"/>
          </p:cNvPicPr>
          <p:nvPr/>
        </p:nvPicPr>
        <p:blipFill>
          <a:blip r:embed="rId4"/>
          <a:stretch>
            <a:fillRect/>
          </a:stretch>
        </p:blipFill>
        <p:spPr>
          <a:xfrm>
            <a:off x="5724696" y="4300956"/>
            <a:ext cx="2162355" cy="2162355"/>
          </a:xfrm>
          <a:prstGeom prst="rect">
            <a:avLst/>
          </a:prstGeom>
        </p:spPr>
      </p:pic>
      <p:pic>
        <p:nvPicPr>
          <p:cNvPr id="7" name="Imagen 6"/>
          <p:cNvPicPr>
            <a:picLocks noChangeAspect="1"/>
          </p:cNvPicPr>
          <p:nvPr/>
        </p:nvPicPr>
        <p:blipFill>
          <a:blip r:embed="rId5"/>
          <a:stretch>
            <a:fillRect/>
          </a:stretch>
        </p:blipFill>
        <p:spPr>
          <a:xfrm>
            <a:off x="6009357" y="624110"/>
            <a:ext cx="2845622" cy="1897811"/>
          </a:xfrm>
          <a:prstGeom prst="rect">
            <a:avLst/>
          </a:prstGeom>
        </p:spPr>
      </p:pic>
    </p:spTree>
    <p:extLst>
      <p:ext uri="{BB962C8B-B14F-4D97-AF65-F5344CB8AC3E}">
        <p14:creationId xmlns:p14="http://schemas.microsoft.com/office/powerpoint/2010/main" val="3650509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Bahnschrift SemiBold" panose="020B0502040204020203" pitchFamily="34" charset="0"/>
              </a:rPr>
              <a:t>LA INFORMACIÓN</a:t>
            </a:r>
            <a:endParaRPr lang="es-AR" dirty="0">
              <a:latin typeface="Bahnschrift SemiBold" panose="020B0502040204020203" pitchFamily="34" charset="0"/>
            </a:endParaRPr>
          </a:p>
        </p:txBody>
      </p:sp>
      <p:sp>
        <p:nvSpPr>
          <p:cNvPr id="3" name="Marcador de contenido 2"/>
          <p:cNvSpPr>
            <a:spLocks noGrp="1"/>
          </p:cNvSpPr>
          <p:nvPr>
            <p:ph idx="1"/>
          </p:nvPr>
        </p:nvSpPr>
        <p:spPr/>
        <p:txBody>
          <a:bodyPr>
            <a:normAutofit/>
          </a:bodyPr>
          <a:lstStyle/>
          <a:p>
            <a:r>
              <a:rPr lang="es-MX" sz="2000" dirty="0">
                <a:solidFill>
                  <a:schemeClr val="tx1"/>
                </a:solidFill>
              </a:rPr>
              <a:t>En caso que los atractivos se encuentren muy seguidos, se deberá aprovechar el tiempo para cada uno y adelantar la información si el tiempo y el atractivo anterior lo permiten. En tramos largos no debe darse la información de a gotas ni hay obligación de hablar todo el tiempo. La información de a gotas sucede cuando el Guía no está organizado con la cantidad de información a dar, no tiene bien estudiado todo el tramo o está inseguro de lo que está dando. Hablar de a gotas es dar muy poca información en intervalos de tiempo relativamente largos. Por ejemplo dar dos oraciones de información y callar 10 minutos, luego otras dos oraciones y callar otros 15 minutos. En estos casos el turista termina por no escuchar, pierde el hilo de la información, se duerme, se aburre. </a:t>
            </a:r>
            <a:endParaRPr lang="es-AR" sz="2000" dirty="0">
              <a:solidFill>
                <a:schemeClr val="tx1"/>
              </a:solidFill>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883" y="5911222"/>
            <a:ext cx="1452867" cy="552089"/>
          </a:xfrm>
          <a:prstGeom prst="rect">
            <a:avLst/>
          </a:prstGeom>
        </p:spPr>
      </p:pic>
      <p:pic>
        <p:nvPicPr>
          <p:cNvPr id="5" name="Imagen 4"/>
          <p:cNvPicPr>
            <a:picLocks noChangeAspect="1"/>
          </p:cNvPicPr>
          <p:nvPr/>
        </p:nvPicPr>
        <p:blipFill>
          <a:blip r:embed="rId3"/>
          <a:stretch>
            <a:fillRect/>
          </a:stretch>
        </p:blipFill>
        <p:spPr>
          <a:xfrm>
            <a:off x="9522125" y="320615"/>
            <a:ext cx="1752600" cy="1752600"/>
          </a:xfrm>
          <a:prstGeom prst="rect">
            <a:avLst/>
          </a:prstGeom>
        </p:spPr>
      </p:pic>
      <p:pic>
        <p:nvPicPr>
          <p:cNvPr id="6" name="Imagen 5"/>
          <p:cNvPicPr>
            <a:picLocks noChangeAspect="1"/>
          </p:cNvPicPr>
          <p:nvPr/>
        </p:nvPicPr>
        <p:blipFill>
          <a:blip r:embed="rId4"/>
          <a:stretch>
            <a:fillRect/>
          </a:stretch>
        </p:blipFill>
        <p:spPr>
          <a:xfrm>
            <a:off x="7339773" y="395510"/>
            <a:ext cx="1677705" cy="1677705"/>
          </a:xfrm>
          <a:prstGeom prst="rect">
            <a:avLst/>
          </a:prstGeom>
        </p:spPr>
      </p:pic>
    </p:spTree>
    <p:extLst>
      <p:ext uri="{BB962C8B-B14F-4D97-AF65-F5344CB8AC3E}">
        <p14:creationId xmlns:p14="http://schemas.microsoft.com/office/powerpoint/2010/main" val="3299353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Bahnschrift SemiBold" panose="020B0502040204020203" pitchFamily="34" charset="0"/>
              </a:rPr>
              <a:t>RECOMENDACIONES </a:t>
            </a:r>
            <a:br>
              <a:rPr lang="es-MX" dirty="0" smtClean="0">
                <a:latin typeface="Bahnschrift SemiBold" panose="020B0502040204020203" pitchFamily="34" charset="0"/>
              </a:rPr>
            </a:br>
            <a:r>
              <a:rPr lang="es-MX" dirty="0" smtClean="0">
                <a:latin typeface="Bahnschrift SemiBold" panose="020B0502040204020203" pitchFamily="34" charset="0"/>
              </a:rPr>
              <a:t>A TENER EN CUENTA</a:t>
            </a:r>
            <a:endParaRPr lang="es-AR" dirty="0">
              <a:latin typeface="Bahnschrift SemiBold" panose="020B0502040204020203" pitchFamily="34" charset="0"/>
            </a:endParaRPr>
          </a:p>
        </p:txBody>
      </p:sp>
      <p:sp>
        <p:nvSpPr>
          <p:cNvPr id="3" name="Marcador de contenido 2"/>
          <p:cNvSpPr>
            <a:spLocks noGrp="1"/>
          </p:cNvSpPr>
          <p:nvPr>
            <p:ph idx="1"/>
          </p:nvPr>
        </p:nvSpPr>
        <p:spPr>
          <a:xfrm>
            <a:off x="2589212" y="2961736"/>
            <a:ext cx="8915400" cy="3777622"/>
          </a:xfrm>
        </p:spPr>
        <p:txBody>
          <a:bodyPr/>
          <a:lstStyle/>
          <a:p>
            <a:r>
              <a:rPr lang="es-MX" b="1" dirty="0"/>
              <a:t>Antes de bajar a un atractivo no olvidar dar el nombre completo del mismo para evitar que los turistas se pierdan</a:t>
            </a:r>
            <a:r>
              <a:rPr lang="es-MX" b="1" dirty="0" smtClean="0"/>
              <a:t>.</a:t>
            </a:r>
          </a:p>
          <a:p>
            <a:r>
              <a:rPr lang="es-MX" b="1" dirty="0" smtClean="0"/>
              <a:t> </a:t>
            </a:r>
            <a:r>
              <a:rPr lang="es-MX" b="1" dirty="0"/>
              <a:t>Se debe dar el tiempo de visita y la modalidad (si es guiado o de recorrido libre). Se puede dar también una breve referencia del mismo si el recorrido es libre</a:t>
            </a:r>
            <a:r>
              <a:rPr lang="es-MX" b="1" dirty="0" smtClean="0"/>
              <a:t>.</a:t>
            </a:r>
          </a:p>
          <a:p>
            <a:r>
              <a:rPr lang="es-MX" b="1" dirty="0" smtClean="0"/>
              <a:t> </a:t>
            </a:r>
            <a:r>
              <a:rPr lang="es-MX" b="1" dirty="0"/>
              <a:t>En el caso de información disímil entre sí se deben utilizar nexos, encontrando fechas, personas, años, etc. en común. </a:t>
            </a:r>
            <a:endParaRPr lang="es-MX" b="1" dirty="0" smtClean="0"/>
          </a:p>
          <a:p>
            <a:r>
              <a:rPr lang="es-MX" b="1" dirty="0" smtClean="0"/>
              <a:t>Cuando </a:t>
            </a:r>
            <a:r>
              <a:rPr lang="es-MX" b="1" dirty="0"/>
              <a:t>se finaliza la explicación de un término que se considere desconocido para el grupo, se debe preguntar si han entendido.</a:t>
            </a:r>
            <a:endParaRPr lang="es-AR" b="1" dirty="0"/>
          </a:p>
        </p:txBody>
      </p:sp>
      <p:pic>
        <p:nvPicPr>
          <p:cNvPr id="4" name="Imagen 3"/>
          <p:cNvPicPr>
            <a:picLocks noChangeAspect="1"/>
          </p:cNvPicPr>
          <p:nvPr/>
        </p:nvPicPr>
        <p:blipFill>
          <a:blip r:embed="rId2"/>
          <a:stretch>
            <a:fillRect/>
          </a:stretch>
        </p:blipFill>
        <p:spPr>
          <a:xfrm>
            <a:off x="8200666" y="352065"/>
            <a:ext cx="2381250" cy="2686050"/>
          </a:xfrm>
          <a:prstGeom prst="rect">
            <a:avLst/>
          </a:prstGeom>
        </p:spPr>
      </p:pic>
      <p:pic>
        <p:nvPicPr>
          <p:cNvPr id="6" name="Imagen 5"/>
          <p:cNvPicPr>
            <a:picLocks noChangeAspect="1"/>
          </p:cNvPicPr>
          <p:nvPr/>
        </p:nvPicPr>
        <p:blipFill>
          <a:blip r:embed="rId3"/>
          <a:stretch>
            <a:fillRect/>
          </a:stretch>
        </p:blipFill>
        <p:spPr>
          <a:xfrm>
            <a:off x="10192679" y="5984121"/>
            <a:ext cx="1450974" cy="548688"/>
          </a:xfrm>
          <a:prstGeom prst="rect">
            <a:avLst/>
          </a:prstGeom>
        </p:spPr>
      </p:pic>
    </p:spTree>
    <p:extLst>
      <p:ext uri="{BB962C8B-B14F-4D97-AF65-F5344CB8AC3E}">
        <p14:creationId xmlns:p14="http://schemas.microsoft.com/office/powerpoint/2010/main" val="1867847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Bahnschrift SemiBold" panose="020B0502040204020203" pitchFamily="34" charset="0"/>
              </a:rPr>
              <a:t>RECORRIDO VEHICULAR</a:t>
            </a:r>
            <a:endParaRPr lang="es-AR" dirty="0">
              <a:latin typeface="Bahnschrift SemiBold" panose="020B0502040204020203" pitchFamily="34" charset="0"/>
            </a:endParaRPr>
          </a:p>
        </p:txBody>
      </p:sp>
      <p:sp>
        <p:nvSpPr>
          <p:cNvPr id="3" name="Marcador de contenido 2"/>
          <p:cNvSpPr>
            <a:spLocks noGrp="1"/>
          </p:cNvSpPr>
          <p:nvPr>
            <p:ph idx="1"/>
          </p:nvPr>
        </p:nvSpPr>
        <p:spPr/>
        <p:txBody>
          <a:bodyPr>
            <a:normAutofit lnSpcReduction="10000"/>
          </a:bodyPr>
          <a:lstStyle/>
          <a:p>
            <a:r>
              <a:rPr lang="es-MX" b="1" dirty="0"/>
              <a:t>Ante todo se debe respetar siempre el recorrido del itinerario. Se debe seleccionar el mejor recorrido teniendo en cuenta de evitar las calles congestionadas, las rutas y caminos rotos, cortados, etc. </a:t>
            </a:r>
            <a:endParaRPr lang="es-MX" b="1" dirty="0" smtClean="0"/>
          </a:p>
          <a:p>
            <a:r>
              <a:rPr lang="es-MX" b="1" dirty="0" smtClean="0"/>
              <a:t>En </a:t>
            </a:r>
            <a:r>
              <a:rPr lang="es-MX" b="1" dirty="0"/>
              <a:t>el caso de hacer un desvío de ruta importante se debe comunicar a los turistas explicando el por qué del cambio</a:t>
            </a:r>
            <a:r>
              <a:rPr lang="es-MX" b="1" dirty="0" smtClean="0"/>
              <a:t>. </a:t>
            </a:r>
            <a:r>
              <a:rPr lang="es-MX" b="1" dirty="0"/>
              <a:t>En la resolución de problemas vinculados al desvío, se debe tener siempre la tranquilidad y la rapidez en la toma de decisiones</a:t>
            </a:r>
            <a:r>
              <a:rPr lang="es-MX" b="1" dirty="0" smtClean="0"/>
              <a:t>.</a:t>
            </a:r>
          </a:p>
          <a:p>
            <a:r>
              <a:rPr lang="es-MX" b="1" dirty="0" smtClean="0"/>
              <a:t> </a:t>
            </a:r>
            <a:r>
              <a:rPr lang="es-MX" b="1" dirty="0"/>
              <a:t>Antes de descender para guiados pedestres se debe informar la hora actual, el tiempo de la visita y la hora en que el grupo se congregará (indicando el lugar) para volver a partir. </a:t>
            </a:r>
            <a:endParaRPr lang="es-MX" b="1" dirty="0" smtClean="0"/>
          </a:p>
          <a:p>
            <a:r>
              <a:rPr lang="es-MX" b="1" dirty="0" smtClean="0"/>
              <a:t>En </a:t>
            </a:r>
            <a:r>
              <a:rPr lang="es-MX" b="1" dirty="0"/>
              <a:t>caso que se esté en un vehículo grande (más de 45 asientos) deberá analizar bien el ingreso a ciudades, sobre todo si éstas tienen calles pequeñas, angostas, con carteles bajos, etc.</a:t>
            </a:r>
            <a:endParaRPr lang="es-AR" b="1" dirty="0"/>
          </a:p>
        </p:txBody>
      </p:sp>
      <p:pic>
        <p:nvPicPr>
          <p:cNvPr id="4" name="Imagen 3"/>
          <p:cNvPicPr>
            <a:picLocks noChangeAspect="1"/>
          </p:cNvPicPr>
          <p:nvPr/>
        </p:nvPicPr>
        <p:blipFill>
          <a:blip r:embed="rId2"/>
          <a:stretch>
            <a:fillRect/>
          </a:stretch>
        </p:blipFill>
        <p:spPr>
          <a:xfrm>
            <a:off x="8521550" y="276225"/>
            <a:ext cx="2619375" cy="1743075"/>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883" y="5911222"/>
            <a:ext cx="1452867" cy="552089"/>
          </a:xfrm>
          <a:prstGeom prst="rect">
            <a:avLst/>
          </a:prstGeom>
        </p:spPr>
      </p:pic>
    </p:spTree>
    <p:extLst>
      <p:ext uri="{BB962C8B-B14F-4D97-AF65-F5344CB8AC3E}">
        <p14:creationId xmlns:p14="http://schemas.microsoft.com/office/powerpoint/2010/main" val="1355008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latin typeface="Bahnschrift SemiBold" panose="020B0502040204020203" pitchFamily="34" charset="0"/>
              </a:rPr>
              <a:t>EL GUIADO</a:t>
            </a:r>
            <a:endParaRPr lang="es-AR" dirty="0">
              <a:latin typeface="Bahnschrift SemiBold" panose="020B0502040204020203" pitchFamily="34" charset="0"/>
            </a:endParaRPr>
          </a:p>
        </p:txBody>
      </p:sp>
      <p:sp>
        <p:nvSpPr>
          <p:cNvPr id="3" name="Marcador de contenido 2"/>
          <p:cNvSpPr>
            <a:spLocks noGrp="1"/>
          </p:cNvSpPr>
          <p:nvPr>
            <p:ph idx="1"/>
          </p:nvPr>
        </p:nvSpPr>
        <p:spPr>
          <a:xfrm>
            <a:off x="2589212" y="1768416"/>
            <a:ext cx="8915400" cy="4528868"/>
          </a:xfrm>
        </p:spPr>
        <p:txBody>
          <a:bodyPr>
            <a:normAutofit/>
          </a:bodyPr>
          <a:lstStyle/>
          <a:p>
            <a:r>
              <a:rPr lang="es-MX" sz="2000" b="1" dirty="0"/>
              <a:t>Siempre ameno y con gracia. </a:t>
            </a:r>
            <a:endParaRPr lang="es-MX" sz="2000" b="1" dirty="0" smtClean="0"/>
          </a:p>
          <a:p>
            <a:r>
              <a:rPr lang="es-MX" sz="2000" b="1" dirty="0" smtClean="0"/>
              <a:t>Se </a:t>
            </a:r>
            <a:r>
              <a:rPr lang="es-MX" sz="2000" b="1" dirty="0"/>
              <a:t>recomienda no guiar con música de fondo ya que las personas se distraen con la música. La música en el viaje es una herramienta de apoyo. Se puede usar música para ambientar la observación del turista. Se la usa también para generar espacios distendidos y favorecer al descanso y relax, o también todo lo contrario. </a:t>
            </a:r>
            <a:endParaRPr lang="es-MX" sz="2000" b="1" dirty="0" smtClean="0"/>
          </a:p>
          <a:p>
            <a:r>
              <a:rPr lang="es-MX" sz="2000" b="1" dirty="0" smtClean="0"/>
              <a:t>Respetar </a:t>
            </a:r>
            <a:r>
              <a:rPr lang="es-MX" sz="2000" b="1" dirty="0"/>
              <a:t>la opinión de todos por igual. Mantener buenas relaciones, en especial con el conductor. </a:t>
            </a:r>
            <a:endParaRPr lang="es-MX" sz="2000" b="1" dirty="0" smtClean="0"/>
          </a:p>
          <a:p>
            <a:r>
              <a:rPr lang="es-MX" sz="2000" b="1" dirty="0" smtClean="0"/>
              <a:t>En </a:t>
            </a:r>
            <a:r>
              <a:rPr lang="es-MX" sz="2000" b="1" dirty="0"/>
              <a:t>cada parada dar las pautas de comportamiento</a:t>
            </a:r>
            <a:r>
              <a:rPr lang="es-MX" sz="2000" b="1" dirty="0" smtClean="0"/>
              <a:t>.</a:t>
            </a:r>
          </a:p>
          <a:p>
            <a:r>
              <a:rPr lang="es-MX" sz="2000" b="1" dirty="0" smtClean="0"/>
              <a:t> </a:t>
            </a:r>
            <a:r>
              <a:rPr lang="es-MX" sz="2000" b="1" dirty="0"/>
              <a:t>En cuanto a las fechas no se debe cansar al público con datos específicos, se debe generalizar por siglos, décadas, movimientos, etc., exceptuando fechas clave en la historia.</a:t>
            </a:r>
            <a:endParaRPr lang="es-AR" sz="20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883" y="5911222"/>
            <a:ext cx="1452867" cy="552089"/>
          </a:xfrm>
          <a:prstGeom prst="rect">
            <a:avLst/>
          </a:prstGeom>
        </p:spPr>
      </p:pic>
      <p:pic>
        <p:nvPicPr>
          <p:cNvPr id="5" name="Imagen 4"/>
          <p:cNvPicPr>
            <a:picLocks noChangeAspect="1"/>
          </p:cNvPicPr>
          <p:nvPr/>
        </p:nvPicPr>
        <p:blipFill>
          <a:blip r:embed="rId3"/>
          <a:stretch>
            <a:fillRect/>
          </a:stretch>
        </p:blipFill>
        <p:spPr>
          <a:xfrm>
            <a:off x="8901501" y="287674"/>
            <a:ext cx="2534249" cy="1425515"/>
          </a:xfrm>
          <a:prstGeom prst="rect">
            <a:avLst/>
          </a:prstGeom>
        </p:spPr>
      </p:pic>
      <p:pic>
        <p:nvPicPr>
          <p:cNvPr id="6" name="Imagen 5"/>
          <p:cNvPicPr>
            <a:picLocks noChangeAspect="1"/>
          </p:cNvPicPr>
          <p:nvPr/>
        </p:nvPicPr>
        <p:blipFill>
          <a:blip r:embed="rId4"/>
          <a:stretch>
            <a:fillRect/>
          </a:stretch>
        </p:blipFill>
        <p:spPr>
          <a:xfrm>
            <a:off x="6548830" y="287674"/>
            <a:ext cx="2221113" cy="1480742"/>
          </a:xfrm>
          <a:prstGeom prst="rect">
            <a:avLst/>
          </a:prstGeom>
        </p:spPr>
      </p:pic>
    </p:spTree>
    <p:extLst>
      <p:ext uri="{BB962C8B-B14F-4D97-AF65-F5344CB8AC3E}">
        <p14:creationId xmlns:p14="http://schemas.microsoft.com/office/powerpoint/2010/main" val="3699195508"/>
      </p:ext>
    </p:extLst>
  </p:cSld>
  <p:clrMapOvr>
    <a:masterClrMapping/>
  </p:clrMapOvr>
</p:sld>
</file>

<file path=ppt/theme/theme1.xml><?xml version="1.0" encoding="utf-8"?>
<a:theme xmlns:a="http://schemas.openxmlformats.org/drawingml/2006/main" name="Espiral">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118</TotalTime>
  <Words>1165</Words>
  <Application>Microsoft Office PowerPoint</Application>
  <PresentationFormat>Panorámica</PresentationFormat>
  <Paragraphs>51</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Bahnschrift SemiBold</vt:lpstr>
      <vt:lpstr>Century Gothic</vt:lpstr>
      <vt:lpstr>Wingdings 3</vt:lpstr>
      <vt:lpstr>Espiral</vt:lpstr>
      <vt:lpstr>TÉCNICAS DE GUIADO VEHICULAR</vt:lpstr>
      <vt:lpstr>UBICACIÓN DEL GUÍA EN EL VEHÍCULO</vt:lpstr>
      <vt:lpstr>PRESENTACIÓN </vt:lpstr>
      <vt:lpstr>ORIENTACIÓN VEHICULAR </vt:lpstr>
      <vt:lpstr>TONO DE VOZ</vt:lpstr>
      <vt:lpstr>LA INFORMACIÓN</vt:lpstr>
      <vt:lpstr>RECOMENDACIONES  A TENER EN CUENTA</vt:lpstr>
      <vt:lpstr>RECORRIDO VEHICULAR</vt:lpstr>
      <vt:lpstr>EL GUIADO</vt:lpstr>
      <vt:lpstr>LA RECREACIÓN  DURANTE EL VIAJE</vt:lpstr>
      <vt:lpstr>LA DESPEDIDA FINAL</vt:lpstr>
      <vt:lpstr>TÉCNICAS DE GUIADO VEHICULAR PRÁCTICA III - GUT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Técnicas de guiado vehicular</dc:title>
  <dc:creator>Gabriel</dc:creator>
  <cp:lastModifiedBy>Gabriel</cp:lastModifiedBy>
  <cp:revision>17</cp:revision>
  <dcterms:created xsi:type="dcterms:W3CDTF">2024-04-12T11:40:15Z</dcterms:created>
  <dcterms:modified xsi:type="dcterms:W3CDTF">2026-03-27T11:33:38Z</dcterms:modified>
</cp:coreProperties>
</file>