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55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08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12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381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666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45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20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46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073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157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0879-792D-4598-B97A-226A2BBB27DD}" type="datetimeFigureOut">
              <a:rPr lang="es-AR" smtClean="0"/>
              <a:t>22/4/2023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3E4C-A687-4EDE-BE85-163D95BD5E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13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qgis.org/2.14/es/docs/training_manua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penstreetmap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" y="476543"/>
            <a:ext cx="5035360" cy="487926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90283" y="1669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Aportes de los Sistemas de Información Geográfica (Gis) en la Gestión Turística</a:t>
            </a:r>
            <a:endParaRPr lang="es-AR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sologo del si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28" y="110401"/>
            <a:ext cx="1905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1110" y="303074"/>
            <a:ext cx="6284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i="1" dirty="0"/>
              <a:t>Especialización en Gestión del Desarrollo e Innovación Turística</a:t>
            </a:r>
            <a:r>
              <a:rPr lang="es-AR" sz="1600" b="1" dirty="0"/>
              <a:t> (</a:t>
            </a:r>
            <a:r>
              <a:rPr lang="es-AR" sz="1600" b="1" dirty="0" smtClean="0"/>
              <a:t>EGDIT</a:t>
            </a:r>
            <a:r>
              <a:rPr lang="es-AR" sz="1600" b="1" dirty="0"/>
              <a:t>)</a:t>
            </a:r>
            <a:endParaRPr lang="es-AR" sz="1600" dirty="0"/>
          </a:p>
        </p:txBody>
      </p:sp>
      <p:sp>
        <p:nvSpPr>
          <p:cNvPr id="8" name="7 Rectángulo"/>
          <p:cNvSpPr/>
          <p:nvPr/>
        </p:nvSpPr>
        <p:spPr>
          <a:xfrm>
            <a:off x="4788024" y="4149080"/>
            <a:ext cx="2820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Unidad 2:</a:t>
            </a:r>
          </a:p>
          <a:p>
            <a:pPr algn="ctr"/>
            <a:r>
              <a:rPr lang="es-AR" sz="2400" b="1" dirty="0" smtClean="0">
                <a:solidFill>
                  <a:srgbClr val="C00000"/>
                </a:solidFill>
              </a:rPr>
              <a:t>Trabajando con </a:t>
            </a:r>
            <a:r>
              <a:rPr lang="es-AR" sz="2400" b="1" dirty="0" err="1" smtClean="0">
                <a:solidFill>
                  <a:srgbClr val="C00000"/>
                </a:solidFill>
              </a:rPr>
              <a:t>QGis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1560" y="5446514"/>
            <a:ext cx="68259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b="1" dirty="0" smtClean="0"/>
              <a:t>Bibliografía:</a:t>
            </a:r>
          </a:p>
          <a:p>
            <a:r>
              <a:rPr lang="es-AR" sz="1400" b="1" dirty="0" smtClean="0"/>
              <a:t>Manual de entrenamiento de </a:t>
            </a:r>
            <a:r>
              <a:rPr lang="es-AR" sz="1400" b="1" dirty="0" err="1" smtClean="0"/>
              <a:t>Qgis</a:t>
            </a:r>
            <a:r>
              <a:rPr lang="es-AR" sz="1400" b="1" dirty="0" smtClean="0"/>
              <a:t>: </a:t>
            </a:r>
            <a:r>
              <a:rPr lang="es-AR" sz="1400" b="1" dirty="0" smtClean="0">
                <a:hlinkClick r:id="rId4"/>
              </a:rPr>
              <a:t>https</a:t>
            </a:r>
            <a:r>
              <a:rPr lang="es-AR" sz="1400" b="1" dirty="0">
                <a:hlinkClick r:id="rId4"/>
              </a:rPr>
              <a:t>://docs.qgis.org/2.14/es/docs/training_manual</a:t>
            </a:r>
            <a:r>
              <a:rPr lang="es-AR" sz="1400" b="1" dirty="0" smtClean="0">
                <a:hlinkClick r:id="rId4"/>
              </a:rPr>
              <a:t>/</a:t>
            </a:r>
            <a:endParaRPr lang="es-AR" sz="1400" b="1" dirty="0" smtClean="0"/>
          </a:p>
          <a:p>
            <a:endParaRPr lang="es-A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97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appinggis.com/wp-content/uploads/2014/11/openlayers-plugin-administrad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394"/>
            <a:ext cx="7366892" cy="47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530120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Esto descargará el </a:t>
            </a:r>
            <a:r>
              <a:rPr lang="es-AR" i="1" dirty="0" err="1"/>
              <a:t>plugin</a:t>
            </a:r>
            <a:r>
              <a:rPr lang="es-AR" dirty="0"/>
              <a:t> desde el repositorio oficial de QGIS y lo instalará en </a:t>
            </a:r>
            <a:r>
              <a:rPr lang="es-AR" dirty="0" smtClean="0"/>
              <a:t>nuestra </a:t>
            </a:r>
            <a:r>
              <a:rPr lang="es-AR" dirty="0"/>
              <a:t>pc.</a:t>
            </a:r>
          </a:p>
          <a:p>
            <a:pPr algn="just"/>
            <a:r>
              <a:rPr lang="es-AR" dirty="0"/>
              <a:t>Para acceder al </a:t>
            </a:r>
            <a:r>
              <a:rPr lang="es-AR" dirty="0" err="1"/>
              <a:t>plugin</a:t>
            </a:r>
            <a:r>
              <a:rPr lang="es-AR" dirty="0"/>
              <a:t> </a:t>
            </a:r>
            <a:r>
              <a:rPr lang="es-AR" dirty="0" smtClean="0"/>
              <a:t>tendremos </a:t>
            </a:r>
            <a:r>
              <a:rPr lang="es-AR" dirty="0"/>
              <a:t>que acceder al menú </a:t>
            </a:r>
            <a:r>
              <a:rPr lang="es-AR" b="1" dirty="0"/>
              <a:t>Web/</a:t>
            </a:r>
            <a:r>
              <a:rPr lang="es-AR" b="1" dirty="0" err="1"/>
              <a:t>OpenLayers</a:t>
            </a:r>
            <a:r>
              <a:rPr lang="es-AR" b="1" dirty="0"/>
              <a:t> </a:t>
            </a:r>
            <a:r>
              <a:rPr lang="es-AR" b="1" dirty="0" err="1" smtClean="0"/>
              <a:t>plugin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2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012" y="188640"/>
            <a:ext cx="8784976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dirty="0" err="1">
                <a:latin typeface="+mn-lt"/>
                <a:cs typeface="+mn-cs"/>
              </a:rPr>
              <a:t>OpenLayers</a:t>
            </a:r>
            <a:r>
              <a:rPr lang="es-AR" altLang="es-AR" dirty="0">
                <a:latin typeface="+mn-lt"/>
                <a:cs typeface="+mn-cs"/>
              </a:rPr>
              <a:t> </a:t>
            </a:r>
            <a:r>
              <a:rPr lang="es-AR" altLang="es-AR" dirty="0" err="1">
                <a:latin typeface="+mn-lt"/>
                <a:cs typeface="+mn-cs"/>
              </a:rPr>
              <a:t>plugin</a:t>
            </a:r>
            <a:r>
              <a:rPr lang="es-AR" altLang="es-AR" dirty="0">
                <a:latin typeface="+mn-lt"/>
                <a:cs typeface="+mn-cs"/>
              </a:rPr>
              <a:t> permite añadir un importante número de servicios a la interfaz de QGIS</a:t>
            </a:r>
            <a:r>
              <a:rPr lang="es-AR" altLang="es-AR" dirty="0" smtClean="0">
                <a:latin typeface="+mn-lt"/>
                <a:cs typeface="+mn-cs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altLang="es-AR" dirty="0">
              <a:latin typeface="+mn-lt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AR" altLang="es-AR" dirty="0">
                <a:latin typeface="+mn-lt"/>
                <a:cs typeface="+mn-cs"/>
              </a:rPr>
              <a:t>Google (</a:t>
            </a:r>
            <a:r>
              <a:rPr lang="es-AR" altLang="es-AR" dirty="0" err="1">
                <a:latin typeface="+mn-lt"/>
                <a:cs typeface="+mn-cs"/>
              </a:rPr>
              <a:t>Physical</a:t>
            </a:r>
            <a:r>
              <a:rPr lang="es-AR" altLang="es-AR" dirty="0">
                <a:latin typeface="+mn-lt"/>
                <a:cs typeface="+mn-cs"/>
              </a:rPr>
              <a:t>, Streets, </a:t>
            </a:r>
            <a:r>
              <a:rPr lang="es-AR" altLang="es-AR" dirty="0" err="1">
                <a:latin typeface="+mn-lt"/>
                <a:cs typeface="+mn-cs"/>
              </a:rPr>
              <a:t>Hybrid</a:t>
            </a:r>
            <a:r>
              <a:rPr lang="es-AR" altLang="es-AR" dirty="0">
                <a:latin typeface="+mn-lt"/>
                <a:cs typeface="+mn-cs"/>
              </a:rPr>
              <a:t>, </a:t>
            </a:r>
            <a:r>
              <a:rPr lang="es-AR" altLang="es-AR" dirty="0" err="1">
                <a:latin typeface="+mn-lt"/>
                <a:cs typeface="+mn-cs"/>
              </a:rPr>
              <a:t>Satelite</a:t>
            </a:r>
            <a:r>
              <a:rPr lang="es-AR" altLang="es-AR" dirty="0">
                <a:latin typeface="+mn-lt"/>
                <a:cs typeface="+mn-cs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AR" altLang="es-AR" dirty="0" err="1">
                <a:latin typeface="+mn-lt"/>
                <a:cs typeface="+mn-cs"/>
              </a:rPr>
              <a:t>OpenStreetMap</a:t>
            </a:r>
            <a:endParaRPr lang="es-AR" altLang="es-AR" dirty="0">
              <a:latin typeface="+mn-lt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AR" altLang="es-AR" dirty="0">
                <a:latin typeface="+mn-lt"/>
                <a:cs typeface="+mn-cs"/>
              </a:rPr>
              <a:t>Bing (Road, </a:t>
            </a:r>
            <a:r>
              <a:rPr lang="es-AR" altLang="es-AR" dirty="0" err="1">
                <a:latin typeface="+mn-lt"/>
                <a:cs typeface="+mn-cs"/>
              </a:rPr>
              <a:t>Aerial</a:t>
            </a:r>
            <a:r>
              <a:rPr lang="es-AR" altLang="es-AR" dirty="0">
                <a:latin typeface="+mn-lt"/>
                <a:cs typeface="+mn-cs"/>
              </a:rPr>
              <a:t>, </a:t>
            </a:r>
            <a:r>
              <a:rPr lang="es-AR" altLang="es-AR" dirty="0" err="1">
                <a:latin typeface="+mn-lt"/>
                <a:cs typeface="+mn-cs"/>
              </a:rPr>
              <a:t>Aerial</a:t>
            </a:r>
            <a:r>
              <a:rPr lang="es-AR" altLang="es-AR" dirty="0">
                <a:latin typeface="+mn-lt"/>
                <a:cs typeface="+mn-cs"/>
              </a:rPr>
              <a:t> </a:t>
            </a:r>
            <a:r>
              <a:rPr lang="es-AR" altLang="es-AR" dirty="0" err="1">
                <a:latin typeface="+mn-lt"/>
                <a:cs typeface="+mn-cs"/>
              </a:rPr>
              <a:t>with</a:t>
            </a:r>
            <a:r>
              <a:rPr lang="es-AR" altLang="es-AR" dirty="0">
                <a:latin typeface="+mn-lt"/>
                <a:cs typeface="+mn-cs"/>
              </a:rPr>
              <a:t> </a:t>
            </a:r>
            <a:r>
              <a:rPr lang="es-AR" altLang="es-AR" dirty="0" err="1">
                <a:latin typeface="+mn-lt"/>
                <a:cs typeface="+mn-cs"/>
              </a:rPr>
              <a:t>labels</a:t>
            </a:r>
            <a:r>
              <a:rPr lang="es-AR" altLang="es-AR" dirty="0">
                <a:latin typeface="+mn-lt"/>
                <a:cs typeface="+mn-cs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AR" altLang="es-AR" dirty="0">
                <a:latin typeface="+mn-lt"/>
                <a:cs typeface="+mn-cs"/>
              </a:rPr>
              <a:t>OSM/</a:t>
            </a:r>
            <a:r>
              <a:rPr lang="es-AR" altLang="es-AR" dirty="0" err="1">
                <a:latin typeface="+mn-lt"/>
                <a:cs typeface="+mn-cs"/>
              </a:rPr>
              <a:t>Stamen</a:t>
            </a:r>
            <a:endParaRPr lang="es-AR" altLang="es-AR" dirty="0">
              <a:latin typeface="+mn-lt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AR" altLang="es-AR" dirty="0">
                <a:latin typeface="+mn-lt"/>
                <a:cs typeface="+mn-cs"/>
              </a:rPr>
              <a:t>Apple </a:t>
            </a:r>
            <a:r>
              <a:rPr lang="es-AR" altLang="es-AR" dirty="0" err="1">
                <a:latin typeface="+mn-lt"/>
                <a:cs typeface="+mn-cs"/>
              </a:rPr>
              <a:t>iphoto</a:t>
            </a:r>
            <a:r>
              <a:rPr lang="es-AR" altLang="es-AR" dirty="0">
                <a:latin typeface="+mn-lt"/>
                <a:cs typeface="+mn-cs"/>
              </a:rPr>
              <a:t> </a:t>
            </a:r>
            <a:r>
              <a:rPr lang="es-AR" altLang="es-AR" dirty="0" err="1">
                <a:latin typeface="+mn-lt"/>
                <a:cs typeface="+mn-cs"/>
              </a:rPr>
              <a:t>map</a:t>
            </a:r>
            <a:endParaRPr lang="es-AR" altLang="es-AR" dirty="0">
              <a:latin typeface="+mn-lt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AR" altLang="es-AR" dirty="0" err="1">
                <a:latin typeface="+mn-lt"/>
                <a:cs typeface="+mn-cs"/>
              </a:rPr>
              <a:t>Wikimedia</a:t>
            </a:r>
            <a:r>
              <a:rPr lang="es-AR" altLang="es-AR" dirty="0">
                <a:latin typeface="+mn-lt"/>
                <a:cs typeface="+mn-cs"/>
              </a:rPr>
              <a:t> </a:t>
            </a:r>
            <a:r>
              <a:rPr lang="es-AR" altLang="es-AR" dirty="0" err="1" smtClean="0">
                <a:latin typeface="+mn-lt"/>
                <a:cs typeface="+mn-cs"/>
              </a:rPr>
              <a:t>Maps</a:t>
            </a:r>
            <a:endParaRPr lang="es-AR" altLang="es-AR" dirty="0" smtClean="0">
              <a:latin typeface="+mn-lt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8833" y="2636912"/>
            <a:ext cx="8578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Como ejemplo, vamos </a:t>
            </a:r>
            <a:r>
              <a:rPr lang="es-AR" dirty="0"/>
              <a:t>a emplear como capa </a:t>
            </a:r>
            <a:r>
              <a:rPr lang="es-AR" dirty="0" smtClean="0"/>
              <a:t>base el </a:t>
            </a:r>
            <a:r>
              <a:rPr lang="es-AR" dirty="0"/>
              <a:t>recurso </a:t>
            </a:r>
            <a:r>
              <a:rPr lang="es-AR" i="1" dirty="0"/>
              <a:t>Bing Road</a:t>
            </a:r>
            <a:r>
              <a:rPr lang="es-AR" dirty="0" smtClean="0"/>
              <a:t>, y ubicaremos el país de España. Sobre ese recurso, representaremos un </a:t>
            </a:r>
            <a:r>
              <a:rPr lang="es-AR" dirty="0"/>
              <a:t>parcelario que puedes descargar </a:t>
            </a:r>
            <a:r>
              <a:rPr lang="es-AR" dirty="0" smtClean="0"/>
              <a:t>del aula virtual.</a:t>
            </a:r>
            <a:endParaRPr lang="es-A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8126"/>
            <a:ext cx="5436096" cy="3057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5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3998" y="188640"/>
            <a:ext cx="8784976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dirty="0" smtClean="0">
                <a:latin typeface="+mn-lt"/>
                <a:cs typeface="+mn-cs"/>
              </a:rPr>
              <a:t>Luego, cargamos </a:t>
            </a:r>
            <a:r>
              <a:rPr lang="es-AR" altLang="es-AR" dirty="0">
                <a:latin typeface="+mn-lt"/>
                <a:cs typeface="+mn-cs"/>
              </a:rPr>
              <a:t>la capa </a:t>
            </a:r>
            <a:r>
              <a:rPr lang="es-AR" altLang="es-AR" dirty="0" err="1">
                <a:latin typeface="+mn-lt"/>
                <a:cs typeface="+mn-cs"/>
              </a:rPr>
              <a:t>parcelario.shp</a:t>
            </a:r>
            <a:r>
              <a:rPr lang="es-AR" altLang="es-AR" dirty="0">
                <a:latin typeface="+mn-lt"/>
                <a:cs typeface="+mn-cs"/>
              </a:rPr>
              <a:t> que te has </a:t>
            </a:r>
            <a:r>
              <a:rPr lang="es-AR" altLang="es-AR" dirty="0" smtClean="0">
                <a:latin typeface="+mn-lt"/>
                <a:cs typeface="+mn-cs"/>
              </a:rPr>
              <a:t>descargado utilizando el menú </a:t>
            </a:r>
            <a:r>
              <a:rPr lang="es-AR" altLang="es-AR" b="1" dirty="0" smtClean="0">
                <a:latin typeface="+mn-lt"/>
                <a:cs typeface="+mn-cs"/>
              </a:rPr>
              <a:t>Capa – Añadir Capa – Añadir Capa Vectorial</a:t>
            </a:r>
            <a:r>
              <a:rPr lang="es-AR" altLang="es-AR" dirty="0" smtClean="0">
                <a:latin typeface="+mn-lt"/>
                <a:cs typeface="+mn-cs"/>
              </a:rPr>
              <a:t> o bien haciendo clic sobre el botón        </a:t>
            </a:r>
            <a:r>
              <a:rPr lang="es-AR" altLang="es-AR" dirty="0">
                <a:latin typeface="+mn-lt"/>
                <a:cs typeface="+mn-cs"/>
              </a:rPr>
              <a:t> Añadir capa </a:t>
            </a:r>
            <a:r>
              <a:rPr lang="es-AR" altLang="es-AR" dirty="0" smtClean="0">
                <a:latin typeface="+mn-lt"/>
                <a:cs typeface="+mn-cs"/>
              </a:rPr>
              <a:t>vectorial.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altLang="es-AR" dirty="0" smtClean="0">
                <a:latin typeface="+mn-lt"/>
                <a:cs typeface="+mn-cs"/>
              </a:rPr>
              <a:t>Una vez que se haya añadido la capa parcelario, haz clic con el botón derecho del mouse sobre ella y elige la opción </a:t>
            </a:r>
            <a:r>
              <a:rPr lang="es-AR" altLang="es-AR" b="1" dirty="0" smtClean="0">
                <a:latin typeface="+mn-lt"/>
                <a:cs typeface="+mn-cs"/>
              </a:rPr>
              <a:t>Zoom </a:t>
            </a:r>
            <a:r>
              <a:rPr lang="es-AR" altLang="es-AR" b="1" dirty="0">
                <a:latin typeface="+mn-lt"/>
                <a:cs typeface="+mn-cs"/>
              </a:rPr>
              <a:t>a la </a:t>
            </a:r>
            <a:r>
              <a:rPr lang="es-AR" altLang="es-AR" b="1" dirty="0" smtClean="0">
                <a:latin typeface="+mn-lt"/>
                <a:cs typeface="+mn-cs"/>
              </a:rPr>
              <a:t>capa</a:t>
            </a:r>
            <a:r>
              <a:rPr lang="es-AR" altLang="es-AR" dirty="0" smtClean="0">
                <a:latin typeface="+mn-lt"/>
                <a:cs typeface="+mn-cs"/>
              </a:rPr>
              <a:t>, con lo cual observarás el parcelario ubicado en el lugar justo sobre el mapa base en la región de Valladolid, España. </a:t>
            </a:r>
            <a:endParaRPr lang="es-AR" altLang="es-AR" dirty="0">
              <a:latin typeface="+mn-lt"/>
              <a:cs typeface="+mn-cs"/>
            </a:endParaRPr>
          </a:p>
        </p:txBody>
      </p:sp>
      <p:pic>
        <p:nvPicPr>
          <p:cNvPr id="5122" name="Picture 2" descr="Botón Add vector 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042"/>
            <a:ext cx="4286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0" y="1988840"/>
            <a:ext cx="6623700" cy="3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9512" y="587727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Finalmente, puedes acceder </a:t>
            </a:r>
            <a:r>
              <a:rPr lang="es-AR" dirty="0"/>
              <a:t>a las propiedades de la capa </a:t>
            </a:r>
            <a:r>
              <a:rPr lang="es-AR" dirty="0" err="1"/>
              <a:t>parcelario.shp</a:t>
            </a:r>
            <a:r>
              <a:rPr lang="es-AR" dirty="0"/>
              <a:t> y </a:t>
            </a:r>
            <a:r>
              <a:rPr lang="es-AR" dirty="0" smtClean="0"/>
              <a:t>modificar </a:t>
            </a:r>
            <a:r>
              <a:rPr lang="es-AR" dirty="0"/>
              <a:t>su simbología </a:t>
            </a:r>
            <a:r>
              <a:rPr lang="es-AR" dirty="0" smtClean="0"/>
              <a:t>haciendo clic </a:t>
            </a:r>
            <a:r>
              <a:rPr lang="es-AR" altLang="es-AR" dirty="0"/>
              <a:t>con el botón derecho del mouse sobre </a:t>
            </a:r>
            <a:r>
              <a:rPr lang="es-AR" altLang="es-AR" dirty="0" smtClean="0"/>
              <a:t>la capa </a:t>
            </a:r>
            <a:r>
              <a:rPr lang="es-AR" altLang="es-AR" dirty="0"/>
              <a:t>y </a:t>
            </a:r>
            <a:r>
              <a:rPr lang="es-AR" altLang="es-AR" dirty="0" smtClean="0"/>
              <a:t>eligiendo la opción </a:t>
            </a:r>
            <a:r>
              <a:rPr lang="es-AR" altLang="es-AR" b="1" dirty="0" smtClean="0"/>
              <a:t>propiedades.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35155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4256" y="234562"/>
            <a:ext cx="814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Lección 1: </a:t>
            </a:r>
            <a:r>
              <a:rPr lang="es-AR" b="1" dirty="0">
                <a:solidFill>
                  <a:srgbClr val="C00000"/>
                </a:solidFill>
              </a:rPr>
              <a:t>Georreferenciando un </a:t>
            </a:r>
            <a:r>
              <a:rPr lang="es-AR" b="1" dirty="0" smtClean="0">
                <a:solidFill>
                  <a:srgbClr val="C00000"/>
                </a:solidFill>
              </a:rPr>
              <a:t>Mapa/Imagen satelital mediante puntos de control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3915" y="627149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Es común que en nuestro actividad necesitemos trabajar con mapas o imágenes de satélites. Muchas veces contaremos con dichos mapas/imágenes y en otras ocasiones deberemos valernos nosotros mismos de ellos.</a:t>
            </a:r>
          </a:p>
          <a:p>
            <a:pPr algn="just"/>
            <a:r>
              <a:rPr lang="es-AR" dirty="0" smtClean="0"/>
              <a:t>Así, la </a:t>
            </a:r>
            <a:r>
              <a:rPr lang="es-AR" dirty="0"/>
              <a:t>primera tarea que deberás hacer es </a:t>
            </a:r>
            <a:r>
              <a:rPr lang="es-AR" dirty="0" smtClean="0"/>
              <a:t>descargar tu mapa/imagen de alguna base de datos gratuita.</a:t>
            </a:r>
          </a:p>
          <a:p>
            <a:pPr algn="just"/>
            <a:r>
              <a:rPr lang="es-AR" dirty="0" smtClean="0"/>
              <a:t>En este caso, descargaremos nuestra imagen de la herramienta:</a:t>
            </a:r>
          </a:p>
          <a:p>
            <a:pPr algn="just"/>
            <a:endParaRPr lang="es-AR" dirty="0"/>
          </a:p>
          <a:p>
            <a:pPr algn="just"/>
            <a:r>
              <a:rPr lang="es-AR" dirty="0">
                <a:hlinkClick r:id="rId2"/>
              </a:rPr>
              <a:t>https://www.openstreetmap.org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b="10781"/>
          <a:stretch/>
        </p:blipFill>
        <p:spPr bwMode="auto">
          <a:xfrm>
            <a:off x="755575" y="2996952"/>
            <a:ext cx="7723505" cy="37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36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18864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s-AR" dirty="0" smtClean="0"/>
              <a:t>Iniciar </a:t>
            </a:r>
            <a:r>
              <a:rPr lang="es-AR" dirty="0" err="1"/>
              <a:t>QGis</a:t>
            </a:r>
            <a:r>
              <a:rPr lang="es-AR" dirty="0"/>
              <a:t> </a:t>
            </a:r>
            <a:endParaRPr lang="es-AR" dirty="0" smtClean="0"/>
          </a:p>
          <a:p>
            <a:pPr marL="342900" indent="-342900" algn="just">
              <a:buAutoNum type="arabicParenR"/>
            </a:pPr>
            <a:r>
              <a:rPr lang="es-AR" dirty="0" smtClean="0"/>
              <a:t>Creamos </a:t>
            </a:r>
            <a:r>
              <a:rPr lang="es-AR" dirty="0"/>
              <a:t>un nuevo proyecto mediante la herramienta </a:t>
            </a:r>
            <a:r>
              <a:rPr lang="es-AR" b="1" dirty="0"/>
              <a:t>Proyecto – Nuevo </a:t>
            </a:r>
            <a:endParaRPr lang="es-AR" b="1" dirty="0" smtClean="0"/>
          </a:p>
          <a:p>
            <a:pPr marL="342900" indent="-342900" algn="just">
              <a:buAutoNum type="arabicParenR"/>
            </a:pPr>
            <a:r>
              <a:rPr lang="es-AR" dirty="0" smtClean="0"/>
              <a:t>Se </a:t>
            </a:r>
            <a:r>
              <a:rPr lang="es-AR" dirty="0"/>
              <a:t>debe establecer el Sistema de Referencia de Coordenadas (SCR) del proyecto. Para ello elegimos la opción </a:t>
            </a:r>
            <a:r>
              <a:rPr lang="es-AR" b="1" dirty="0"/>
              <a:t>Proyecto – Propiedades</a:t>
            </a:r>
            <a:r>
              <a:rPr lang="es-AR" dirty="0"/>
              <a:t>, con lo que se desplegará la siguiente ventana: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4293" r="18538" b="16454"/>
          <a:stretch/>
        </p:blipFill>
        <p:spPr bwMode="auto">
          <a:xfrm>
            <a:off x="1518717" y="1682711"/>
            <a:ext cx="6496394" cy="492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05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1663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4) Guardar el proyecto usando la opción </a:t>
            </a:r>
            <a:r>
              <a:rPr lang="es-AR" b="1" dirty="0" smtClean="0"/>
              <a:t>Proyecto - Guardar</a:t>
            </a:r>
            <a:endParaRPr lang="es-AR" b="1" dirty="0"/>
          </a:p>
        </p:txBody>
      </p:sp>
      <p:sp>
        <p:nvSpPr>
          <p:cNvPr id="5" name="4 Rectángulo"/>
          <p:cNvSpPr/>
          <p:nvPr/>
        </p:nvSpPr>
        <p:spPr>
          <a:xfrm>
            <a:off x="213444" y="620688"/>
            <a:ext cx="8751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5) </a:t>
            </a:r>
            <a:r>
              <a:rPr lang="es-AR" dirty="0"/>
              <a:t>Establecido el SCR </a:t>
            </a:r>
            <a:r>
              <a:rPr lang="es-AR" dirty="0" smtClean="0"/>
              <a:t>y guardado el </a:t>
            </a:r>
            <a:r>
              <a:rPr lang="es-AR" dirty="0"/>
              <a:t>proyecto, iniciaremos el proceso de </a:t>
            </a:r>
            <a:r>
              <a:rPr lang="es-AR" dirty="0" err="1"/>
              <a:t>Georeferenciación</a:t>
            </a:r>
            <a:r>
              <a:rPr lang="es-AR" dirty="0"/>
              <a:t>. Para ello elegimos la opción </a:t>
            </a:r>
            <a:r>
              <a:rPr lang="es-AR" b="1" dirty="0" err="1"/>
              <a:t>Raster</a:t>
            </a:r>
            <a:r>
              <a:rPr lang="es-AR" b="1" dirty="0"/>
              <a:t> – </a:t>
            </a:r>
            <a:r>
              <a:rPr lang="es-AR" b="1" dirty="0" err="1"/>
              <a:t>Georreferenciador</a:t>
            </a:r>
            <a:r>
              <a:rPr lang="es-AR" dirty="0"/>
              <a:t>, con lo que aparecerá la ventana </a:t>
            </a:r>
            <a:r>
              <a:rPr lang="es-AR" dirty="0" err="1"/>
              <a:t>Georreferenciador</a:t>
            </a:r>
            <a:r>
              <a:rPr lang="es-AR" dirty="0"/>
              <a:t>. En dicha ventana abrimos el mapa a georreferenciar con la opción </a:t>
            </a:r>
            <a:r>
              <a:rPr lang="es-AR" b="1" dirty="0" smtClean="0"/>
              <a:t>Archivo </a:t>
            </a:r>
            <a:r>
              <a:rPr lang="es-AR" b="1" dirty="0"/>
              <a:t>– Open </a:t>
            </a:r>
            <a:r>
              <a:rPr lang="es-AR" b="1" dirty="0" err="1"/>
              <a:t>Raster</a:t>
            </a:r>
            <a:r>
              <a:rPr lang="es-AR" dirty="0"/>
              <a:t>. Buscamos en nuestro disco el mapa que deseamos referenciar y al aceptar aparecerá la siguiente ventana: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4394" r="13750" b="12341"/>
          <a:stretch/>
        </p:blipFill>
        <p:spPr bwMode="auto">
          <a:xfrm>
            <a:off x="1259632" y="2066120"/>
            <a:ext cx="6979929" cy="44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5" t="23829" r="23085" b="61986"/>
          <a:stretch/>
        </p:blipFill>
        <p:spPr bwMode="auto">
          <a:xfrm>
            <a:off x="182724" y="116632"/>
            <a:ext cx="8565740" cy="14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527723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 smtClean="0"/>
              <a:t>6) Utilice </a:t>
            </a:r>
            <a:r>
              <a:rPr lang="es-AR" sz="1600" dirty="0"/>
              <a:t>el botón </a:t>
            </a:r>
            <a:r>
              <a:rPr lang="es-AR" sz="1600" b="1" dirty="0"/>
              <a:t>Añadir punto</a:t>
            </a:r>
            <a:r>
              <a:rPr lang="es-AR" sz="1600" dirty="0"/>
              <a:t> </a:t>
            </a:r>
            <a:r>
              <a:rPr lang="es-AR" sz="1600" dirty="0" smtClean="0"/>
              <a:t>          para </a:t>
            </a:r>
            <a:r>
              <a:rPr lang="es-AR" sz="1600" dirty="0"/>
              <a:t>añadir puntos en el área de trabajo.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67005"/>
            <a:ext cx="299272" cy="2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5278" r="18203" b="8472"/>
          <a:stretch/>
        </p:blipFill>
        <p:spPr bwMode="auto">
          <a:xfrm>
            <a:off x="1463080" y="1866277"/>
            <a:ext cx="5964650" cy="4909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5610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89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7) Ahora </a:t>
            </a:r>
            <a:r>
              <a:rPr lang="es-AR" dirty="0"/>
              <a:t>se deben establecer los parámetros de la transformación. Para ello ir a </a:t>
            </a:r>
            <a:r>
              <a:rPr lang="es-AR" b="1" dirty="0"/>
              <a:t>Configuración – </a:t>
            </a:r>
            <a:r>
              <a:rPr lang="es-AR" b="1" dirty="0" err="1"/>
              <a:t>Transformation</a:t>
            </a:r>
            <a:r>
              <a:rPr lang="es-AR" b="1" dirty="0"/>
              <a:t> </a:t>
            </a:r>
            <a:r>
              <a:rPr lang="es-AR" b="1" dirty="0" err="1"/>
              <a:t>Settings</a:t>
            </a:r>
            <a:r>
              <a:rPr lang="es-AR" dirty="0"/>
              <a:t>, con lo que se despliega la siguiente ventana: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32199" r="19416" b="22695"/>
          <a:stretch/>
        </p:blipFill>
        <p:spPr bwMode="auto">
          <a:xfrm>
            <a:off x="837887" y="1052736"/>
            <a:ext cx="7468226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7589" y="5618857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8) Finalmente </a:t>
            </a:r>
            <a:r>
              <a:rPr lang="es-AR" dirty="0"/>
              <a:t>presione el botón </a:t>
            </a:r>
            <a:r>
              <a:rPr lang="es-AR" b="1" dirty="0"/>
              <a:t>Comenzar georreferenciación </a:t>
            </a:r>
            <a:r>
              <a:rPr lang="es-AR" b="1" dirty="0" smtClean="0"/>
              <a:t>    </a:t>
            </a:r>
            <a:r>
              <a:rPr lang="es-AR" dirty="0" smtClean="0"/>
              <a:t>para </a:t>
            </a:r>
            <a:r>
              <a:rPr lang="es-AR" dirty="0"/>
              <a:t>crear el nuevo </a:t>
            </a:r>
            <a:r>
              <a:rPr lang="es-AR" dirty="0" err="1"/>
              <a:t>ráster</a:t>
            </a:r>
            <a:r>
              <a:rPr lang="es-AR" dirty="0"/>
              <a:t> georreferenciado. Terminado el proceso se cierra la ventana del </a:t>
            </a:r>
            <a:r>
              <a:rPr lang="es-AR" dirty="0" err="1" smtClean="0"/>
              <a:t>georreferenciador</a:t>
            </a:r>
            <a:r>
              <a:rPr lang="es-AR" dirty="0" smtClean="0"/>
              <a:t> </a:t>
            </a:r>
            <a:r>
              <a:rPr lang="es-AR" dirty="0"/>
              <a:t>y aparecerá en la ventana principal de </a:t>
            </a:r>
            <a:r>
              <a:rPr lang="es-AR" dirty="0" err="1"/>
              <a:t>QGis</a:t>
            </a:r>
            <a:r>
              <a:rPr lang="es-AR" dirty="0"/>
              <a:t> el mapa georreferenciado.</a:t>
            </a:r>
          </a:p>
        </p:txBody>
      </p:sp>
      <p:pic>
        <p:nvPicPr>
          <p:cNvPr id="6148" name="Picture 4" descr="https://docs.qgis.org/2.14/es/_images/mActionStartGeor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16" y="57332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7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670"/>
            <a:ext cx="828475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19" y="54868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En </a:t>
            </a:r>
            <a:r>
              <a:rPr lang="es-AR" dirty="0" err="1" smtClean="0"/>
              <a:t>Qgis</a:t>
            </a:r>
            <a:r>
              <a:rPr lang="es-AR" dirty="0" smtClean="0"/>
              <a:t> es posible </a:t>
            </a:r>
            <a:r>
              <a:rPr lang="es-AR" dirty="0"/>
              <a:t>obtener </a:t>
            </a:r>
            <a:r>
              <a:rPr lang="es-AR" dirty="0" smtClean="0"/>
              <a:t> información cartográfica </a:t>
            </a:r>
            <a:r>
              <a:rPr lang="es-AR" dirty="0"/>
              <a:t>de alta calidad es a través </a:t>
            </a:r>
            <a:r>
              <a:rPr lang="es-AR" dirty="0" smtClean="0"/>
              <a:t>del</a:t>
            </a:r>
            <a:r>
              <a:rPr lang="es-AR" i="1" dirty="0"/>
              <a:t> </a:t>
            </a:r>
            <a:r>
              <a:rPr lang="es-AR" sz="2400" b="1" i="1" dirty="0" err="1">
                <a:solidFill>
                  <a:srgbClr val="C00000"/>
                </a:solidFill>
              </a:rPr>
              <a:t>plugin</a:t>
            </a:r>
            <a:r>
              <a:rPr lang="es-AR" sz="2400" b="1" i="1" dirty="0">
                <a:solidFill>
                  <a:srgbClr val="C00000"/>
                </a:solidFill>
              </a:rPr>
              <a:t> </a:t>
            </a:r>
            <a:r>
              <a:rPr lang="es-AR" sz="2400" b="1" i="1" dirty="0" err="1">
                <a:solidFill>
                  <a:srgbClr val="C00000"/>
                </a:solidFill>
              </a:rPr>
              <a:t>OpenLayers</a:t>
            </a:r>
            <a:r>
              <a:rPr lang="es-AR" sz="2400" b="1" i="1" dirty="0">
                <a:solidFill>
                  <a:srgbClr val="C00000"/>
                </a:solidFill>
              </a:rPr>
              <a:t> </a:t>
            </a:r>
            <a:r>
              <a:rPr lang="es-AR" dirty="0" smtClean="0"/>
              <a:t>para </a:t>
            </a:r>
            <a:r>
              <a:rPr lang="es-AR" dirty="0"/>
              <a:t>QGIS</a:t>
            </a:r>
            <a:r>
              <a:rPr lang="es-AR" dirty="0" smtClean="0"/>
              <a:t>. El</a:t>
            </a:r>
            <a:r>
              <a:rPr lang="es-AR" dirty="0"/>
              <a:t> </a:t>
            </a:r>
            <a:r>
              <a:rPr lang="es-AR" i="1" dirty="0" err="1"/>
              <a:t>plugin</a:t>
            </a:r>
            <a:r>
              <a:rPr lang="es-AR" i="1" dirty="0"/>
              <a:t> </a:t>
            </a:r>
            <a:r>
              <a:rPr lang="es-AR" i="1" dirty="0" err="1"/>
              <a:t>OpenLayers</a:t>
            </a:r>
            <a:r>
              <a:rPr lang="es-AR" dirty="0"/>
              <a:t> es un gran aliado en tus complementos de </a:t>
            </a:r>
            <a:r>
              <a:rPr lang="es-AR" dirty="0" err="1" smtClean="0"/>
              <a:t>QGis</a:t>
            </a:r>
            <a:r>
              <a:rPr lang="es-AR" dirty="0" smtClean="0"/>
              <a:t> </a:t>
            </a:r>
            <a:r>
              <a:rPr lang="es-AR" dirty="0"/>
              <a:t>con capas de </a:t>
            </a:r>
            <a:r>
              <a:rPr lang="es-AR" b="1" i="1" dirty="0" err="1"/>
              <a:t>OpenStreetMap</a:t>
            </a:r>
            <a:r>
              <a:rPr lang="es-AR" b="1" dirty="0"/>
              <a:t>, </a:t>
            </a:r>
            <a:r>
              <a:rPr lang="es-AR" b="1" i="1" dirty="0"/>
              <a:t>Google </a:t>
            </a:r>
            <a:r>
              <a:rPr lang="es-AR" b="1" i="1" dirty="0" err="1"/>
              <a:t>Maps</a:t>
            </a:r>
            <a:r>
              <a:rPr lang="es-AR" b="1" i="1" dirty="0"/>
              <a:t>,</a:t>
            </a:r>
            <a:r>
              <a:rPr lang="es-AR" b="1" dirty="0"/>
              <a:t> </a:t>
            </a:r>
            <a:r>
              <a:rPr lang="es-AR" b="1" i="1" dirty="0"/>
              <a:t>Bing </a:t>
            </a:r>
            <a:r>
              <a:rPr lang="es-AR" b="1" i="1" dirty="0" err="1"/>
              <a:t>Maps</a:t>
            </a:r>
            <a:r>
              <a:rPr lang="es-AR" b="1" dirty="0"/>
              <a:t>, </a:t>
            </a:r>
            <a:r>
              <a:rPr lang="es-AR" b="1" i="1" dirty="0"/>
              <a:t>MapQuest</a:t>
            </a:r>
            <a:r>
              <a:rPr lang="es-AR" b="1" dirty="0"/>
              <a:t> y </a:t>
            </a:r>
            <a:r>
              <a:rPr lang="es-AR" b="1" i="1" dirty="0"/>
              <a:t>Apple </a:t>
            </a:r>
            <a:r>
              <a:rPr lang="es-AR" b="1" i="1" dirty="0" err="1"/>
              <a:t>Maps</a:t>
            </a:r>
            <a:r>
              <a:rPr lang="es-AR" i="1" dirty="0"/>
              <a:t>.</a:t>
            </a:r>
            <a:endParaRPr lang="es-AR" dirty="0"/>
          </a:p>
          <a:p>
            <a:pPr algn="just"/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291480" y="19168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Al igual que el resto de </a:t>
            </a:r>
            <a:r>
              <a:rPr lang="es-AR" b="1" dirty="0" err="1">
                <a:solidFill>
                  <a:schemeClr val="accent6">
                    <a:lumMod val="75000"/>
                  </a:schemeClr>
                </a:solidFill>
              </a:rPr>
              <a:t>plugins</a:t>
            </a:r>
            <a:r>
              <a:rPr lang="es-AR" b="1" dirty="0">
                <a:solidFill>
                  <a:schemeClr val="accent6">
                    <a:lumMod val="75000"/>
                  </a:schemeClr>
                </a:solidFill>
              </a:rPr>
              <a:t> en QGIS</a:t>
            </a:r>
            <a:r>
              <a:rPr lang="es-AR" dirty="0"/>
              <a:t>, hemos de </a:t>
            </a:r>
            <a:r>
              <a:rPr lang="es-AR" b="1" dirty="0"/>
              <a:t>acceder al Instalador y Administrador de complementos </a:t>
            </a:r>
            <a:r>
              <a:rPr lang="es-AR" dirty="0"/>
              <a:t>en el menú </a:t>
            </a:r>
            <a:r>
              <a:rPr lang="es-AR" b="1" dirty="0"/>
              <a:t>Complementos</a:t>
            </a:r>
            <a:r>
              <a:rPr lang="es-AR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232748" cy="177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1907" y="5013176"/>
            <a:ext cx="8616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Se abrirá el </a:t>
            </a:r>
            <a:r>
              <a:rPr lang="es-AR" b="1" i="1" dirty="0">
                <a:solidFill>
                  <a:schemeClr val="accent6">
                    <a:lumMod val="75000"/>
                  </a:schemeClr>
                </a:solidFill>
              </a:rPr>
              <a:t>instalador de </a:t>
            </a:r>
            <a:r>
              <a:rPr lang="es-AR" b="1" i="1" dirty="0" err="1">
                <a:solidFill>
                  <a:schemeClr val="accent6">
                    <a:lumMod val="75000"/>
                  </a:schemeClr>
                </a:solidFill>
              </a:rPr>
              <a:t>plugins</a:t>
            </a:r>
            <a:r>
              <a:rPr lang="es-AR" i="1" dirty="0" smtClean="0"/>
              <a:t>. </a:t>
            </a:r>
            <a:r>
              <a:rPr lang="es-AR" dirty="0"/>
              <a:t>Ir a </a:t>
            </a:r>
            <a:r>
              <a:rPr lang="es-AR" b="1" dirty="0"/>
              <a:t>Configuración</a:t>
            </a:r>
            <a:r>
              <a:rPr lang="es-AR" dirty="0"/>
              <a:t> y activar la </a:t>
            </a:r>
            <a:r>
              <a:rPr lang="es-AR" dirty="0" smtClean="0"/>
              <a:t>opción “</a:t>
            </a:r>
            <a:r>
              <a:rPr lang="es-AR" b="1" dirty="0" smtClean="0"/>
              <a:t>Mostrar </a:t>
            </a:r>
            <a:r>
              <a:rPr lang="es-AR" b="1" dirty="0" err="1" smtClean="0"/>
              <a:t>tambien</a:t>
            </a:r>
            <a:r>
              <a:rPr lang="es-AR" b="1" dirty="0" smtClean="0"/>
              <a:t> los complementos experimentales</a:t>
            </a:r>
            <a:r>
              <a:rPr lang="es-AR" dirty="0" smtClean="0"/>
              <a:t>”. Luego, i</a:t>
            </a:r>
            <a:r>
              <a:rPr lang="es-AR" dirty="0" smtClean="0"/>
              <a:t>ntroduce </a:t>
            </a:r>
            <a:r>
              <a:rPr lang="es-AR" dirty="0"/>
              <a:t>en la caja </a:t>
            </a:r>
            <a:r>
              <a:rPr lang="es-AR" dirty="0" smtClean="0"/>
              <a:t>de búsqueda </a:t>
            </a:r>
            <a:r>
              <a:rPr lang="es-AR" dirty="0"/>
              <a:t>el texto </a:t>
            </a:r>
            <a:r>
              <a:rPr lang="es-AR" b="1" dirty="0" err="1"/>
              <a:t>OpenLayers</a:t>
            </a:r>
            <a:r>
              <a:rPr lang="es-AR" i="1" dirty="0"/>
              <a:t> </a:t>
            </a:r>
            <a:r>
              <a:rPr lang="es-AR" dirty="0"/>
              <a:t>para localizar el </a:t>
            </a:r>
            <a:r>
              <a:rPr lang="es-AR" i="1" dirty="0" err="1"/>
              <a:t>plugin</a:t>
            </a:r>
            <a:r>
              <a:rPr lang="es-AR" dirty="0"/>
              <a:t> y, una vez resaltado, haz clic sobre el botón </a:t>
            </a:r>
            <a:r>
              <a:rPr lang="es-AR" b="1" dirty="0"/>
              <a:t>Instalar complemento.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030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399</Words>
  <Application>Microsoft Office PowerPoint</Application>
  <PresentationFormat>Presentación en pantalla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Girolimetto</dc:creator>
  <cp:lastModifiedBy>Daniela Girolimetto</cp:lastModifiedBy>
  <cp:revision>32</cp:revision>
  <dcterms:created xsi:type="dcterms:W3CDTF">2023-02-24T11:57:49Z</dcterms:created>
  <dcterms:modified xsi:type="dcterms:W3CDTF">2023-04-22T20:04:19Z</dcterms:modified>
</cp:coreProperties>
</file>