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matic SC"/>
      <p:regular r:id="rId27"/>
      <p:bold r:id="rId28"/>
    </p:embeddedFont>
    <p:embeddedFont>
      <p:font typeface="Source Code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italic.fntdata"/><Relationship Id="rId3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5cf71e13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5cf71e13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5d0b4c8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45d0b4c8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5d0b4c8b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5d0b4c8b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82ea728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82ea728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82ea7283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82ea7283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82eff667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82eff667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82eff667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82eff667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82eff667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82eff667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82eff667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82eff667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8368240f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8368240f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06e4e08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406e4e08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9e01bc1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9e01bc1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8368240f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8368240f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5cf71e1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5cf71e1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5d0b4c8b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5d0b4c8b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5d0b4c8b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5d0b4c8b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5d0b4c8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5d0b4c8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5d0b4c8b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5d0b4c8b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5cf71e13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5cf71e13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5cf71e13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5cf71e13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youtu.be/78DcmyTPBdI" TargetMode="External"/><Relationship Id="rId4" Type="http://schemas.openxmlformats.org/officeDocument/2006/relationships/hyperlink" Target="https://youtu.be/gWWaczLv7m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418950" y="14310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Planilla de </a:t>
            </a:r>
            <a:r>
              <a:rPr lang="es-419"/>
              <a:t>Cálculo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Online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4450" y="3871675"/>
            <a:ext cx="8735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1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Elementos de la Informática - Unidad III</a:t>
            </a:r>
            <a:endParaRPr b="1" sz="21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456"/>
              <a:t>Técnico en Administración  y Gestión de Instituciones Universitarias </a:t>
            </a:r>
            <a:endParaRPr b="1" sz="1756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419" sz="1756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UNSL - TAGIU</a:t>
            </a:r>
            <a:endParaRPr b="1" sz="1756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494900" y="28335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Google sheets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Celda y Rango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6769001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Fila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6"/>
            <a:ext cx="7687455" cy="36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Columna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85" y="1228665"/>
            <a:ext cx="7412015" cy="35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Autorrelleno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sitúa el cursor en la esquina inferior derecha de la celda. Arrastra el mouse hacia abajo dependiendo de cuántos números quieras rellenar (en este caso, 10).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1750"/>
            <a:ext cx="42672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4">
            <a:alphaModFix/>
          </a:blip>
          <a:srcRect b="31954" l="0" r="50114" t="0"/>
          <a:stretch/>
        </p:blipFill>
        <p:spPr>
          <a:xfrm>
            <a:off x="6183169" y="2305150"/>
            <a:ext cx="1876900" cy="268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Fórmulas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2146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Se usa una fórmula en Google Sheets para hacer cálculos matemáticos. </a:t>
            </a:r>
            <a:r>
              <a:rPr i="1" lang="es-419">
                <a:solidFill>
                  <a:srgbClr val="674EA7"/>
                </a:solidFill>
              </a:rPr>
              <a:t>Las fórmulas siempre comienzan con el signo igual (</a:t>
            </a:r>
            <a:r>
              <a:rPr b="1" i="1" lang="es-419" sz="1900">
                <a:solidFill>
                  <a:srgbClr val="FF0000"/>
                </a:solidFill>
              </a:rPr>
              <a:t>=</a:t>
            </a:r>
            <a:r>
              <a:rPr i="1" lang="es-419">
                <a:solidFill>
                  <a:srgbClr val="674EA7"/>
                </a:solidFill>
              </a:rPr>
              <a:t>)</a:t>
            </a:r>
            <a:r>
              <a:rPr lang="es-419">
                <a:solidFill>
                  <a:srgbClr val="674EA7"/>
                </a:solidFill>
              </a:rPr>
              <a:t> </a:t>
            </a:r>
            <a:r>
              <a:rPr i="1" lang="es-419">
                <a:solidFill>
                  <a:srgbClr val="674EA7"/>
                </a:solidFill>
              </a:rPr>
              <a:t>escrito en la celda, seguido de su cálculo.</a:t>
            </a:r>
            <a:endParaRPr i="1"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18513" t="0"/>
          <a:stretch/>
        </p:blipFill>
        <p:spPr>
          <a:xfrm rot="-824408">
            <a:off x="532180" y="2845048"/>
            <a:ext cx="3300563" cy="1902653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b="0" l="0" r="13741" t="0"/>
          <a:stretch/>
        </p:blipFill>
        <p:spPr>
          <a:xfrm rot="129368">
            <a:off x="3070309" y="2821028"/>
            <a:ext cx="3595230" cy="1950694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5">
            <a:alphaModFix/>
          </a:blip>
          <a:srcRect b="0" l="0" r="48636" t="0"/>
          <a:stretch/>
        </p:blipFill>
        <p:spPr>
          <a:xfrm rot="890981">
            <a:off x="6505365" y="2592994"/>
            <a:ext cx="2432544" cy="2406759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6"/>
          <p:cNvPicPr preferRelativeResize="0"/>
          <p:nvPr/>
        </p:nvPicPr>
        <p:blipFill rotWithShape="1">
          <a:blip r:embed="rId6">
            <a:alphaModFix/>
          </a:blip>
          <a:srcRect b="44961" l="0" r="57076" t="0"/>
          <a:stretch/>
        </p:blipFill>
        <p:spPr>
          <a:xfrm>
            <a:off x="3745630" y="3675575"/>
            <a:ext cx="2244549" cy="1467913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función </a:t>
            </a:r>
            <a:r>
              <a:rPr lang="es-419">
                <a:solidFill>
                  <a:schemeClr val="accent5"/>
                </a:solidFill>
              </a:rPr>
              <a:t>Autosuma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228675"/>
            <a:ext cx="2718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Marca el rango que quieres sumar…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Por ejemplo A1:A5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b="44101" l="0" r="53214" t="18362"/>
          <a:stretch/>
        </p:blipFill>
        <p:spPr>
          <a:xfrm>
            <a:off x="3029700" y="1228674"/>
            <a:ext cx="5650199" cy="2548566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4">
            <a:alphaModFix/>
          </a:blip>
          <a:srcRect b="44053" l="0" r="65450" t="32373"/>
          <a:stretch/>
        </p:blipFill>
        <p:spPr>
          <a:xfrm rot="-571560">
            <a:off x="1568919" y="2765690"/>
            <a:ext cx="4427637" cy="1698445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61" name="Google Shape;161;p27"/>
          <p:cNvCxnSpPr/>
          <p:nvPr/>
        </p:nvCxnSpPr>
        <p:spPr>
          <a:xfrm flipH="1">
            <a:off x="5974850" y="3663875"/>
            <a:ext cx="634200" cy="2115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función </a:t>
            </a:r>
            <a:r>
              <a:rPr lang="es-419">
                <a:solidFill>
                  <a:schemeClr val="accent5"/>
                </a:solidFill>
              </a:rPr>
              <a:t>promedio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41365" l="0" r="1215" t="18613"/>
          <a:stretch/>
        </p:blipFill>
        <p:spPr>
          <a:xfrm>
            <a:off x="0" y="958250"/>
            <a:ext cx="9032825" cy="205739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4">
            <a:alphaModFix/>
          </a:blip>
          <a:srcRect b="42135" l="0" r="58053" t="28536"/>
          <a:stretch/>
        </p:blipFill>
        <p:spPr>
          <a:xfrm rot="-523216">
            <a:off x="2598625" y="3156548"/>
            <a:ext cx="3835575" cy="150782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0" name="Google Shape;170;p28"/>
          <p:cNvCxnSpPr/>
          <p:nvPr/>
        </p:nvCxnSpPr>
        <p:spPr>
          <a:xfrm>
            <a:off x="3706150" y="2170125"/>
            <a:ext cx="2043300" cy="1226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función </a:t>
            </a:r>
            <a:r>
              <a:rPr lang="es-419">
                <a:solidFill>
                  <a:srgbClr val="FF0000"/>
                </a:solidFill>
              </a:rPr>
              <a:t>SI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085075" y="969675"/>
            <a:ext cx="2642100" cy="17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N</a:t>
            </a:r>
            <a:r>
              <a:rPr lang="es-419"/>
              <a:t>os permite hacer una comparación entre dos valores y luego decidir qué hacer en caso de que esa comparación sea verdadera o sea falsa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b="37252" l="0" r="40359" t="19166"/>
          <a:stretch/>
        </p:blipFill>
        <p:spPr>
          <a:xfrm>
            <a:off x="255325" y="1093850"/>
            <a:ext cx="5453526" cy="2240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 b="40762" l="0" r="41410" t="18290"/>
          <a:stretch/>
        </p:blipFill>
        <p:spPr>
          <a:xfrm rot="-330743">
            <a:off x="3393525" y="2911676"/>
            <a:ext cx="5357476" cy="2104975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9" name="Google Shape;179;p29"/>
          <p:cNvCxnSpPr/>
          <p:nvPr/>
        </p:nvCxnSpPr>
        <p:spPr>
          <a:xfrm>
            <a:off x="5411250" y="2156050"/>
            <a:ext cx="2085600" cy="16488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Funciones </a:t>
            </a:r>
            <a:r>
              <a:rPr lang="es-419">
                <a:solidFill>
                  <a:srgbClr val="9900FF"/>
                </a:solidFill>
              </a:rPr>
              <a:t>Max</a:t>
            </a:r>
            <a:r>
              <a:rPr lang="es-419"/>
              <a:t>, </a:t>
            </a:r>
            <a:r>
              <a:rPr lang="es-419">
                <a:solidFill>
                  <a:srgbClr val="E69138"/>
                </a:solidFill>
              </a:rPr>
              <a:t>min</a:t>
            </a:r>
            <a:r>
              <a:rPr lang="es-419"/>
              <a:t>, </a:t>
            </a:r>
            <a:r>
              <a:rPr lang="es-419">
                <a:solidFill>
                  <a:srgbClr val="FF00FF"/>
                </a:solidFill>
              </a:rPr>
              <a:t>contara</a:t>
            </a:r>
            <a:r>
              <a:rPr lang="es-419"/>
              <a:t>, </a:t>
            </a:r>
            <a:r>
              <a:rPr lang="es-419">
                <a:solidFill>
                  <a:srgbClr val="6AA84F"/>
                </a:solidFill>
              </a:rPr>
              <a:t>contar.si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32546" l="0" r="11079" t="19471"/>
          <a:stretch/>
        </p:blipFill>
        <p:spPr>
          <a:xfrm rot="-433803">
            <a:off x="359536" y="1267518"/>
            <a:ext cx="8130976" cy="2466854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p30"/>
          <p:cNvPicPr preferRelativeResize="0"/>
          <p:nvPr/>
        </p:nvPicPr>
        <p:blipFill rotWithShape="1">
          <a:blip r:embed="rId4">
            <a:alphaModFix/>
          </a:blip>
          <a:srcRect b="41777" l="57333" r="9841" t="26699"/>
          <a:stretch/>
        </p:blipFill>
        <p:spPr>
          <a:xfrm>
            <a:off x="5453525" y="2973375"/>
            <a:ext cx="3508851" cy="189445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7" name="Google Shape;187;p30"/>
          <p:cNvCxnSpPr/>
          <p:nvPr/>
        </p:nvCxnSpPr>
        <p:spPr>
          <a:xfrm rot="10800000">
            <a:off x="7975825" y="2550675"/>
            <a:ext cx="225600" cy="930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Insertar </a:t>
            </a:r>
            <a:r>
              <a:rPr lang="es-419">
                <a:solidFill>
                  <a:srgbClr val="9900FF"/>
                </a:solidFill>
              </a:rPr>
              <a:t>gráficos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b="30126" l="2773" r="5068" t="25194"/>
          <a:stretch/>
        </p:blipFill>
        <p:spPr>
          <a:xfrm>
            <a:off x="358563" y="1305225"/>
            <a:ext cx="8426874" cy="229695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31"/>
          <p:cNvPicPr preferRelativeResize="0"/>
          <p:nvPr/>
        </p:nvPicPr>
        <p:blipFill rotWithShape="1">
          <a:blip r:embed="rId4">
            <a:alphaModFix/>
          </a:blip>
          <a:srcRect b="15837" l="15775" r="32905" t="36255"/>
          <a:stretch/>
        </p:blipFill>
        <p:spPr>
          <a:xfrm rot="-379800">
            <a:off x="4344699" y="2397888"/>
            <a:ext cx="4453280" cy="2337195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95" name="Google Shape;195;p31"/>
          <p:cNvCxnSpPr/>
          <p:nvPr/>
        </p:nvCxnSpPr>
        <p:spPr>
          <a:xfrm flipH="1" rot="10800000">
            <a:off x="6933150" y="1705225"/>
            <a:ext cx="141000" cy="803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es Google Sheet?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 una plataforma de hojas de cálculo en línea, que permite crear y editar hojas de cálculo directamente en el navegador web, sin necesidad de un software especial.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Varias personas pueden trabajar simultáneamente, permite ver los cambios de los demás a medida que los realizan y cada cambio se guarda automáticamente.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5"/>
                </a:solidFill>
              </a:rPr>
              <a:t>Video de introducción a planillas de cálculo de google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En el siguiente video encontraremos una introducción a Introducción a Google sheets (planillas de cálculo)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2000"/>
              <a:buChar char="★"/>
            </a:pPr>
            <a:r>
              <a:rPr b="1" lang="es-419" sz="2000"/>
              <a:t>Desde la compu: </a:t>
            </a:r>
            <a:endParaRPr b="1" sz="2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https://youtu.be/78DcmyTPBdI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2000"/>
              <a:buChar char="★"/>
            </a:pPr>
            <a:r>
              <a:rPr b="1" lang="es-419" sz="2000"/>
              <a:t>Desde el celular: </a:t>
            </a:r>
            <a:endParaRPr b="1" sz="2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https://youtu.be/gWWaczLv7mE</a:t>
            </a:r>
            <a:endParaRPr b="1" sz="200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9900"/>
                </a:solidFill>
              </a:rPr>
              <a:t>Ejercicio Propuesto 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5656">
            <a:off x="5780751" y="310875"/>
            <a:ext cx="1701973" cy="9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/>
              <a:t>Generar una carpeta en </a:t>
            </a:r>
            <a:r>
              <a:rPr lang="es-419">
                <a:solidFill>
                  <a:srgbClr val="9900FF"/>
                </a:solidFill>
              </a:rPr>
              <a:t>Google Drive</a:t>
            </a:r>
            <a:r>
              <a:rPr lang="es-419"/>
              <a:t> con el nombre: “</a:t>
            </a:r>
            <a:r>
              <a:rPr lang="es-419">
                <a:solidFill>
                  <a:srgbClr val="0B5394"/>
                </a:solidFill>
              </a:rPr>
              <a:t>Ejercicios Herramientas de Oficina</a:t>
            </a:r>
            <a:r>
              <a:rPr lang="es-419"/>
              <a:t>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/>
              <a:t>Crear una planilla de cálculos llamada “</a:t>
            </a:r>
            <a:r>
              <a:rPr lang="es-419">
                <a:solidFill>
                  <a:srgbClr val="0B5394"/>
                </a:solidFill>
              </a:rPr>
              <a:t>Ejemplo fórmulas</a:t>
            </a:r>
            <a:r>
              <a:rPr lang="es-419"/>
              <a:t>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/>
              <a:t>Debes replicar los ejemplos mostrados en una planilla.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/>
              <a:t>Compartir dicha planilla con algún estudiante de la clase.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/>
              <a:t>Cambiar el nombre </a:t>
            </a:r>
            <a:r>
              <a:rPr lang="es-419"/>
              <a:t>de la</a:t>
            </a:r>
            <a:r>
              <a:rPr lang="es-419"/>
              <a:t> hoja de cálculo a “</a:t>
            </a:r>
            <a:r>
              <a:rPr lang="es-419">
                <a:solidFill>
                  <a:srgbClr val="0B5394"/>
                </a:solidFill>
              </a:rPr>
              <a:t>Notas</a:t>
            </a:r>
            <a:r>
              <a:rPr lang="es-419"/>
              <a:t>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/>
              <a:t>Mejorar el formato de las celdas.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Ingresar a Google Sheets (Planilla de Cálculo Online)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8"/>
            <a:ext cx="7044201" cy="35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menú Archivo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7783000" cy="37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Menú Editar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8600"/>
            <a:ext cx="7588775" cy="36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Menú insertar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8261"/>
            <a:ext cx="7869827" cy="37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Menú Formato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228674"/>
            <a:ext cx="7668328" cy="36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Las Barras de Herramientas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La barra de herramientas nos permite acceder a las opciones</a:t>
            </a:r>
            <a:r>
              <a:rPr lang="es-419"/>
              <a:t> más utilizadas.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75" y="2049550"/>
            <a:ext cx="8520600" cy="169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Agregar un título a nuestra hoja de cálculo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6"/>
            <a:ext cx="7949475" cy="37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