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5143500" cx="9144000"/>
  <p:notesSz cx="6858000" cy="9144000"/>
  <p:embeddedFontLst>
    <p:embeddedFont>
      <p:font typeface="Amatic SC"/>
      <p:regular r:id="rId27"/>
      <p:bold r:id="rId28"/>
    </p:embeddedFont>
    <p:embeddedFont>
      <p:font typeface="Source Code Pr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font" Target="fonts/AmaticSC-bold.fntdata"/><Relationship Id="rId27" Type="http://schemas.openxmlformats.org/officeDocument/2006/relationships/font" Target="fonts/AmaticSC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SourceCodePr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SourceCodePro-italic.fntdata"/><Relationship Id="rId30" Type="http://schemas.openxmlformats.org/officeDocument/2006/relationships/font" Target="fonts/SourceCodePro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SourceCodePr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145cf71e139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145cf71e13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45d0b4c8b5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45d0b4c8b5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45d0b4c8b5_0_3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145d0b4c8b5_0_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1382ea7283d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1382ea7283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382ea7283d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382ea7283d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382eff667a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382eff667a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1382eff667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" name="Google Shape;164;g1382eff667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g1382eff667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3" name="Google Shape;173;g1382eff667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1382eff667a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1382eff667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138368240f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138368240f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406e4e08e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406e4e08e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149e01bc1d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149e01bc1d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138368240f8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138368240f8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145cf71e139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145cf71e139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45d0b4c8b5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45d0b4c8b5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45d0b4c8b5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45d0b4c8b5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145d0b4c8b5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145d0b4c8b5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45d0b4c8b5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45d0b4c8b5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45cf71e139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145cf71e139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45cf71e13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45cf71e13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3429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 txBox="1"/>
          <p:nvPr>
            <p:ph type="ctrTitle"/>
          </p:nvPr>
        </p:nvSpPr>
        <p:spPr>
          <a:xfrm>
            <a:off x="311700" y="39215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2" name="Google Shape;12;p2"/>
          <p:cNvSpPr txBox="1"/>
          <p:nvPr>
            <p:ph idx="1" type="subTitle"/>
          </p:nvPr>
        </p:nvSpPr>
        <p:spPr>
          <a:xfrm>
            <a:off x="311700" y="38904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100"/>
              <a:buNone/>
              <a:defRPr b="1" sz="2100"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1"/>
          <p:cNvSpPr txBox="1"/>
          <p:nvPr>
            <p:ph hasCustomPrompt="1" type="title"/>
          </p:nvPr>
        </p:nvSpPr>
        <p:spPr>
          <a:xfrm>
            <a:off x="311700" y="1240275"/>
            <a:ext cx="8520600" cy="1981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  <a:highlight>
                  <a:schemeClr val="accent1"/>
                </a:highlight>
              </a:defRPr>
            </a:lvl9pPr>
          </a:lstStyle>
          <a:p>
            <a:r>
              <a:t>xx%</a:t>
            </a:r>
          </a:p>
        </p:txBody>
      </p:sp>
      <p:sp>
        <p:nvSpPr>
          <p:cNvPr id="48" name="Google Shape;48;p11"/>
          <p:cNvSpPr txBox="1"/>
          <p:nvPr>
            <p:ph idx="1" type="body"/>
          </p:nvPr>
        </p:nvSpPr>
        <p:spPr>
          <a:xfrm>
            <a:off x="311700" y="33046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49" name="Google Shape;4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2802750" y="802500"/>
            <a:ext cx="3538500" cy="35385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3117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2" type="body"/>
          </p:nvPr>
        </p:nvSpPr>
        <p:spPr>
          <a:xfrm>
            <a:off x="4832400" y="1228675"/>
            <a:ext cx="39999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5" name="Google Shape;25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"/>
          <p:cNvSpPr txBox="1"/>
          <p:nvPr>
            <p:ph type="title"/>
          </p:nvPr>
        </p:nvSpPr>
        <p:spPr>
          <a:xfrm>
            <a:off x="304800" y="309350"/>
            <a:ext cx="8537700" cy="74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28" name="Google Shape;28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31" name="Google Shape;31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5" name="Google Shape;3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" name="Google Shape;3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2857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9" name="Google Shape;39;p9"/>
          <p:cNvSpPr txBox="1"/>
          <p:nvPr>
            <p:ph type="title"/>
          </p:nvPr>
        </p:nvSpPr>
        <p:spPr>
          <a:xfrm>
            <a:off x="265500" y="1081400"/>
            <a:ext cx="4045200" cy="1710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40" name="Google Shape;40;p9"/>
          <p:cNvSpPr txBox="1"/>
          <p:nvPr>
            <p:ph idx="1" type="subTitle"/>
          </p:nvPr>
        </p:nvSpPr>
        <p:spPr>
          <a:xfrm>
            <a:off x="265500" y="2845223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41" name="Google Shape;4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2" name="Google Shape;4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Amatic SC"/>
              <a:buNone/>
              <a:defRPr b="1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</a:lstStyle>
          <a:p/>
        </p:txBody>
      </p:sp>
      <p:sp>
        <p:nvSpPr>
          <p:cNvPr id="45" name="Google Shape;4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each-day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Amatic SC"/>
              <a:buNone/>
              <a:defRPr b="1" sz="42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Source Code Pro"/>
              <a:buChar char="●"/>
              <a:defRPr sz="1800"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●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○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Source Code Pro"/>
              <a:buChar char="■"/>
              <a:defRPr>
                <a:solidFill>
                  <a:schemeClr val="dk2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Source Code Pro"/>
                <a:ea typeface="Source Code Pro"/>
                <a:cs typeface="Source Code Pro"/>
                <a:sym typeface="Source Code Pr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17.png"/><Relationship Id="rId5" Type="http://schemas.openxmlformats.org/officeDocument/2006/relationships/image" Target="../media/image8.png"/><Relationship Id="rId6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5.png"/><Relationship Id="rId4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8.png"/><Relationship Id="rId4" Type="http://schemas.openxmlformats.org/officeDocument/2006/relationships/image" Target="../media/image2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0.png"/><Relationship Id="rId4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png"/><Relationship Id="rId4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youtu.be/78DcmyTPBdI" TargetMode="External"/><Relationship Id="rId4" Type="http://schemas.openxmlformats.org/officeDocument/2006/relationships/hyperlink" Target="https://youtu.be/gWWaczLv7mE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5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3"/>
          <p:cNvSpPr txBox="1"/>
          <p:nvPr>
            <p:ph type="ctrTitle"/>
          </p:nvPr>
        </p:nvSpPr>
        <p:spPr>
          <a:xfrm>
            <a:off x="418950" y="143100"/>
            <a:ext cx="8520600" cy="2690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Planilla de </a:t>
            </a:r>
            <a:r>
              <a:rPr lang="es-419"/>
              <a:t>Cálculo 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Online</a:t>
            </a:r>
            <a:endParaRPr/>
          </a:p>
        </p:txBody>
      </p:sp>
      <p:sp>
        <p:nvSpPr>
          <p:cNvPr id="57" name="Google Shape;57;p13"/>
          <p:cNvSpPr txBox="1"/>
          <p:nvPr/>
        </p:nvSpPr>
        <p:spPr>
          <a:xfrm>
            <a:off x="204450" y="3871675"/>
            <a:ext cx="8735100" cy="1027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91425" spcFirstLastPara="1" rIns="0" wrap="square" tIns="91425">
            <a:normAutofit fontScale="850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100">
                <a:solidFill>
                  <a:srgbClr val="21212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Elementos de la Informática - Unidad III</a:t>
            </a:r>
            <a:endParaRPr b="1" sz="2100">
              <a:solidFill>
                <a:srgbClr val="21212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rgbClr val="21212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1456"/>
              <a:t>Técnico en Administración  y Gestión de Instituciones Universitarias </a:t>
            </a:r>
            <a:endParaRPr b="1" sz="1756">
              <a:solidFill>
                <a:srgbClr val="21212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lang="es-419" sz="1756">
                <a:solidFill>
                  <a:srgbClr val="212121"/>
                </a:solidFill>
                <a:latin typeface="Source Code Pro"/>
                <a:ea typeface="Source Code Pro"/>
                <a:cs typeface="Source Code Pro"/>
                <a:sym typeface="Source Code Pro"/>
              </a:rPr>
              <a:t>UNSL - TAGIU</a:t>
            </a:r>
            <a:endParaRPr b="1" sz="1756">
              <a:solidFill>
                <a:srgbClr val="212121"/>
              </a:solidFill>
              <a:latin typeface="Source Code Pro"/>
              <a:ea typeface="Source Code Pro"/>
              <a:cs typeface="Source Code Pro"/>
              <a:sym typeface="Source Code Pro"/>
            </a:endParaRPr>
          </a:p>
        </p:txBody>
      </p:sp>
      <p:sp>
        <p:nvSpPr>
          <p:cNvPr id="58" name="Google Shape;58;p13"/>
          <p:cNvSpPr txBox="1"/>
          <p:nvPr>
            <p:ph idx="1" type="subTitle"/>
          </p:nvPr>
        </p:nvSpPr>
        <p:spPr>
          <a:xfrm>
            <a:off x="494900" y="2833500"/>
            <a:ext cx="8520600" cy="706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Google sheets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Celda y Rango</a:t>
            </a:r>
            <a:endParaRPr/>
          </a:p>
        </p:txBody>
      </p:sp>
      <p:sp>
        <p:nvSpPr>
          <p:cNvPr id="119" name="Google Shape;119;p2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0" name="Google Shape;120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5"/>
            <a:ext cx="6769001" cy="372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Fila</a:t>
            </a:r>
            <a:endParaRPr/>
          </a:p>
        </p:txBody>
      </p:sp>
      <p:sp>
        <p:nvSpPr>
          <p:cNvPr id="126" name="Google Shape;126;p2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27" name="Google Shape;12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6"/>
            <a:ext cx="7687455" cy="364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Columna</a:t>
            </a:r>
            <a:endParaRPr/>
          </a:p>
        </p:txBody>
      </p:sp>
      <p:sp>
        <p:nvSpPr>
          <p:cNvPr id="133" name="Google Shape;133;p2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1985" y="1228665"/>
            <a:ext cx="7412015" cy="3505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Autorrelleno</a:t>
            </a:r>
            <a:endParaRPr/>
          </a:p>
        </p:txBody>
      </p:sp>
      <p:sp>
        <p:nvSpPr>
          <p:cNvPr id="140" name="Google Shape;140;p2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sitúa el cursor en la esquina inferior derecha de la celda. Arrastra el mouse hacia abajo dependiendo de cuántos números quieras rellenar (en este caso, 10).</a:t>
            </a:r>
            <a:endParaRPr/>
          </a:p>
        </p:txBody>
      </p:sp>
      <p:pic>
        <p:nvPicPr>
          <p:cNvPr id="141" name="Google Shape;141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571750"/>
            <a:ext cx="4267200" cy="2333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5"/>
          <p:cNvPicPr preferRelativeResize="0"/>
          <p:nvPr/>
        </p:nvPicPr>
        <p:blipFill rotWithShape="1">
          <a:blip r:embed="rId4">
            <a:alphaModFix/>
          </a:blip>
          <a:srcRect b="31954" l="0" r="50114" t="0"/>
          <a:stretch/>
        </p:blipFill>
        <p:spPr>
          <a:xfrm>
            <a:off x="6183169" y="2305150"/>
            <a:ext cx="1876900" cy="2683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Fórmulas</a:t>
            </a:r>
            <a:endParaRPr/>
          </a:p>
        </p:txBody>
      </p:sp>
      <p:sp>
        <p:nvSpPr>
          <p:cNvPr id="148" name="Google Shape;148;p26"/>
          <p:cNvSpPr txBox="1"/>
          <p:nvPr>
            <p:ph idx="1" type="body"/>
          </p:nvPr>
        </p:nvSpPr>
        <p:spPr>
          <a:xfrm>
            <a:off x="311700" y="1214600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Se usa una fórmula en Google Sheets para hacer cálculos matemáticos. </a:t>
            </a:r>
            <a:r>
              <a:rPr i="1" lang="es-419">
                <a:solidFill>
                  <a:srgbClr val="674EA7"/>
                </a:solidFill>
              </a:rPr>
              <a:t>Las fórmulas siempre comienzan con el signo igual (</a:t>
            </a:r>
            <a:r>
              <a:rPr b="1" i="1" lang="es-419" sz="1900">
                <a:solidFill>
                  <a:srgbClr val="FF0000"/>
                </a:solidFill>
              </a:rPr>
              <a:t>=</a:t>
            </a:r>
            <a:r>
              <a:rPr i="1" lang="es-419">
                <a:solidFill>
                  <a:srgbClr val="674EA7"/>
                </a:solidFill>
              </a:rPr>
              <a:t>)</a:t>
            </a:r>
            <a:r>
              <a:rPr lang="es-419">
                <a:solidFill>
                  <a:srgbClr val="674EA7"/>
                </a:solidFill>
              </a:rPr>
              <a:t> </a:t>
            </a:r>
            <a:r>
              <a:rPr i="1" lang="es-419">
                <a:solidFill>
                  <a:srgbClr val="674EA7"/>
                </a:solidFill>
              </a:rPr>
              <a:t>escrito en la celda, seguido de su cálculo.</a:t>
            </a:r>
            <a:endParaRPr i="1">
              <a:solidFill>
                <a:srgbClr val="674EA7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49" name="Google Shape;149;p26"/>
          <p:cNvPicPr preferRelativeResize="0"/>
          <p:nvPr/>
        </p:nvPicPr>
        <p:blipFill rotWithShape="1">
          <a:blip r:embed="rId3">
            <a:alphaModFix/>
          </a:blip>
          <a:srcRect b="0" l="0" r="18513" t="0"/>
          <a:stretch/>
        </p:blipFill>
        <p:spPr>
          <a:xfrm rot="-824408">
            <a:off x="532180" y="2845048"/>
            <a:ext cx="3300563" cy="1902653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0" name="Google Shape;150;p26"/>
          <p:cNvPicPr preferRelativeResize="0"/>
          <p:nvPr/>
        </p:nvPicPr>
        <p:blipFill rotWithShape="1">
          <a:blip r:embed="rId4">
            <a:alphaModFix/>
          </a:blip>
          <a:srcRect b="0" l="0" r="13741" t="0"/>
          <a:stretch/>
        </p:blipFill>
        <p:spPr>
          <a:xfrm rot="129368">
            <a:off x="3070309" y="2821028"/>
            <a:ext cx="3595230" cy="1950694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1" name="Google Shape;151;p26"/>
          <p:cNvPicPr preferRelativeResize="0"/>
          <p:nvPr/>
        </p:nvPicPr>
        <p:blipFill rotWithShape="1">
          <a:blip r:embed="rId5">
            <a:alphaModFix/>
          </a:blip>
          <a:srcRect b="0" l="0" r="48636" t="0"/>
          <a:stretch/>
        </p:blipFill>
        <p:spPr>
          <a:xfrm rot="890981">
            <a:off x="6505365" y="2592994"/>
            <a:ext cx="2432544" cy="2406759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52" name="Google Shape;152;p26"/>
          <p:cNvPicPr preferRelativeResize="0"/>
          <p:nvPr/>
        </p:nvPicPr>
        <p:blipFill rotWithShape="1">
          <a:blip r:embed="rId6">
            <a:alphaModFix/>
          </a:blip>
          <a:srcRect b="44961" l="0" r="57076" t="0"/>
          <a:stretch/>
        </p:blipFill>
        <p:spPr>
          <a:xfrm>
            <a:off x="3745630" y="3675575"/>
            <a:ext cx="2244549" cy="1467913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La función </a:t>
            </a:r>
            <a:r>
              <a:rPr lang="es-419">
                <a:solidFill>
                  <a:schemeClr val="accent5"/>
                </a:solidFill>
              </a:rPr>
              <a:t>Autosuma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311700" y="1228675"/>
            <a:ext cx="27180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Marca el rango que quieres sumar…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s-419"/>
              <a:t>Por ejemplo A1:A5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7"/>
          <p:cNvPicPr preferRelativeResize="0"/>
          <p:nvPr/>
        </p:nvPicPr>
        <p:blipFill rotWithShape="1">
          <a:blip r:embed="rId3">
            <a:alphaModFix/>
          </a:blip>
          <a:srcRect b="44101" l="0" r="53214" t="18362"/>
          <a:stretch/>
        </p:blipFill>
        <p:spPr>
          <a:xfrm>
            <a:off x="3029700" y="1228674"/>
            <a:ext cx="5650199" cy="2548566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0" name="Google Shape;160;p27"/>
          <p:cNvPicPr preferRelativeResize="0"/>
          <p:nvPr/>
        </p:nvPicPr>
        <p:blipFill rotWithShape="1">
          <a:blip r:embed="rId4">
            <a:alphaModFix/>
          </a:blip>
          <a:srcRect b="44053" l="0" r="65450" t="32373"/>
          <a:stretch/>
        </p:blipFill>
        <p:spPr>
          <a:xfrm rot="-571560">
            <a:off x="1568919" y="2765690"/>
            <a:ext cx="4427637" cy="1698445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61" name="Google Shape;161;p27"/>
          <p:cNvCxnSpPr/>
          <p:nvPr/>
        </p:nvCxnSpPr>
        <p:spPr>
          <a:xfrm flipH="1">
            <a:off x="5974850" y="3663875"/>
            <a:ext cx="634200" cy="2115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2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La función </a:t>
            </a:r>
            <a:r>
              <a:rPr lang="es-419">
                <a:solidFill>
                  <a:schemeClr val="accent5"/>
                </a:solidFill>
              </a:rPr>
              <a:t>promedio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167" name="Google Shape;167;p2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68" name="Google Shape;168;p28"/>
          <p:cNvPicPr preferRelativeResize="0"/>
          <p:nvPr/>
        </p:nvPicPr>
        <p:blipFill rotWithShape="1">
          <a:blip r:embed="rId3">
            <a:alphaModFix/>
          </a:blip>
          <a:srcRect b="41365" l="0" r="1215" t="18613"/>
          <a:stretch/>
        </p:blipFill>
        <p:spPr>
          <a:xfrm>
            <a:off x="0" y="958250"/>
            <a:ext cx="9032825" cy="2057399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9" name="Google Shape;169;p28"/>
          <p:cNvPicPr preferRelativeResize="0"/>
          <p:nvPr/>
        </p:nvPicPr>
        <p:blipFill rotWithShape="1">
          <a:blip r:embed="rId4">
            <a:alphaModFix/>
          </a:blip>
          <a:srcRect b="42135" l="0" r="58053" t="28536"/>
          <a:stretch/>
        </p:blipFill>
        <p:spPr>
          <a:xfrm rot="-523216">
            <a:off x="2598625" y="3156548"/>
            <a:ext cx="3835575" cy="1507826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70" name="Google Shape;170;p28"/>
          <p:cNvCxnSpPr/>
          <p:nvPr/>
        </p:nvCxnSpPr>
        <p:spPr>
          <a:xfrm>
            <a:off x="3706150" y="2170125"/>
            <a:ext cx="2043300" cy="12261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La función </a:t>
            </a:r>
            <a:r>
              <a:rPr lang="es-419">
                <a:solidFill>
                  <a:srgbClr val="FF0000"/>
                </a:solidFill>
              </a:rPr>
              <a:t>SI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176" name="Google Shape;176;p29"/>
          <p:cNvSpPr txBox="1"/>
          <p:nvPr>
            <p:ph idx="1" type="body"/>
          </p:nvPr>
        </p:nvSpPr>
        <p:spPr>
          <a:xfrm>
            <a:off x="6085075" y="969675"/>
            <a:ext cx="2642100" cy="1798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N</a:t>
            </a:r>
            <a:r>
              <a:rPr lang="es-419"/>
              <a:t>os permite hacer una comparación entre dos valores y luego decidir qué hacer en caso de que esa comparación sea verdadera o sea falsa</a:t>
            </a:r>
            <a:endParaRPr/>
          </a:p>
        </p:txBody>
      </p:sp>
      <p:pic>
        <p:nvPicPr>
          <p:cNvPr id="177" name="Google Shape;177;p29"/>
          <p:cNvPicPr preferRelativeResize="0"/>
          <p:nvPr/>
        </p:nvPicPr>
        <p:blipFill rotWithShape="1">
          <a:blip r:embed="rId3">
            <a:alphaModFix/>
          </a:blip>
          <a:srcRect b="37252" l="0" r="40359" t="19166"/>
          <a:stretch/>
        </p:blipFill>
        <p:spPr>
          <a:xfrm>
            <a:off x="255325" y="1093850"/>
            <a:ext cx="5453526" cy="2240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78" name="Google Shape;178;p29"/>
          <p:cNvPicPr preferRelativeResize="0"/>
          <p:nvPr/>
        </p:nvPicPr>
        <p:blipFill rotWithShape="1">
          <a:blip r:embed="rId4">
            <a:alphaModFix/>
          </a:blip>
          <a:srcRect b="40762" l="0" r="41410" t="18290"/>
          <a:stretch/>
        </p:blipFill>
        <p:spPr>
          <a:xfrm rot="-330743">
            <a:off x="3393525" y="2911676"/>
            <a:ext cx="5357476" cy="2104975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79" name="Google Shape;179;p29"/>
          <p:cNvCxnSpPr/>
          <p:nvPr/>
        </p:nvCxnSpPr>
        <p:spPr>
          <a:xfrm>
            <a:off x="5411250" y="2156050"/>
            <a:ext cx="2085600" cy="16488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Funciones </a:t>
            </a:r>
            <a:r>
              <a:rPr lang="es-419">
                <a:solidFill>
                  <a:srgbClr val="9900FF"/>
                </a:solidFill>
              </a:rPr>
              <a:t>Max</a:t>
            </a:r>
            <a:r>
              <a:rPr lang="es-419"/>
              <a:t>, </a:t>
            </a:r>
            <a:r>
              <a:rPr lang="es-419">
                <a:solidFill>
                  <a:srgbClr val="E69138"/>
                </a:solidFill>
              </a:rPr>
              <a:t>min</a:t>
            </a:r>
            <a:r>
              <a:rPr lang="es-419"/>
              <a:t>, </a:t>
            </a:r>
            <a:r>
              <a:rPr lang="es-419">
                <a:solidFill>
                  <a:srgbClr val="FF00FF"/>
                </a:solidFill>
              </a:rPr>
              <a:t>contara</a:t>
            </a:r>
            <a:r>
              <a:rPr lang="es-419"/>
              <a:t>, </a:t>
            </a:r>
            <a:r>
              <a:rPr lang="es-419">
                <a:solidFill>
                  <a:srgbClr val="6AA84F"/>
                </a:solidFill>
              </a:rPr>
              <a:t>contar.si</a:t>
            </a:r>
            <a:endParaRPr>
              <a:solidFill>
                <a:srgbClr val="6AA84F"/>
              </a:solidFill>
            </a:endParaRPr>
          </a:p>
        </p:txBody>
      </p:sp>
      <p:pic>
        <p:nvPicPr>
          <p:cNvPr id="185" name="Google Shape;185;p30"/>
          <p:cNvPicPr preferRelativeResize="0"/>
          <p:nvPr/>
        </p:nvPicPr>
        <p:blipFill rotWithShape="1">
          <a:blip r:embed="rId3">
            <a:alphaModFix/>
          </a:blip>
          <a:srcRect b="32546" l="0" r="11079" t="19471"/>
          <a:stretch/>
        </p:blipFill>
        <p:spPr>
          <a:xfrm rot="-433803">
            <a:off x="359536" y="1267518"/>
            <a:ext cx="8130976" cy="2466854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86" name="Google Shape;186;p30"/>
          <p:cNvPicPr preferRelativeResize="0"/>
          <p:nvPr/>
        </p:nvPicPr>
        <p:blipFill rotWithShape="1">
          <a:blip r:embed="rId4">
            <a:alphaModFix/>
          </a:blip>
          <a:srcRect b="41777" l="57333" r="9841" t="26699"/>
          <a:stretch/>
        </p:blipFill>
        <p:spPr>
          <a:xfrm>
            <a:off x="5453525" y="2973375"/>
            <a:ext cx="3508851" cy="1894451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87" name="Google Shape;187;p30"/>
          <p:cNvCxnSpPr/>
          <p:nvPr/>
        </p:nvCxnSpPr>
        <p:spPr>
          <a:xfrm rot="10800000">
            <a:off x="7975825" y="2550675"/>
            <a:ext cx="225600" cy="9300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Insertar </a:t>
            </a:r>
            <a:r>
              <a:rPr lang="es-419">
                <a:solidFill>
                  <a:srgbClr val="9900FF"/>
                </a:solidFill>
              </a:rPr>
              <a:t>gráficos</a:t>
            </a:r>
            <a:endParaRPr>
              <a:solidFill>
                <a:srgbClr val="9900FF"/>
              </a:solidFill>
            </a:endParaRPr>
          </a:p>
        </p:txBody>
      </p:sp>
      <p:pic>
        <p:nvPicPr>
          <p:cNvPr id="193" name="Google Shape;193;p31"/>
          <p:cNvPicPr preferRelativeResize="0"/>
          <p:nvPr/>
        </p:nvPicPr>
        <p:blipFill rotWithShape="1">
          <a:blip r:embed="rId3">
            <a:alphaModFix/>
          </a:blip>
          <a:srcRect b="30126" l="2773" r="5068" t="25194"/>
          <a:stretch/>
        </p:blipFill>
        <p:spPr>
          <a:xfrm>
            <a:off x="358563" y="1305225"/>
            <a:ext cx="8426874" cy="2296950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94" name="Google Shape;194;p31"/>
          <p:cNvPicPr preferRelativeResize="0"/>
          <p:nvPr/>
        </p:nvPicPr>
        <p:blipFill rotWithShape="1">
          <a:blip r:embed="rId4">
            <a:alphaModFix/>
          </a:blip>
          <a:srcRect b="15837" l="15775" r="32905" t="36255"/>
          <a:stretch/>
        </p:blipFill>
        <p:spPr>
          <a:xfrm rot="-379800">
            <a:off x="4344699" y="2397888"/>
            <a:ext cx="4453280" cy="2337195"/>
          </a:xfrm>
          <a:prstGeom prst="rect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95" name="Google Shape;195;p31"/>
          <p:cNvCxnSpPr/>
          <p:nvPr/>
        </p:nvCxnSpPr>
        <p:spPr>
          <a:xfrm flipH="1" rot="10800000">
            <a:off x="6933150" y="1705225"/>
            <a:ext cx="141000" cy="80310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¿Qué es Google Sheet?</a:t>
            </a:r>
            <a:endParaRPr/>
          </a:p>
        </p:txBody>
      </p:sp>
      <p:sp>
        <p:nvSpPr>
          <p:cNvPr id="64" name="Google Shape;64;p14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Es una plataforma de hojas de cálculo en línea, que permite crear y editar hojas de cálculo directamente en el navegador web, sin necesidad de un software especial.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s-419"/>
              <a:t>Varias personas pueden trabajar simultáneamente, permite ver los cambios de los demás a medida que los realizan y cada cambio se guarda automáticamente.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2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chemeClr val="accent5"/>
                </a:solidFill>
              </a:rPr>
              <a:t>Video de introducción a planillas de cálculo de google</a:t>
            </a:r>
            <a:endParaRPr>
              <a:solidFill>
                <a:schemeClr val="accent5"/>
              </a:solidFill>
            </a:endParaRPr>
          </a:p>
        </p:txBody>
      </p:sp>
      <p:sp>
        <p:nvSpPr>
          <p:cNvPr id="201" name="Google Shape;201;p32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/>
              <a:t>En el siguiente video encontraremos una introducción a Introducción a Google sheets (planillas de cálculo)</a:t>
            </a:r>
            <a:endParaRPr b="1" sz="20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DD7E6B"/>
              </a:buClr>
              <a:buSzPts val="2000"/>
              <a:buChar char="★"/>
            </a:pPr>
            <a:r>
              <a:rPr b="1" lang="es-419" sz="2000"/>
              <a:t>Desde la compu: </a:t>
            </a:r>
            <a:endParaRPr b="1" sz="20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 u="sng">
                <a:solidFill>
                  <a:schemeClr val="hlink"/>
                </a:solidFill>
                <a:highlight>
                  <a:srgbClr val="FFFF00"/>
                </a:highlight>
                <a:hlinkClick r:id="rId3"/>
              </a:rPr>
              <a:t>https://youtu.be/78DcmyTPBdI</a:t>
            </a:r>
            <a:endParaRPr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Clr>
                <a:srgbClr val="DD7E6B"/>
              </a:buClr>
              <a:buSzPts val="2000"/>
              <a:buChar char="★"/>
            </a:pPr>
            <a:r>
              <a:rPr b="1" lang="es-419" sz="2000"/>
              <a:t>Desde el celular: </a:t>
            </a:r>
            <a:endParaRPr b="1" sz="20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s-419" sz="2000" u="sng">
                <a:solidFill>
                  <a:schemeClr val="hlink"/>
                </a:solidFill>
                <a:highlight>
                  <a:srgbClr val="FFFF00"/>
                </a:highlight>
                <a:hlinkClick r:id="rId4"/>
              </a:rPr>
              <a:t>https://youtu.be/gWWaczLv7mE</a:t>
            </a:r>
            <a:endParaRPr b="1" sz="200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0000"/>
              </a:solidFill>
              <a:highlight>
                <a:srgbClr val="FFFF00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3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>
                <a:solidFill>
                  <a:srgbClr val="FF9900"/>
                </a:solidFill>
              </a:rPr>
              <a:t>Ejercicio Propuesto </a:t>
            </a:r>
            <a:endParaRPr>
              <a:solidFill>
                <a:srgbClr val="FF9900"/>
              </a:solidFill>
            </a:endParaRPr>
          </a:p>
        </p:txBody>
      </p:sp>
      <p:pic>
        <p:nvPicPr>
          <p:cNvPr id="207" name="Google Shape;207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835656">
            <a:off x="5780751" y="310875"/>
            <a:ext cx="1701973" cy="957375"/>
          </a:xfrm>
          <a:prstGeom prst="rect">
            <a:avLst/>
          </a:prstGeom>
          <a:noFill/>
          <a:ln>
            <a:noFill/>
          </a:ln>
        </p:spPr>
      </p:pic>
      <p:sp>
        <p:nvSpPr>
          <p:cNvPr id="208" name="Google Shape;208;p33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-419"/>
              <a:t>Generar una carpeta en </a:t>
            </a:r>
            <a:r>
              <a:rPr lang="es-419">
                <a:solidFill>
                  <a:srgbClr val="9900FF"/>
                </a:solidFill>
              </a:rPr>
              <a:t>Google Drive</a:t>
            </a:r>
            <a:r>
              <a:rPr lang="es-419"/>
              <a:t> con el nombre: “</a:t>
            </a:r>
            <a:r>
              <a:rPr lang="es-419">
                <a:solidFill>
                  <a:srgbClr val="0B5394"/>
                </a:solidFill>
              </a:rPr>
              <a:t>Ejercicios Herramientas de Oficina</a:t>
            </a:r>
            <a:r>
              <a:rPr lang="es-419"/>
              <a:t>”.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-419"/>
              <a:t>Crear una planilla de cálculos llamada “</a:t>
            </a:r>
            <a:r>
              <a:rPr lang="es-419">
                <a:solidFill>
                  <a:srgbClr val="0B5394"/>
                </a:solidFill>
              </a:rPr>
              <a:t>Ejemplo fórmulas</a:t>
            </a:r>
            <a:r>
              <a:rPr lang="es-419"/>
              <a:t>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-419"/>
              <a:t>Debes replicar los ejemplos mostrados en una planilla.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-419"/>
              <a:t>Compartir dicha planilla con algún estudiante de la clase.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-419"/>
              <a:t>Cambiar el nombre </a:t>
            </a:r>
            <a:r>
              <a:rPr lang="es-419"/>
              <a:t>de la</a:t>
            </a:r>
            <a:r>
              <a:rPr lang="es-419"/>
              <a:t> hoja de cálculo a “</a:t>
            </a:r>
            <a:r>
              <a:rPr lang="es-419">
                <a:solidFill>
                  <a:srgbClr val="0B5394"/>
                </a:solidFill>
              </a:rPr>
              <a:t>Notas</a:t>
            </a:r>
            <a:r>
              <a:rPr lang="es-419"/>
              <a:t>”.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es-419"/>
              <a:t>Mejorar el formato de las celdas.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Ingresar a Google Sheets (Planilla de Cálculo Online)</a:t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8"/>
            <a:ext cx="7044201" cy="352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El menú Archivo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5"/>
            <a:ext cx="7783000" cy="372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Menú Editar</a:t>
            </a:r>
            <a:endParaRPr/>
          </a:p>
        </p:txBody>
      </p:sp>
      <p:sp>
        <p:nvSpPr>
          <p:cNvPr id="84" name="Google Shape;84;p17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8600"/>
            <a:ext cx="7588775" cy="3616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Menú insertar</a:t>
            </a:r>
            <a:endParaRPr/>
          </a:p>
        </p:txBody>
      </p:sp>
      <p:sp>
        <p:nvSpPr>
          <p:cNvPr id="91" name="Google Shape;91;p18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2" name="Google Shape;9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158261"/>
            <a:ext cx="7869827" cy="376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Menú Formato</a:t>
            </a:r>
            <a:endParaRPr/>
          </a:p>
        </p:txBody>
      </p:sp>
      <p:sp>
        <p:nvSpPr>
          <p:cNvPr id="98" name="Google Shape;98;p19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698" y="1228674"/>
            <a:ext cx="7668328" cy="3660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0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Las Barras de Herramientas</a:t>
            </a:r>
            <a:endParaRPr/>
          </a:p>
        </p:txBody>
      </p:sp>
      <p:sp>
        <p:nvSpPr>
          <p:cNvPr id="105" name="Google Shape;105;p20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s-419"/>
              <a:t>La barra de herramientas nos permite acceder a las opciones</a:t>
            </a:r>
            <a:r>
              <a:rPr lang="es-419"/>
              <a:t> más utilizadas.</a:t>
            </a:r>
            <a:endParaRPr/>
          </a:p>
        </p:txBody>
      </p:sp>
      <p:pic>
        <p:nvPicPr>
          <p:cNvPr id="106" name="Google Shape;10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2175" y="2049550"/>
            <a:ext cx="8520600" cy="16984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311700" y="292850"/>
            <a:ext cx="8520600" cy="80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s-419"/>
              <a:t>Agregar un título a nuestra hoja de cálculo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21"/>
          <p:cNvSpPr txBox="1"/>
          <p:nvPr>
            <p:ph idx="1" type="body"/>
          </p:nvPr>
        </p:nvSpPr>
        <p:spPr>
          <a:xfrm>
            <a:off x="311700" y="1228675"/>
            <a:ext cx="8520600" cy="334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3" name="Google Shape;11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1228676"/>
            <a:ext cx="7949475" cy="371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each Day">
  <a:themeElements>
    <a:clrScheme name="Beach Day">
      <a:dk1>
        <a:srgbClr val="00FDC8"/>
      </a:dk1>
      <a:lt1>
        <a:srgbClr val="FFFFFF"/>
      </a:lt1>
      <a:dk2>
        <a:srgbClr val="666666"/>
      </a:dk2>
      <a:lt2>
        <a:srgbClr val="EEEEEE"/>
      </a:lt2>
      <a:accent1>
        <a:srgbClr val="212121"/>
      </a:accent1>
      <a:accent2>
        <a:srgbClr val="455A64"/>
      </a:accent2>
      <a:accent3>
        <a:srgbClr val="78909C"/>
      </a:accent3>
      <a:accent4>
        <a:srgbClr val="7C7CE0"/>
      </a:accent4>
      <a:accent5>
        <a:srgbClr val="DB4437"/>
      </a:accent5>
      <a:accent6>
        <a:srgbClr val="F6CD4C"/>
      </a:accent6>
      <a:hlink>
        <a:srgbClr val="DB4437"/>
      </a:hlink>
      <a:folHlink>
        <a:srgbClr val="DB443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