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19983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1044000" y="5096520"/>
            <a:ext cx="5471640" cy="448704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Pulse para editar el formato de las notas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hdr"/>
          </p:nvPr>
        </p:nvSpPr>
        <p:spPr>
          <a:xfrm>
            <a:off x="360000" y="360000"/>
            <a:ext cx="2968200" cy="49824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1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&lt;cabecera&gt;</a:t>
            </a:r>
            <a:endParaRPr b="0" lang="es-AR" sz="1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231440" y="360000"/>
            <a:ext cx="2968200" cy="498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AR" sz="1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&lt;fecha/hora&gt;</a:t>
            </a:r>
            <a:endParaRPr b="0" lang="es-AR" sz="1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360000" y="9833400"/>
            <a:ext cx="2968200" cy="498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AR" sz="1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&lt;pie de página&gt;</a:t>
            </a:r>
            <a:endParaRPr b="0" lang="es-AR" sz="1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4231440" y="9833400"/>
            <a:ext cx="2968200" cy="498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89AA27C-395D-442B-BF92-3EDA5A0CD4A6}" type="slidenum">
              <a:rPr b="0" lang="es-AR" sz="1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&lt;número&gt;</a:t>
            </a:fld>
            <a:endParaRPr b="0" lang="es-AR" sz="1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374760" y="5480640"/>
            <a:ext cx="6825240" cy="4851360"/>
          </a:xfrm>
          <a:prstGeom prst="rect">
            <a:avLst/>
          </a:prstGeom>
        </p:spPr>
        <p:txBody>
          <a:bodyPr lIns="0" rIns="0" tIns="0" bIns="0"/>
          <a:p>
            <a:r>
              <a:rPr b="0" i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“</a:t>
            </a:r>
            <a:r>
              <a:rPr b="0" i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La ingeniería de eq de fases comprende la aplicación del conocimiento fenomenológico del comportamiento de sistemas homogéneos y multifásicos, y su predicción mediante herramientas termodinámicas, con la finalidad de contribuir al desarrollo de procesos químicos. El diseño del equilibrio de fases es un nexo entre los requerimiento de un dado proceso y las actividades académicas de medición y modelado de datos experimentales.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r>
              <a:rPr b="0" i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[…] Esta disponibilidad (de simuladores computacionales) hace necesario estudiarla, con la finalidad de alcanzar un uso más fehaciente y efectivo de éstos, a través del desarrollo de criterios generales que faciliten la comprensión del potencial y limitaciones del proceso químico.”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Pereda, tesis doctoral, PLAPIQUI/UNS </a:t>
            </a: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2003</a:t>
            </a: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, pp 4.1.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26096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232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232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26096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90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99040" y="301320"/>
            <a:ext cx="1079856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26096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232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79232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26096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90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99040" y="301320"/>
            <a:ext cx="1079856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26096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23240" y="182880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79232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26096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599040" y="4646880"/>
            <a:ext cx="348732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99040" y="301320"/>
            <a:ext cx="1079856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9904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48800" y="464688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48800" y="1828800"/>
            <a:ext cx="52851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99040" y="4646880"/>
            <a:ext cx="10830960" cy="25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63040" y="6887160"/>
            <a:ext cx="2795400" cy="52164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2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&lt;fecha/hora&gt;</a:t>
            </a:r>
            <a:endParaRPr b="0" lang="es-AR" sz="2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66560" y="6887160"/>
            <a:ext cx="3803040" cy="5216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AR" sz="2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&lt;pie de página&gt;</a:t>
            </a:r>
            <a:endParaRPr b="0" lang="es-AR" sz="2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566200" y="6887160"/>
            <a:ext cx="2795400" cy="521640"/>
          </a:xfrm>
          <a:prstGeom prst="rect">
            <a:avLst/>
          </a:prstGeom>
        </p:spPr>
        <p:txBody>
          <a:bodyPr lIns="0" rIns="0" tIns="0" bIns="0"/>
          <a:p>
            <a:pPr algn="r"/>
            <a:fld id="{D2386ADA-88AB-4A90-A93B-B7C95CC8810F}" type="slidenum">
              <a:rPr b="0" lang="es-AR" sz="2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&lt;número&gt;</a:t>
            </a:fld>
            <a:endParaRPr b="0" lang="es-AR" sz="2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48640" y="301320"/>
            <a:ext cx="10798560" cy="445356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r>
              <a:rPr b="0" lang="es-AR" sz="8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Pulse para editar el formato del texto de título</a:t>
            </a:r>
            <a:endParaRPr b="0" lang="es-AR" sz="8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52960" y="5216400"/>
            <a:ext cx="10789920" cy="155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233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s-AR" sz="28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Pulse para editar el formato de esquema del texto</a:t>
            </a:r>
            <a:endParaRPr b="0" lang="es-AR" sz="28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es-AR" sz="22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Segundo nivel del esquema</a:t>
            </a:r>
            <a:endParaRPr b="0" lang="es-AR" sz="22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Tercer nivel del esquema</a:t>
            </a:r>
            <a:endParaRPr b="0" lang="es-AR" sz="24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Cuarto nivel del esquema</a:t>
            </a:r>
            <a:endParaRPr b="0" lang="es-AR" sz="20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Quinto nivel del esquema</a:t>
            </a:r>
            <a:endParaRPr b="0" lang="es-AR" sz="20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Sexto nivel del esquema</a:t>
            </a:r>
            <a:endParaRPr b="0" lang="es-AR" sz="20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Séptimo nivel del esquema</a:t>
            </a:r>
            <a:endParaRPr b="0" lang="es-AR" sz="20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Pulse para editar el formato del texto de título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Pulse para editar el formato de esquema del texto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Segundo nivel del esquema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Tercer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Cuarto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Quinto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Sexto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Séptimo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99040" y="6887160"/>
            <a:ext cx="2795400" cy="52164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 </a:t>
            </a:r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102560" y="6887160"/>
            <a:ext cx="3803040" cy="5216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 </a:t>
            </a:r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02200" y="6887160"/>
            <a:ext cx="2795400" cy="521640"/>
          </a:xfrm>
          <a:prstGeom prst="rect">
            <a:avLst/>
          </a:prstGeom>
        </p:spPr>
        <p:txBody>
          <a:bodyPr lIns="0" rIns="0" tIns="0" bIns="0"/>
          <a:p>
            <a:pPr algn="r"/>
            <a:fld id="{2FF7960B-B896-4453-BD0C-0AF6170F8778}" type="slidenum"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1</a:t>
            </a:fld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0" lang="es-AR" sz="6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Pulse para editar el formato del texto de título</a:t>
            </a:r>
            <a:endParaRPr b="0" lang="es-AR" sz="6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2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Pulse para editar el formato de esquema del texto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Segundo nivel del esquema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Tercer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Cuarto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Quinto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Sexto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Séptimo nivel del esquema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99040" y="6827760"/>
            <a:ext cx="2795400" cy="52164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&lt;fecha/hora&gt;</a:t>
            </a:r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102560" y="6827760"/>
            <a:ext cx="3803040" cy="5216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&lt;pie de página&gt;</a:t>
            </a:r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9188640" y="6827760"/>
            <a:ext cx="2253600" cy="521640"/>
          </a:xfrm>
          <a:prstGeom prst="rect">
            <a:avLst/>
          </a:prstGeom>
        </p:spPr>
        <p:txBody>
          <a:bodyPr lIns="0" rIns="0" tIns="0" bIns="0"/>
          <a:p>
            <a:pPr algn="r"/>
            <a:fld id="{D10D28AE-66A8-4AB6-A9E5-0E84EDED3A11}" type="slidenum">
              <a:rPr b="0" lang="es-AR" sz="2400" spc="-1" strike="noStrike">
                <a:solidFill>
                  <a:srgbClr val="484848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&lt;número&gt;</a:t>
            </a:fld>
            <a:endParaRPr b="0" lang="es-AR" sz="2400" spc="-1" strike="noStrike">
              <a:solidFill>
                <a:srgbClr val="484848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48640" y="301320"/>
            <a:ext cx="10798560" cy="4453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8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El peso de la historia</a:t>
            </a:r>
            <a:endParaRPr b="0" lang="es-AR" sz="8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52960" y="5216400"/>
            <a:ext cx="10789920" cy="1550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s-AR" sz="36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Selín Carrasco</a:t>
            </a:r>
            <a:endParaRPr b="1" lang="es-AR" sz="3600" spc="-1" strike="noStrike">
              <a:solidFill>
                <a:srgbClr val="dbf5f9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599040" y="841320"/>
            <a:ext cx="1079856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s-AR" sz="4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Gracias</a:t>
            </a:r>
            <a:endParaRPr b="1" lang="es-AR" sz="4000" spc="-1" strike="noStrike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¿Por qué nos pesa?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Mientras no la conozcamos y veamos analíticamente su validez en el contexto en que vivimos, será un peso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Es importante transformarla en un motor, y su combustible en la Era Digital es el conocimiento.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Durante la Era Industrial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Desde el determinismo pensábamos ir modificando la historia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Creando futuros que mejorarían un pasado muchas veces desconocido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 creencia que siempre todo sería para mejor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El objetivo, simplificar y reproducir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actualmente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Mientras la humanidad se va desarrollando globalmente en la Era Digital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Las tradiciones mantienen parcialmente al menos al 50% de los humanos en eras anteriores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Esto no es obvio y a veces tampoco es visible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Pero ocurre en nuestras grandes ciudades y en los pueblos pequeños.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Las tradiciones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Son historias individuales con peso individual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En el hipermundo coexisten otras heterotopías que engloban a individuos, pocos o miles, o millones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Las distintas dimensiones del hipermundo mantienen velocidades diferenciadas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El individuo en muy individuo y mantiene una burbuja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Las tradiciones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Son un factor determinante al plantear la educación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 tradición es un filtro que cada individuo aplica a su proceso formativo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Es importante considerarla, asociarla a la representación de conocimiento para que el estudiante pueda re-representarlo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Ejemplo: los grupos de trabajo de “la tierra es plana”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tradición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Son filtros de tradición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Nacionalidad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Religión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Ideología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Etnia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23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idiomas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Es factor crítico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Para el éxito educativo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 tradición es el filtro de desarrollo personal, o universal o segmentado.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Es elemento positivo, si es considerado como potenciador de manera explícita.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r>
              <a:rPr b="0" lang="es-A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Consideración educativa: la tradición...</a:t>
            </a:r>
            <a:endParaRPr b="0" lang="es-AR" sz="6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Necesita ser considerada de manera permanente durante el proceso educativo.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No puede ser cubierta con un barniz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Necesita ser integrada para potenciar al individuo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09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De ser olvidada o contrariada resurge con fuerza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Application>LibreOffice/5.3.3.2$Windows_x86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2018-04-16T08:34:55Z</dcterms:created>
  <dc:creator/>
  <dc:description/>
  <dc:language>en-US</dc:language>
  <cp:lastModifiedBy/>
  <dcterms:modified xsi:type="dcterms:W3CDTF">2018-04-16T19:53:36Z</dcterms:modified>
  <cp:revision>8</cp:revision>
  <dc:subject/>
  <dc:title/>
</cp:coreProperties>
</file>