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19983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body"/>
          </p:nvPr>
        </p:nvSpPr>
        <p:spPr>
          <a:xfrm>
            <a:off x="1044000" y="5096520"/>
            <a:ext cx="5471640" cy="4487040"/>
          </a:xfrm>
          <a:prstGeom prst="rect">
            <a:avLst/>
          </a:prstGeom>
        </p:spPr>
        <p:txBody>
          <a:bodyPr lIns="0" rIns="0" tIns="0" bIns="0"/>
          <a:p>
            <a:r>
              <a:rPr b="0" lang="es-A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Open Sans"/>
              </a:rPr>
              <a:t>Pulse para editar el formato de las notas</a:t>
            </a:r>
            <a:endParaRPr b="0" lang="es-A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Open Sans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hdr"/>
          </p:nvPr>
        </p:nvSpPr>
        <p:spPr>
          <a:xfrm>
            <a:off x="360000" y="360000"/>
            <a:ext cx="2968200" cy="498240"/>
          </a:xfrm>
          <a:prstGeom prst="rect">
            <a:avLst/>
          </a:prstGeom>
        </p:spPr>
        <p:txBody>
          <a:bodyPr lIns="0" rIns="0" tIns="0" bIns="0"/>
          <a:p>
            <a:r>
              <a:rPr b="0" lang="es-AR" sz="14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&lt;cabecera&gt;</a:t>
            </a:r>
            <a:endParaRPr b="0" lang="es-AR" sz="1400" spc="-1" strike="noStrike">
              <a:solidFill>
                <a:srgbClr val="dbf5f9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dt"/>
          </p:nvPr>
        </p:nvSpPr>
        <p:spPr>
          <a:xfrm>
            <a:off x="4231440" y="360000"/>
            <a:ext cx="2968200" cy="498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s-AR" sz="14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&lt;fecha/hora&gt;</a:t>
            </a:r>
            <a:endParaRPr b="0" lang="es-AR" sz="1400" spc="-1" strike="noStrike">
              <a:solidFill>
                <a:srgbClr val="dbf5f9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ftr"/>
          </p:nvPr>
        </p:nvSpPr>
        <p:spPr>
          <a:xfrm>
            <a:off x="360000" y="9833400"/>
            <a:ext cx="2968200" cy="498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s-AR" sz="14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&lt;pie de página&gt;</a:t>
            </a:r>
            <a:endParaRPr b="0" lang="es-AR" sz="1400" spc="-1" strike="noStrike">
              <a:solidFill>
                <a:srgbClr val="dbf5f9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sldNum"/>
          </p:nvPr>
        </p:nvSpPr>
        <p:spPr>
          <a:xfrm>
            <a:off x="4231440" y="9833400"/>
            <a:ext cx="2968200" cy="498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289AA27C-395D-442B-BF92-3EDA5A0CD4A6}" type="slidenum">
              <a:rPr b="0" lang="es-AR" sz="14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&lt;número&gt;</a:t>
            </a:fld>
            <a:endParaRPr b="0" lang="es-AR" sz="1400" spc="-1" strike="noStrike">
              <a:solidFill>
                <a:srgbClr val="dbf5f9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body"/>
          </p:nvPr>
        </p:nvSpPr>
        <p:spPr>
          <a:xfrm>
            <a:off x="374760" y="5480640"/>
            <a:ext cx="6825240" cy="4851360"/>
          </a:xfrm>
          <a:prstGeom prst="rect">
            <a:avLst/>
          </a:prstGeom>
        </p:spPr>
        <p:txBody>
          <a:bodyPr lIns="0" rIns="0" tIns="0" bIns="0"/>
          <a:p>
            <a:r>
              <a:rPr b="0" i="1" lang="es-A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Open Sans"/>
              </a:rPr>
              <a:t>“</a:t>
            </a:r>
            <a:r>
              <a:rPr b="0" i="1" lang="es-A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Open Sans"/>
              </a:rPr>
              <a:t>La ingeniería de eq de fases comprende la aplicación del conocimiento fenomenológico del comportamiento de sistemas homogéneos y multifásicos, y su predicción mediante herramientas termodinámicas, con la finalidad de contribuir al desarrollo de procesos químicos. El diseño del equilibrio de fases es un nexo entre los requerimiento de un dado proceso y las actividades académicas de medición y modelado de datos experimentales.</a:t>
            </a:r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Open Sans"/>
            </a:endParaRPr>
          </a:p>
          <a:p>
            <a:r>
              <a:rPr b="0" i="1" lang="es-A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Open Sans"/>
              </a:rPr>
              <a:t>[…] Esta disponibilidad (de simuladores computacionales) hace necesario estudiarla, con la finalidad de alcanzar un uso más fehaciente y efectivo de éstos, a través del desarrollo de criterios generales que faciliten la comprensión del potencial y limitaciones del proceso químico.”</a:t>
            </a:r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Open Sans"/>
            </a:endParaRPr>
          </a:p>
          <a:p>
            <a:r>
              <a:rPr b="0" lang="es-A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Open Sans"/>
              </a:rPr>
              <a:t>Pereda, tesis doctoral, PLAPIQUI/UNS </a:t>
            </a:r>
            <a:r>
              <a:rPr b="1" lang="es-A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Open Sans"/>
              </a:rPr>
              <a:t>2003</a:t>
            </a:r>
            <a:r>
              <a:rPr b="0" lang="es-A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Open Sans"/>
              </a:rPr>
              <a:t>, pp 4.1.</a:t>
            </a:r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Open Sans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26096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2324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792324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26096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9904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s-AR" sz="4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599040" y="301320"/>
            <a:ext cx="1079856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s-AR" sz="4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s-AR" sz="4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26096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2324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792324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26096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59904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s-AR" sz="4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599040" y="301320"/>
            <a:ext cx="1079856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s-AR" sz="4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426096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792324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 type="body"/>
          </p:nvPr>
        </p:nvSpPr>
        <p:spPr>
          <a:xfrm>
            <a:off x="792324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 type="body"/>
          </p:nvPr>
        </p:nvSpPr>
        <p:spPr>
          <a:xfrm>
            <a:off x="426096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 type="body"/>
          </p:nvPr>
        </p:nvSpPr>
        <p:spPr>
          <a:xfrm>
            <a:off x="59904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99040" y="301320"/>
            <a:ext cx="1079856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1" lang="es-AR" sz="4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563040" y="6887160"/>
            <a:ext cx="2795400" cy="521640"/>
          </a:xfrm>
          <a:prstGeom prst="rect">
            <a:avLst/>
          </a:prstGeom>
        </p:spPr>
        <p:txBody>
          <a:bodyPr lIns="0" rIns="0" tIns="0" bIns="0"/>
          <a:p>
            <a:r>
              <a:rPr b="0" lang="es-AR" sz="24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&lt;fecha/hora&gt;</a:t>
            </a:r>
            <a:endParaRPr b="0" lang="es-AR" sz="2400" spc="-1" strike="noStrike">
              <a:solidFill>
                <a:srgbClr val="dbf5f9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4066560" y="6887160"/>
            <a:ext cx="3803040" cy="5216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s-AR" sz="24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&lt;pie de página&gt;</a:t>
            </a:r>
            <a:endParaRPr b="0" lang="es-AR" sz="2400" spc="-1" strike="noStrike">
              <a:solidFill>
                <a:srgbClr val="dbf5f9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566200" y="6887160"/>
            <a:ext cx="2795400" cy="521640"/>
          </a:xfrm>
          <a:prstGeom prst="rect">
            <a:avLst/>
          </a:prstGeom>
        </p:spPr>
        <p:txBody>
          <a:bodyPr lIns="0" rIns="0" tIns="0" bIns="0"/>
          <a:p>
            <a:pPr algn="r"/>
            <a:fld id="{D2386ADA-88AB-4A90-A93B-B7C95CC8810F}" type="slidenum">
              <a:rPr b="0" lang="es-AR" sz="24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&lt;número&gt;</a:t>
            </a:fld>
            <a:endParaRPr b="0" lang="es-AR" sz="2400" spc="-1" strike="noStrike">
              <a:solidFill>
                <a:srgbClr val="dbf5f9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48640" y="301320"/>
            <a:ext cx="10798560" cy="4453560"/>
          </a:xfrm>
          <a:prstGeom prst="rect">
            <a:avLst/>
          </a:prstGeom>
        </p:spPr>
        <p:txBody>
          <a:bodyPr lIns="0" rIns="0" tIns="0" bIns="0" anchor="b">
            <a:normAutofit/>
          </a:bodyPr>
          <a:p>
            <a:r>
              <a:rPr b="0" lang="es-AR" sz="80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Pulse para editar el formato del texto de título</a:t>
            </a:r>
            <a:endParaRPr b="0" lang="es-AR" sz="8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52960" y="5216400"/>
            <a:ext cx="10789920" cy="1550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Aft>
                <a:spcPts val="1233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es-AR" sz="28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Pulse para editar el formato de esquema del texto</a:t>
            </a:r>
            <a:endParaRPr b="0" lang="es-AR" sz="2800" spc="-1" strike="noStrike">
              <a:solidFill>
                <a:srgbClr val="dbf5f9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f49100"/>
              </a:buClr>
              <a:buSzPct val="75000"/>
              <a:buFont typeface="Symbol" charset="2"/>
              <a:buChar char=""/>
            </a:pPr>
            <a:r>
              <a:rPr b="0" lang="es-AR" sz="22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Segundo nivel del esquema</a:t>
            </a:r>
            <a:endParaRPr b="0" lang="es-AR" sz="2200" spc="-1" strike="noStrike">
              <a:solidFill>
                <a:srgbClr val="dbf5f9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2" marL="1296000" indent="-288000">
              <a:spcAft>
                <a:spcPts val="850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Tercer nivel del esquema</a:t>
            </a:r>
            <a:endParaRPr b="0" lang="es-AR" sz="2400" spc="-1" strike="noStrike">
              <a:solidFill>
                <a:srgbClr val="dbf5f9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3" marL="1728000" indent="-216000">
              <a:spcAft>
                <a:spcPts val="567"/>
              </a:spcAft>
              <a:buClr>
                <a:srgbClr val="f49100"/>
              </a:buClr>
              <a:buSzPct val="75000"/>
              <a:buFont typeface="Symbol" charset="2"/>
              <a:buChar char=""/>
            </a:pPr>
            <a:r>
              <a:rPr b="0" lang="es-AR" sz="20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Cuarto nivel del esquema</a:t>
            </a:r>
            <a:endParaRPr b="0" lang="es-AR" sz="2000" spc="-1" strike="noStrike">
              <a:solidFill>
                <a:srgbClr val="dbf5f9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4" marL="2160000" indent="-216000">
              <a:spcAft>
                <a:spcPts val="283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Quinto nivel del esquema</a:t>
            </a:r>
            <a:endParaRPr b="0" lang="es-AR" sz="2000" spc="-1" strike="noStrike">
              <a:solidFill>
                <a:srgbClr val="dbf5f9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5" marL="2592000" indent="-216000">
              <a:spcAft>
                <a:spcPts val="283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Sexto nivel del esquema</a:t>
            </a:r>
            <a:endParaRPr b="0" lang="es-AR" sz="2000" spc="-1" strike="noStrike">
              <a:solidFill>
                <a:srgbClr val="dbf5f9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6" marL="3024000" indent="-216000">
              <a:spcAft>
                <a:spcPts val="283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Séptimo nivel del esquema</a:t>
            </a:r>
            <a:endParaRPr b="0" lang="es-AR" sz="2000" spc="-1" strike="noStrike">
              <a:solidFill>
                <a:srgbClr val="dbf5f9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99040" y="121320"/>
            <a:ext cx="10798560" cy="1262160"/>
          </a:xfrm>
          <a:prstGeom prst="rect">
            <a:avLst/>
          </a:prstGeom>
        </p:spPr>
        <p:txBody>
          <a:bodyPr lIns="0" rIns="0" tIns="0" bIns="0" anchor="b">
            <a:normAutofit/>
          </a:bodyPr>
          <a:p>
            <a:r>
              <a:rPr b="0" lang="es-AR" sz="6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Pulse para editar el formato del texto de título</a:t>
            </a:r>
            <a:endParaRPr b="0" lang="es-AR" sz="6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99040" y="1920240"/>
            <a:ext cx="10739520" cy="4663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Pulse para editar el formato de esquema del texto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Segundo nivel del esquema</a:t>
            </a:r>
            <a:endParaRPr b="0" lang="es-A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2" marL="1296000" indent="-288000">
              <a:spcAft>
                <a:spcPts val="850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Tercer nivel del esquema</a:t>
            </a:r>
            <a:endParaRPr b="0" lang="es-A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3" marL="1728000" indent="-216000">
              <a:spcAft>
                <a:spcPts val="567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es-A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Cuarto nivel del esquema</a:t>
            </a:r>
            <a:endParaRPr b="0" lang="es-A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4" marL="2160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Quinto nivel del esquema</a:t>
            </a:r>
            <a:endParaRPr b="0" lang="es-A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5" marL="2592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Sexto nivel del esquema</a:t>
            </a:r>
            <a:endParaRPr b="0" lang="es-A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6" marL="3024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Séptimo nivel del esquema</a:t>
            </a:r>
            <a:endParaRPr b="0" lang="es-A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599040" y="6887160"/>
            <a:ext cx="2795400" cy="521640"/>
          </a:xfrm>
          <a:prstGeom prst="rect">
            <a:avLst/>
          </a:prstGeom>
        </p:spPr>
        <p:txBody>
          <a:bodyPr lIns="0" rIns="0" tIns="0" bIns="0"/>
          <a:p>
            <a:r>
              <a:rPr b="0" lang="es-AR" sz="2400" spc="-1" strike="noStrike">
                <a:solidFill>
                  <a:srgbClr val="484848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 </a:t>
            </a:r>
            <a:endParaRPr b="0" lang="es-AR" sz="2400" spc="-1" strike="noStrike">
              <a:solidFill>
                <a:srgbClr val="484848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102560" y="6887160"/>
            <a:ext cx="3803040" cy="5216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s-AR" sz="2400" spc="-1" strike="noStrike">
                <a:solidFill>
                  <a:srgbClr val="484848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 </a:t>
            </a:r>
            <a:endParaRPr b="0" lang="es-AR" sz="2400" spc="-1" strike="noStrike">
              <a:solidFill>
                <a:srgbClr val="484848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02200" y="6887160"/>
            <a:ext cx="2795400" cy="521640"/>
          </a:xfrm>
          <a:prstGeom prst="rect">
            <a:avLst/>
          </a:prstGeom>
        </p:spPr>
        <p:txBody>
          <a:bodyPr lIns="0" rIns="0" tIns="0" bIns="0"/>
          <a:p>
            <a:pPr algn="r"/>
            <a:fld id="{2FF7960B-B896-4453-BD0C-0AF6170F8778}" type="slidenum">
              <a:rPr b="0" lang="es-AR" sz="2400" spc="-1" strike="noStrike">
                <a:solidFill>
                  <a:srgbClr val="484848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1</a:t>
            </a:fld>
            <a:endParaRPr b="0" lang="es-AR" sz="2400" spc="-1" strike="noStrike">
              <a:solidFill>
                <a:srgbClr val="484848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r>
              <a:rPr b="0" lang="es-AR" sz="60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Pulse para editar el formato del texto de título</a:t>
            </a:r>
            <a:endParaRPr b="0" lang="es-AR" sz="6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Aft>
                <a:spcPts val="1412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Pulse para editar el formato de esquema del texto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Segundo nivel del esquema</a:t>
            </a:r>
            <a:endParaRPr b="0" lang="es-A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2" marL="1296000" indent="-288000">
              <a:spcAft>
                <a:spcPts val="850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Tercer nivel del esquema</a:t>
            </a:r>
            <a:endParaRPr b="0" lang="es-A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3" marL="1728000" indent="-216000">
              <a:spcAft>
                <a:spcPts val="567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es-A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Cuarto nivel del esquema</a:t>
            </a:r>
            <a:endParaRPr b="0" lang="es-A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4" marL="2160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Quinto nivel del esquema</a:t>
            </a:r>
            <a:endParaRPr b="0" lang="es-A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5" marL="2592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Sexto nivel del esquema</a:t>
            </a:r>
            <a:endParaRPr b="0" lang="es-A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6" marL="3024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Séptimo nivel del esquema</a:t>
            </a:r>
            <a:endParaRPr b="0" lang="es-A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/>
          </p:nvPr>
        </p:nvSpPr>
        <p:spPr>
          <a:xfrm>
            <a:off x="599040" y="6827760"/>
            <a:ext cx="2795400" cy="521640"/>
          </a:xfrm>
          <a:prstGeom prst="rect">
            <a:avLst/>
          </a:prstGeom>
        </p:spPr>
        <p:txBody>
          <a:bodyPr lIns="0" rIns="0" tIns="0" bIns="0"/>
          <a:p>
            <a:r>
              <a:rPr b="0" lang="es-AR" sz="2400" spc="-1" strike="noStrike">
                <a:solidFill>
                  <a:srgbClr val="484848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&lt;fecha/hora&gt;</a:t>
            </a:r>
            <a:endParaRPr b="0" lang="es-AR" sz="2400" spc="-1" strike="noStrike">
              <a:solidFill>
                <a:srgbClr val="484848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ftr"/>
          </p:nvPr>
        </p:nvSpPr>
        <p:spPr>
          <a:xfrm>
            <a:off x="4102560" y="6827760"/>
            <a:ext cx="3803040" cy="5216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s-AR" sz="2400" spc="-1" strike="noStrike">
                <a:solidFill>
                  <a:srgbClr val="484848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&lt;pie de página&gt;</a:t>
            </a:r>
            <a:endParaRPr b="0" lang="es-AR" sz="2400" spc="-1" strike="noStrike">
              <a:solidFill>
                <a:srgbClr val="484848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sldNum"/>
          </p:nvPr>
        </p:nvSpPr>
        <p:spPr>
          <a:xfrm>
            <a:off x="9188640" y="6827760"/>
            <a:ext cx="2253600" cy="521640"/>
          </a:xfrm>
          <a:prstGeom prst="rect">
            <a:avLst/>
          </a:prstGeom>
        </p:spPr>
        <p:txBody>
          <a:bodyPr lIns="0" rIns="0" tIns="0" bIns="0"/>
          <a:p>
            <a:pPr algn="r"/>
            <a:fld id="{D10D28AE-66A8-4AB6-A9E5-0E84EDED3A11}" type="slidenum">
              <a:rPr b="0" lang="es-AR" sz="2400" spc="-1" strike="noStrike">
                <a:solidFill>
                  <a:srgbClr val="484848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&lt;número&gt;</a:t>
            </a:fld>
            <a:endParaRPr b="0" lang="es-AR" sz="2400" spc="-1" strike="noStrike">
              <a:solidFill>
                <a:srgbClr val="484848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0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548640" y="301320"/>
            <a:ext cx="10798560" cy="4453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r>
              <a:rPr b="0" lang="es-AR" sz="80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El peso de la historia</a:t>
            </a:r>
            <a:endParaRPr b="0" lang="es-AR" sz="8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29" name="TextShape 2"/>
          <p:cNvSpPr txBox="1"/>
          <p:nvPr/>
        </p:nvSpPr>
        <p:spPr>
          <a:xfrm>
            <a:off x="552960" y="5216400"/>
            <a:ext cx="10789920" cy="1550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1" lang="es-AR" sz="3600" spc="-1" strike="noStrike">
                <a:solidFill>
                  <a:srgbClr val="dbf5f9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Selín Carrasco</a:t>
            </a:r>
            <a:endParaRPr b="1" lang="es-AR" sz="3600" spc="-1" strike="noStrike">
              <a:solidFill>
                <a:srgbClr val="dbf5f9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599040" y="841320"/>
            <a:ext cx="10798560" cy="5851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es-AR" sz="4000" spc="-1" strike="noStrike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Source Sans Pro Black"/>
              </a:rPr>
              <a:t>Gracias</a:t>
            </a:r>
            <a:endParaRPr b="1" lang="es-AR" sz="4000" spc="-1" strike="noStrike">
              <a:solidFill>
                <a:srgbClr val="04617b"/>
              </a:solidFill>
              <a:uFill>
                <a:solidFill>
                  <a:srgbClr val="ffffff"/>
                </a:solidFill>
              </a:uFill>
              <a:latin typeface="Source Sans Pro Black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599040" y="121320"/>
            <a:ext cx="107985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r>
              <a:rPr b="0" lang="es-AR" sz="6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¿Por qué nos pesa?</a:t>
            </a:r>
            <a:endParaRPr b="0" lang="es-AR" sz="6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31" name="TextShape 2"/>
          <p:cNvSpPr txBox="1"/>
          <p:nvPr/>
        </p:nvSpPr>
        <p:spPr>
          <a:xfrm>
            <a:off x="599040" y="1920240"/>
            <a:ext cx="10739520" cy="4663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Mientras no la conozcamos y veamos analíticamente su validez en el contexto en que vivimos, será un peso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Es importante transformarla en un motor, y su combustible en la Era Digital es el conocimiento.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599040" y="121320"/>
            <a:ext cx="107985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r>
              <a:rPr b="0" lang="es-AR" sz="6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Durante la Era Industrial</a:t>
            </a:r>
            <a:endParaRPr b="0" lang="es-AR" sz="6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599040" y="1920240"/>
            <a:ext cx="10739520" cy="4663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Desde el determinismo pensábamos ir modificando la historia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Creando futuros que mejorarían un pasado muchas veces desconocido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La creencia que siempre todo sería para mejor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El objetivo, simplificar y reproducir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599040" y="121320"/>
            <a:ext cx="107985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r>
              <a:rPr b="0" lang="es-AR" sz="6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actualmente</a:t>
            </a:r>
            <a:endParaRPr b="0" lang="es-AR" sz="6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599040" y="1920240"/>
            <a:ext cx="10739520" cy="4663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Mientras la humanidad se va desarrollando globalmente en la Era Digital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Las tradiciones mantienen parcialmente al menos al 50% de los humanos en eras anteriores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Esto no es obvio y a veces tampoco es visible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Pero ocurre en nuestras grandes ciudades y en los pueblos pequeños.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599040" y="121320"/>
            <a:ext cx="107985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r>
              <a:rPr b="0" lang="es-AR" sz="6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Las tradiciones</a:t>
            </a:r>
            <a:endParaRPr b="0" lang="es-AR" sz="6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37" name="TextShape 2"/>
          <p:cNvSpPr txBox="1"/>
          <p:nvPr/>
        </p:nvSpPr>
        <p:spPr>
          <a:xfrm>
            <a:off x="599040" y="1920240"/>
            <a:ext cx="10739520" cy="4663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Son historias individuales con peso individual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En el hipermundo coexisten otras heterotopías que engloban a individuos, pocos o miles, o millones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Las distintas dimensiones del hipermundo mantienen velocidades diferenciadas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El individuo en muy individuo y mantiene una burbuja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599040" y="121320"/>
            <a:ext cx="107985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r>
              <a:rPr b="0" lang="es-AR" sz="6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Las tradiciones</a:t>
            </a:r>
            <a:endParaRPr b="0" lang="es-AR" sz="6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39" name="TextShape 2"/>
          <p:cNvSpPr txBox="1"/>
          <p:nvPr/>
        </p:nvSpPr>
        <p:spPr>
          <a:xfrm>
            <a:off x="599040" y="1920240"/>
            <a:ext cx="10739520" cy="4663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Son un factor determinante al plantear la educación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La tradición es un filtro que cada individuo aplica a su proceso formativo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Es importante considerarla, asociarla a la representación de conocimiento para que el estudiante pueda re-representarlo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Ejemplo: los grupos de trabajo de “la tierra es plana”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599040" y="121320"/>
            <a:ext cx="107985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r>
              <a:rPr b="0" lang="es-AR" sz="6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tradición</a:t>
            </a:r>
            <a:endParaRPr b="0" lang="es-AR" sz="6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41" name="TextShape 2"/>
          <p:cNvSpPr txBox="1"/>
          <p:nvPr/>
        </p:nvSpPr>
        <p:spPr>
          <a:xfrm>
            <a:off x="599040" y="1920240"/>
            <a:ext cx="10739520" cy="4663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Son filtros de tradición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Nacionalidad</a:t>
            </a:r>
            <a:endParaRPr b="0" lang="es-A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Religión</a:t>
            </a:r>
            <a:endParaRPr b="0" lang="es-A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Ideología</a:t>
            </a:r>
            <a:endParaRPr b="0" lang="es-A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Etnia</a:t>
            </a:r>
            <a:endParaRPr b="0" lang="es-A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idiomas</a:t>
            </a:r>
            <a:endParaRPr b="0" lang="es-A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599040" y="121320"/>
            <a:ext cx="107985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r>
              <a:rPr b="0" lang="es-AR" sz="6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Es factor crítico</a:t>
            </a:r>
            <a:endParaRPr b="0" lang="es-AR" sz="6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43" name="TextShape 2"/>
          <p:cNvSpPr txBox="1"/>
          <p:nvPr/>
        </p:nvSpPr>
        <p:spPr>
          <a:xfrm>
            <a:off x="599040" y="1920240"/>
            <a:ext cx="10739520" cy="4663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Para el éxito educativo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La tradición es el filtro de desarrollo personal, o universal o segmentado.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Es elemento positivo, si es considerado como potenciador de manera explícita.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599040" y="121320"/>
            <a:ext cx="107985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r>
              <a:rPr b="0" lang="es-AR" sz="6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ource Sans Pro Light"/>
              </a:rPr>
              <a:t>Consideración educativa: la tradición...</a:t>
            </a:r>
            <a:endParaRPr b="0" lang="es-AR" sz="6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Source Sans Pro Light"/>
            </a:endParaRPr>
          </a:p>
        </p:txBody>
      </p:sp>
      <p:sp>
        <p:nvSpPr>
          <p:cNvPr id="145" name="TextShape 2"/>
          <p:cNvSpPr txBox="1"/>
          <p:nvPr/>
        </p:nvSpPr>
        <p:spPr>
          <a:xfrm>
            <a:off x="599040" y="1920240"/>
            <a:ext cx="10739520" cy="4663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Necesita ser considerada de manera permanente durante el proceso educativo.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No puede ser cubierta con un barniz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Necesita ser integrada para potenciar al individuo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ource Sans Pro"/>
              </a:rPr>
              <a:t>De ser olvidada o contrariada resurge con fuerza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Source Sans Pro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Application>LibreOffice/5.3.3.2$Windows_x86 LibreOffice_project/3d9a8b4b4e538a85e0782bd6c2d430bafe583448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2018-04-16T08:34:55Z</dcterms:created>
  <dc:creator/>
  <dc:description/>
  <dc:language>en-US</dc:language>
  <cp:lastModifiedBy/>
  <dcterms:modified xsi:type="dcterms:W3CDTF">2018-04-16T19:53:36Z</dcterms:modified>
  <cp:revision>8</cp:revision>
  <dc:subject/>
  <dc:title/>
</cp:coreProperties>
</file>