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Source Code Pro" panose="020B0604020202020204" charset="0"/>
      <p:regular r:id="rId18"/>
      <p:bold r:id="rId19"/>
      <p:italic r:id="rId20"/>
      <p:boldItalic r:id="rId21"/>
    </p:embeddedFont>
    <p:embeddedFont>
      <p:font typeface="Amatic SC" panose="020B0604020202020204" charset="-79"/>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20699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6478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404630ee0a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404630ee0a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5762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430b89dd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430b89dd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5772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43245aefe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43245aefe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5403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404630ee0a_2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404630ee0a_2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342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404630ee0a_2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404630ee0a_2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1324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404630ee0a_2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404630ee0a_2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7378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404630ee0a_2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404630ee0a_2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6262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404630ee0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404630ee0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3632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404630ee0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404630ee0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1591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404630ee0a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404630ee0a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8479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404630ee0a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404630ee0a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1963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404630ee0a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404630ee0a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2972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404630ee0a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404630ee0a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8808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404630ee0a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404630ee0a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4113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0"/>
              </a:spcBef>
              <a:spcAft>
                <a:spcPts val="0"/>
              </a:spcAft>
              <a:buClr>
                <a:schemeClr val="accent1"/>
              </a:buClr>
              <a:buSzPts val="1400"/>
              <a:buChar char="○"/>
              <a:defRPr>
                <a:solidFill>
                  <a:schemeClr val="accent1"/>
                </a:solidFill>
                <a:highlight>
                  <a:schemeClr val="lt1"/>
                </a:highlight>
              </a:defRPr>
            </a:lvl2pPr>
            <a:lvl3pPr marL="1371600" lvl="2" indent="-317500">
              <a:spcBef>
                <a:spcPts val="0"/>
              </a:spcBef>
              <a:spcAft>
                <a:spcPts val="0"/>
              </a:spcAft>
              <a:buClr>
                <a:schemeClr val="accent1"/>
              </a:buClr>
              <a:buSzPts val="1400"/>
              <a:buChar char="■"/>
              <a:defRPr>
                <a:solidFill>
                  <a:schemeClr val="accent1"/>
                </a:solidFill>
                <a:highlight>
                  <a:schemeClr val="lt1"/>
                </a:highlight>
              </a:defRPr>
            </a:lvl3pPr>
            <a:lvl4pPr marL="1828800" lvl="3" indent="-317500">
              <a:spcBef>
                <a:spcPts val="0"/>
              </a:spcBef>
              <a:spcAft>
                <a:spcPts val="0"/>
              </a:spcAft>
              <a:buClr>
                <a:schemeClr val="accent1"/>
              </a:buClr>
              <a:buSzPts val="1400"/>
              <a:buChar char="●"/>
              <a:defRPr>
                <a:solidFill>
                  <a:schemeClr val="accent1"/>
                </a:solidFill>
                <a:highlight>
                  <a:schemeClr val="lt1"/>
                </a:highlight>
              </a:defRPr>
            </a:lvl4pPr>
            <a:lvl5pPr marL="2286000" lvl="4" indent="-317500">
              <a:spcBef>
                <a:spcPts val="0"/>
              </a:spcBef>
              <a:spcAft>
                <a:spcPts val="0"/>
              </a:spcAft>
              <a:buClr>
                <a:schemeClr val="accent1"/>
              </a:buClr>
              <a:buSzPts val="1400"/>
              <a:buChar char="○"/>
              <a:defRPr>
                <a:solidFill>
                  <a:schemeClr val="accent1"/>
                </a:solidFill>
                <a:highlight>
                  <a:schemeClr val="lt1"/>
                </a:highlight>
              </a:defRPr>
            </a:lvl5pPr>
            <a:lvl6pPr marL="2743200" lvl="5" indent="-317500">
              <a:spcBef>
                <a:spcPts val="0"/>
              </a:spcBef>
              <a:spcAft>
                <a:spcPts val="0"/>
              </a:spcAft>
              <a:buClr>
                <a:schemeClr val="accent1"/>
              </a:buClr>
              <a:buSzPts val="1400"/>
              <a:buChar char="■"/>
              <a:defRPr>
                <a:solidFill>
                  <a:schemeClr val="accent1"/>
                </a:solidFill>
                <a:highlight>
                  <a:schemeClr val="lt1"/>
                </a:highlight>
              </a:defRPr>
            </a:lvl6pPr>
            <a:lvl7pPr marL="3200400" lvl="6" indent="-317500">
              <a:spcBef>
                <a:spcPts val="0"/>
              </a:spcBef>
              <a:spcAft>
                <a:spcPts val="0"/>
              </a:spcAft>
              <a:buClr>
                <a:schemeClr val="accent1"/>
              </a:buClr>
              <a:buSzPts val="1400"/>
              <a:buChar char="●"/>
              <a:defRPr>
                <a:solidFill>
                  <a:schemeClr val="accent1"/>
                </a:solidFill>
                <a:highlight>
                  <a:schemeClr val="lt1"/>
                </a:highlight>
              </a:defRPr>
            </a:lvl7pPr>
            <a:lvl8pPr marL="3657600" lvl="7" indent="-317500">
              <a:spcBef>
                <a:spcPts val="0"/>
              </a:spcBef>
              <a:spcAft>
                <a:spcPts val="0"/>
              </a:spcAft>
              <a:buClr>
                <a:schemeClr val="accent1"/>
              </a:buClr>
              <a:buSzPts val="1400"/>
              <a:buChar char="○"/>
              <a:defRPr>
                <a:solidFill>
                  <a:schemeClr val="accent1"/>
                </a:solidFill>
                <a:highlight>
                  <a:schemeClr val="lt1"/>
                </a:highlight>
              </a:defRPr>
            </a:lvl8pPr>
            <a:lvl9pPr marL="4114800" lvl="8" indent="-317500">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concepto.de/usuario/" TargetMode="External"/><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concepto.de/navegador-web/" TargetMode="External"/><Relationship Id="rId5" Type="http://schemas.openxmlformats.org/officeDocument/2006/relationships/hyperlink" Target="https://concepto.de/hoja-de-calculo/" TargetMode="External"/><Relationship Id="rId4" Type="http://schemas.openxmlformats.org/officeDocument/2006/relationships/hyperlink" Target="https://concepto.de/objetiv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s-419"/>
              <a:t>Conceptos Básicos de la Informática</a:t>
            </a:r>
            <a:endParaRPr/>
          </a:p>
        </p:txBody>
      </p:sp>
      <p:sp>
        <p:nvSpPr>
          <p:cNvPr id="57" name="Google Shape;57;p13"/>
          <p:cNvSpPr txBox="1">
            <a:spLocks noGrp="1"/>
          </p:cNvSpPr>
          <p:nvPr>
            <p:ph type="subTitle" idx="1"/>
          </p:nvPr>
        </p:nvSpPr>
        <p:spPr>
          <a:xfrm>
            <a:off x="311700" y="3890400"/>
            <a:ext cx="8735100" cy="1027500"/>
          </a:xfrm>
          <a:prstGeom prst="rect">
            <a:avLst/>
          </a:prstGeom>
        </p:spPr>
        <p:txBody>
          <a:bodyPr spcFirstLastPara="1" wrap="square" lIns="91425" tIns="91425" rIns="0" bIns="0" anchor="ctr" anchorCtr="0">
            <a:normAutofit fontScale="85000" lnSpcReduction="20000"/>
          </a:bodyPr>
          <a:lstStyle/>
          <a:p>
            <a:pPr marL="0" lvl="0" indent="0" algn="ctr" rtl="0">
              <a:spcBef>
                <a:spcPts val="0"/>
              </a:spcBef>
              <a:spcAft>
                <a:spcPts val="0"/>
              </a:spcAft>
              <a:buNone/>
            </a:pPr>
            <a:r>
              <a:rPr lang="es-419"/>
              <a:t>Elementos de la Informática - Unidad I</a:t>
            </a:r>
            <a:endParaRPr/>
          </a:p>
          <a:p>
            <a:pPr marL="0" lvl="0" indent="0" algn="ctr" rtl="0">
              <a:spcBef>
                <a:spcPts val="0"/>
              </a:spcBef>
              <a:spcAft>
                <a:spcPts val="0"/>
              </a:spcAft>
              <a:buNone/>
            </a:pPr>
            <a:endParaRPr/>
          </a:p>
          <a:p>
            <a:pPr marL="0" lvl="0" indent="0" algn="ctr" rtl="0">
              <a:lnSpc>
                <a:spcPct val="100000"/>
              </a:lnSpc>
              <a:spcBef>
                <a:spcPts val="0"/>
              </a:spcBef>
              <a:spcAft>
                <a:spcPts val="0"/>
              </a:spcAft>
              <a:buNone/>
            </a:pPr>
            <a:r>
              <a:rPr lang="es-419" sz="1456">
                <a:solidFill>
                  <a:srgbClr val="000000"/>
                </a:solidFill>
                <a:latin typeface="Arial"/>
                <a:ea typeface="Arial"/>
                <a:cs typeface="Arial"/>
                <a:sym typeface="Arial"/>
              </a:rPr>
              <a:t>Técnico en Administración  y Gestión de Instituciones Universitarias </a:t>
            </a:r>
            <a:endParaRPr sz="1756"/>
          </a:p>
          <a:p>
            <a:pPr marL="0" lvl="0" indent="0" algn="ctr" rtl="0">
              <a:lnSpc>
                <a:spcPct val="100000"/>
              </a:lnSpc>
              <a:spcBef>
                <a:spcPts val="1000"/>
              </a:spcBef>
              <a:spcAft>
                <a:spcPts val="0"/>
              </a:spcAft>
              <a:buNone/>
            </a:pPr>
            <a:r>
              <a:rPr lang="es-419" sz="1756"/>
              <a:t>UNSL - TAGIU</a:t>
            </a:r>
            <a:endParaRPr sz="1756"/>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Hardware Interno</a:t>
            </a:r>
            <a:endParaRPr/>
          </a:p>
        </p:txBody>
      </p:sp>
      <p:sp>
        <p:nvSpPr>
          <p:cNvPr id="115" name="Google Shape;115;p22"/>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a:t>Se refiere a las componentes Internas de una computadora.</a:t>
            </a:r>
            <a:endParaRPr/>
          </a:p>
          <a:p>
            <a:pPr marL="457200" lvl="0" indent="-342900" algn="l" rtl="0">
              <a:spcBef>
                <a:spcPts val="1200"/>
              </a:spcBef>
              <a:spcAft>
                <a:spcPts val="0"/>
              </a:spcAft>
              <a:buSzPts val="1800"/>
              <a:buChar char="●"/>
            </a:pPr>
            <a:r>
              <a:rPr lang="es-419"/>
              <a:t>Placa Madre</a:t>
            </a:r>
            <a:endParaRPr/>
          </a:p>
          <a:p>
            <a:pPr marL="457200" lvl="0" indent="-342900" algn="l" rtl="0">
              <a:spcBef>
                <a:spcPts val="0"/>
              </a:spcBef>
              <a:spcAft>
                <a:spcPts val="0"/>
              </a:spcAft>
              <a:buSzPts val="1800"/>
              <a:buChar char="●"/>
            </a:pPr>
            <a:r>
              <a:rPr lang="es-419"/>
              <a:t>Microprocesador</a:t>
            </a:r>
            <a:endParaRPr/>
          </a:p>
          <a:p>
            <a:pPr marL="457200" lvl="0" indent="-342900" algn="l" rtl="0">
              <a:spcBef>
                <a:spcPts val="0"/>
              </a:spcBef>
              <a:spcAft>
                <a:spcPts val="0"/>
              </a:spcAft>
              <a:buSzPts val="1800"/>
              <a:buChar char="●"/>
            </a:pPr>
            <a:r>
              <a:rPr lang="es-419"/>
              <a:t>Memorias</a:t>
            </a:r>
            <a:endParaRPr/>
          </a:p>
          <a:p>
            <a:pPr marL="457200" lvl="0" indent="-342900" algn="l" rtl="0">
              <a:spcBef>
                <a:spcPts val="0"/>
              </a:spcBef>
              <a:spcAft>
                <a:spcPts val="0"/>
              </a:spcAft>
              <a:buSzPts val="1800"/>
              <a:buChar char="●"/>
            </a:pPr>
            <a:r>
              <a:rPr lang="es-419"/>
              <a:t>Fuente de Alimentación</a:t>
            </a:r>
            <a:endParaRPr/>
          </a:p>
          <a:p>
            <a:pPr marL="457200" lvl="0" indent="-342900" algn="l" rtl="0">
              <a:spcBef>
                <a:spcPts val="0"/>
              </a:spcBef>
              <a:spcAft>
                <a:spcPts val="0"/>
              </a:spcAft>
              <a:buSzPts val="1800"/>
              <a:buChar char="●"/>
            </a:pPr>
            <a:r>
              <a:rPr lang="es-419"/>
              <a:t>Discos duros</a:t>
            </a:r>
            <a:endParaRPr/>
          </a:p>
          <a:p>
            <a:pPr marL="457200" lvl="0" indent="-342900" algn="l" rtl="0">
              <a:spcBef>
                <a:spcPts val="0"/>
              </a:spcBef>
              <a:spcAft>
                <a:spcPts val="0"/>
              </a:spcAft>
              <a:buSzPts val="1800"/>
              <a:buChar char="●"/>
            </a:pPr>
            <a:r>
              <a:rPr lang="es-419"/>
              <a:t>Tarjetas de Expansión</a:t>
            </a:r>
            <a:endParaRPr/>
          </a:p>
        </p:txBody>
      </p:sp>
      <p:pic>
        <p:nvPicPr>
          <p:cNvPr id="116" name="Google Shape;116;p22"/>
          <p:cNvPicPr preferRelativeResize="0"/>
          <p:nvPr/>
        </p:nvPicPr>
        <p:blipFill>
          <a:blip r:embed="rId3">
            <a:alphaModFix/>
          </a:blip>
          <a:stretch>
            <a:fillRect/>
          </a:stretch>
        </p:blipFill>
        <p:spPr>
          <a:xfrm rot="503163">
            <a:off x="4671925" y="1951025"/>
            <a:ext cx="3542650" cy="2656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Hardware Interno - Funciones</a:t>
            </a:r>
            <a:endParaRPr/>
          </a:p>
        </p:txBody>
      </p:sp>
      <p:sp>
        <p:nvSpPr>
          <p:cNvPr id="122" name="Google Shape;122;p23"/>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fontScale="85000" lnSpcReduction="10000"/>
          </a:bodyPr>
          <a:lstStyle/>
          <a:p>
            <a:pPr marL="457200" lvl="0" indent="-325755" algn="l" rtl="0">
              <a:spcBef>
                <a:spcPts val="0"/>
              </a:spcBef>
              <a:spcAft>
                <a:spcPts val="0"/>
              </a:spcAft>
              <a:buSzPct val="100000"/>
              <a:buChar char="●"/>
            </a:pPr>
            <a:r>
              <a:rPr lang="es-419" b="1"/>
              <a:t>Placa Madre</a:t>
            </a:r>
            <a:r>
              <a:rPr lang="es-419"/>
              <a:t>: interconecta a los dispositivos de hardware interno entre sí.</a:t>
            </a:r>
            <a:endParaRPr/>
          </a:p>
          <a:p>
            <a:pPr marL="457200" lvl="0" indent="-325755" algn="l" rtl="0">
              <a:spcBef>
                <a:spcPts val="0"/>
              </a:spcBef>
              <a:spcAft>
                <a:spcPts val="0"/>
              </a:spcAft>
              <a:buSzPct val="100000"/>
              <a:buChar char="●"/>
            </a:pPr>
            <a:r>
              <a:rPr lang="es-419" b="1"/>
              <a:t>Microprocesador</a:t>
            </a:r>
            <a:r>
              <a:rPr lang="es-419"/>
              <a:t>: es el cerebro de la computadora, encargado de procesar toda la información. </a:t>
            </a:r>
            <a:endParaRPr/>
          </a:p>
          <a:p>
            <a:pPr marL="457200" lvl="0" indent="-325755" algn="l" rtl="0">
              <a:spcBef>
                <a:spcPts val="0"/>
              </a:spcBef>
              <a:spcAft>
                <a:spcPts val="0"/>
              </a:spcAft>
              <a:buSzPct val="100000"/>
              <a:buChar char="●"/>
            </a:pPr>
            <a:r>
              <a:rPr lang="es-419" b="1"/>
              <a:t>Memorias</a:t>
            </a:r>
            <a:r>
              <a:rPr lang="es-419"/>
              <a:t>: Almacenamiento de datos de manera temporal</a:t>
            </a:r>
            <a:endParaRPr/>
          </a:p>
          <a:p>
            <a:pPr marL="457200" lvl="0" indent="-325755" algn="l" rtl="0">
              <a:spcBef>
                <a:spcPts val="0"/>
              </a:spcBef>
              <a:spcAft>
                <a:spcPts val="0"/>
              </a:spcAft>
              <a:buSzPct val="100000"/>
              <a:buChar char="●"/>
            </a:pPr>
            <a:r>
              <a:rPr lang="es-419" b="1"/>
              <a:t>Fuente de Alimentación</a:t>
            </a:r>
            <a:r>
              <a:rPr lang="es-419"/>
              <a:t>: Convierte la corriente alterna en corriente continua para administrar al hardware interno de la PC.</a:t>
            </a:r>
            <a:endParaRPr/>
          </a:p>
          <a:p>
            <a:pPr marL="457200" lvl="0" indent="-325755" algn="l" rtl="0">
              <a:spcBef>
                <a:spcPts val="0"/>
              </a:spcBef>
              <a:spcAft>
                <a:spcPts val="0"/>
              </a:spcAft>
              <a:buSzPct val="100000"/>
              <a:buChar char="●"/>
            </a:pPr>
            <a:r>
              <a:rPr lang="es-419" b="1"/>
              <a:t>Discos duros</a:t>
            </a:r>
            <a:r>
              <a:rPr lang="es-419"/>
              <a:t>: Almacenamiento de información de usuario a largo plazo.</a:t>
            </a:r>
            <a:endParaRPr/>
          </a:p>
          <a:p>
            <a:pPr marL="457200" lvl="0" indent="-325755" algn="l" rtl="0">
              <a:spcBef>
                <a:spcPts val="0"/>
              </a:spcBef>
              <a:spcAft>
                <a:spcPts val="0"/>
              </a:spcAft>
              <a:buSzPct val="100000"/>
              <a:buChar char="●"/>
            </a:pPr>
            <a:r>
              <a:rPr lang="es-419" b="1"/>
              <a:t>Tarjetas de Expansión</a:t>
            </a:r>
            <a:r>
              <a:rPr lang="es-419"/>
              <a:t>: permite expandir / mejorar las capacidades de la computadora a la que se inserta. Por ejemplo placa de video.</a:t>
            </a:r>
            <a:endParaRPr/>
          </a:p>
          <a:p>
            <a:pPr marL="457200" lvl="0" indent="-325755" algn="l" rtl="0">
              <a:spcBef>
                <a:spcPts val="0"/>
              </a:spcBef>
              <a:spcAft>
                <a:spcPts val="0"/>
              </a:spcAft>
              <a:buSzPct val="100000"/>
              <a:buChar char="●"/>
            </a:pPr>
            <a:r>
              <a:rPr lang="es-419" b="1"/>
              <a:t>Tarjeta de red</a:t>
            </a:r>
            <a:r>
              <a:rPr lang="es-419"/>
              <a:t>: permite la conexión a una red informática.</a:t>
            </a:r>
            <a:endParaRPr/>
          </a:p>
          <a:p>
            <a:pPr marL="0" lvl="0" indent="0" algn="l" rtl="0">
              <a:spcBef>
                <a:spcPts val="1200"/>
              </a:spcBef>
              <a:spcAft>
                <a:spcPts val="12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Hardware Interno</a:t>
            </a:r>
            <a:endParaRPr/>
          </a:p>
        </p:txBody>
      </p:sp>
      <p:pic>
        <p:nvPicPr>
          <p:cNvPr id="128" name="Google Shape;128;p24"/>
          <p:cNvPicPr preferRelativeResize="0"/>
          <p:nvPr/>
        </p:nvPicPr>
        <p:blipFill rotWithShape="1">
          <a:blip r:embed="rId3">
            <a:alphaModFix/>
          </a:blip>
          <a:srcRect b="16715"/>
          <a:stretch/>
        </p:blipFill>
        <p:spPr>
          <a:xfrm>
            <a:off x="832525" y="859600"/>
            <a:ext cx="7281651" cy="4283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Componentes Externas o Periféricos</a:t>
            </a:r>
            <a:endParaRPr/>
          </a:p>
        </p:txBody>
      </p:sp>
      <p:sp>
        <p:nvSpPr>
          <p:cNvPr id="134" name="Google Shape;134;p2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a:t>Por ejemplo: </a:t>
            </a:r>
            <a:endParaRPr/>
          </a:p>
          <a:p>
            <a:pPr marL="457200" lvl="0" indent="-342900" algn="l" rtl="0">
              <a:spcBef>
                <a:spcPts val="1200"/>
              </a:spcBef>
              <a:spcAft>
                <a:spcPts val="0"/>
              </a:spcAft>
              <a:buSzPts val="1800"/>
              <a:buChar char="●"/>
            </a:pPr>
            <a:r>
              <a:rPr lang="es-419"/>
              <a:t>Teclado</a:t>
            </a:r>
            <a:endParaRPr/>
          </a:p>
          <a:p>
            <a:pPr marL="457200" lvl="0" indent="-342900" algn="l" rtl="0">
              <a:spcBef>
                <a:spcPts val="0"/>
              </a:spcBef>
              <a:spcAft>
                <a:spcPts val="0"/>
              </a:spcAft>
              <a:buSzPts val="1800"/>
              <a:buChar char="●"/>
            </a:pPr>
            <a:r>
              <a:rPr lang="es-419"/>
              <a:t>Mouse</a:t>
            </a:r>
            <a:endParaRPr/>
          </a:p>
          <a:p>
            <a:pPr marL="457200" lvl="0" indent="-342900" algn="l" rtl="0">
              <a:spcBef>
                <a:spcPts val="0"/>
              </a:spcBef>
              <a:spcAft>
                <a:spcPts val="0"/>
              </a:spcAft>
              <a:buSzPts val="1800"/>
              <a:buChar char="●"/>
            </a:pPr>
            <a:r>
              <a:rPr lang="es-419"/>
              <a:t>Monitor</a:t>
            </a:r>
            <a:endParaRPr/>
          </a:p>
          <a:p>
            <a:pPr marL="457200" lvl="0" indent="-342900" algn="l" rtl="0">
              <a:spcBef>
                <a:spcPts val="0"/>
              </a:spcBef>
              <a:spcAft>
                <a:spcPts val="0"/>
              </a:spcAft>
              <a:buSzPts val="1800"/>
              <a:buChar char="●"/>
            </a:pPr>
            <a:r>
              <a:rPr lang="es-419"/>
              <a:t>Escáner</a:t>
            </a:r>
            <a:endParaRPr/>
          </a:p>
          <a:p>
            <a:pPr marL="457200" lvl="0" indent="-342900" algn="l" rtl="0">
              <a:spcBef>
                <a:spcPts val="0"/>
              </a:spcBef>
              <a:spcAft>
                <a:spcPts val="0"/>
              </a:spcAft>
              <a:buSzPts val="1800"/>
              <a:buChar char="●"/>
            </a:pPr>
            <a:r>
              <a:rPr lang="es-419"/>
              <a:t>Micrófono</a:t>
            </a:r>
            <a:endParaRPr/>
          </a:p>
          <a:p>
            <a:pPr marL="457200" lvl="0" indent="-342900" algn="l" rtl="0">
              <a:spcBef>
                <a:spcPts val="0"/>
              </a:spcBef>
              <a:spcAft>
                <a:spcPts val="0"/>
              </a:spcAft>
              <a:buSzPts val="1800"/>
              <a:buChar char="●"/>
            </a:pPr>
            <a:r>
              <a:rPr lang="es-419"/>
              <a:t>Joystick</a:t>
            </a:r>
            <a:endParaRPr/>
          </a:p>
          <a:p>
            <a:pPr marL="457200" lvl="0" indent="-342900" algn="l" rtl="0">
              <a:spcBef>
                <a:spcPts val="0"/>
              </a:spcBef>
              <a:spcAft>
                <a:spcPts val="0"/>
              </a:spcAft>
              <a:buSzPts val="1800"/>
              <a:buChar char="●"/>
            </a:pPr>
            <a:r>
              <a:rPr lang="es-419"/>
              <a:t>Parlantes</a:t>
            </a:r>
            <a:endParaRPr/>
          </a:p>
        </p:txBody>
      </p:sp>
      <p:pic>
        <p:nvPicPr>
          <p:cNvPr id="135" name="Google Shape;135;p25"/>
          <p:cNvPicPr preferRelativeResize="0"/>
          <p:nvPr/>
        </p:nvPicPr>
        <p:blipFill>
          <a:blip r:embed="rId3">
            <a:alphaModFix/>
          </a:blip>
          <a:stretch>
            <a:fillRect/>
          </a:stretch>
        </p:blipFill>
        <p:spPr>
          <a:xfrm rot="-524375">
            <a:off x="3782175" y="1080675"/>
            <a:ext cx="4191000" cy="3467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Periféricos:  de entrada, de salida, mixtos</a:t>
            </a:r>
            <a:endParaRPr/>
          </a:p>
        </p:txBody>
      </p:sp>
      <p:sp>
        <p:nvSpPr>
          <p:cNvPr id="141" name="Google Shape;141;p26"/>
          <p:cNvSpPr txBox="1">
            <a:spLocks noGrp="1"/>
          </p:cNvSpPr>
          <p:nvPr>
            <p:ph type="body" idx="1"/>
          </p:nvPr>
        </p:nvSpPr>
        <p:spPr>
          <a:xfrm>
            <a:off x="311700" y="1228675"/>
            <a:ext cx="2675700" cy="3340200"/>
          </a:xfrm>
          <a:prstGeom prst="rect">
            <a:avLst/>
          </a:prstGeom>
          <a:ln w="9525" cap="flat" cmpd="sng">
            <a:solidFill>
              <a:schemeClr val="accent4"/>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s-419" sz="1900" b="1">
                <a:solidFill>
                  <a:srgbClr val="4A86E8"/>
                </a:solidFill>
              </a:rPr>
              <a:t>De entrada:</a:t>
            </a:r>
            <a:r>
              <a:rPr lang="es-419"/>
              <a:t> Son aquellos que permiten el ingreso de información desde una fuente externa.</a:t>
            </a:r>
            <a:endParaRPr/>
          </a:p>
          <a:p>
            <a:pPr marL="0" lvl="0" indent="0" algn="l" rtl="0">
              <a:spcBef>
                <a:spcPts val="1200"/>
              </a:spcBef>
              <a:spcAft>
                <a:spcPts val="1200"/>
              </a:spcAft>
              <a:buNone/>
            </a:pPr>
            <a:endParaRPr/>
          </a:p>
        </p:txBody>
      </p:sp>
      <p:sp>
        <p:nvSpPr>
          <p:cNvPr id="142" name="Google Shape;142;p26"/>
          <p:cNvSpPr txBox="1">
            <a:spLocks noGrp="1"/>
          </p:cNvSpPr>
          <p:nvPr>
            <p:ph type="body" idx="1"/>
          </p:nvPr>
        </p:nvSpPr>
        <p:spPr>
          <a:xfrm>
            <a:off x="3158375" y="1228675"/>
            <a:ext cx="2675700" cy="3340200"/>
          </a:xfrm>
          <a:prstGeom prst="rect">
            <a:avLst/>
          </a:prstGeom>
          <a:ln w="9525" cap="flat" cmpd="sng">
            <a:solidFill>
              <a:srgbClr val="00FF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1200"/>
              </a:spcAft>
              <a:buNone/>
            </a:pPr>
            <a:r>
              <a:rPr lang="es-419" sz="1900" b="1">
                <a:solidFill>
                  <a:srgbClr val="38761D"/>
                </a:solidFill>
                <a:highlight>
                  <a:schemeClr val="lt1"/>
                </a:highlight>
              </a:rPr>
              <a:t>De salida:</a:t>
            </a:r>
            <a:r>
              <a:rPr lang="es-419"/>
              <a:t> Nos permiten mostrar, emitir información desde la computadora. </a:t>
            </a:r>
            <a:endParaRPr/>
          </a:p>
        </p:txBody>
      </p:sp>
      <p:sp>
        <p:nvSpPr>
          <p:cNvPr id="143" name="Google Shape;143;p26"/>
          <p:cNvSpPr txBox="1">
            <a:spLocks noGrp="1"/>
          </p:cNvSpPr>
          <p:nvPr>
            <p:ph type="body" idx="1"/>
          </p:nvPr>
        </p:nvSpPr>
        <p:spPr>
          <a:xfrm>
            <a:off x="6058575" y="1228675"/>
            <a:ext cx="2675700" cy="3340200"/>
          </a:xfrm>
          <a:prstGeom prst="rect">
            <a:avLst/>
          </a:prstGeom>
          <a:ln w="9525" cap="flat" cmpd="sng">
            <a:solidFill>
              <a:srgbClr val="FFFF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1200"/>
              </a:spcAft>
              <a:buNone/>
            </a:pPr>
            <a:r>
              <a:rPr lang="es-419" sz="1900" b="1">
                <a:solidFill>
                  <a:srgbClr val="FF9900"/>
                </a:solidFill>
              </a:rPr>
              <a:t>Mixtos:</a:t>
            </a:r>
            <a:r>
              <a:rPr lang="es-419"/>
              <a:t> Pueden operar como periféricos de entrada y de salida.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Tipos de Periféricos</a:t>
            </a:r>
            <a:endParaRPr/>
          </a:p>
        </p:txBody>
      </p:sp>
      <p:pic>
        <p:nvPicPr>
          <p:cNvPr id="149" name="Google Shape;149;p27"/>
          <p:cNvPicPr preferRelativeResize="0"/>
          <p:nvPr/>
        </p:nvPicPr>
        <p:blipFill rotWithShape="1">
          <a:blip r:embed="rId3">
            <a:alphaModFix/>
          </a:blip>
          <a:srcRect t="22467" b="6745"/>
          <a:stretch/>
        </p:blipFill>
        <p:spPr>
          <a:xfrm>
            <a:off x="1479625" y="1093850"/>
            <a:ext cx="5537325" cy="39197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La Computadora</a:t>
            </a:r>
            <a:endParaRPr/>
          </a:p>
        </p:txBody>
      </p:sp>
      <p:sp>
        <p:nvSpPr>
          <p:cNvPr id="63" name="Google Shape;63;p1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s-419" b="1"/>
              <a:t>Def1:</a:t>
            </a:r>
            <a:r>
              <a:rPr lang="es-419"/>
              <a:t> Es una máquina que puede resolver problemas ejecutando</a:t>
            </a:r>
            <a:endParaRPr/>
          </a:p>
          <a:p>
            <a:pPr marL="0" lvl="0" indent="0" algn="l" rtl="0">
              <a:spcBef>
                <a:spcPts val="1200"/>
              </a:spcBef>
              <a:spcAft>
                <a:spcPts val="0"/>
              </a:spcAft>
              <a:buNone/>
            </a:pPr>
            <a:r>
              <a:rPr lang="es-419"/>
              <a:t>las instrucciones que recibe de las personas.</a:t>
            </a:r>
            <a:endParaRPr/>
          </a:p>
          <a:p>
            <a:pPr marL="0" lvl="0" indent="0" algn="l" rtl="0">
              <a:spcBef>
                <a:spcPts val="1200"/>
              </a:spcBef>
              <a:spcAft>
                <a:spcPts val="0"/>
              </a:spcAft>
              <a:buClr>
                <a:schemeClr val="dk1"/>
              </a:buClr>
              <a:buSzPts val="1100"/>
              <a:buFont typeface="Arial"/>
              <a:buNone/>
            </a:pPr>
            <a:r>
              <a:rPr lang="es-419" b="1"/>
              <a:t>Def2:</a:t>
            </a:r>
            <a:r>
              <a:rPr lang="es-419"/>
              <a:t> Es una máquina electrónica que recibe y procesa datos</a:t>
            </a:r>
            <a:endParaRPr/>
          </a:p>
          <a:p>
            <a:pPr marL="0" lvl="0" indent="0" algn="l" rtl="0">
              <a:spcBef>
                <a:spcPts val="1200"/>
              </a:spcBef>
              <a:spcAft>
                <a:spcPts val="0"/>
              </a:spcAft>
              <a:buNone/>
            </a:pPr>
            <a:r>
              <a:rPr lang="es-419"/>
              <a:t>para convertirlos en información útil.</a:t>
            </a:r>
            <a:endParaRPr/>
          </a:p>
          <a:p>
            <a:pPr marL="0" lvl="0" indent="0" algn="l" rtl="0">
              <a:spcBef>
                <a:spcPts val="1200"/>
              </a:spcBef>
              <a:spcAft>
                <a:spcPts val="1200"/>
              </a:spcAft>
              <a:buClr>
                <a:schemeClr val="dk1"/>
              </a:buClr>
              <a:buSzPts val="1100"/>
              <a:buFont typeface="Arial"/>
              <a:buNone/>
            </a:pPr>
            <a:r>
              <a:rPr lang="es-419" b="1"/>
              <a:t>Def3:</a:t>
            </a:r>
            <a:r>
              <a:rPr lang="es-419"/>
              <a:t> Son aparatos electrónicos capaces de interpretar y ejecutar instrucciones programadas y almacenadas en su memoria.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Tipos de Computadoras</a:t>
            </a:r>
            <a:endParaRPr/>
          </a:p>
        </p:txBody>
      </p:sp>
      <p:pic>
        <p:nvPicPr>
          <p:cNvPr id="69" name="Google Shape;69;p15"/>
          <p:cNvPicPr preferRelativeResize="0"/>
          <p:nvPr/>
        </p:nvPicPr>
        <p:blipFill rotWithShape="1">
          <a:blip r:embed="rId3">
            <a:alphaModFix/>
          </a:blip>
          <a:srcRect l="24812" t="34536" r="32809" b="19290"/>
          <a:stretch/>
        </p:blipFill>
        <p:spPr>
          <a:xfrm>
            <a:off x="1100825" y="983812"/>
            <a:ext cx="6128276" cy="3753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Componentes de una Computadora</a:t>
            </a:r>
            <a:endParaRPr/>
          </a:p>
        </p:txBody>
      </p:sp>
      <p:pic>
        <p:nvPicPr>
          <p:cNvPr id="75" name="Google Shape;75;p16"/>
          <p:cNvPicPr preferRelativeResize="0"/>
          <p:nvPr/>
        </p:nvPicPr>
        <p:blipFill rotWithShape="1">
          <a:blip r:embed="rId3">
            <a:alphaModFix/>
          </a:blip>
          <a:srcRect l="23733" t="24919" r="32120" b="30858"/>
          <a:stretch/>
        </p:blipFill>
        <p:spPr>
          <a:xfrm>
            <a:off x="1169600" y="1164300"/>
            <a:ext cx="6186300" cy="3483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Software</a:t>
            </a:r>
            <a:endParaRPr/>
          </a:p>
        </p:txBody>
      </p:sp>
      <p:sp>
        <p:nvSpPr>
          <p:cNvPr id="81" name="Google Shape;81;p17"/>
          <p:cNvSpPr txBox="1">
            <a:spLocks noGrp="1"/>
          </p:cNvSpPr>
          <p:nvPr>
            <p:ph type="body" idx="1"/>
          </p:nvPr>
        </p:nvSpPr>
        <p:spPr>
          <a:xfrm>
            <a:off x="311700" y="1186400"/>
            <a:ext cx="8520600" cy="33402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s-419"/>
              <a:t>Se llama Software a todos los programas (conjunto de instrucciones) que se ejecutan en la computadora, es decir, cualquier programa de cualquier tipo (desde un juego, un sistema de facturación hasta un sistema de administración de redes). </a:t>
            </a:r>
            <a:endParaRPr/>
          </a:p>
          <a:p>
            <a:pPr marL="0" lvl="0" indent="0" algn="l" rtl="0">
              <a:spcBef>
                <a:spcPts val="1200"/>
              </a:spcBef>
              <a:spcAft>
                <a:spcPts val="0"/>
              </a:spcAft>
              <a:buNone/>
            </a:pPr>
            <a:endParaRPr/>
          </a:p>
          <a:p>
            <a:pPr marL="0" lvl="0" indent="0" algn="l" rtl="0">
              <a:spcBef>
                <a:spcPts val="1200"/>
              </a:spcBef>
              <a:spcAft>
                <a:spcPts val="0"/>
              </a:spcAft>
              <a:buNone/>
            </a:pPr>
            <a:r>
              <a:rPr lang="es-419" b="1"/>
              <a:t>Clasificación del Software</a:t>
            </a:r>
            <a:endParaRPr b="1"/>
          </a:p>
          <a:p>
            <a:pPr marL="457200" lvl="0" indent="-342900" algn="l" rtl="0">
              <a:spcBef>
                <a:spcPts val="1200"/>
              </a:spcBef>
              <a:spcAft>
                <a:spcPts val="0"/>
              </a:spcAft>
              <a:buSzPts val="1800"/>
              <a:buChar char="●"/>
            </a:pPr>
            <a:r>
              <a:rPr lang="es-419"/>
              <a:t>Software de Aplicación</a:t>
            </a:r>
            <a:endParaRPr/>
          </a:p>
          <a:p>
            <a:pPr marL="457200" lvl="0" indent="-342900" algn="l" rtl="0">
              <a:spcBef>
                <a:spcPts val="0"/>
              </a:spcBef>
              <a:spcAft>
                <a:spcPts val="0"/>
              </a:spcAft>
              <a:buSzPts val="1800"/>
              <a:buChar char="●"/>
            </a:pPr>
            <a:r>
              <a:rPr lang="es-419"/>
              <a:t>Software de Programación</a:t>
            </a:r>
            <a:endParaRPr/>
          </a:p>
          <a:p>
            <a:pPr marL="457200" lvl="0" indent="-342900" algn="l" rtl="0">
              <a:spcBef>
                <a:spcPts val="0"/>
              </a:spcBef>
              <a:spcAft>
                <a:spcPts val="0"/>
              </a:spcAft>
              <a:buSzPts val="1800"/>
              <a:buChar char="●"/>
            </a:pPr>
            <a:r>
              <a:rPr lang="es-419"/>
              <a:t>Software de Sistema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Software de aplicación</a:t>
            </a:r>
            <a:endParaRPr/>
          </a:p>
        </p:txBody>
      </p:sp>
      <p:sp>
        <p:nvSpPr>
          <p:cNvPr id="87" name="Google Shape;87;p18"/>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s-419"/>
              <a:t>Se entiende por </a:t>
            </a:r>
            <a:r>
              <a:rPr lang="es-419" sz="2152" b="1">
                <a:solidFill>
                  <a:srgbClr val="9900FF"/>
                </a:solidFill>
              </a:rPr>
              <a:t>software de aplicación</a:t>
            </a:r>
            <a:r>
              <a:rPr lang="es-419"/>
              <a:t>, al conjunto de los programas informáticos generalmente instalados en el sistema por el</a:t>
            </a:r>
            <a:r>
              <a:rPr lang="es-419">
                <a:uFill>
                  <a:noFill/>
                </a:uFill>
                <a:hlinkClick r:id="rId3"/>
              </a:rPr>
              <a:t> usuario</a:t>
            </a:r>
            <a:r>
              <a:rPr lang="es-419"/>
              <a:t>, y diseñados para llevar a cabo un</a:t>
            </a:r>
            <a:r>
              <a:rPr lang="es-419">
                <a:uFill>
                  <a:noFill/>
                </a:uFill>
                <a:hlinkClick r:id="rId4"/>
              </a:rPr>
              <a:t> objetivo</a:t>
            </a:r>
            <a:r>
              <a:rPr lang="es-419"/>
              <a:t> determinado y concreto, de tipo lúdico, instrumental, comunicativo, informativo, etc.</a:t>
            </a:r>
            <a:endParaRPr/>
          </a:p>
          <a:p>
            <a:pPr marL="0" lvl="0" indent="0" algn="l" rtl="0">
              <a:spcBef>
                <a:spcPts val="1200"/>
              </a:spcBef>
              <a:spcAft>
                <a:spcPts val="0"/>
              </a:spcAft>
              <a:buNone/>
            </a:pPr>
            <a:r>
              <a:rPr lang="es-419"/>
              <a:t>Algunos ejemplos son: herramientas de trabajo (</a:t>
            </a:r>
            <a:r>
              <a:rPr lang="es-419">
                <a:uFill>
                  <a:noFill/>
                </a:uFill>
                <a:hlinkClick r:id="rId5"/>
              </a:rPr>
              <a:t>hoja de cálculo</a:t>
            </a:r>
            <a:r>
              <a:rPr lang="es-419"/>
              <a:t>, procesador de textos, programas de diseño gráfico, etc.), de ocio (videojuegos, reproductores de audio o video, etc.) o de información (enciclopedias digitales, </a:t>
            </a:r>
            <a:r>
              <a:rPr lang="es-419">
                <a:uFill>
                  <a:noFill/>
                </a:uFill>
                <a:hlinkClick r:id="rId6"/>
              </a:rPr>
              <a:t>navegador de Internet</a:t>
            </a:r>
            <a:r>
              <a:rPr lang="es-419"/>
              <a:t>, etc.), entre otras.</a:t>
            </a:r>
            <a:endParaRPr/>
          </a:p>
          <a:p>
            <a:pPr marL="0" lvl="0" indent="0" algn="l" rtl="0">
              <a:spcBef>
                <a:spcPts val="1200"/>
              </a:spcBef>
              <a:spcAft>
                <a:spcPts val="0"/>
              </a:spcAft>
              <a:buNone/>
            </a:pPr>
            <a:endParaRPr/>
          </a:p>
          <a:p>
            <a:pPr marL="0" lvl="0" indent="0" algn="l" rtl="0">
              <a:spcBef>
                <a:spcPts val="1200"/>
              </a:spcBef>
              <a:spcAft>
                <a:spcPts val="0"/>
              </a:spcAft>
              <a:buNone/>
            </a:pPr>
            <a:endParaRPr sz="1100" u="sng">
              <a:solidFill>
                <a:srgbClr val="003399"/>
              </a:solidFill>
              <a:highlight>
                <a:srgbClr val="FFFFFF"/>
              </a:highlight>
              <a:latin typeface="Arial"/>
              <a:ea typeface="Arial"/>
              <a:cs typeface="Arial"/>
              <a:sym typeface="Arial"/>
            </a:endParaRPr>
          </a:p>
          <a:p>
            <a:pPr marL="0" lvl="0" indent="0" algn="l" rtl="0">
              <a:spcBef>
                <a:spcPts val="0"/>
              </a:spcBef>
              <a:spcAft>
                <a:spcPts val="1200"/>
              </a:spcAft>
              <a:buNone/>
            </a:pPr>
            <a:endParaRPr/>
          </a:p>
        </p:txBody>
      </p:sp>
      <p:pic>
        <p:nvPicPr>
          <p:cNvPr id="88" name="Google Shape;88;p18"/>
          <p:cNvPicPr preferRelativeResize="0"/>
          <p:nvPr/>
        </p:nvPicPr>
        <p:blipFill rotWithShape="1">
          <a:blip r:embed="rId7">
            <a:alphaModFix/>
          </a:blip>
          <a:srcRect l="20380" t="6864" r="17025"/>
          <a:stretch/>
        </p:blipFill>
        <p:spPr>
          <a:xfrm rot="837764">
            <a:off x="7506597" y="235835"/>
            <a:ext cx="1354206" cy="124000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Software de Sistema</a:t>
            </a:r>
            <a:endParaRPr/>
          </a:p>
        </p:txBody>
      </p:sp>
      <p:pic>
        <p:nvPicPr>
          <p:cNvPr id="94" name="Google Shape;94;p19"/>
          <p:cNvPicPr preferRelativeResize="0"/>
          <p:nvPr/>
        </p:nvPicPr>
        <p:blipFill>
          <a:blip r:embed="rId3">
            <a:alphaModFix/>
          </a:blip>
          <a:stretch>
            <a:fillRect/>
          </a:stretch>
        </p:blipFill>
        <p:spPr>
          <a:xfrm>
            <a:off x="5925663" y="3165763"/>
            <a:ext cx="2619375" cy="1743075"/>
          </a:xfrm>
          <a:prstGeom prst="rect">
            <a:avLst/>
          </a:prstGeom>
          <a:noFill/>
          <a:ln>
            <a:noFill/>
          </a:ln>
        </p:spPr>
      </p:pic>
      <p:sp>
        <p:nvSpPr>
          <p:cNvPr id="95" name="Google Shape;95;p1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s-419"/>
              <a:t>El software de sistema denominado también software de base, se encarga de controlar, integrar y administrar los componentes de hardware de una computadora, proporcionando un entorno amigable para que los usuarios puedan ejecutar otras aplicaciones de software. </a:t>
            </a:r>
            <a:endParaRPr/>
          </a:p>
          <a:p>
            <a:pPr marL="0" lvl="0" indent="0" algn="l" rtl="0">
              <a:spcBef>
                <a:spcPts val="1200"/>
              </a:spcBef>
              <a:spcAft>
                <a:spcPts val="0"/>
              </a:spcAft>
              <a:buNone/>
            </a:pPr>
            <a:r>
              <a:rPr lang="es-419"/>
              <a:t>Es un sistema operativo: un programa diseñado para hacer funcionar la máquina y mantenerla encendida y lista, dispuesta para la ejecución de los programas de aplicación.</a:t>
            </a:r>
            <a:endParaRPr/>
          </a:p>
          <a:p>
            <a:pPr marL="0" lvl="0" indent="0" algn="l" rtl="0">
              <a:spcBef>
                <a:spcPts val="1200"/>
              </a:spcBef>
              <a:spcAft>
                <a:spcPts val="0"/>
              </a:spcAft>
              <a:buNone/>
            </a:pPr>
            <a:r>
              <a:rPr lang="es-419"/>
              <a:t>Algunos ejemplos de este tipo de programas son: Windows, Unix, Linux, Android, etc</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100">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endParaRPr/>
          </a:p>
          <a:p>
            <a:pPr marL="0" lvl="0" indent="0" algn="l" rtl="0">
              <a:spcBef>
                <a:spcPts val="1200"/>
              </a:spcBef>
              <a:spcAft>
                <a:spcPts val="0"/>
              </a:spcAft>
              <a:buNone/>
            </a:pPr>
            <a:endParaRPr sz="1100" u="sng">
              <a:solidFill>
                <a:srgbClr val="003399"/>
              </a:solidFill>
              <a:highlight>
                <a:srgbClr val="FFFFFF"/>
              </a:highlight>
              <a:latin typeface="Arial"/>
              <a:ea typeface="Arial"/>
              <a:cs typeface="Arial"/>
              <a:sym typeface="Arial"/>
            </a:endParaRPr>
          </a:p>
          <a:p>
            <a:pPr marL="0" lvl="0" indent="0" algn="l" rtl="0">
              <a:spcBef>
                <a:spcPts val="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Software de Programación</a:t>
            </a:r>
            <a:endParaRPr/>
          </a:p>
        </p:txBody>
      </p:sp>
      <p:sp>
        <p:nvSpPr>
          <p:cNvPr id="101" name="Google Shape;101;p20"/>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r>
              <a:rPr lang="es-419"/>
              <a:t>Se conoce así a los lenguajes de programación, es decir, a los programas que sirven para diseñar otros programas.</a:t>
            </a:r>
            <a:endParaRPr/>
          </a:p>
          <a:p>
            <a:pPr marL="0" lvl="0" indent="0" algn="l" rtl="0">
              <a:spcBef>
                <a:spcPts val="1200"/>
              </a:spcBef>
              <a:spcAft>
                <a:spcPts val="0"/>
              </a:spcAft>
              <a:buNone/>
            </a:pPr>
            <a:endParaRPr/>
          </a:p>
          <a:p>
            <a:pPr marL="0" lvl="0" indent="0" algn="l" rtl="0">
              <a:spcBef>
                <a:spcPts val="0"/>
              </a:spcBef>
              <a:spcAft>
                <a:spcPts val="1200"/>
              </a:spcAft>
              <a:buNone/>
            </a:pPr>
            <a:endParaRPr/>
          </a:p>
        </p:txBody>
      </p:sp>
      <p:pic>
        <p:nvPicPr>
          <p:cNvPr id="102" name="Google Shape;102;p20"/>
          <p:cNvPicPr preferRelativeResize="0"/>
          <p:nvPr/>
        </p:nvPicPr>
        <p:blipFill>
          <a:blip r:embed="rId3">
            <a:alphaModFix/>
          </a:blip>
          <a:stretch>
            <a:fillRect/>
          </a:stretch>
        </p:blipFill>
        <p:spPr>
          <a:xfrm>
            <a:off x="5000500" y="3062488"/>
            <a:ext cx="2761450" cy="1380725"/>
          </a:xfrm>
          <a:prstGeom prst="rect">
            <a:avLst/>
          </a:prstGeom>
          <a:noFill/>
          <a:ln>
            <a:noFill/>
          </a:ln>
        </p:spPr>
      </p:pic>
      <p:pic>
        <p:nvPicPr>
          <p:cNvPr id="103" name="Google Shape;103;p20"/>
          <p:cNvPicPr preferRelativeResize="0"/>
          <p:nvPr/>
        </p:nvPicPr>
        <p:blipFill>
          <a:blip r:embed="rId4">
            <a:alphaModFix/>
          </a:blip>
          <a:stretch>
            <a:fillRect/>
          </a:stretch>
        </p:blipFill>
        <p:spPr>
          <a:xfrm>
            <a:off x="683075" y="2762250"/>
            <a:ext cx="2305050" cy="1981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El Hardware</a:t>
            </a:r>
            <a:endParaRPr/>
          </a:p>
        </p:txBody>
      </p:sp>
      <p:sp>
        <p:nvSpPr>
          <p:cNvPr id="109" name="Google Shape;109;p21"/>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s-419"/>
              <a:t>El Hardware corresponde a todas las partes físicas y tangibles de una computadora:</a:t>
            </a:r>
            <a:endParaRPr/>
          </a:p>
          <a:p>
            <a:pPr marL="457200" lvl="0" indent="-334327" algn="l" rtl="0">
              <a:spcBef>
                <a:spcPts val="1200"/>
              </a:spcBef>
              <a:spcAft>
                <a:spcPts val="0"/>
              </a:spcAft>
              <a:buSzPct val="100000"/>
              <a:buChar char="●"/>
            </a:pPr>
            <a:r>
              <a:rPr lang="es-419"/>
              <a:t> sus componentes eléctricos, electrónicos, electromecánicos y</a:t>
            </a:r>
            <a:endParaRPr/>
          </a:p>
          <a:p>
            <a:pPr marL="0" lvl="0" indent="0" algn="l" rtl="0">
              <a:spcBef>
                <a:spcPts val="1200"/>
              </a:spcBef>
              <a:spcAft>
                <a:spcPts val="0"/>
              </a:spcAft>
              <a:buNone/>
            </a:pPr>
            <a:r>
              <a:rPr lang="es-419"/>
              <a:t>mecánicos;</a:t>
            </a:r>
            <a:endParaRPr/>
          </a:p>
          <a:p>
            <a:pPr marL="457200" lvl="0" indent="-334327" algn="l" rtl="0">
              <a:spcBef>
                <a:spcPts val="1200"/>
              </a:spcBef>
              <a:spcAft>
                <a:spcPts val="0"/>
              </a:spcAft>
              <a:buSzPct val="100000"/>
              <a:buChar char="●"/>
            </a:pPr>
            <a:r>
              <a:rPr lang="es-419"/>
              <a:t>sus cables, gabinetes o cajas, periféricos de todo tipo y</a:t>
            </a:r>
            <a:endParaRPr/>
          </a:p>
          <a:p>
            <a:pPr marL="0" lvl="0" indent="0" algn="l" rtl="0">
              <a:spcBef>
                <a:spcPts val="1200"/>
              </a:spcBef>
              <a:spcAft>
                <a:spcPts val="0"/>
              </a:spcAft>
              <a:buNone/>
            </a:pPr>
            <a:r>
              <a:rPr lang="es-419"/>
              <a:t>cualquier otro elemento físico involucrado;</a:t>
            </a:r>
            <a:endParaRPr/>
          </a:p>
          <a:p>
            <a:pPr marL="0" lvl="0" indent="0" algn="l" rtl="0">
              <a:spcBef>
                <a:spcPts val="1200"/>
              </a:spcBef>
              <a:spcAft>
                <a:spcPts val="0"/>
              </a:spcAft>
              <a:buNone/>
            </a:pPr>
            <a:endParaRPr/>
          </a:p>
          <a:p>
            <a:pPr marL="0" lvl="0" indent="0" algn="l" rtl="0">
              <a:spcBef>
                <a:spcPts val="1200"/>
              </a:spcBef>
              <a:spcAft>
                <a:spcPts val="1200"/>
              </a:spcAft>
              <a:buNone/>
            </a:pPr>
            <a:r>
              <a:rPr lang="es-419"/>
              <a:t>Es el conjunto de los componentes que integran la parte material de una computadora</a:t>
            </a:r>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621</Words>
  <Application>Microsoft Office PowerPoint</Application>
  <PresentationFormat>Presentación en pantalla (16:9)</PresentationFormat>
  <Paragraphs>72</Paragraphs>
  <Slides>15</Slides>
  <Notes>15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Source Code Pro</vt:lpstr>
      <vt:lpstr>Amatic SC</vt:lpstr>
      <vt:lpstr>Beach Day</vt:lpstr>
      <vt:lpstr>Conceptos Básicos de la Informática</vt:lpstr>
      <vt:lpstr>La Computadora</vt:lpstr>
      <vt:lpstr>Tipos de Computadoras</vt:lpstr>
      <vt:lpstr>Componentes de una Computadora</vt:lpstr>
      <vt:lpstr>Software</vt:lpstr>
      <vt:lpstr>Software de aplicación</vt:lpstr>
      <vt:lpstr>Software de Sistema</vt:lpstr>
      <vt:lpstr>Software de Programación</vt:lpstr>
      <vt:lpstr>El Hardware</vt:lpstr>
      <vt:lpstr>Hardware Interno</vt:lpstr>
      <vt:lpstr>Hardware Interno - Funciones</vt:lpstr>
      <vt:lpstr>Hardware Interno</vt:lpstr>
      <vt:lpstr>Componentes Externas o Periféricos</vt:lpstr>
      <vt:lpstr>Periféricos:  de entrada, de salida, mixtos</vt:lpstr>
      <vt:lpstr>Tipos de Periféricos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Conceptos Básicos de la Informática</dc:title>
  <cp:lastModifiedBy>Usuario de Windows</cp:lastModifiedBy>
  <cp:revision>1</cp:revision>
  <dcterms:modified xsi:type="dcterms:W3CDTF">2022-09-10T23:46:44Z</dcterms:modified>
</cp:coreProperties>
</file>