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8" r:id="rId3"/>
    <p:sldId id="271" r:id="rId4"/>
    <p:sldId id="272" r:id="rId5"/>
    <p:sldId id="273" r:id="rId6"/>
    <p:sldId id="274" r:id="rId7"/>
    <p:sldId id="275" r:id="rId8"/>
    <p:sldId id="276" r:id="rId9"/>
    <p:sldId id="277" r:id="rId10"/>
    <p:sldId id="278" r:id="rId11"/>
    <p:sldId id="279" r:id="rId12"/>
    <p:sldId id="28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4" autoAdjust="0"/>
    <p:restoredTop sz="94660"/>
  </p:normalViewPr>
  <p:slideViewPr>
    <p:cSldViewPr snapToGrid="0">
      <p:cViewPr varScale="1">
        <p:scale>
          <a:sx n="74" d="100"/>
          <a:sy n="74" d="100"/>
        </p:scale>
        <p:origin x="-4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2/24/2024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2/24/2024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2/24/2024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2/24/2024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2/24/2024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2/24/2024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2210B35-7D05-472F-9B7D-92A9A03E158D}"/>
              </a:ext>
            </a:extLst>
          </p:cNvPr>
          <p:cNvSpPr>
            <a:spLocks noGrp="1"/>
          </p:cNvSpPr>
          <p:nvPr>
            <p:ph type="ctrTitle"/>
          </p:nvPr>
        </p:nvSpPr>
        <p:spPr>
          <a:xfrm>
            <a:off x="977083" y="1041287"/>
            <a:ext cx="7315200" cy="3255264"/>
          </a:xfrm>
        </p:spPr>
        <p:txBody>
          <a:bodyPr/>
          <a:lstStyle/>
          <a:p>
            <a:r>
              <a:rPr lang="es-AR" dirty="0"/>
              <a:t>Gestión de Organizaciones Turísticas.</a:t>
            </a:r>
          </a:p>
        </p:txBody>
      </p:sp>
      <p:sp>
        <p:nvSpPr>
          <p:cNvPr id="3" name="Subtítulo 2">
            <a:extLst>
              <a:ext uri="{FF2B5EF4-FFF2-40B4-BE49-F238E27FC236}">
                <a16:creationId xmlns="" xmlns:a16="http://schemas.microsoft.com/office/drawing/2014/main" id="{A1E2E689-6571-491E-A06C-7BDC53E468AC}"/>
              </a:ext>
            </a:extLst>
          </p:cNvPr>
          <p:cNvSpPr>
            <a:spLocks noGrp="1"/>
          </p:cNvSpPr>
          <p:nvPr>
            <p:ph type="subTitle" idx="1"/>
          </p:nvPr>
        </p:nvSpPr>
        <p:spPr>
          <a:xfrm>
            <a:off x="1073511" y="4296551"/>
            <a:ext cx="7315200" cy="914400"/>
          </a:xfrm>
        </p:spPr>
        <p:txBody>
          <a:bodyPr>
            <a:noAutofit/>
          </a:bodyPr>
          <a:lstStyle/>
          <a:p>
            <a:r>
              <a:rPr lang="es-AR" sz="2000" dirty="0" smtClean="0"/>
              <a:t>AULA  VIRTUAL:</a:t>
            </a:r>
          </a:p>
          <a:p>
            <a:r>
              <a:rPr lang="es-AR" sz="2000" dirty="0" smtClean="0"/>
              <a:t>PROFESOR</a:t>
            </a:r>
            <a:r>
              <a:rPr lang="es-AR" sz="2000" dirty="0"/>
              <a:t>: PABLO MARTIN BONIFATI.</a:t>
            </a:r>
          </a:p>
          <a:p>
            <a:r>
              <a:rPr lang="es-AR" sz="2000" dirty="0"/>
              <a:t>CLASE </a:t>
            </a:r>
            <a:r>
              <a:rPr lang="es-AR" sz="2000" dirty="0" smtClean="0"/>
              <a:t>Nº: 1</a:t>
            </a:r>
            <a:endParaRPr lang="es-AR" sz="2000" dirty="0"/>
          </a:p>
        </p:txBody>
      </p:sp>
      <p:pic>
        <p:nvPicPr>
          <p:cNvPr id="5" name="Imagen 4" descr="unslu-200x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7646"/>
            <a:ext cx="9429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17359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243BEA41-AE89-459B-8316-908A41E6EE0E}"/>
              </a:ext>
            </a:extLst>
          </p:cNvPr>
          <p:cNvSpPr>
            <a:spLocks noGrp="1"/>
          </p:cNvSpPr>
          <p:nvPr>
            <p:ph type="title"/>
          </p:nvPr>
        </p:nvSpPr>
        <p:spPr/>
        <p:txBody>
          <a:bodyPr>
            <a:normAutofit/>
          </a:bodyPr>
          <a:lstStyle/>
          <a:p>
            <a:r>
              <a:rPr lang="es-AR" sz="3200" dirty="0" smtClean="0"/>
              <a:t>Gastos de Administración</a:t>
            </a:r>
            <a:endParaRPr lang="es-AR" sz="3200" dirty="0"/>
          </a:p>
        </p:txBody>
      </p:sp>
      <p:sp>
        <p:nvSpPr>
          <p:cNvPr id="3" name="Marcador de contenido 2">
            <a:extLst>
              <a:ext uri="{FF2B5EF4-FFF2-40B4-BE49-F238E27FC236}">
                <a16:creationId xmlns="" xmlns:a16="http://schemas.microsoft.com/office/drawing/2014/main" id="{11A147DE-4CFE-4862-BEBA-F0868854566E}"/>
              </a:ext>
            </a:extLst>
          </p:cNvPr>
          <p:cNvSpPr>
            <a:spLocks noGrp="1"/>
          </p:cNvSpPr>
          <p:nvPr>
            <p:ph idx="1"/>
          </p:nvPr>
        </p:nvSpPr>
        <p:spPr/>
        <p:txBody>
          <a:bodyPr/>
          <a:lstStyle/>
          <a:p>
            <a:pPr lvl="0"/>
            <a:r>
              <a:rPr lang="es-ES" b="1" i="1" dirty="0" smtClean="0"/>
              <a:t>Gastos de administración</a:t>
            </a:r>
            <a:r>
              <a:rPr lang="es-ES" dirty="0" smtClean="0"/>
              <a:t>: comprenden los gastos derivados de los sectores y actividades que comprenden a este departamento e involucra a entre otros a gastos de dirección, gerencia general, tesorería, contaduría, sistemas, recursos humanos, etcétera. Algunos ejemplos son: </a:t>
            </a:r>
          </a:p>
          <a:p>
            <a:endParaRPr lang="es-ES" dirty="0" smtClean="0"/>
          </a:p>
          <a:p>
            <a:pPr lvl="0"/>
            <a:r>
              <a:rPr lang="es-ES" dirty="0" smtClean="0"/>
              <a:t>Sueldos y cargas sociales;</a:t>
            </a:r>
          </a:p>
          <a:p>
            <a:pPr lvl="0"/>
            <a:r>
              <a:rPr lang="es-ES" dirty="0" smtClean="0"/>
              <a:t>Amortización de equipos;</a:t>
            </a:r>
          </a:p>
          <a:p>
            <a:pPr lvl="0"/>
            <a:r>
              <a:rPr lang="es-ES" dirty="0" smtClean="0"/>
              <a:t>Papelería e imprenta;</a:t>
            </a:r>
          </a:p>
          <a:p>
            <a:pPr lvl="0"/>
            <a:r>
              <a:rPr lang="es-ES" dirty="0" smtClean="0"/>
              <a:t>Alquileres;</a:t>
            </a:r>
          </a:p>
          <a:p>
            <a:pPr lvl="0"/>
            <a:r>
              <a:rPr lang="es-ES" dirty="0" smtClean="0"/>
              <a:t>Servicios </a:t>
            </a:r>
            <a:r>
              <a:rPr lang="es-ES" dirty="0" err="1" smtClean="0"/>
              <a:t>tercerizados</a:t>
            </a:r>
            <a:r>
              <a:rPr lang="es-ES" dirty="0" smtClean="0"/>
              <a:t>;</a:t>
            </a:r>
          </a:p>
          <a:p>
            <a:pPr lvl="0"/>
            <a:r>
              <a:rPr lang="es-ES" dirty="0" smtClean="0"/>
              <a:t>Honorarios profesionales.</a:t>
            </a:r>
          </a:p>
          <a:p>
            <a:endParaRPr lang="es-AR" dirty="0"/>
          </a:p>
        </p:txBody>
      </p:sp>
      <p:pic>
        <p:nvPicPr>
          <p:cNvPr id="5" name="Imagen 4" descr="unslu-200x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7646"/>
            <a:ext cx="9429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6488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Resultados Financieros.</a:t>
            </a:r>
            <a:endParaRPr lang="es-ES" dirty="0"/>
          </a:p>
        </p:txBody>
      </p:sp>
      <p:sp>
        <p:nvSpPr>
          <p:cNvPr id="3" name="2 Marcador de contenido"/>
          <p:cNvSpPr>
            <a:spLocks noGrp="1"/>
          </p:cNvSpPr>
          <p:nvPr>
            <p:ph idx="1"/>
          </p:nvPr>
        </p:nvSpPr>
        <p:spPr/>
        <p:txBody>
          <a:bodyPr>
            <a:normAutofit fontScale="92500" lnSpcReduction="10000"/>
          </a:bodyPr>
          <a:lstStyle/>
          <a:p>
            <a:pPr lvl="0"/>
            <a:endParaRPr lang="es-ES" b="1" i="1" dirty="0" smtClean="0"/>
          </a:p>
          <a:p>
            <a:pPr lvl="0"/>
            <a:r>
              <a:rPr lang="es-ES" b="1" i="1" dirty="0" smtClean="0"/>
              <a:t>Resultados financieros</a:t>
            </a:r>
            <a:r>
              <a:rPr lang="es-ES" dirty="0" smtClean="0"/>
              <a:t>: estos resultados están íntimamente ligados con el crédito que pueda obtener la empresa y con las colocaciones financieras de excedentes , es decir que derivan de la posibilidad del uso del capital propio o el capital ajeno.</a:t>
            </a:r>
          </a:p>
          <a:p>
            <a:pPr lvl="0"/>
            <a:r>
              <a:rPr lang="es-ES" dirty="0" smtClean="0"/>
              <a:t> En cuanto a </a:t>
            </a:r>
            <a:r>
              <a:rPr lang="es-ES" b="1" i="1" dirty="0" smtClean="0"/>
              <a:t>gastos financieros </a:t>
            </a:r>
            <a:r>
              <a:rPr lang="es-ES" dirty="0" smtClean="0"/>
              <a:t>se pueden nombrar a los siguientes:</a:t>
            </a:r>
          </a:p>
          <a:p>
            <a:pPr lvl="0"/>
            <a:r>
              <a:rPr lang="es-ES" dirty="0" smtClean="0"/>
              <a:t>Sellados y timbrados pagados sobre documentos para la obtención de dinero de un préstamo bancario o de entes privados financieros;</a:t>
            </a:r>
          </a:p>
          <a:p>
            <a:pPr lvl="0"/>
            <a:r>
              <a:rPr lang="es-ES" dirty="0" smtClean="0"/>
              <a:t>Pago de intereses por préstamos;</a:t>
            </a:r>
          </a:p>
          <a:p>
            <a:pPr lvl="0"/>
            <a:r>
              <a:rPr lang="es-ES" dirty="0" smtClean="0"/>
              <a:t>Pago de intereses por giros en descubierto de un ente bancario.</a:t>
            </a:r>
          </a:p>
          <a:p>
            <a:endParaRPr lang="es-ES" dirty="0" smtClean="0"/>
          </a:p>
          <a:p>
            <a:r>
              <a:rPr lang="es-ES" dirty="0" smtClean="0"/>
              <a:t>Entre los </a:t>
            </a:r>
            <a:r>
              <a:rPr lang="es-ES" b="1" dirty="0" smtClean="0"/>
              <a:t>ingresos financieros </a:t>
            </a:r>
            <a:r>
              <a:rPr lang="es-ES" dirty="0" smtClean="0"/>
              <a:t>se pueden mencionar:</a:t>
            </a:r>
          </a:p>
          <a:p>
            <a:endParaRPr lang="es-ES" dirty="0" smtClean="0"/>
          </a:p>
          <a:p>
            <a:pPr lvl="0"/>
            <a:r>
              <a:rPr lang="es-ES" dirty="0" smtClean="0"/>
              <a:t>Descuentos por pagos en efectivo de un producto o servicio;</a:t>
            </a:r>
          </a:p>
          <a:p>
            <a:pPr lvl="0"/>
            <a:r>
              <a:rPr lang="es-ES" dirty="0" smtClean="0"/>
              <a:t>Intereses ganados por colocaciones de excedentes financieros.</a:t>
            </a:r>
          </a:p>
          <a:p>
            <a:endParaRPr lang="es-ES" dirty="0"/>
          </a:p>
        </p:txBody>
      </p:sp>
      <p:pic>
        <p:nvPicPr>
          <p:cNvPr id="4" name="Imagen 3" descr="unslu-200x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7646"/>
            <a:ext cx="9429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Presentación del Estado de Resultados.</a:t>
            </a:r>
            <a:endParaRPr lang="es-ES" dirty="0"/>
          </a:p>
        </p:txBody>
      </p:sp>
      <p:graphicFrame>
        <p:nvGraphicFramePr>
          <p:cNvPr id="6" name="5 Tabla"/>
          <p:cNvGraphicFramePr>
            <a:graphicFrameLocks noGrp="1"/>
          </p:cNvGraphicFramePr>
          <p:nvPr>
            <p:extLst>
              <p:ext uri="{D42A27DB-BD31-4B8C-83A1-F6EECF244321}">
                <p14:modId xmlns:p14="http://schemas.microsoft.com/office/powerpoint/2010/main" val="1648060088"/>
              </p:ext>
            </p:extLst>
          </p:nvPr>
        </p:nvGraphicFramePr>
        <p:xfrm>
          <a:off x="4842457" y="643950"/>
          <a:ext cx="5795492" cy="5383362"/>
        </p:xfrm>
        <a:graphic>
          <a:graphicData uri="http://schemas.openxmlformats.org/drawingml/2006/table">
            <a:tbl>
              <a:tblPr>
                <a:tableStyleId>{5C22544A-7EE6-4342-B048-85BDC9FD1C3A}</a:tableStyleId>
              </a:tblPr>
              <a:tblGrid>
                <a:gridCol w="5795492"/>
              </a:tblGrid>
              <a:tr h="508357">
                <a:tc>
                  <a:txBody>
                    <a:bodyPr/>
                    <a:lstStyle/>
                    <a:p>
                      <a:pPr algn="ctr">
                        <a:spcAft>
                          <a:spcPts val="0"/>
                        </a:spcAft>
                      </a:pPr>
                      <a:r>
                        <a:rPr lang="es-AR" sz="1000">
                          <a:effectLst/>
                        </a:rPr>
                        <a:t>Conceptos</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Venta de Bs. y Servicios</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Costo Venta Bs. y Servicios</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Resultado Bruto</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 </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Gastos de Comercialización</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Gastos de Administración</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Otros Ingresos</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Resultados Financieros y por tenencia</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Resultado Ordinario</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 </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Resultado Extraordinario</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 </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Resultado antes del Impuesto a las Ganancias</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 </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Impuesto a las Ganancias</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a:effectLst/>
                        </a:rPr>
                        <a:t> </a:t>
                      </a:r>
                      <a:endParaRPr lang="es-AR" sz="1000">
                        <a:effectLst/>
                        <a:latin typeface="Times New Roman"/>
                        <a:ea typeface="Times New Roman"/>
                      </a:endParaRPr>
                    </a:p>
                  </a:txBody>
                  <a:tcPr marL="44450" marR="44450" marT="0" marB="0" anchor="ctr"/>
                </a:tc>
              </a:tr>
              <a:tr h="286765">
                <a:tc>
                  <a:txBody>
                    <a:bodyPr/>
                    <a:lstStyle/>
                    <a:p>
                      <a:pPr>
                        <a:spcAft>
                          <a:spcPts val="0"/>
                        </a:spcAft>
                      </a:pPr>
                      <a:r>
                        <a:rPr lang="es-AR" sz="1000" dirty="0">
                          <a:effectLst/>
                        </a:rPr>
                        <a:t>Resultado Neto </a:t>
                      </a:r>
                      <a:endParaRPr lang="es-AR" sz="1000" dirty="0">
                        <a:effectLst/>
                        <a:latin typeface="Times New Roman"/>
                        <a:ea typeface="Times New Roman"/>
                      </a:endParaRPr>
                    </a:p>
                  </a:txBody>
                  <a:tcPr marL="44450" marR="44450" marT="0" marB="0" anchor="ctr"/>
                </a:tc>
              </a:tr>
            </a:tbl>
          </a:graphicData>
        </a:graphic>
      </p:graphicFrame>
    </p:spTree>
    <p:extLst>
      <p:ext uri="{BB962C8B-B14F-4D97-AF65-F5344CB8AC3E}">
        <p14:creationId xmlns:p14="http://schemas.microsoft.com/office/powerpoint/2010/main" val="985279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243BEA41-AE89-459B-8316-908A41E6EE0E}"/>
              </a:ext>
            </a:extLst>
          </p:cNvPr>
          <p:cNvSpPr>
            <a:spLocks noGrp="1"/>
          </p:cNvSpPr>
          <p:nvPr>
            <p:ph type="title"/>
          </p:nvPr>
        </p:nvSpPr>
        <p:spPr/>
        <p:txBody>
          <a:bodyPr/>
          <a:lstStyle/>
          <a:p>
            <a:r>
              <a:rPr lang="es-AR" dirty="0" smtClean="0"/>
              <a:t>El Estado de Resultados.</a:t>
            </a:r>
            <a:endParaRPr lang="es-AR" dirty="0"/>
          </a:p>
        </p:txBody>
      </p:sp>
      <p:sp>
        <p:nvSpPr>
          <p:cNvPr id="3" name="Marcador de contenido 2">
            <a:extLst>
              <a:ext uri="{FF2B5EF4-FFF2-40B4-BE49-F238E27FC236}">
                <a16:creationId xmlns="" xmlns:a16="http://schemas.microsoft.com/office/drawing/2014/main" id="{11A147DE-4CFE-4862-BEBA-F0868854566E}"/>
              </a:ext>
            </a:extLst>
          </p:cNvPr>
          <p:cNvSpPr>
            <a:spLocks noGrp="1"/>
          </p:cNvSpPr>
          <p:nvPr>
            <p:ph idx="1"/>
          </p:nvPr>
        </p:nvSpPr>
        <p:spPr/>
        <p:txBody>
          <a:bodyPr/>
          <a:lstStyle/>
          <a:p>
            <a:r>
              <a:rPr lang="es-ES" b="1" u="sng" dirty="0" smtClean="0"/>
              <a:t>Objetivos:</a:t>
            </a:r>
            <a:endParaRPr lang="es-ES" dirty="0" smtClean="0"/>
          </a:p>
          <a:p>
            <a:endParaRPr lang="es-ES" dirty="0" smtClean="0"/>
          </a:p>
          <a:p>
            <a:r>
              <a:rPr lang="es-ES" dirty="0" smtClean="0"/>
              <a:t>El estado de resultados, deberá expresar las razones por las que se han producido variaciones patrimoniales que han generado el resultado durante el periodo (carácter dinámico), como también contribuir con el análisis de la rentabilidad del ente.</a:t>
            </a:r>
          </a:p>
          <a:p>
            <a:endParaRPr lang="es-AR" dirty="0"/>
          </a:p>
        </p:txBody>
      </p:sp>
      <p:pic>
        <p:nvPicPr>
          <p:cNvPr id="5" name="Imagen 4" descr="unslu-200x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7646"/>
            <a:ext cx="9429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6488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243BEA41-AE89-459B-8316-908A41E6EE0E}"/>
              </a:ext>
            </a:extLst>
          </p:cNvPr>
          <p:cNvSpPr>
            <a:spLocks noGrp="1"/>
          </p:cNvSpPr>
          <p:nvPr>
            <p:ph type="title"/>
          </p:nvPr>
        </p:nvSpPr>
        <p:spPr>
          <a:xfrm>
            <a:off x="252918" y="1102659"/>
            <a:ext cx="3028163" cy="4622361"/>
          </a:xfrm>
        </p:spPr>
        <p:txBody>
          <a:bodyPr/>
          <a:lstStyle/>
          <a:p>
            <a:r>
              <a:rPr lang="es-AR" sz="3200" dirty="0" smtClean="0"/>
              <a:t>Concepto de devengamiento</a:t>
            </a:r>
            <a:r>
              <a:rPr lang="es-AR" dirty="0" smtClean="0"/>
              <a:t>.</a:t>
            </a:r>
            <a:endParaRPr lang="es-AR" dirty="0"/>
          </a:p>
        </p:txBody>
      </p:sp>
      <p:sp>
        <p:nvSpPr>
          <p:cNvPr id="3" name="Marcador de contenido 2">
            <a:extLst>
              <a:ext uri="{FF2B5EF4-FFF2-40B4-BE49-F238E27FC236}">
                <a16:creationId xmlns="" xmlns:a16="http://schemas.microsoft.com/office/drawing/2014/main" id="{11A147DE-4CFE-4862-BEBA-F0868854566E}"/>
              </a:ext>
            </a:extLst>
          </p:cNvPr>
          <p:cNvSpPr>
            <a:spLocks noGrp="1"/>
          </p:cNvSpPr>
          <p:nvPr>
            <p:ph idx="1"/>
          </p:nvPr>
        </p:nvSpPr>
        <p:spPr/>
        <p:txBody>
          <a:bodyPr/>
          <a:lstStyle/>
          <a:p>
            <a:endParaRPr lang="es-ES" dirty="0" smtClean="0"/>
          </a:p>
          <a:p>
            <a:r>
              <a:rPr lang="es-ES" dirty="0" smtClean="0"/>
              <a:t>El reconocimiento de los  resultados se determinan  con el concepto  denominado</a:t>
            </a:r>
            <a:r>
              <a:rPr lang="es-ES" b="1" dirty="0" smtClean="0"/>
              <a:t> “devengado”:</a:t>
            </a:r>
          </a:p>
          <a:p>
            <a:r>
              <a:rPr lang="es-AR" dirty="0" smtClean="0"/>
              <a:t>Entonces definimos al devengamiento como el reconocimiento de los resultados por el mero transcurso del tiempo independientemente sí éstos han sido pagados o cobrados.</a:t>
            </a:r>
            <a:r>
              <a:rPr lang="es-AR" b="1" dirty="0" smtClean="0"/>
              <a:t> </a:t>
            </a:r>
            <a:endParaRPr lang="es-ES" b="1" dirty="0" smtClean="0"/>
          </a:p>
          <a:p>
            <a:pPr algn="just"/>
            <a:r>
              <a:rPr lang="es-ES" sz="2800" b="1" dirty="0" smtClean="0"/>
              <a:t>Devengamiento : Es la el reconocimiento de los resultados de acuerdo al transcurso del tiempo , independientemente si los mismos han sido pagados o cobrados.</a:t>
            </a:r>
            <a:r>
              <a:rPr lang="es-ES" sz="2800" dirty="0" smtClean="0"/>
              <a:t> </a:t>
            </a:r>
          </a:p>
          <a:p>
            <a:endParaRPr lang="es-ES" dirty="0" smtClean="0"/>
          </a:p>
          <a:p>
            <a:endParaRPr lang="es-AR" dirty="0"/>
          </a:p>
        </p:txBody>
      </p:sp>
      <p:pic>
        <p:nvPicPr>
          <p:cNvPr id="5" name="Imagen 4" descr="unslu-200x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7646"/>
            <a:ext cx="9429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6488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243BEA41-AE89-459B-8316-908A41E6EE0E}"/>
              </a:ext>
            </a:extLst>
          </p:cNvPr>
          <p:cNvSpPr>
            <a:spLocks noGrp="1"/>
          </p:cNvSpPr>
          <p:nvPr>
            <p:ph type="title"/>
          </p:nvPr>
        </p:nvSpPr>
        <p:spPr/>
        <p:txBody>
          <a:bodyPr/>
          <a:lstStyle/>
          <a:p>
            <a:r>
              <a:rPr lang="es-AR" dirty="0" smtClean="0"/>
              <a:t>Ingresos y Gastos.</a:t>
            </a:r>
            <a:endParaRPr lang="es-AR" dirty="0"/>
          </a:p>
        </p:txBody>
      </p:sp>
      <p:sp>
        <p:nvSpPr>
          <p:cNvPr id="3" name="Marcador de contenido 2">
            <a:extLst>
              <a:ext uri="{FF2B5EF4-FFF2-40B4-BE49-F238E27FC236}">
                <a16:creationId xmlns="" xmlns:a16="http://schemas.microsoft.com/office/drawing/2014/main" id="{11A147DE-4CFE-4862-BEBA-F0868854566E}"/>
              </a:ext>
            </a:extLst>
          </p:cNvPr>
          <p:cNvSpPr>
            <a:spLocks noGrp="1"/>
          </p:cNvSpPr>
          <p:nvPr>
            <p:ph idx="1"/>
          </p:nvPr>
        </p:nvSpPr>
        <p:spPr/>
        <p:txBody>
          <a:bodyPr/>
          <a:lstStyle/>
          <a:p>
            <a:pPr lvl="0"/>
            <a:r>
              <a:rPr lang="es-ES" dirty="0" smtClean="0"/>
              <a:t>Los </a:t>
            </a:r>
            <a:r>
              <a:rPr lang="es-ES" b="1" dirty="0" smtClean="0"/>
              <a:t>ingresos</a:t>
            </a:r>
            <a:r>
              <a:rPr lang="es-ES" dirty="0" smtClean="0"/>
              <a:t> son aquellas operaciones que incrementan el valor patrimonial de la empresa, mientras que los </a:t>
            </a:r>
            <a:r>
              <a:rPr lang="es-ES" b="1" dirty="0" smtClean="0"/>
              <a:t>gastos</a:t>
            </a:r>
            <a:r>
              <a:rPr lang="es-ES" dirty="0" smtClean="0"/>
              <a:t> son aquellas operaciones que lo disminuyen. </a:t>
            </a:r>
          </a:p>
          <a:p>
            <a:pPr lvl="0"/>
            <a:r>
              <a:rPr lang="es-AR" dirty="0" smtClean="0"/>
              <a:t>Los ingresos y egresos solo van a estar presentes en los hechos económicos cuando existan variaciones modificativas , positivas      ( cuando hay resultados positivos ) también denominadas de ganancias, o negativas ( cuando hay resultados negativos ) y también denominadas de pérdidas.</a:t>
            </a:r>
            <a:endParaRPr lang="es-ES" dirty="0" smtClean="0"/>
          </a:p>
          <a:p>
            <a:pPr lvl="0"/>
            <a:r>
              <a:rPr lang="es-ES" dirty="0" smtClean="0"/>
              <a:t>Los variaciones modificativas  positivas,  van a aumentar el patrimonio neto.</a:t>
            </a:r>
          </a:p>
          <a:p>
            <a:pPr lvl="0"/>
            <a:r>
              <a:rPr lang="es-ES" dirty="0" smtClean="0"/>
              <a:t>Las variaciones modificativas negativas, disminuyen al patrimonio neto.</a:t>
            </a:r>
            <a:br>
              <a:rPr lang="es-ES" dirty="0" smtClean="0"/>
            </a:br>
            <a:endParaRPr lang="es-ES" dirty="0" smtClean="0"/>
          </a:p>
          <a:p>
            <a:endParaRPr lang="es-AR" dirty="0"/>
          </a:p>
        </p:txBody>
      </p:sp>
      <p:pic>
        <p:nvPicPr>
          <p:cNvPr id="5" name="Imagen 4" descr="unslu-200x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7646"/>
            <a:ext cx="9429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6488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243BEA41-AE89-459B-8316-908A41E6EE0E}"/>
              </a:ext>
            </a:extLst>
          </p:cNvPr>
          <p:cNvSpPr>
            <a:spLocks noGrp="1"/>
          </p:cNvSpPr>
          <p:nvPr>
            <p:ph type="title"/>
          </p:nvPr>
        </p:nvSpPr>
        <p:spPr/>
        <p:txBody>
          <a:bodyPr/>
          <a:lstStyle/>
          <a:p>
            <a:r>
              <a:rPr lang="es-AR" dirty="0" smtClean="0"/>
              <a:t>Contenido del Estado de Resultados.</a:t>
            </a:r>
            <a:endParaRPr lang="es-AR" dirty="0"/>
          </a:p>
        </p:txBody>
      </p:sp>
      <p:sp>
        <p:nvSpPr>
          <p:cNvPr id="3" name="Marcador de contenido 2">
            <a:extLst>
              <a:ext uri="{FF2B5EF4-FFF2-40B4-BE49-F238E27FC236}">
                <a16:creationId xmlns="" xmlns:a16="http://schemas.microsoft.com/office/drawing/2014/main" id="{11A147DE-4CFE-4862-BEBA-F0868854566E}"/>
              </a:ext>
            </a:extLst>
          </p:cNvPr>
          <p:cNvSpPr>
            <a:spLocks noGrp="1"/>
          </p:cNvSpPr>
          <p:nvPr>
            <p:ph idx="1"/>
          </p:nvPr>
        </p:nvSpPr>
        <p:spPr/>
        <p:txBody>
          <a:bodyPr>
            <a:normAutofit fontScale="92500" lnSpcReduction="20000"/>
          </a:bodyPr>
          <a:lstStyle/>
          <a:p>
            <a:pPr algn="ctr"/>
            <a:r>
              <a:rPr lang="es-ES" b="1" dirty="0" smtClean="0"/>
              <a:t> </a:t>
            </a:r>
            <a:endParaRPr lang="es-ES" dirty="0" smtClean="0"/>
          </a:p>
          <a:p>
            <a:pPr lvl="0" algn="ctr"/>
            <a:r>
              <a:rPr lang="es-ES" dirty="0" smtClean="0"/>
              <a:t>ventas de bienes y servicios.</a:t>
            </a:r>
          </a:p>
          <a:p>
            <a:pPr lvl="0" algn="ctr"/>
            <a:r>
              <a:rPr lang="es-ES" dirty="0" smtClean="0"/>
              <a:t>costo de producción</a:t>
            </a:r>
          </a:p>
          <a:p>
            <a:pPr lvl="0" algn="ctr"/>
            <a:r>
              <a:rPr lang="es-ES" b="1" dirty="0" smtClean="0"/>
              <a:t>utilidad bruta</a:t>
            </a:r>
            <a:endParaRPr lang="es-ES" dirty="0" smtClean="0"/>
          </a:p>
          <a:p>
            <a:pPr lvl="0" algn="ctr"/>
            <a:r>
              <a:rPr lang="es-ES" dirty="0" smtClean="0"/>
              <a:t>gastos de comercialización</a:t>
            </a:r>
          </a:p>
          <a:p>
            <a:pPr lvl="0" algn="ctr"/>
            <a:r>
              <a:rPr lang="es-ES" dirty="0" smtClean="0"/>
              <a:t>gastos de administración</a:t>
            </a:r>
          </a:p>
          <a:p>
            <a:pPr lvl="0" algn="ctr"/>
            <a:r>
              <a:rPr lang="es-ES" dirty="0" smtClean="0"/>
              <a:t>(+) ingresos financieros (-) gastos financieros</a:t>
            </a:r>
          </a:p>
          <a:p>
            <a:pPr lvl="0" algn="ctr"/>
            <a:r>
              <a:rPr lang="es-ES" b="1" dirty="0" smtClean="0"/>
              <a:t>resultado operativo</a:t>
            </a:r>
            <a:endParaRPr lang="es-ES" dirty="0" smtClean="0"/>
          </a:p>
          <a:p>
            <a:pPr lvl="0" algn="ctr"/>
            <a:r>
              <a:rPr lang="es-ES" dirty="0" smtClean="0"/>
              <a:t>(+) otros ingresos (-) otros gastos</a:t>
            </a:r>
          </a:p>
          <a:p>
            <a:pPr lvl="0" algn="ctr"/>
            <a:r>
              <a:rPr lang="es-ES" b="1" dirty="0" smtClean="0"/>
              <a:t>utilidad/perdida por operaciones ordinarias</a:t>
            </a:r>
            <a:endParaRPr lang="es-ES" dirty="0" smtClean="0"/>
          </a:p>
          <a:p>
            <a:pPr lvl="0" algn="ctr"/>
            <a:r>
              <a:rPr lang="es-ES" dirty="0" smtClean="0"/>
              <a:t>resultados extraordinarios</a:t>
            </a:r>
          </a:p>
          <a:p>
            <a:pPr lvl="0" algn="ctr"/>
            <a:r>
              <a:rPr lang="es-ES" b="1" dirty="0" smtClean="0"/>
              <a:t>Rdo. antes de impuesto a las ganancias</a:t>
            </a:r>
            <a:endParaRPr lang="es-ES" dirty="0" smtClean="0"/>
          </a:p>
          <a:p>
            <a:pPr lvl="0" algn="ctr"/>
            <a:r>
              <a:rPr lang="es-ES" dirty="0" smtClean="0"/>
              <a:t>impuesto a las ganancias</a:t>
            </a:r>
          </a:p>
          <a:p>
            <a:pPr lvl="0" algn="ctr"/>
            <a:r>
              <a:rPr lang="es-ES" b="1" dirty="0" smtClean="0"/>
              <a:t>utilidad/perdida final</a:t>
            </a:r>
            <a:endParaRPr lang="es-ES" dirty="0" smtClean="0"/>
          </a:p>
          <a:p>
            <a:endParaRPr lang="es-AR" dirty="0"/>
          </a:p>
        </p:txBody>
      </p:sp>
      <p:pic>
        <p:nvPicPr>
          <p:cNvPr id="5" name="Imagen 4" descr="unslu-200x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7646"/>
            <a:ext cx="9429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6488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243BEA41-AE89-459B-8316-908A41E6EE0E}"/>
              </a:ext>
            </a:extLst>
          </p:cNvPr>
          <p:cNvSpPr>
            <a:spLocks noGrp="1"/>
          </p:cNvSpPr>
          <p:nvPr>
            <p:ph type="title"/>
          </p:nvPr>
        </p:nvSpPr>
        <p:spPr/>
        <p:txBody>
          <a:bodyPr>
            <a:normAutofit/>
          </a:bodyPr>
          <a:lstStyle/>
          <a:p>
            <a:r>
              <a:rPr lang="es-AR" sz="3200" dirty="0" smtClean="0"/>
              <a:t>Resultados Ordinarios y Extraordinarios.</a:t>
            </a:r>
            <a:endParaRPr lang="es-AR" sz="3200" dirty="0"/>
          </a:p>
        </p:txBody>
      </p:sp>
      <p:sp>
        <p:nvSpPr>
          <p:cNvPr id="3" name="Marcador de contenido 2">
            <a:extLst>
              <a:ext uri="{FF2B5EF4-FFF2-40B4-BE49-F238E27FC236}">
                <a16:creationId xmlns="" xmlns:a16="http://schemas.microsoft.com/office/drawing/2014/main" id="{11A147DE-4CFE-4862-BEBA-F0868854566E}"/>
              </a:ext>
            </a:extLst>
          </p:cNvPr>
          <p:cNvSpPr>
            <a:spLocks noGrp="1"/>
          </p:cNvSpPr>
          <p:nvPr>
            <p:ph idx="1"/>
          </p:nvPr>
        </p:nvSpPr>
        <p:spPr/>
        <p:txBody>
          <a:bodyPr/>
          <a:lstStyle/>
          <a:p>
            <a:r>
              <a:rPr lang="es-ES" b="1" i="1" dirty="0" smtClean="0"/>
              <a:t>Para </a:t>
            </a:r>
            <a:r>
              <a:rPr lang="es-ES" b="1" i="1" dirty="0" err="1" smtClean="0"/>
              <a:t>Fowler</a:t>
            </a:r>
            <a:r>
              <a:rPr lang="es-ES" b="1" i="1" dirty="0" smtClean="0"/>
              <a:t> Newton existe consenso en cuanto a la importancia de presentar separadamente los resultados ordinarios y los extraordinarios, pero no hay uniformidad en su caracterización. En este sentido, existen al menos dos líneas de pensamiento:</a:t>
            </a:r>
            <a:r>
              <a:rPr lang="es-ES" b="1" i="1" baseline="30000" dirty="0" smtClean="0">
                <a:sym typeface="Symbol"/>
                <a:hlinkClick r:id="" action="ppaction://hlinkfile"/>
              </a:rPr>
              <a:t></a:t>
            </a:r>
            <a:r>
              <a:rPr lang="es-ES" b="1" i="1" baseline="30000" dirty="0" smtClean="0"/>
              <a:t>2)</a:t>
            </a:r>
            <a:endParaRPr lang="es-ES" dirty="0" smtClean="0"/>
          </a:p>
          <a:p>
            <a:endParaRPr lang="es-ES" dirty="0" smtClean="0"/>
          </a:p>
          <a:p>
            <a:r>
              <a:rPr lang="es-ES" baseline="30000" dirty="0" smtClean="0">
                <a:sym typeface="Symbol"/>
                <a:hlinkClick r:id="" action="ppaction://hlinkfile"/>
              </a:rPr>
              <a:t></a:t>
            </a:r>
            <a:r>
              <a:rPr lang="es-ES" baseline="30000" dirty="0" smtClean="0"/>
              <a:t>2)</a:t>
            </a:r>
            <a:r>
              <a:rPr lang="es-ES" dirty="0" smtClean="0"/>
              <a:t> Contabilidad Básica.</a:t>
            </a:r>
          </a:p>
          <a:p>
            <a:r>
              <a:rPr lang="es-ES" dirty="0" smtClean="0"/>
              <a:t>    Enrique </a:t>
            </a:r>
            <a:r>
              <a:rPr lang="es-ES" dirty="0" err="1" smtClean="0"/>
              <a:t>Fowler</a:t>
            </a:r>
            <a:r>
              <a:rPr lang="es-ES" dirty="0" smtClean="0"/>
              <a:t> Newton.</a:t>
            </a:r>
          </a:p>
          <a:p>
            <a:r>
              <a:rPr lang="es-ES" dirty="0" smtClean="0"/>
              <a:t>    Ediciones Contabilidad Moderna </a:t>
            </a:r>
            <a:r>
              <a:rPr lang="es-ES" dirty="0" err="1" smtClean="0"/>
              <a:t>s.a.i.c.</a:t>
            </a:r>
            <a:endParaRPr lang="es-ES" dirty="0" smtClean="0"/>
          </a:p>
          <a:p>
            <a:endParaRPr lang="es-AR" dirty="0"/>
          </a:p>
        </p:txBody>
      </p:sp>
      <p:pic>
        <p:nvPicPr>
          <p:cNvPr id="5" name="Imagen 4" descr="unslu-200x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7646"/>
            <a:ext cx="9429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6488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243BEA41-AE89-459B-8316-908A41E6EE0E}"/>
              </a:ext>
            </a:extLst>
          </p:cNvPr>
          <p:cNvSpPr>
            <a:spLocks noGrp="1"/>
          </p:cNvSpPr>
          <p:nvPr>
            <p:ph type="title"/>
          </p:nvPr>
        </p:nvSpPr>
        <p:spPr/>
        <p:txBody>
          <a:bodyPr/>
          <a:lstStyle/>
          <a:p>
            <a:r>
              <a:rPr lang="es-AR" dirty="0" smtClean="0"/>
              <a:t>Resultados ordinarios y extraordinarios</a:t>
            </a:r>
            <a:endParaRPr lang="es-AR" dirty="0"/>
          </a:p>
        </p:txBody>
      </p:sp>
      <p:sp>
        <p:nvSpPr>
          <p:cNvPr id="3" name="Marcador de contenido 2">
            <a:extLst>
              <a:ext uri="{FF2B5EF4-FFF2-40B4-BE49-F238E27FC236}">
                <a16:creationId xmlns="" xmlns:a16="http://schemas.microsoft.com/office/drawing/2014/main" id="{11A147DE-4CFE-4862-BEBA-F0868854566E}"/>
              </a:ext>
            </a:extLst>
          </p:cNvPr>
          <p:cNvSpPr>
            <a:spLocks noGrp="1"/>
          </p:cNvSpPr>
          <p:nvPr>
            <p:ph idx="1"/>
          </p:nvPr>
        </p:nvSpPr>
        <p:spPr/>
        <p:txBody>
          <a:bodyPr/>
          <a:lstStyle/>
          <a:p>
            <a:r>
              <a:rPr lang="es-ES" i="1" dirty="0" smtClean="0"/>
              <a:t>La discriminación de los resultados en ordinarios y  extraordinarios, tiene un especial  fundamento, dado que si no de dividen, se podrá encubrir determinadas situaciones, para manipular la información financiera que tenga que ser presentada a terceros.</a:t>
            </a:r>
          </a:p>
          <a:p>
            <a:r>
              <a:rPr lang="es-ES" i="1" dirty="0" smtClean="0"/>
              <a:t>Pero lo  mas importante, y para el análisis interno es el concepto de </a:t>
            </a:r>
            <a:r>
              <a:rPr lang="es-ES" i="1" dirty="0" err="1" smtClean="0"/>
              <a:t>comparabilidad</a:t>
            </a:r>
            <a:r>
              <a:rPr lang="es-ES" i="1" dirty="0" smtClean="0"/>
              <a:t> que los estados contables tienen que tener, ya que se permitirá así efectuar comparaciones mas ajustadas entre los estados contables sucesivos, en la medida que haya una clara discriminación de resultados ordinarios y extraordinarios.</a:t>
            </a:r>
            <a:endParaRPr lang="es-ES" dirty="0" smtClean="0"/>
          </a:p>
          <a:p>
            <a:r>
              <a:rPr lang="es-ES" i="1" dirty="0" smtClean="0"/>
              <a:t>Asimismo, hay que tener en cuenta que la presentación separada de los resultados normales y extraordinarios  tiene también que alcanzar al correspondiente impuesto a las ganancias, que por lo tanto debería ser distribuido entre ambos tipos de resultados</a:t>
            </a:r>
            <a:r>
              <a:rPr lang="es-ES" dirty="0" smtClean="0"/>
              <a:t>.</a:t>
            </a:r>
          </a:p>
          <a:p>
            <a:endParaRPr lang="es-AR" dirty="0"/>
          </a:p>
        </p:txBody>
      </p:sp>
      <p:pic>
        <p:nvPicPr>
          <p:cNvPr id="5" name="Imagen 4" descr="unslu-200x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7646"/>
            <a:ext cx="9429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6488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243BEA41-AE89-459B-8316-908A41E6EE0E}"/>
              </a:ext>
            </a:extLst>
          </p:cNvPr>
          <p:cNvSpPr>
            <a:spLocks noGrp="1"/>
          </p:cNvSpPr>
          <p:nvPr>
            <p:ph type="title"/>
          </p:nvPr>
        </p:nvSpPr>
        <p:spPr/>
        <p:txBody>
          <a:bodyPr/>
          <a:lstStyle/>
          <a:p>
            <a:r>
              <a:rPr lang="es-AR" dirty="0" smtClean="0"/>
              <a:t>Conceptos componentes del Estado de resultados.</a:t>
            </a:r>
            <a:endParaRPr lang="es-AR" dirty="0"/>
          </a:p>
        </p:txBody>
      </p:sp>
      <p:sp>
        <p:nvSpPr>
          <p:cNvPr id="3" name="Marcador de contenido 2">
            <a:extLst>
              <a:ext uri="{FF2B5EF4-FFF2-40B4-BE49-F238E27FC236}">
                <a16:creationId xmlns="" xmlns:a16="http://schemas.microsoft.com/office/drawing/2014/main" id="{11A147DE-4CFE-4862-BEBA-F0868854566E}"/>
              </a:ext>
            </a:extLst>
          </p:cNvPr>
          <p:cNvSpPr>
            <a:spLocks noGrp="1"/>
          </p:cNvSpPr>
          <p:nvPr>
            <p:ph idx="1"/>
          </p:nvPr>
        </p:nvSpPr>
        <p:spPr/>
        <p:txBody>
          <a:bodyPr/>
          <a:lstStyle/>
          <a:p>
            <a:pPr lvl="0"/>
            <a:r>
              <a:rPr lang="es-ES" b="1" dirty="0" smtClean="0"/>
              <a:t>Costo de producción</a:t>
            </a:r>
            <a:r>
              <a:rPr lang="es-ES" dirty="0" smtClean="0"/>
              <a:t>: comprende todas las fases vinculadas con el proceso de elaboración, desde el momento de adquisición de los materiales hasta la obtención de los productos terminados.</a:t>
            </a:r>
          </a:p>
          <a:p>
            <a:pPr lvl="0"/>
            <a:r>
              <a:rPr lang="es-ES" b="1" dirty="0" smtClean="0"/>
              <a:t>Gastos de comercialización</a:t>
            </a:r>
            <a:r>
              <a:rPr lang="es-ES" dirty="0" smtClean="0"/>
              <a:t>: comprende a todas las erogaciones que se realizan desde el momento en que el producto es puesto en el depósito de productos terminados, en condiciones de ser vendidos, hasta el momento de entrega a los compradores. Estos gastos tienen por objeto la promoción, venta y distribución del producto o servicio que ofrece la empresa.</a:t>
            </a:r>
          </a:p>
          <a:p>
            <a:pPr lvl="0"/>
            <a:r>
              <a:rPr lang="es-ES" b="1" dirty="0" smtClean="0"/>
              <a:t>Gastos de administración</a:t>
            </a:r>
            <a:r>
              <a:rPr lang="es-ES" dirty="0" smtClean="0"/>
              <a:t>: comprenden a todos aquellos relacionados con las funciones de dirección, planeamiento y gestión general de la empresa.</a:t>
            </a:r>
          </a:p>
          <a:p>
            <a:pPr lvl="0"/>
            <a:r>
              <a:rPr lang="es-ES" b="1" dirty="0" smtClean="0"/>
              <a:t>Resultados financieros</a:t>
            </a:r>
            <a:r>
              <a:rPr lang="es-ES" dirty="0" smtClean="0"/>
              <a:t>: incluyen a aquellos, relacionados con las actividades destinadas a proveer el capital necesario para el mejor desarrollo de la firma. </a:t>
            </a:r>
          </a:p>
          <a:p>
            <a:endParaRPr lang="es-ES" dirty="0"/>
          </a:p>
        </p:txBody>
      </p:sp>
      <p:pic>
        <p:nvPicPr>
          <p:cNvPr id="5" name="Imagen 4" descr="unslu-200x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7646"/>
            <a:ext cx="9429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6488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243BEA41-AE89-459B-8316-908A41E6EE0E}"/>
              </a:ext>
            </a:extLst>
          </p:cNvPr>
          <p:cNvSpPr>
            <a:spLocks noGrp="1"/>
          </p:cNvSpPr>
          <p:nvPr>
            <p:ph type="title"/>
          </p:nvPr>
        </p:nvSpPr>
        <p:spPr/>
        <p:txBody>
          <a:bodyPr>
            <a:normAutofit/>
          </a:bodyPr>
          <a:lstStyle/>
          <a:p>
            <a:r>
              <a:rPr lang="es-AR" sz="3200" dirty="0" smtClean="0"/>
              <a:t>Gastos de Comercialización</a:t>
            </a:r>
            <a:endParaRPr lang="es-AR" sz="3200" dirty="0"/>
          </a:p>
        </p:txBody>
      </p:sp>
      <p:sp>
        <p:nvSpPr>
          <p:cNvPr id="3" name="Marcador de contenido 2">
            <a:extLst>
              <a:ext uri="{FF2B5EF4-FFF2-40B4-BE49-F238E27FC236}">
                <a16:creationId xmlns="" xmlns:a16="http://schemas.microsoft.com/office/drawing/2014/main" id="{11A147DE-4CFE-4862-BEBA-F0868854566E}"/>
              </a:ext>
            </a:extLst>
          </p:cNvPr>
          <p:cNvSpPr>
            <a:spLocks noGrp="1"/>
          </p:cNvSpPr>
          <p:nvPr>
            <p:ph idx="1"/>
          </p:nvPr>
        </p:nvSpPr>
        <p:spPr/>
        <p:txBody>
          <a:bodyPr>
            <a:normAutofit lnSpcReduction="10000"/>
          </a:bodyPr>
          <a:lstStyle/>
          <a:p>
            <a:pPr lvl="0"/>
            <a:r>
              <a:rPr lang="es-ES" b="1" i="1" dirty="0" smtClean="0"/>
              <a:t>Gastos de comercialización</a:t>
            </a:r>
            <a:r>
              <a:rPr lang="es-ES" dirty="0" smtClean="0"/>
              <a:t>: comprenden los gastos derivados de los distintos sectores y actividades que comprenden a este departamento e involucra entre otros a gastos de promoción, publicidad, ventas, administración de ventas, marketing , investigación de mercado, etcétera. Algunos ejemplos de estos son:</a:t>
            </a:r>
          </a:p>
          <a:p>
            <a:r>
              <a:rPr lang="es-ES" dirty="0" smtClean="0"/>
              <a:t> Sueldos;</a:t>
            </a:r>
          </a:p>
          <a:p>
            <a:pPr lvl="0"/>
            <a:r>
              <a:rPr lang="es-ES" dirty="0" smtClean="0"/>
              <a:t>Cargas sociales;</a:t>
            </a:r>
          </a:p>
          <a:p>
            <a:pPr lvl="0"/>
            <a:r>
              <a:rPr lang="es-ES" dirty="0" smtClean="0"/>
              <a:t>Viáticos;</a:t>
            </a:r>
          </a:p>
          <a:p>
            <a:pPr lvl="0"/>
            <a:r>
              <a:rPr lang="es-ES" dirty="0" smtClean="0"/>
              <a:t>Impuestos y tasas que se gravan en función de las ventas;</a:t>
            </a:r>
          </a:p>
          <a:p>
            <a:pPr lvl="0"/>
            <a:r>
              <a:rPr lang="es-ES" dirty="0" smtClean="0"/>
              <a:t>Comisiones por ventas;</a:t>
            </a:r>
          </a:p>
          <a:p>
            <a:pPr lvl="0"/>
            <a:r>
              <a:rPr lang="es-ES" dirty="0" smtClean="0"/>
              <a:t>Gastos de rodados para transporte de mercaderías;</a:t>
            </a:r>
          </a:p>
          <a:p>
            <a:pPr lvl="0"/>
            <a:r>
              <a:rPr lang="es-ES" dirty="0" smtClean="0"/>
              <a:t>Gastos de publicidad y promoción;</a:t>
            </a:r>
          </a:p>
          <a:p>
            <a:pPr lvl="0"/>
            <a:r>
              <a:rPr lang="es-ES" dirty="0" smtClean="0"/>
              <a:t>Amortización de los bienes de uso del departamento.</a:t>
            </a:r>
            <a:endParaRPr lang="es-ES" dirty="0"/>
          </a:p>
        </p:txBody>
      </p:sp>
      <p:pic>
        <p:nvPicPr>
          <p:cNvPr id="5" name="Imagen 4" descr="unslu-200x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7646"/>
            <a:ext cx="9429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648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Marc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 xmlns:thm15="http://schemas.microsoft.com/office/thememl/2012/main" name="Frame" id="{F226E7A2-7162-461C-9490-D27D9DC04E43}" vid="{18A1B607-7BAE-46D6-8090-545AC7BDD739}"/>
    </a:ext>
  </a:extLst>
</a:theme>
</file>

<file path=docProps/app.xml><?xml version="1.0" encoding="utf-8"?>
<Properties xmlns="http://schemas.openxmlformats.org/officeDocument/2006/extended-properties" xmlns:vt="http://schemas.openxmlformats.org/officeDocument/2006/docPropsVTypes">
  <Template>Solstice</Template>
  <TotalTime>142</TotalTime>
  <Words>885</Words>
  <Application>Microsoft Office PowerPoint</Application>
  <PresentationFormat>Personalizado</PresentationFormat>
  <Paragraphs>98</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Marco</vt:lpstr>
      <vt:lpstr>Gestión de Organizaciones Turísticas.</vt:lpstr>
      <vt:lpstr>El Estado de Resultados.</vt:lpstr>
      <vt:lpstr>Concepto de devengamiento.</vt:lpstr>
      <vt:lpstr>Ingresos y Gastos.</vt:lpstr>
      <vt:lpstr>Contenido del Estado de Resultados.</vt:lpstr>
      <vt:lpstr>Resultados Ordinarios y Extraordinarios.</vt:lpstr>
      <vt:lpstr>Resultados ordinarios y extraordinarios</vt:lpstr>
      <vt:lpstr>Conceptos componentes del Estado de resultados.</vt:lpstr>
      <vt:lpstr>Gastos de Comercialización</vt:lpstr>
      <vt:lpstr>Gastos de Administración</vt:lpstr>
      <vt:lpstr>Resultados Financieros.</vt:lpstr>
      <vt:lpstr>Presentación del Estado de Resultados.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Estados Contables</dc:title>
  <dc:creator>Bianca Bonifati</dc:creator>
  <cp:lastModifiedBy>PABLO</cp:lastModifiedBy>
  <cp:revision>33</cp:revision>
  <dcterms:created xsi:type="dcterms:W3CDTF">2020-04-12T00:40:21Z</dcterms:created>
  <dcterms:modified xsi:type="dcterms:W3CDTF">2024-02-24T23:01:51Z</dcterms:modified>
</cp:coreProperties>
</file>