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63" r:id="rId13"/>
    <p:sldId id="271" r:id="rId14"/>
    <p:sldId id="272" r:id="rId15"/>
    <p:sldId id="273" r:id="rId16"/>
    <p:sldId id="277" r:id="rId17"/>
    <p:sldId id="279" r:id="rId18"/>
    <p:sldId id="278" r:id="rId19"/>
    <p:sldId id="280" r:id="rId20"/>
    <p:sldId id="274" r:id="rId21"/>
    <p:sldId id="275" r:id="rId22"/>
    <p:sldId id="276" r:id="rId23"/>
    <p:sldId id="282" r:id="rId24"/>
    <p:sldId id="281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06159-66FA-44D3-9F13-2933114D41A6}" type="datetimeFigureOut">
              <a:rPr lang="es-ES" smtClean="0"/>
              <a:t>24/02/2024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6F239-E7C8-48A0-B3A8-4CF3D15C0E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4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210B35-7D05-472F-9B7D-92A9A03E1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83" y="1041287"/>
            <a:ext cx="7315200" cy="3255264"/>
          </a:xfrm>
        </p:spPr>
        <p:txBody>
          <a:bodyPr/>
          <a:lstStyle/>
          <a:p>
            <a:r>
              <a:rPr lang="es-AR" dirty="0" smtClean="0"/>
              <a:t>Gestión de Organizaciones Turísticas.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1E2E689-6571-491E-A06C-7BDC53E4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511" y="4296551"/>
            <a:ext cx="7315200" cy="914400"/>
          </a:xfrm>
        </p:spPr>
        <p:txBody>
          <a:bodyPr>
            <a:noAutofit/>
          </a:bodyPr>
          <a:lstStyle/>
          <a:p>
            <a:r>
              <a:rPr lang="es-AR" sz="2000" dirty="0" smtClean="0"/>
              <a:t>AULA  VIRTUAL:</a:t>
            </a:r>
          </a:p>
          <a:p>
            <a:r>
              <a:rPr lang="es-AR" sz="2000" dirty="0" smtClean="0"/>
              <a:t>PROFESOR</a:t>
            </a:r>
            <a:r>
              <a:rPr lang="es-AR" sz="2000" dirty="0"/>
              <a:t>: PABLO MARTIN BONIFATI.</a:t>
            </a:r>
          </a:p>
          <a:p>
            <a:r>
              <a:rPr lang="es-AR" sz="2000" dirty="0"/>
              <a:t>CLASE </a:t>
            </a:r>
            <a:r>
              <a:rPr lang="es-AR" sz="2000" dirty="0" err="1" smtClean="0"/>
              <a:t>Nro</a:t>
            </a:r>
            <a:r>
              <a:rPr lang="es-AR" sz="2000" dirty="0" smtClean="0"/>
              <a:t>:  </a:t>
            </a:r>
            <a:r>
              <a:rPr lang="es-AR" sz="2000" dirty="0" smtClean="0"/>
              <a:t>1</a:t>
            </a:r>
            <a:endParaRPr lang="es-AR" sz="2000" dirty="0"/>
          </a:p>
          <a:p>
            <a:endParaRPr lang="es-AR" sz="2000" dirty="0"/>
          </a:p>
        </p:txBody>
      </p:sp>
      <p:pic>
        <p:nvPicPr>
          <p:cNvPr id="1029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8457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7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Estado de Evolución del Patrimonio Neto.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lang="es-ES" dirty="0" smtClean="0">
                <a:cs typeface="Times New Roman"/>
              </a:rPr>
              <a:t>Es </a:t>
            </a:r>
            <a:r>
              <a:rPr lang="es-ES" spc="-5" dirty="0" smtClean="0">
                <a:cs typeface="Times New Roman"/>
              </a:rPr>
              <a:t>un </a:t>
            </a:r>
            <a:r>
              <a:rPr lang="es-ES" dirty="0" smtClean="0">
                <a:cs typeface="Times New Roman"/>
              </a:rPr>
              <a:t>resumen </a:t>
            </a:r>
            <a:r>
              <a:rPr lang="es-ES" spc="-5" dirty="0" smtClean="0">
                <a:cs typeface="Times New Roman"/>
              </a:rPr>
              <a:t>de </a:t>
            </a:r>
            <a:r>
              <a:rPr lang="es-ES" dirty="0" smtClean="0">
                <a:cs typeface="Times New Roman"/>
              </a:rPr>
              <a:t>los cambios ocurridos </a:t>
            </a:r>
            <a:r>
              <a:rPr lang="es-ES" spc="-5" dirty="0" smtClean="0">
                <a:cs typeface="Times New Roman"/>
              </a:rPr>
              <a:t>en la  participación </a:t>
            </a:r>
            <a:r>
              <a:rPr lang="es-ES" spc="5" dirty="0" smtClean="0">
                <a:cs typeface="Times New Roman"/>
              </a:rPr>
              <a:t>del </a:t>
            </a:r>
            <a:r>
              <a:rPr lang="es-ES" spc="-5" dirty="0" smtClean="0">
                <a:cs typeface="Times New Roman"/>
              </a:rPr>
              <a:t>propietario </a:t>
            </a:r>
            <a:r>
              <a:rPr lang="es-ES" dirty="0" smtClean="0">
                <a:cs typeface="Times New Roman"/>
              </a:rPr>
              <a:t>o </a:t>
            </a:r>
            <a:r>
              <a:rPr lang="es-ES" spc="-5" dirty="0" smtClean="0">
                <a:cs typeface="Times New Roman"/>
              </a:rPr>
              <a:t>propietarios de la  </a:t>
            </a:r>
            <a:r>
              <a:rPr lang="es-ES" dirty="0" smtClean="0">
                <a:cs typeface="Times New Roman"/>
              </a:rPr>
              <a:t>empresa durante </a:t>
            </a:r>
            <a:r>
              <a:rPr lang="es-ES" spc="-5" dirty="0" smtClean="0">
                <a:cs typeface="Times New Roman"/>
              </a:rPr>
              <a:t>un periodo específico, </a:t>
            </a:r>
            <a:r>
              <a:rPr lang="es-ES" dirty="0" smtClean="0">
                <a:cs typeface="Times New Roman"/>
              </a:rPr>
              <a:t>como </a:t>
            </a:r>
            <a:r>
              <a:rPr lang="es-ES" spc="5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mes o un</a:t>
            </a:r>
            <a:r>
              <a:rPr lang="es-ES" spc="-25" dirty="0" smtClean="0">
                <a:cs typeface="Times New Roman"/>
              </a:rPr>
              <a:t> </a:t>
            </a:r>
            <a:r>
              <a:rPr lang="es-ES" spc="5" dirty="0" smtClean="0">
                <a:cs typeface="Times New Roman"/>
              </a:rPr>
              <a:t>año.</a:t>
            </a:r>
            <a:endParaRPr lang="es-ES" dirty="0" smtClean="0">
              <a:cs typeface="Times New Roman"/>
            </a:endParaRPr>
          </a:p>
          <a:p>
            <a:pPr marL="12700" marR="6350" algn="just">
              <a:lnSpc>
                <a:spcPct val="120100"/>
              </a:lnSpc>
              <a:spcBef>
                <a:spcPts val="1914"/>
              </a:spcBef>
            </a:pPr>
            <a:r>
              <a:rPr lang="es-ES" dirty="0" smtClean="0">
                <a:cs typeface="Times New Roman"/>
              </a:rPr>
              <a:t>Por ser </a:t>
            </a:r>
            <a:r>
              <a:rPr lang="es-ES" spc="-5" dirty="0" smtClean="0">
                <a:cs typeface="Times New Roman"/>
              </a:rPr>
              <a:t>de </a:t>
            </a:r>
            <a:r>
              <a:rPr lang="es-ES" dirty="0" smtClean="0">
                <a:cs typeface="Times New Roman"/>
              </a:rPr>
              <a:t>naturaleza periódica, se considera </a:t>
            </a:r>
            <a:r>
              <a:rPr lang="es-ES" spc="-10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estado financiero</a:t>
            </a:r>
            <a:r>
              <a:rPr lang="es-ES" spc="-40" dirty="0" smtClean="0">
                <a:cs typeface="Times New Roman"/>
              </a:rPr>
              <a:t> </a:t>
            </a:r>
            <a:r>
              <a:rPr lang="es-ES" i="1" dirty="0" smtClean="0">
                <a:solidFill>
                  <a:srgbClr val="990000"/>
                </a:solidFill>
                <a:cs typeface="Times New Roman"/>
              </a:rPr>
              <a:t>dinámico.</a:t>
            </a:r>
            <a:endParaRPr lang="es-ES" dirty="0" smtClean="0">
              <a:cs typeface="Times New Roman"/>
            </a:endParaRPr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4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Estado de Origen y Aplicación de fondos.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lang="es-ES" dirty="0" smtClean="0">
                <a:cs typeface="Times New Roman"/>
              </a:rPr>
              <a:t>Muestra los recursos generados por </a:t>
            </a:r>
            <a:r>
              <a:rPr lang="es-ES" spc="-15" dirty="0" smtClean="0">
                <a:cs typeface="Times New Roman"/>
              </a:rPr>
              <a:t>la </a:t>
            </a:r>
            <a:r>
              <a:rPr lang="es-ES" spc="770" dirty="0" smtClean="0">
                <a:cs typeface="Times New Roman"/>
              </a:rPr>
              <a:t> </a:t>
            </a:r>
            <a:r>
              <a:rPr lang="es-ES" dirty="0" smtClean="0">
                <a:cs typeface="Times New Roman"/>
              </a:rPr>
              <a:t>operación, así como los principales </a:t>
            </a:r>
            <a:r>
              <a:rPr lang="es-ES" spc="-5" dirty="0" smtClean="0">
                <a:cs typeface="Times New Roman"/>
              </a:rPr>
              <a:t>cambios  ocurridos </a:t>
            </a:r>
            <a:r>
              <a:rPr lang="es-ES" dirty="0" smtClean="0">
                <a:cs typeface="Times New Roman"/>
              </a:rPr>
              <a:t>en las fuentes </a:t>
            </a:r>
            <a:r>
              <a:rPr lang="es-ES" spc="-5" dirty="0" smtClean="0">
                <a:cs typeface="Times New Roman"/>
              </a:rPr>
              <a:t>de </a:t>
            </a:r>
            <a:r>
              <a:rPr lang="es-ES" dirty="0" smtClean="0">
                <a:cs typeface="Times New Roman"/>
              </a:rPr>
              <a:t>financiamiento y </a:t>
            </a:r>
            <a:r>
              <a:rPr lang="es-ES" spc="-10" dirty="0" smtClean="0">
                <a:cs typeface="Times New Roman"/>
              </a:rPr>
              <a:t>de  </a:t>
            </a:r>
            <a:r>
              <a:rPr lang="es-ES" dirty="0" smtClean="0">
                <a:cs typeface="Times New Roman"/>
              </a:rPr>
              <a:t>inversión </a:t>
            </a:r>
            <a:r>
              <a:rPr lang="es-ES" spc="-5" dirty="0" smtClean="0">
                <a:cs typeface="Times New Roman"/>
              </a:rPr>
              <a:t>de la entidad, durante un periodo  </a:t>
            </a:r>
            <a:r>
              <a:rPr lang="es-ES" dirty="0" smtClean="0">
                <a:cs typeface="Times New Roman"/>
              </a:rPr>
              <a:t>determinado.</a:t>
            </a:r>
          </a:p>
          <a:p>
            <a:pPr marL="12700" marR="5715" algn="just">
              <a:lnSpc>
                <a:spcPct val="120100"/>
              </a:lnSpc>
              <a:spcBef>
                <a:spcPts val="1914"/>
              </a:spcBef>
            </a:pPr>
            <a:r>
              <a:rPr lang="es-ES" dirty="0" smtClean="0">
                <a:cs typeface="Times New Roman"/>
              </a:rPr>
              <a:t>Por ser </a:t>
            </a:r>
            <a:r>
              <a:rPr lang="es-ES" spc="-5" dirty="0" smtClean="0">
                <a:cs typeface="Times New Roman"/>
              </a:rPr>
              <a:t>de </a:t>
            </a:r>
            <a:r>
              <a:rPr lang="es-ES" dirty="0" smtClean="0">
                <a:cs typeface="Times New Roman"/>
              </a:rPr>
              <a:t>naturaleza periódica, se considera </a:t>
            </a:r>
            <a:r>
              <a:rPr lang="es-ES" spc="-10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estado financiero</a:t>
            </a:r>
            <a:r>
              <a:rPr lang="es-ES" spc="-45" dirty="0" smtClean="0">
                <a:cs typeface="Times New Roman"/>
              </a:rPr>
              <a:t> </a:t>
            </a:r>
            <a:r>
              <a:rPr lang="es-ES" i="1" spc="5" dirty="0" smtClean="0">
                <a:solidFill>
                  <a:srgbClr val="990000"/>
                </a:solidFill>
                <a:cs typeface="Times New Roman"/>
              </a:rPr>
              <a:t>dinámico.</a:t>
            </a:r>
            <a:endParaRPr lang="es-ES" dirty="0">
              <a:cs typeface="Times New Roman"/>
            </a:endParaRPr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Balance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La ecuación dinámica:</a:t>
            </a:r>
          </a:p>
          <a:p>
            <a:pPr marL="0" indent="0" algn="just">
              <a:buNone/>
            </a:pPr>
            <a:endParaRPr lang="es-AR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Por </a:t>
            </a:r>
            <a:r>
              <a:rPr lang="es-ES" dirty="0"/>
              <a:t>lo tanto, cualquier modificación  en  los componentes del activo o del pasivo, producirán  cambios en la composición del patrimonio neto.</a:t>
            </a:r>
            <a:endParaRPr lang="es-AR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 </a:t>
            </a:r>
            <a:r>
              <a:rPr lang="es-ES" dirty="0"/>
              <a:t>decir que los aumentos o disminuciones de algún elemento de la ecuación, producen consecuentemente  aumentos o disminuciones en otros elementos componentes de la misma. </a:t>
            </a:r>
            <a:endParaRPr lang="es-AR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Estas </a:t>
            </a:r>
            <a:r>
              <a:rPr lang="es-ES" dirty="0"/>
              <a:t>variaciones producidas en la ecuación contable se denominan </a:t>
            </a:r>
            <a:r>
              <a:rPr lang="es-ES" b="1" dirty="0"/>
              <a:t>" variaciones patrimoniales”.</a:t>
            </a:r>
            <a:endParaRPr lang="es-AR" dirty="0"/>
          </a:p>
          <a:p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6989B782-672D-4377-87EC-90F48256CB11}"/>
              </a:ext>
            </a:extLst>
          </p:cNvPr>
          <p:cNvSpPr/>
          <p:nvPr/>
        </p:nvSpPr>
        <p:spPr>
          <a:xfrm>
            <a:off x="4989839" y="1443960"/>
            <a:ext cx="5074057" cy="34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pPr algn="just"/>
            <a:r>
              <a:rPr lang="es-ES" dirty="0"/>
              <a:t> Activo = Pasivo + Capital + Ganancias - Perdidas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97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Variaciones </a:t>
            </a:r>
            <a:r>
              <a:rPr lang="es-AR" dirty="0"/>
              <a:t>Patrimoniales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Acá les presento un estado de situación patrimonial donde verificamos la ecuación dinámica de la contabilidad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68771"/>
              </p:ext>
            </p:extLst>
          </p:nvPr>
        </p:nvGraphicFramePr>
        <p:xfrm>
          <a:off x="5243695" y="2232250"/>
          <a:ext cx="4189730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/>
                <a:gridCol w="742315"/>
                <a:gridCol w="1418590"/>
                <a:gridCol w="7239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Inversiones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18.000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41.400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RNA                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>
                          <a:effectLst/>
                        </a:rPr>
                        <a:t>41.400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 </a:t>
            </a:r>
            <a:r>
              <a:rPr lang="es-AR" dirty="0"/>
              <a:t>Variaciones </a:t>
            </a:r>
            <a:r>
              <a:rPr lang="es-AR" dirty="0" smtClean="0"/>
              <a:t>Patrimoniales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400" b="1" u="sng" dirty="0">
                <a:latin typeface="Calibri" pitchFamily="34" charset="0"/>
                <a:cs typeface="Calibri" pitchFamily="34" charset="0"/>
              </a:rPr>
              <a:t>Variaciones </a:t>
            </a:r>
            <a:r>
              <a:rPr lang="es-ES" sz="2400" b="1" u="sng" dirty="0" smtClean="0">
                <a:latin typeface="Calibri" pitchFamily="34" charset="0"/>
                <a:cs typeface="Calibri" pitchFamily="34" charset="0"/>
              </a:rPr>
              <a:t>Patrimoniales </a:t>
            </a:r>
            <a:r>
              <a:rPr lang="es-ES" sz="2400" b="1" u="sng" dirty="0" err="1" smtClean="0">
                <a:latin typeface="Calibri" pitchFamily="34" charset="0"/>
                <a:cs typeface="Calibri" pitchFamily="34" charset="0"/>
              </a:rPr>
              <a:t>Permutativas</a:t>
            </a:r>
            <a:r>
              <a:rPr lang="es-ES" sz="2400" b="1" u="sng" dirty="0">
                <a:latin typeface="Calibri" pitchFamily="34" charset="0"/>
                <a:cs typeface="Calibri" pitchFamily="34" charset="0"/>
              </a:rPr>
              <a:t>:</a:t>
            </a:r>
            <a:endParaRPr lang="es-ES" sz="2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pPr marL="0" indent="0" algn="just">
              <a:buNone/>
            </a:pPr>
            <a:r>
              <a:rPr lang="es-ES" dirty="0"/>
              <a:t>Llamadas también neutras, son aquellas operaciones que hacen variar el patrimonio en forma cualitativa, es decir en la calidad de sus elementos componentes, pero sin alterar cuantitativamente al mismo.</a:t>
            </a:r>
          </a:p>
          <a:p>
            <a:pPr marL="0" indent="0">
              <a:buNone/>
            </a:pPr>
            <a:r>
              <a:rPr lang="es-ES" dirty="0"/>
              <a:t>Los casos posibles son: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  cambio </a:t>
            </a:r>
            <a:r>
              <a:rPr lang="es-AR" dirty="0"/>
              <a:t>de un activo por otro activo</a:t>
            </a:r>
            <a:r>
              <a:rPr lang="es-AR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  cambio </a:t>
            </a:r>
            <a:r>
              <a:rPr lang="es-ES" dirty="0"/>
              <a:t>de un pasivo por otro pasivo.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  disminución </a:t>
            </a:r>
            <a:r>
              <a:rPr lang="es-ES" dirty="0"/>
              <a:t>de un activo con una correlativa disminución de un </a:t>
            </a:r>
            <a:r>
              <a:rPr lang="es-ES" dirty="0" smtClean="0"/>
              <a:t>     pasivo</a:t>
            </a:r>
            <a:r>
              <a:rPr lang="es-E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  aumento </a:t>
            </a:r>
            <a:r>
              <a:rPr lang="es-ES" dirty="0"/>
              <a:t>del activo con un correlativo aumento del pasivo.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  cambio </a:t>
            </a:r>
            <a:r>
              <a:rPr lang="es-ES" dirty="0"/>
              <a:t>de un componente del patrimonio neto, por otro componente del patrimonio neto.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7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Variaciones Patrimoniales 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2400" dirty="0" smtClean="0"/>
              <a:t>(aumento de activo y disminución de activo )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267072"/>
              </p:ext>
            </p:extLst>
          </p:nvPr>
        </p:nvGraphicFramePr>
        <p:xfrm>
          <a:off x="5331277" y="2391501"/>
          <a:ext cx="4138663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020"/>
                <a:gridCol w="733267"/>
                <a:gridCol w="1401299"/>
                <a:gridCol w="715077"/>
              </a:tblGrid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12.000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3.000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4.500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18.000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2866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41.400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RNA                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0017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>
                          <a:effectLst/>
                        </a:rPr>
                        <a:t>41.400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54991" y="760286"/>
            <a:ext cx="846404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Cambio de un activo por otro activo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Vamos con un ejemplo : compra de mercader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 por $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2000,00 en efectivo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veamos como impacta este hecho económico en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estructura de la ecuación. 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4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Variaciones Patrimoniales 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2400" dirty="0" smtClean="0"/>
              <a:t>(aumento de pasivo y disminución de pasivo )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250522"/>
              </p:ext>
            </p:extLst>
          </p:nvPr>
        </p:nvGraphicFramePr>
        <p:xfrm>
          <a:off x="5190404" y="2112922"/>
          <a:ext cx="4189730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/>
                <a:gridCol w="742315"/>
                <a:gridCol w="1418590"/>
                <a:gridCol w="7239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5.000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16.000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 dirty="0" smtClean="0">
                          <a:effectLst/>
                        </a:rPr>
                        <a:t>.</a:t>
                      </a:r>
                      <a:r>
                        <a:rPr lang="es-AR" sz="900" dirty="0">
                          <a:effectLst/>
                        </a:rPr>
                        <a:t>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18.000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41.400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RNA                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>
                          <a:effectLst/>
                        </a:rPr>
                        <a:t>41.400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4035878" y="640514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Cambio 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de un pasivo por otro pasivo.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Ejemplo</a:t>
            </a:r>
            <a:r>
              <a:rPr lang="es-ES" dirty="0"/>
              <a:t>: el reemplazo de una deuda comercial por una deuda bancaria de $ 1.000,00.</a:t>
            </a:r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4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Variaciones Patrimoniales 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2400" dirty="0" smtClean="0"/>
              <a:t>(disminución de activo y disminución de pasivo )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153614"/>
              </p:ext>
            </p:extLst>
          </p:nvPr>
        </p:nvGraphicFramePr>
        <p:xfrm>
          <a:off x="5190404" y="2112922"/>
          <a:ext cx="4189730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/>
                <a:gridCol w="742315"/>
                <a:gridCol w="1418590"/>
                <a:gridCol w="7239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12.500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25.500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28.500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18.000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39.900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RNA                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39.900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848100" y="68162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Disminución 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de un activo con una correlativa disminución de un pasivo</a:t>
            </a:r>
            <a:r>
              <a:rPr lang="es-ES" b="1" dirty="0"/>
              <a:t>.</a:t>
            </a:r>
          </a:p>
          <a:p>
            <a:r>
              <a:rPr lang="es-ES" dirty="0"/>
              <a:t> </a:t>
            </a:r>
          </a:p>
          <a:p>
            <a:r>
              <a:rPr lang="es-AR" dirty="0"/>
              <a:t>Pago de un sueldo </a:t>
            </a:r>
            <a:r>
              <a:rPr lang="es-AR" dirty="0" smtClean="0"/>
              <a:t>adeudado por </a:t>
            </a:r>
            <a:r>
              <a:rPr lang="es-AR" dirty="0"/>
              <a:t>$ </a:t>
            </a:r>
            <a:r>
              <a:rPr lang="es-AR" dirty="0" smtClean="0"/>
              <a:t>1.500,00 en efectivo.</a:t>
            </a:r>
            <a:endParaRPr lang="es-ES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6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Variaciones Patrimoniales 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2400" dirty="0" smtClean="0"/>
              <a:t>(aumento de activo y aumento  de pasivo )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48586"/>
              </p:ext>
            </p:extLst>
          </p:nvPr>
        </p:nvGraphicFramePr>
        <p:xfrm>
          <a:off x="5247554" y="2374179"/>
          <a:ext cx="4189730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/>
                <a:gridCol w="742315"/>
                <a:gridCol w="1418590"/>
                <a:gridCol w="7239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20.000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Total A.C.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35.000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23.000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19.400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35.350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46.400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RNA                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46.400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50431" y="1252728"/>
            <a:ext cx="24237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66507" y="787177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Aumento 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del activo con un correlativo aumento del pasivo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ES" dirty="0"/>
              <a:t> </a:t>
            </a:r>
            <a:endParaRPr lang="es-ES" dirty="0" smtClean="0"/>
          </a:p>
          <a:p>
            <a:r>
              <a:rPr lang="es-ES" dirty="0" smtClean="0"/>
              <a:t>Ejemplo </a:t>
            </a:r>
            <a:r>
              <a:rPr lang="es-ES" dirty="0"/>
              <a:t>: la compra de un rodado a través de un préstamo </a:t>
            </a:r>
            <a:r>
              <a:rPr lang="es-ES" dirty="0" smtClean="0"/>
              <a:t>bancario por $ 5.000,00</a:t>
            </a: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7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Variaciones Patrimoniales </a:t>
            </a:r>
            <a:br>
              <a:rPr lang="es-AR" dirty="0" smtClean="0"/>
            </a:br>
            <a:r>
              <a:rPr lang="es-AR" dirty="0" err="1" smtClean="0"/>
              <a:t>Permutativas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2400" dirty="0" smtClean="0"/>
              <a:t>(aumento de patrimonio neto  y disminución de patrimonio neto )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14481"/>
              </p:ext>
            </p:extLst>
          </p:nvPr>
        </p:nvGraphicFramePr>
        <p:xfrm>
          <a:off x="5239390" y="2521137"/>
          <a:ext cx="4189730" cy="323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925"/>
                <a:gridCol w="742315"/>
                <a:gridCol w="1418590"/>
                <a:gridCol w="7239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 dirty="0">
                          <a:effectLst/>
                        </a:rPr>
                        <a:t>7.500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Total A.C.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18.000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30,350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41.400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11.050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Capital         </a:t>
                      </a:r>
                      <a:r>
                        <a:rPr lang="es-AR" sz="900" dirty="0" smtClean="0">
                          <a:effectLst/>
                        </a:rPr>
                        <a:t>10.550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RNA                </a:t>
                      </a:r>
                      <a:r>
                        <a:rPr lang="es-AR" sz="900" dirty="0" smtClean="0">
                          <a:effectLst/>
                        </a:rPr>
                        <a:t>   500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>
                          <a:effectLst/>
                        </a:rPr>
                        <a:t>41.400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883479" y="6810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Cambio 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de un componente del patrimonio neto, por otro componente del patrimonio neto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s-ES" dirty="0"/>
          </a:p>
          <a:p>
            <a:r>
              <a:rPr lang="es-ES" dirty="0"/>
              <a:t>Ejemplo: la capitalización de un </a:t>
            </a:r>
            <a:r>
              <a:rPr lang="es-ES" dirty="0" smtClean="0"/>
              <a:t>resultado por $ 550,00</a:t>
            </a:r>
            <a:endParaRPr lang="es-ES" dirty="0"/>
          </a:p>
          <a:p>
            <a:pPr lvl="0"/>
            <a:endParaRPr lang="es-ES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7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Estados Contables Básicos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INTRODUCCION: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 </a:t>
            </a:r>
            <a:endParaRPr lang="es-ES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sz="2400" dirty="0" smtClean="0"/>
              <a:t>Los </a:t>
            </a:r>
            <a:r>
              <a:rPr lang="es-ES" sz="2400" dirty="0"/>
              <a:t>estados contables constituyen el medio a través del cual se suministra información sobre el patrimonio del ente y su </a:t>
            </a:r>
            <a:r>
              <a:rPr lang="es-ES" sz="2400" dirty="0" smtClean="0"/>
              <a:t>evolución. Sus </a:t>
            </a:r>
            <a:r>
              <a:rPr lang="es-ES" sz="2400" dirty="0"/>
              <a:t>destinatarios no solo son externos (bancos y proveedores, sino también internos (dirección y áreas funcionales de la empresa).</a:t>
            </a:r>
          </a:p>
          <a:p>
            <a:endParaRPr lang="es-AR" sz="2400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4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 smtClean="0"/>
              <a:t>Modificativas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400" b="1" u="sng" dirty="0" smtClean="0">
                <a:latin typeface="Calibri" pitchFamily="34" charset="0"/>
                <a:cs typeface="Calibri" pitchFamily="34" charset="0"/>
              </a:rPr>
              <a:t>Variaciones </a:t>
            </a:r>
            <a:r>
              <a:rPr lang="es-ES" sz="2400" b="1" u="sng" dirty="0">
                <a:latin typeface="Calibri" pitchFamily="34" charset="0"/>
                <a:cs typeface="Calibri" pitchFamily="34" charset="0"/>
              </a:rPr>
              <a:t>patrimoniales modificativas: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 </a:t>
            </a:r>
            <a:endParaRPr lang="es-ES" sz="2400" dirty="0">
              <a:latin typeface="Calibri" pitchFamily="34" charset="0"/>
              <a:cs typeface="Calibri" pitchFamily="34" charset="0"/>
            </a:endParaRPr>
          </a:p>
          <a:p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Son aquellas que hacen variar al patrimonio neto en forma cuantitativa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Para ello, necesariamente deben producirse hechos económicos que generen resultados (positivos o negativos).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 smtClean="0"/>
              <a:t>Modificativas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Las 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variaciones modificativas se clasifican en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ctr">
              <a:buNone/>
            </a:pPr>
            <a:endParaRPr lang="es-ES" sz="2400" b="1" dirty="0"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 smtClean="0"/>
              <a:t>Positivas:  </a:t>
            </a:r>
          </a:p>
          <a:p>
            <a:pPr marL="0" lvl="0" indent="0">
              <a:buNone/>
            </a:pPr>
            <a:r>
              <a:rPr lang="es-ES" dirty="0" smtClean="0"/>
              <a:t>   son aquellas que aumentan el valor del patrimonio neto.</a:t>
            </a:r>
            <a:endParaRPr lang="es-ES" dirty="0"/>
          </a:p>
          <a:p>
            <a:endParaRPr lang="es-ES" dirty="0"/>
          </a:p>
          <a:p>
            <a:pPr lvl="0">
              <a:buFont typeface="Wingdings" pitchFamily="2" charset="2"/>
              <a:buChar char="Ø"/>
            </a:pPr>
            <a:r>
              <a:rPr lang="es-ES" b="1" dirty="0" smtClean="0"/>
              <a:t>Negativas: </a:t>
            </a:r>
          </a:p>
          <a:p>
            <a:pPr marL="0" lvl="0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smtClean="0"/>
              <a:t>son aquellos hechos económicos que dismi</a:t>
            </a:r>
            <a:r>
              <a:rPr lang="es-ES" dirty="0" smtClean="0"/>
              <a:t>nuyen la </a:t>
            </a:r>
            <a:r>
              <a:rPr lang="es-ES" dirty="0" err="1" smtClean="0"/>
              <a:t>cuantia</a:t>
            </a:r>
            <a:r>
              <a:rPr lang="es-ES" dirty="0" smtClean="0"/>
              <a:t> del patrimonio neto.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/>
              <a:t>Modificativas</a:t>
            </a:r>
            <a:br>
              <a:rPr lang="es-AR" dirty="0"/>
            </a:br>
            <a:r>
              <a:rPr lang="es-AR" dirty="0" smtClean="0"/>
              <a:t>positivas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6388" y="478351"/>
            <a:ext cx="7695961" cy="122226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 </a:t>
            </a:r>
            <a:r>
              <a:rPr lang="es-ES" b="1" dirty="0" smtClean="0"/>
              <a:t>Aumento </a:t>
            </a:r>
            <a:r>
              <a:rPr lang="es-ES" b="1" dirty="0"/>
              <a:t>de  activo.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Ej</a:t>
            </a:r>
            <a:r>
              <a:rPr lang="es-ES" dirty="0"/>
              <a:t>. cobro de </a:t>
            </a:r>
            <a:r>
              <a:rPr lang="es-ES" dirty="0" smtClean="0"/>
              <a:t>$ 200,o0 intereses </a:t>
            </a:r>
            <a:r>
              <a:rPr lang="es-ES" dirty="0"/>
              <a:t>en </a:t>
            </a:r>
            <a:r>
              <a:rPr lang="es-ES" dirty="0" smtClean="0"/>
              <a:t>efectivo.</a:t>
            </a:r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7412"/>
              </p:ext>
            </p:extLst>
          </p:nvPr>
        </p:nvGraphicFramePr>
        <p:xfrm>
          <a:off x="4391696" y="2088608"/>
          <a:ext cx="5563674" cy="4260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850"/>
                <a:gridCol w="985743"/>
                <a:gridCol w="1883791"/>
                <a:gridCol w="961290"/>
              </a:tblGrid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14.200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27.200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18.000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32585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41.600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11.250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RNA                </a:t>
                      </a:r>
                      <a:r>
                        <a:rPr lang="es-AR" sz="900" dirty="0" smtClean="0">
                          <a:effectLst/>
                        </a:rPr>
                        <a:t>1.250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41.600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4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/>
              <a:t>Modificativas</a:t>
            </a:r>
            <a:br>
              <a:rPr lang="es-AR" dirty="0"/>
            </a:br>
            <a:r>
              <a:rPr lang="es-AR" dirty="0" smtClean="0"/>
              <a:t>positivas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69267" y="864108"/>
            <a:ext cx="7940659" cy="13896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b="1" dirty="0" smtClean="0"/>
              <a:t>Disminución </a:t>
            </a:r>
            <a:r>
              <a:rPr lang="es-ES" b="1" dirty="0"/>
              <a:t>de pasivo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Ej</a:t>
            </a:r>
            <a:r>
              <a:rPr lang="es-ES" dirty="0"/>
              <a:t>. </a:t>
            </a:r>
            <a:r>
              <a:rPr lang="es-ES" dirty="0" smtClean="0"/>
              <a:t>Descuento de $ 200 de una deuda comercial de $ 2000,00 </a:t>
            </a:r>
            <a:r>
              <a:rPr lang="es-ES" dirty="0"/>
              <a:t>obtenido de un </a:t>
            </a:r>
            <a:r>
              <a:rPr lang="es-ES" dirty="0" smtClean="0"/>
              <a:t>proveedor por pago antes del vencimiento.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04927"/>
              </p:ext>
            </p:extLst>
          </p:nvPr>
        </p:nvGraphicFramePr>
        <p:xfrm>
          <a:off x="4391696" y="2088608"/>
          <a:ext cx="5563674" cy="4260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850"/>
                <a:gridCol w="985743"/>
                <a:gridCol w="1883791"/>
                <a:gridCol w="961290"/>
              </a:tblGrid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12.200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4.000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Inversiones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24.200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18.000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32585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28,350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39.600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11.250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RNA                </a:t>
                      </a:r>
                      <a:r>
                        <a:rPr lang="es-AR" sz="900" dirty="0" smtClean="0">
                          <a:effectLst/>
                        </a:rPr>
                        <a:t>1.250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6629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39.600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6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/>
              <a:t>Modificativas</a:t>
            </a:r>
            <a:br>
              <a:rPr lang="es-AR" dirty="0"/>
            </a:br>
            <a:r>
              <a:rPr lang="es-AR" dirty="0" smtClean="0"/>
              <a:t>negativas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9571" y="757645"/>
            <a:ext cx="6864439" cy="1161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b="1" dirty="0"/>
              <a:t>disminución de activo.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Ej</a:t>
            </a:r>
            <a:r>
              <a:rPr lang="es-ES" dirty="0"/>
              <a:t>. El banco nos </a:t>
            </a:r>
            <a:r>
              <a:rPr lang="es-ES" dirty="0" smtClean="0"/>
              <a:t>deduce $ 170,00 por  </a:t>
            </a:r>
            <a:r>
              <a:rPr lang="es-ES" dirty="0"/>
              <a:t>el mantenimiento de la </a:t>
            </a:r>
            <a:r>
              <a:rPr lang="es-ES" dirty="0" smtClean="0"/>
              <a:t>cuenta de inversiones.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AR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99697"/>
              </p:ext>
            </p:extLst>
          </p:nvPr>
        </p:nvGraphicFramePr>
        <p:xfrm>
          <a:off x="4636394" y="1858762"/>
          <a:ext cx="4951577" cy="4023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208"/>
                <a:gridCol w="877295"/>
                <a:gridCol w="1676542"/>
                <a:gridCol w="855532"/>
              </a:tblGrid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Inversiones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7330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79285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26.830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18.000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98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dirty="0">
                          <a:effectLst/>
                        </a:rPr>
                        <a:t>(3600)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30,350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41.230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10.880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RNA                </a:t>
                      </a:r>
                      <a:r>
                        <a:rPr lang="es-AR" sz="900" baseline="0" dirty="0" smtClean="0">
                          <a:effectLst/>
                        </a:rPr>
                        <a:t>    88</a:t>
                      </a:r>
                      <a:r>
                        <a:rPr lang="es-AR" sz="900" dirty="0" smtClean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549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Total P+PN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41.230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5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50999"/>
              </p:ext>
            </p:extLst>
          </p:nvPr>
        </p:nvGraphicFramePr>
        <p:xfrm>
          <a:off x="4445205" y="2090582"/>
          <a:ext cx="4454096" cy="3975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7264"/>
                <a:gridCol w="789154"/>
                <a:gridCol w="1508101"/>
                <a:gridCol w="769577"/>
              </a:tblGrid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Activo Corriente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$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Caja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14.000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6.000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Inversiones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7500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Financieras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Cuentas por Cobrar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3.000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Sociales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 smtClean="0">
                          <a:effectLst/>
                        </a:rPr>
                        <a:t>4200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Cambio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2.500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Deudas </a:t>
                      </a:r>
                      <a:r>
                        <a:rPr lang="es-AR" sz="900" dirty="0" smtClean="0">
                          <a:effectLst/>
                        </a:rPr>
                        <a:t>Fiscales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AR" sz="900">
                          <a:effectLst/>
                        </a:rPr>
                        <a:t>7.500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27.000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P.C.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32.700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Activo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Pasivo No Corriente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1197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18.000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Deudas Comerciales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8845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Amort acum. Bienes de Uso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(3600)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P.N.C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 u="sng">
                          <a:effectLst/>
                        </a:rPr>
                        <a:t> 350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900">
                          <a:effectLst/>
                        </a:rPr>
                        <a:t>Total A.N.C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14.400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Pasivo</a:t>
                      </a:r>
                      <a:endParaRPr lang="es-ES" sz="1100" b="1">
                        <a:solidFill>
                          <a:srgbClr val="0000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33,050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Activo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>
                          <a:effectLst/>
                        </a:rPr>
                        <a:t>41.400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Patrimonio Neto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 smtClean="0">
                          <a:effectLst/>
                        </a:rPr>
                        <a:t>8.350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Capital         10.000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dirty="0">
                          <a:effectLst/>
                        </a:rPr>
                        <a:t>RNA         </a:t>
                      </a:r>
                      <a:r>
                        <a:rPr lang="es-AR" sz="900" dirty="0" smtClean="0">
                          <a:effectLst/>
                        </a:rPr>
                        <a:t>-       1.650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none" strike="noStrike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422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>
                          <a:effectLst/>
                        </a:rPr>
                        <a:t>Total P+PN</a:t>
                      </a:r>
                      <a:endParaRPr lang="es-ES" sz="11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AR" sz="900" u="sng" dirty="0">
                          <a:effectLst/>
                        </a:rPr>
                        <a:t>41.400</a:t>
                      </a:r>
                      <a:endParaRPr lang="es-ES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Variaciones Patrimoniales </a:t>
            </a:r>
            <a:br>
              <a:rPr lang="es-AR" dirty="0"/>
            </a:br>
            <a:r>
              <a:rPr lang="es-AR" dirty="0"/>
              <a:t>Modificativas</a:t>
            </a:r>
            <a:br>
              <a:rPr lang="es-AR" dirty="0"/>
            </a:br>
            <a:r>
              <a:rPr lang="es-AR" dirty="0" smtClean="0"/>
              <a:t>negativas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66693" y="864108"/>
            <a:ext cx="7217775" cy="10162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 </a:t>
            </a:r>
            <a:r>
              <a:rPr lang="es-ES" b="1" dirty="0" smtClean="0"/>
              <a:t>aumento </a:t>
            </a:r>
            <a:r>
              <a:rPr lang="es-ES" b="1" dirty="0"/>
              <a:t>de pasivo.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Se </a:t>
            </a:r>
            <a:r>
              <a:rPr lang="es-ES" dirty="0"/>
              <a:t>registran los sueldos devengados en el </a:t>
            </a:r>
            <a:r>
              <a:rPr lang="es-ES" dirty="0" smtClean="0"/>
              <a:t>mes por 2.700,00 </a:t>
            </a:r>
            <a:endParaRPr lang="es-ES" dirty="0"/>
          </a:p>
          <a:p>
            <a:endParaRPr lang="es-AR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5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8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Usuarios de la información contable.</a:t>
            </a:r>
            <a:endParaRPr lang="es-E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630738" y="1271587"/>
            <a:ext cx="57912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910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Estados Contables Básicos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/>
              <a:t>ACTIVO: </a:t>
            </a:r>
            <a:r>
              <a:rPr lang="es-ES" dirty="0"/>
              <a:t>son todos aquellos bienes tangibles e intangibles y los derechos que la empresa posee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PASIVO:</a:t>
            </a:r>
            <a:r>
              <a:rPr lang="es-ES" dirty="0"/>
              <a:t> son todas las obligaciones hacia terceros contraídas por la empresa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CAPITAL:</a:t>
            </a:r>
            <a:r>
              <a:rPr lang="es-ES" dirty="0"/>
              <a:t> desde el punto de vista de la empresa, es la obligación                         contraída hacia los socios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dirty="0"/>
              <a:t>Desde el punto de vista de los socios, es la participación que  tienen sobre el activo de la sociedad.</a:t>
            </a:r>
          </a:p>
          <a:p>
            <a:endParaRPr lang="es-AR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4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8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Estados Contables Básicos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Si queremos  plasmar estas definiciones en una ecuación, lo podemos hacer de la siguiente manera: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 través de esta fórmula, podemos deducir las siguientes: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O bien: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Y gráficamente a  la ecuación se la representa así: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2588A0AD-5BDD-4803-9E49-54E5B7B241A8}"/>
              </a:ext>
            </a:extLst>
          </p:cNvPr>
          <p:cNvSpPr/>
          <p:nvPr/>
        </p:nvSpPr>
        <p:spPr>
          <a:xfrm>
            <a:off x="4989837" y="1530559"/>
            <a:ext cx="5074057" cy="626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pPr algn="just"/>
            <a:r>
              <a:rPr lang="es-ES" dirty="0"/>
              <a:t>A = P + C  ES DECIR : ACTIVO = PASIVO + CAPITAL</a:t>
            </a:r>
            <a:endParaRPr lang="es-AR" dirty="0"/>
          </a:p>
          <a:p>
            <a:pPr algn="ctr"/>
            <a:endParaRPr lang="es-AR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BD5E320-DBA1-46B0-A62B-1225C7A53EB9}"/>
              </a:ext>
            </a:extLst>
          </p:cNvPr>
          <p:cNvSpPr/>
          <p:nvPr/>
        </p:nvSpPr>
        <p:spPr>
          <a:xfrm>
            <a:off x="4989468" y="2823711"/>
            <a:ext cx="5074057" cy="626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r>
              <a:rPr lang="es-ES" dirty="0"/>
              <a:t>C = A - P  ES DECIR :  CAPITAL = ACTIVO – PASIVO</a:t>
            </a:r>
            <a:endParaRPr lang="es-AR" dirty="0"/>
          </a:p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8E18EEF7-FFBA-4B89-82DB-83E21B15C747}"/>
              </a:ext>
            </a:extLst>
          </p:cNvPr>
          <p:cNvSpPr/>
          <p:nvPr/>
        </p:nvSpPr>
        <p:spPr>
          <a:xfrm>
            <a:off x="4989467" y="4095723"/>
            <a:ext cx="5074057" cy="626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r>
              <a:rPr lang="es-ES" dirty="0"/>
              <a:t>P = A - C  ES DECIR :  PASIVO  = ACTIVO - CAPITAL</a:t>
            </a:r>
            <a:endParaRPr lang="es-AR" dirty="0"/>
          </a:p>
          <a:p>
            <a:pPr algn="ctr"/>
            <a:endParaRPr lang="es-AR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xmlns="" id="{D7ADD35E-E369-4B61-94AA-7A3078997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12528"/>
              </p:ext>
            </p:extLst>
          </p:nvPr>
        </p:nvGraphicFramePr>
        <p:xfrm>
          <a:off x="5214753" y="5327441"/>
          <a:ext cx="471112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563">
                  <a:extLst>
                    <a:ext uri="{9D8B030D-6E8A-4147-A177-3AD203B41FA5}">
                      <a16:colId xmlns:a16="http://schemas.microsoft.com/office/drawing/2014/main" xmlns="" val="2294318554"/>
                    </a:ext>
                  </a:extLst>
                </a:gridCol>
                <a:gridCol w="2355563">
                  <a:extLst>
                    <a:ext uri="{9D8B030D-6E8A-4147-A177-3AD203B41FA5}">
                      <a16:colId xmlns:a16="http://schemas.microsoft.com/office/drawing/2014/main" xmlns="" val="3232522715"/>
                    </a:ext>
                  </a:extLst>
                </a:gridCol>
              </a:tblGrid>
              <a:tr h="313351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/>
                        <a:t>ACTIVO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262967"/>
                  </a:ext>
                </a:extLst>
              </a:tr>
              <a:tr h="313351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3989803"/>
                  </a:ext>
                </a:extLst>
              </a:tr>
            </a:tbl>
          </a:graphicData>
        </a:graphic>
      </p:graphicFrame>
      <p:pic>
        <p:nvPicPr>
          <p:cNvPr id="9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Objetivos de los Estados Contables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Los  objetivos múltiples, que deben reunir la confección de los estados contables para brindar información  de carácter patrimonial y financiero, deben referirse a lo siguiente:</a:t>
            </a:r>
            <a:endParaRPr lang="es-AR" dirty="0"/>
          </a:p>
          <a:p>
            <a:pPr algn="just"/>
            <a:endParaRPr lang="es-AR" dirty="0"/>
          </a:p>
          <a:p>
            <a:pPr lvl="0" algn="just"/>
            <a:r>
              <a:rPr lang="es-ES" dirty="0"/>
              <a:t>La situación patrimonial ( activos, pasivos y patrimonio neto)  del ente a una fecha dada (cierre de balance )</a:t>
            </a:r>
            <a:endParaRPr lang="es-AR" dirty="0"/>
          </a:p>
          <a:p>
            <a:pPr lvl="0" algn="just"/>
            <a:r>
              <a:rPr lang="es-ES" dirty="0"/>
              <a:t>Su situación financiera a la misma fecha (establecida por su posibilidad de cancelar pasivos, grado de liquidez, solvencia, etc.)</a:t>
            </a:r>
            <a:endParaRPr lang="es-AR" dirty="0"/>
          </a:p>
          <a:p>
            <a:pPr lvl="0" algn="just"/>
            <a:r>
              <a:rPr lang="es-ES" dirty="0"/>
              <a:t>Las variaciones experimentadas por el patrimonio entre la fecha de inicio y de cierre del periodo en cuestión.</a:t>
            </a:r>
            <a:endParaRPr lang="es-AR" dirty="0"/>
          </a:p>
          <a:p>
            <a:pPr lvl="0" algn="just"/>
            <a:r>
              <a:rPr lang="es-ES" dirty="0"/>
              <a:t>Sus inversiones y su modo de financiación.</a:t>
            </a:r>
            <a:endParaRPr lang="es-AR" dirty="0"/>
          </a:p>
          <a:p>
            <a:endParaRPr lang="es-AR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8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9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Objetivos de los Estados Contables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Para exponer esta información, las normas contables proponen la presentación de los siguientes estados contables que considera básicos: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DE8A3AC3-3A19-4642-A2FD-E7B80ADBC592}"/>
              </a:ext>
            </a:extLst>
          </p:cNvPr>
          <p:cNvSpPr/>
          <p:nvPr/>
        </p:nvSpPr>
        <p:spPr>
          <a:xfrm>
            <a:off x="5287617" y="2557670"/>
            <a:ext cx="4651513" cy="279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 </a:t>
            </a:r>
            <a:endParaRPr lang="es-AR" dirty="0"/>
          </a:p>
          <a:p>
            <a:r>
              <a:rPr lang="es-ES" i="1" dirty="0"/>
              <a:t>EL BALANCE GENERAL</a:t>
            </a:r>
            <a:endParaRPr lang="es-AR" dirty="0"/>
          </a:p>
          <a:p>
            <a:r>
              <a:rPr lang="es-ES" i="1" dirty="0"/>
              <a:t> </a:t>
            </a:r>
            <a:endParaRPr lang="es-AR" dirty="0"/>
          </a:p>
          <a:p>
            <a:r>
              <a:rPr lang="es-ES" i="1" dirty="0"/>
              <a:t>EL ESTADO DE RESULTADOS</a:t>
            </a:r>
            <a:endParaRPr lang="es-AR" dirty="0"/>
          </a:p>
          <a:p>
            <a:r>
              <a:rPr lang="es-ES" i="1" dirty="0"/>
              <a:t> </a:t>
            </a:r>
            <a:endParaRPr lang="es-AR" dirty="0"/>
          </a:p>
          <a:p>
            <a:r>
              <a:rPr lang="es-ES" i="1" dirty="0"/>
              <a:t>EL ESTADO DE EVOLUCION DE PATRIMONIO NETO</a:t>
            </a:r>
            <a:endParaRPr lang="es-AR" dirty="0"/>
          </a:p>
          <a:p>
            <a:r>
              <a:rPr lang="es-ES" i="1" dirty="0"/>
              <a:t> </a:t>
            </a:r>
            <a:endParaRPr lang="es-AR" dirty="0"/>
          </a:p>
          <a:p>
            <a:r>
              <a:rPr lang="es-ES" i="1" dirty="0"/>
              <a:t>EL ESTADO DE ORIGEN Y APLICACIÓN DE FONDOS</a:t>
            </a:r>
            <a:endParaRPr lang="es-AR" dirty="0"/>
          </a:p>
          <a:p>
            <a:pPr algn="ctr"/>
            <a:endParaRPr lang="es-AR" dirty="0"/>
          </a:p>
        </p:txBody>
      </p:sp>
      <p:pic>
        <p:nvPicPr>
          <p:cNvPr id="6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3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2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Balance General.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lang="es-ES" spc="-5" dirty="0" smtClean="0">
                <a:cs typeface="Times New Roman"/>
              </a:rPr>
              <a:t>En </a:t>
            </a:r>
            <a:r>
              <a:rPr lang="es-ES" dirty="0" smtClean="0">
                <a:cs typeface="Times New Roman"/>
              </a:rPr>
              <a:t>él se </a:t>
            </a:r>
            <a:r>
              <a:rPr lang="es-ES" spc="-5" dirty="0" smtClean="0">
                <a:cs typeface="Times New Roman"/>
              </a:rPr>
              <a:t>presentan </a:t>
            </a:r>
            <a:r>
              <a:rPr lang="es-ES" dirty="0" smtClean="0">
                <a:cs typeface="Times New Roman"/>
              </a:rPr>
              <a:t>valuados tanto los bienes y  derechos (existencias) con que cuenta</a:t>
            </a:r>
            <a:r>
              <a:rPr lang="es-ES" spc="575" dirty="0" smtClean="0">
                <a:cs typeface="Times New Roman"/>
              </a:rPr>
              <a:t> </a:t>
            </a:r>
            <a:r>
              <a:rPr lang="es-ES" spc="-5" dirty="0" smtClean="0">
                <a:cs typeface="Times New Roman"/>
              </a:rPr>
              <a:t>la  </a:t>
            </a:r>
            <a:r>
              <a:rPr lang="es-ES" dirty="0" smtClean="0">
                <a:cs typeface="Times New Roman"/>
              </a:rPr>
              <a:t>empresa, como las fuentes </a:t>
            </a:r>
            <a:r>
              <a:rPr lang="es-ES" spc="-5" dirty="0" smtClean="0">
                <a:cs typeface="Times New Roman"/>
              </a:rPr>
              <a:t>de financiamiento </a:t>
            </a:r>
            <a:r>
              <a:rPr lang="es-ES" dirty="0" smtClean="0">
                <a:cs typeface="Times New Roman"/>
              </a:rPr>
              <a:t>a  las </a:t>
            </a:r>
            <a:r>
              <a:rPr lang="es-ES" spc="5" dirty="0" smtClean="0">
                <a:cs typeface="Times New Roman"/>
              </a:rPr>
              <a:t>que </a:t>
            </a:r>
            <a:r>
              <a:rPr lang="es-ES" dirty="0" smtClean="0">
                <a:cs typeface="Times New Roman"/>
              </a:rPr>
              <a:t>tuvo </a:t>
            </a:r>
            <a:r>
              <a:rPr lang="es-ES" spc="5" dirty="0" smtClean="0">
                <a:cs typeface="Times New Roman"/>
              </a:rPr>
              <a:t>que </a:t>
            </a:r>
            <a:r>
              <a:rPr lang="es-ES" dirty="0" smtClean="0">
                <a:cs typeface="Times New Roman"/>
              </a:rPr>
              <a:t>recurrir para</a:t>
            </a:r>
            <a:r>
              <a:rPr lang="es-ES" spc="-95" dirty="0" smtClean="0">
                <a:cs typeface="Times New Roman"/>
              </a:rPr>
              <a:t> </a:t>
            </a:r>
            <a:r>
              <a:rPr lang="es-ES" dirty="0" smtClean="0">
                <a:cs typeface="Times New Roman"/>
              </a:rPr>
              <a:t>obtenerlos.</a:t>
            </a:r>
          </a:p>
          <a:p>
            <a:pPr marL="12700" marR="5080" algn="just">
              <a:lnSpc>
                <a:spcPct val="120000"/>
              </a:lnSpc>
              <a:spcBef>
                <a:spcPts val="1920"/>
              </a:spcBef>
            </a:pPr>
            <a:r>
              <a:rPr lang="es-ES" spc="-5" dirty="0" smtClean="0">
                <a:cs typeface="Times New Roman"/>
              </a:rPr>
              <a:t>Se </a:t>
            </a:r>
            <a:r>
              <a:rPr lang="es-ES" dirty="0" smtClean="0">
                <a:cs typeface="Times New Roman"/>
              </a:rPr>
              <a:t>presenta a una fecha </a:t>
            </a:r>
            <a:r>
              <a:rPr lang="es-ES" spc="-5" dirty="0" smtClean="0">
                <a:cs typeface="Times New Roman"/>
              </a:rPr>
              <a:t>determinada, </a:t>
            </a:r>
            <a:r>
              <a:rPr lang="es-ES" dirty="0" smtClean="0">
                <a:cs typeface="Times New Roman"/>
              </a:rPr>
              <a:t>por </a:t>
            </a:r>
            <a:r>
              <a:rPr lang="es-ES" spc="-5" dirty="0" smtClean="0">
                <a:cs typeface="Times New Roman"/>
              </a:rPr>
              <a:t>ello </a:t>
            </a:r>
            <a:r>
              <a:rPr lang="es-ES" dirty="0" smtClean="0">
                <a:cs typeface="Times New Roman"/>
              </a:rPr>
              <a:t>se  considera un estado financiero</a:t>
            </a:r>
            <a:r>
              <a:rPr lang="es-ES" spc="-65" dirty="0" smtClean="0">
                <a:cs typeface="Times New Roman"/>
              </a:rPr>
              <a:t> </a:t>
            </a:r>
            <a:r>
              <a:rPr lang="es-ES" i="1" dirty="0" smtClean="0">
                <a:solidFill>
                  <a:srgbClr val="990000"/>
                </a:solidFill>
                <a:cs typeface="Times New Roman"/>
              </a:rPr>
              <a:t>estático</a:t>
            </a:r>
            <a:r>
              <a:rPr lang="es-ES" dirty="0" smtClean="0">
                <a:cs typeface="Times New Roman"/>
              </a:rPr>
              <a:t>.</a:t>
            </a:r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7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Estado de Resultados.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lang="es-ES" dirty="0" smtClean="0">
                <a:cs typeface="Times New Roman"/>
              </a:rPr>
              <a:t>Presenta el resultado de las operaciones de </a:t>
            </a:r>
            <a:r>
              <a:rPr lang="es-ES" spc="-10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periodo determinado, que puede </a:t>
            </a:r>
            <a:r>
              <a:rPr lang="es-ES" spc="-5" dirty="0" smtClean="0">
                <a:cs typeface="Times New Roman"/>
              </a:rPr>
              <a:t>ser </a:t>
            </a:r>
            <a:r>
              <a:rPr lang="es-ES" dirty="0" smtClean="0">
                <a:cs typeface="Times New Roman"/>
              </a:rPr>
              <a:t>un mes, </a:t>
            </a:r>
            <a:r>
              <a:rPr lang="es-ES" spc="-10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trimestre, </a:t>
            </a:r>
            <a:r>
              <a:rPr lang="es-ES" spc="-5" dirty="0" smtClean="0">
                <a:cs typeface="Times New Roman"/>
              </a:rPr>
              <a:t>un </a:t>
            </a:r>
            <a:r>
              <a:rPr lang="es-ES" dirty="0" smtClean="0">
                <a:cs typeface="Times New Roman"/>
              </a:rPr>
              <a:t>semestre o un </a:t>
            </a:r>
            <a:r>
              <a:rPr lang="es-ES" spc="-5" dirty="0" smtClean="0">
                <a:cs typeface="Times New Roman"/>
              </a:rPr>
              <a:t>año, </a:t>
            </a:r>
            <a:r>
              <a:rPr lang="es-ES" dirty="0" smtClean="0">
                <a:cs typeface="Times New Roman"/>
              </a:rPr>
              <a:t>con </a:t>
            </a:r>
            <a:r>
              <a:rPr lang="es-ES" spc="-5" dirty="0" smtClean="0">
                <a:cs typeface="Times New Roman"/>
              </a:rPr>
              <a:t>el fin </a:t>
            </a:r>
            <a:r>
              <a:rPr lang="es-ES" dirty="0" smtClean="0">
                <a:cs typeface="Times New Roman"/>
              </a:rPr>
              <a:t>de  conocer si </a:t>
            </a:r>
            <a:r>
              <a:rPr lang="es-ES" spc="-5" dirty="0" smtClean="0">
                <a:cs typeface="Times New Roman"/>
              </a:rPr>
              <a:t>la empresa </a:t>
            </a:r>
            <a:r>
              <a:rPr lang="es-ES" dirty="0" smtClean="0">
                <a:cs typeface="Times New Roman"/>
              </a:rPr>
              <a:t>fue eficiente o </a:t>
            </a:r>
            <a:r>
              <a:rPr lang="es-ES" spc="-5" dirty="0" smtClean="0">
                <a:cs typeface="Times New Roman"/>
              </a:rPr>
              <a:t>ineficiente </a:t>
            </a:r>
            <a:r>
              <a:rPr lang="es-ES" spc="5" dirty="0" smtClean="0">
                <a:cs typeface="Times New Roman"/>
              </a:rPr>
              <a:t>en  </a:t>
            </a:r>
            <a:r>
              <a:rPr lang="es-ES" spc="-5" dirty="0" smtClean="0">
                <a:cs typeface="Times New Roman"/>
              </a:rPr>
              <a:t>la </a:t>
            </a:r>
            <a:r>
              <a:rPr lang="es-ES" dirty="0" smtClean="0">
                <a:cs typeface="Times New Roman"/>
              </a:rPr>
              <a:t>obtención </a:t>
            </a:r>
            <a:r>
              <a:rPr lang="es-ES" spc="-5" dirty="0" smtClean="0">
                <a:cs typeface="Times New Roman"/>
              </a:rPr>
              <a:t>de logros </a:t>
            </a:r>
            <a:r>
              <a:rPr lang="es-ES" spc="-5" dirty="0" smtClean="0">
                <a:cs typeface="Times New Roman"/>
              </a:rPr>
              <a:t>. En resumidas cuentas si la empresa ganó o perdió.</a:t>
            </a:r>
            <a:endParaRPr lang="es-ES" dirty="0" smtClean="0">
              <a:cs typeface="Times New Roman"/>
            </a:endParaRPr>
          </a:p>
          <a:p>
            <a:pPr marL="12700" marR="7620" algn="just">
              <a:lnSpc>
                <a:spcPct val="120100"/>
              </a:lnSpc>
              <a:spcBef>
                <a:spcPts val="1914"/>
              </a:spcBef>
            </a:pPr>
            <a:r>
              <a:rPr lang="es-ES" dirty="0" smtClean="0">
                <a:cs typeface="Times New Roman"/>
              </a:rPr>
              <a:t>Por ser de </a:t>
            </a:r>
            <a:r>
              <a:rPr lang="es-ES" spc="-5" dirty="0" smtClean="0">
                <a:cs typeface="Times New Roman"/>
              </a:rPr>
              <a:t>naturaleza </a:t>
            </a:r>
            <a:r>
              <a:rPr lang="es-ES" dirty="0" smtClean="0">
                <a:cs typeface="Times New Roman"/>
              </a:rPr>
              <a:t>periódica, </a:t>
            </a:r>
            <a:r>
              <a:rPr lang="es-ES" spc="-10" dirty="0" smtClean="0">
                <a:cs typeface="Times New Roman"/>
              </a:rPr>
              <a:t>se </a:t>
            </a:r>
            <a:r>
              <a:rPr lang="es-ES" dirty="0" smtClean="0">
                <a:cs typeface="Times New Roman"/>
              </a:rPr>
              <a:t>considera </a:t>
            </a:r>
            <a:r>
              <a:rPr lang="es-ES" spc="-10" dirty="0" smtClean="0">
                <a:cs typeface="Times New Roman"/>
              </a:rPr>
              <a:t>un  </a:t>
            </a:r>
            <a:r>
              <a:rPr lang="es-ES" dirty="0" smtClean="0">
                <a:cs typeface="Times New Roman"/>
              </a:rPr>
              <a:t>estado financiero</a:t>
            </a:r>
            <a:r>
              <a:rPr lang="es-ES" spc="-35" dirty="0" smtClean="0">
                <a:cs typeface="Times New Roman"/>
              </a:rPr>
              <a:t> </a:t>
            </a:r>
            <a:r>
              <a:rPr lang="es-ES" i="1" dirty="0" smtClean="0">
                <a:solidFill>
                  <a:srgbClr val="990000"/>
                </a:solidFill>
                <a:cs typeface="Times New Roman"/>
              </a:rPr>
              <a:t>dinámico.</a:t>
            </a:r>
            <a:endParaRPr lang="es-ES" dirty="0" smtClean="0">
              <a:cs typeface="Times New Roman"/>
            </a:endParaRPr>
          </a:p>
          <a:p>
            <a:endParaRPr lang="es-ES" dirty="0"/>
          </a:p>
        </p:txBody>
      </p:sp>
      <p:pic>
        <p:nvPicPr>
          <p:cNvPr id="4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3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1813</Words>
  <Application>Microsoft Office PowerPoint</Application>
  <PresentationFormat>Personalizado</PresentationFormat>
  <Paragraphs>750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Marco</vt:lpstr>
      <vt:lpstr>Gestión de Organizaciones Turísticas.</vt:lpstr>
      <vt:lpstr>Estados Contables Básicos</vt:lpstr>
      <vt:lpstr>Usuarios de la información contable.</vt:lpstr>
      <vt:lpstr>Estados Contables Básicos</vt:lpstr>
      <vt:lpstr>Estados Contables Básicos</vt:lpstr>
      <vt:lpstr>Objetivos de los Estados Contables</vt:lpstr>
      <vt:lpstr>Objetivos de los Estados Contables</vt:lpstr>
      <vt:lpstr>Balance General.</vt:lpstr>
      <vt:lpstr>Estado de Resultados.</vt:lpstr>
      <vt:lpstr>Estado de Evolución del Patrimonio Neto.</vt:lpstr>
      <vt:lpstr>Estado de Origen y Aplicación de fondos. </vt:lpstr>
      <vt:lpstr>Balance General</vt:lpstr>
      <vt:lpstr>Variaciones Patrimoniales </vt:lpstr>
      <vt:lpstr> Variaciones Patrimoniales Permutativas </vt:lpstr>
      <vt:lpstr>Variaciones Patrimoniales  Permutativas  (aumento de activo y disminución de activo )</vt:lpstr>
      <vt:lpstr>Variaciones Patrimoniales  Permutativas  (aumento de pasivo y disminución de pasivo )</vt:lpstr>
      <vt:lpstr>Variaciones Patrimoniales  Permutativas  (disminución de activo y disminución de pasivo )</vt:lpstr>
      <vt:lpstr>Variaciones Patrimoniales  Permutativas  (aumento de activo y aumento  de pasivo )</vt:lpstr>
      <vt:lpstr>Variaciones Patrimoniales  Permutativas  (aumento de patrimonio neto  y disminución de patrimonio neto )</vt:lpstr>
      <vt:lpstr>Variaciones Patrimoniales  Modificativas  </vt:lpstr>
      <vt:lpstr>Variaciones Patrimoniales  Modificativas  </vt:lpstr>
      <vt:lpstr>Variaciones Patrimoniales  Modificativas positivas</vt:lpstr>
      <vt:lpstr>Variaciones Patrimoniales  Modificativas positivas</vt:lpstr>
      <vt:lpstr>Variaciones Patrimoniales  Modificativas negativas</vt:lpstr>
      <vt:lpstr>Variaciones Patrimoniales  Modificativas negativas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Estados Contables</dc:title>
  <dc:creator>Bianca Bonifati</dc:creator>
  <cp:lastModifiedBy>PABLO</cp:lastModifiedBy>
  <cp:revision>46</cp:revision>
  <dcterms:created xsi:type="dcterms:W3CDTF">2020-04-12T00:40:21Z</dcterms:created>
  <dcterms:modified xsi:type="dcterms:W3CDTF">2024-02-24T22:38:53Z</dcterms:modified>
</cp:coreProperties>
</file>