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71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113A9D2-9D6B-4929-AA2D-F23B5EE8CBE7}" styleName="Estilo temático 2 - Énfasis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647" autoAdjust="0"/>
    <p:restoredTop sz="94660"/>
  </p:normalViewPr>
  <p:slideViewPr>
    <p:cSldViewPr snapToGrid="0">
      <p:cViewPr varScale="1">
        <p:scale>
          <a:sx n="74" d="100"/>
          <a:sy n="74" d="100"/>
        </p:scale>
        <p:origin x="-474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2/24/2024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2/24/2024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2/24/2024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2/24/2024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2/24/2024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2/24/2024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2/24/2024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2/24/2024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2/24/2024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02210B35-7D05-472F-9B7D-92A9A03E15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77083" y="1041287"/>
            <a:ext cx="7315200" cy="3255264"/>
          </a:xfrm>
        </p:spPr>
        <p:txBody>
          <a:bodyPr/>
          <a:lstStyle/>
          <a:p>
            <a:r>
              <a:rPr lang="es-AR" dirty="0"/>
              <a:t>Gestión de Organizaciones Turísticas.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="" xmlns:a16="http://schemas.microsoft.com/office/drawing/2014/main" id="{A1E2E689-6571-491E-A06C-7BDC53E468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73511" y="4296551"/>
            <a:ext cx="7315200" cy="914400"/>
          </a:xfrm>
        </p:spPr>
        <p:txBody>
          <a:bodyPr>
            <a:noAutofit/>
          </a:bodyPr>
          <a:lstStyle/>
          <a:p>
            <a:r>
              <a:rPr lang="es-AR" sz="2000" dirty="0"/>
              <a:t>AULA  VIRTUAL:</a:t>
            </a:r>
          </a:p>
          <a:p>
            <a:r>
              <a:rPr lang="es-AR" sz="2000" dirty="0"/>
              <a:t>PROFESOR: PABLO MARTIN BONIFATI.</a:t>
            </a:r>
          </a:p>
          <a:p>
            <a:r>
              <a:rPr lang="es-AR" sz="2000" dirty="0"/>
              <a:t>CLASE Nº:  </a:t>
            </a:r>
            <a:r>
              <a:rPr lang="es-AR" sz="2000" dirty="0" smtClean="0"/>
              <a:t>1</a:t>
            </a:r>
            <a:endParaRPr lang="es-AR" sz="2000" dirty="0"/>
          </a:p>
        </p:txBody>
      </p:sp>
      <p:pic>
        <p:nvPicPr>
          <p:cNvPr id="5" name="Imagen 4" descr="unslu-200x2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57646"/>
            <a:ext cx="942975" cy="94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517359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243BEA41-AE89-459B-8316-908A41E6EE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Definiciones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11A147DE-4CFE-4862-BEBA-F086885456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s-ES" i="1" dirty="0" smtClean="0"/>
          </a:p>
          <a:p>
            <a:endParaRPr lang="es-ES" i="1" dirty="0" smtClean="0"/>
          </a:p>
          <a:p>
            <a:r>
              <a:rPr lang="es-ES" i="1" dirty="0" smtClean="0"/>
              <a:t>La información presentada en el balance debiera ser útil para analizar la situación financiera del ente en el corto y largo plazo. Para ello, el estado de situación patrimonial prevé la clasificación de activos y pasivos en corrientes y no corrientes. Esta agrupación  permitirá exteriorizar la capacidad financiera de la empresa.</a:t>
            </a:r>
            <a:endParaRPr lang="es-ES" dirty="0" smtClean="0"/>
          </a:p>
          <a:p>
            <a:r>
              <a:rPr lang="es-ES" i="1" dirty="0" smtClean="0"/>
              <a:t>Por otro lado, un segundo aspecto, se vincula con la presentación comparativa de la información de este estado. Así, si se exhibe la tendencia evolutiva del patrimonio de un periodo a otro, probablemente se pueda enriquecer el análisis del balance con un estudio de un año con respecto a otro es decir un análisis horizontal de las cifras consideradas</a:t>
            </a:r>
            <a:r>
              <a:rPr lang="es-ES" dirty="0" smtClean="0"/>
              <a:t>....</a:t>
            </a:r>
            <a:r>
              <a:rPr lang="es-ES" baseline="30000" dirty="0" smtClean="0">
                <a:sym typeface="Symbol"/>
                <a:hlinkClick r:id="" action="ppaction://hlinkfile"/>
              </a:rPr>
              <a:t></a:t>
            </a:r>
            <a:r>
              <a:rPr lang="es-ES" dirty="0" smtClean="0"/>
              <a:t>2)</a:t>
            </a:r>
          </a:p>
          <a:p>
            <a:r>
              <a:rPr lang="es-ES" baseline="30000" dirty="0" smtClean="0">
                <a:sym typeface="Symbol"/>
                <a:hlinkClick r:id="" action="ppaction://hlinkfile"/>
              </a:rPr>
              <a:t></a:t>
            </a:r>
            <a:r>
              <a:rPr lang="es-ES" dirty="0" smtClean="0"/>
              <a:t>2)  Contabilidad Creativa (una aproximación empírica)</a:t>
            </a:r>
          </a:p>
          <a:p>
            <a:r>
              <a:rPr lang="es-ES" dirty="0" smtClean="0"/>
              <a:t>     Germán Huber</a:t>
            </a:r>
          </a:p>
          <a:p>
            <a:r>
              <a:rPr lang="es-ES" dirty="0" smtClean="0"/>
              <a:t>     Centro de Publicaciones, Universidad Nacional del Litoral (1999)</a:t>
            </a:r>
          </a:p>
          <a:p>
            <a:endParaRPr lang="es-ES" dirty="0" smtClean="0"/>
          </a:p>
          <a:p>
            <a:pPr>
              <a:buNone/>
            </a:pPr>
            <a:endParaRPr lang="es-ES" dirty="0" smtClean="0"/>
          </a:p>
          <a:p>
            <a:endParaRPr lang="es-AR" dirty="0"/>
          </a:p>
        </p:txBody>
      </p:sp>
      <p:pic>
        <p:nvPicPr>
          <p:cNvPr id="5" name="Imagen 4" descr="unslu-200x2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57646"/>
            <a:ext cx="942975" cy="94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568425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243BEA41-AE89-459B-8316-908A41E6EE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Clasificación de los Activos y los Pasivos</a:t>
            </a:r>
          </a:p>
        </p:txBody>
      </p:sp>
      <p:graphicFrame>
        <p:nvGraphicFramePr>
          <p:cNvPr id="5" name="Tabla 5">
            <a:extLst>
              <a:ext uri="{FF2B5EF4-FFF2-40B4-BE49-F238E27FC236}">
                <a16:creationId xmlns="" xmlns:a16="http://schemas.microsoft.com/office/drawing/2014/main" id="{6F93CFF8-2D2D-47B2-9D36-973A0AF63A1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97883890"/>
              </p:ext>
            </p:extLst>
          </p:nvPr>
        </p:nvGraphicFramePr>
        <p:xfrm>
          <a:off x="3974756" y="1123837"/>
          <a:ext cx="7315200" cy="1112520"/>
        </p:xfrm>
        <a:graphic>
          <a:graphicData uri="http://schemas.openxmlformats.org/drawingml/2006/table">
            <a:tbl>
              <a:tblPr firstRow="1" bandRow="1">
                <a:tableStyleId>{D113A9D2-9D6B-4929-AA2D-F23B5EE8CBE7}</a:tableStyleId>
              </a:tblPr>
              <a:tblGrid>
                <a:gridCol w="3657600">
                  <a:extLst>
                    <a:ext uri="{9D8B030D-6E8A-4147-A177-3AD203B41FA5}">
                      <a16:colId xmlns="" xmlns:a16="http://schemas.microsoft.com/office/drawing/2014/main" val="1281927677"/>
                    </a:ext>
                  </a:extLst>
                </a:gridCol>
                <a:gridCol w="3657600">
                  <a:extLst>
                    <a:ext uri="{9D8B030D-6E8A-4147-A177-3AD203B41FA5}">
                      <a16:colId xmlns="" xmlns:a16="http://schemas.microsoft.com/office/drawing/2014/main" val="10684077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AR" dirty="0"/>
                        <a:t>ACTIVO CORRIENTE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dirty="0"/>
                        <a:t>PASIVO CORRIENTE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643298111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AR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ACTIVO NO CORRIENTE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AR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PASIVO NO CORRIENTE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010620138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AR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495246069"/>
                  </a:ext>
                </a:extLst>
              </a:tr>
            </a:tbl>
          </a:graphicData>
        </a:graphic>
      </p:graphicFrame>
      <p:sp>
        <p:nvSpPr>
          <p:cNvPr id="7" name="Rectángulo 6">
            <a:extLst>
              <a:ext uri="{FF2B5EF4-FFF2-40B4-BE49-F238E27FC236}">
                <a16:creationId xmlns="" xmlns:a16="http://schemas.microsoft.com/office/drawing/2014/main" id="{84B6E0C1-6C49-4BFF-9328-E4EE8F963CB2}"/>
              </a:ext>
            </a:extLst>
          </p:cNvPr>
          <p:cNvSpPr/>
          <p:nvPr/>
        </p:nvSpPr>
        <p:spPr>
          <a:xfrm>
            <a:off x="3810000" y="2557466"/>
            <a:ext cx="6096000" cy="40011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E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Donde de:</a:t>
            </a:r>
          </a:p>
        </p:txBody>
      </p:sp>
      <p:sp>
        <p:nvSpPr>
          <p:cNvPr id="8" name="Rectángulo 7">
            <a:extLst>
              <a:ext uri="{FF2B5EF4-FFF2-40B4-BE49-F238E27FC236}">
                <a16:creationId xmlns="" xmlns:a16="http://schemas.microsoft.com/office/drawing/2014/main" id="{83614946-69CD-44B2-A776-7A8429EDE8B1}"/>
              </a:ext>
            </a:extLst>
          </p:cNvPr>
          <p:cNvSpPr/>
          <p:nvPr/>
        </p:nvSpPr>
        <p:spPr>
          <a:xfrm>
            <a:off x="5095327" y="3278685"/>
            <a:ext cx="5074057" cy="62670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08000" tIns="72000" rIns="108000" bIns="0" rtlCol="0" anchor="ctr">
            <a:spAutoFit/>
          </a:bodyPr>
          <a:lstStyle/>
          <a:p>
            <a:pPr algn="ctr"/>
            <a:r>
              <a:rPr lang="es-ES" dirty="0"/>
              <a:t>ACTIVO = PASIVO + PATRIMONIO NETO</a:t>
            </a:r>
            <a:endParaRPr lang="es-AR" dirty="0"/>
          </a:p>
          <a:p>
            <a:pPr algn="ctr"/>
            <a:endParaRPr lang="es-AR" dirty="0"/>
          </a:p>
        </p:txBody>
      </p:sp>
      <p:sp>
        <p:nvSpPr>
          <p:cNvPr id="9" name="Rectángulo 8">
            <a:extLst>
              <a:ext uri="{FF2B5EF4-FFF2-40B4-BE49-F238E27FC236}">
                <a16:creationId xmlns="" xmlns:a16="http://schemas.microsoft.com/office/drawing/2014/main" id="{212E9596-7A40-4196-A7E5-BAE2167A1331}"/>
              </a:ext>
            </a:extLst>
          </p:cNvPr>
          <p:cNvSpPr/>
          <p:nvPr/>
        </p:nvSpPr>
        <p:spPr>
          <a:xfrm>
            <a:off x="3810000" y="4226495"/>
            <a:ext cx="6096000" cy="40011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E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Llego a:</a:t>
            </a:r>
          </a:p>
        </p:txBody>
      </p:sp>
      <p:sp>
        <p:nvSpPr>
          <p:cNvPr id="10" name="Rectángulo 9">
            <a:extLst>
              <a:ext uri="{FF2B5EF4-FFF2-40B4-BE49-F238E27FC236}">
                <a16:creationId xmlns="" xmlns:a16="http://schemas.microsoft.com/office/drawing/2014/main" id="{7280498C-9F17-4EF4-A99B-E0F11A3602DE}"/>
              </a:ext>
            </a:extLst>
          </p:cNvPr>
          <p:cNvSpPr/>
          <p:nvPr/>
        </p:nvSpPr>
        <p:spPr>
          <a:xfrm>
            <a:off x="5095327" y="4691064"/>
            <a:ext cx="5074057" cy="11806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08000" tIns="72000" rIns="108000" bIns="0" rtlCol="0" anchor="ctr">
            <a:spAutoFit/>
          </a:bodyPr>
          <a:lstStyle/>
          <a:p>
            <a:pPr algn="ctr"/>
            <a:r>
              <a:rPr lang="es-ES" dirty="0"/>
              <a:t>ACTIVO CORRIENTE + ACTIVO NO CORRIENTE = PASIVO CORRIENTE + PASIVO NO CORRIENTE + PATRIMONIO NETO</a:t>
            </a:r>
            <a:endParaRPr lang="es-AR" dirty="0"/>
          </a:p>
          <a:p>
            <a:pPr algn="ctr"/>
            <a:endParaRPr lang="es-AR" dirty="0"/>
          </a:p>
        </p:txBody>
      </p:sp>
      <p:pic>
        <p:nvPicPr>
          <p:cNvPr id="11" name="Imagen 4" descr="unslu-200x2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57646"/>
            <a:ext cx="942975" cy="94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864888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243BEA41-AE89-459B-8316-908A41E6EE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Definiciones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11A147DE-4CFE-4862-BEBA-F086885456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lvl="0" indent="0">
              <a:buNone/>
            </a:pPr>
            <a:r>
              <a:rPr lang="es-ES" b="1" u="sng" dirty="0"/>
              <a:t>Activos Corrientes:</a:t>
            </a:r>
            <a:r>
              <a:rPr lang="es-ES" b="1" dirty="0"/>
              <a:t> </a:t>
            </a:r>
            <a:endParaRPr lang="es-AR" b="1" dirty="0"/>
          </a:p>
          <a:p>
            <a:pPr marL="0" indent="0">
              <a:buNone/>
            </a:pPr>
            <a:r>
              <a:rPr lang="es-ES" dirty="0"/>
              <a:t>Son aquellos cuya realización ( conversión del activo en dinero o su equivalente) se producirá dentro de los doce meses a partir de la fecha del balance general, salvo que las circunstancias aconsejen otra base para tal distinción.</a:t>
            </a:r>
            <a:endParaRPr lang="es-AR" dirty="0"/>
          </a:p>
          <a:p>
            <a:pPr marL="0" indent="0">
              <a:buNone/>
            </a:pPr>
            <a:r>
              <a:rPr lang="es-ES" b="1" u="sng" dirty="0"/>
              <a:t>Activos No Corrientes</a:t>
            </a:r>
            <a:r>
              <a:rPr lang="es-ES" b="1" dirty="0"/>
              <a:t>:</a:t>
            </a:r>
            <a:endParaRPr lang="es-AR" b="1" dirty="0"/>
          </a:p>
          <a:p>
            <a:pPr marL="0" indent="0">
              <a:buNone/>
            </a:pPr>
            <a:r>
              <a:rPr lang="es-ES" dirty="0"/>
              <a:t>Son aquellos cuya realización excede los doce meses a partir de la fecha del balance general.</a:t>
            </a:r>
            <a:endParaRPr lang="es-AR" dirty="0"/>
          </a:p>
          <a:p>
            <a:pPr marL="0" indent="0">
              <a:buNone/>
            </a:pPr>
            <a:r>
              <a:rPr lang="es-ES" b="1" u="sng" dirty="0"/>
              <a:t>Pasivos Corrientes</a:t>
            </a:r>
            <a:r>
              <a:rPr lang="es-ES" b="1" dirty="0"/>
              <a:t>:</a:t>
            </a:r>
            <a:endParaRPr lang="es-AR" b="1" dirty="0"/>
          </a:p>
          <a:p>
            <a:pPr marL="0" indent="0">
              <a:buNone/>
            </a:pPr>
            <a:r>
              <a:rPr lang="es-ES" dirty="0"/>
              <a:t>Son aquellos cuyo vencimiento se producirá dentro de los doce meses a partir de la fecha de cierre del balance general, salvo que las circunstancias aconsejen otra base para tal distinción.</a:t>
            </a:r>
            <a:endParaRPr lang="es-AR" dirty="0"/>
          </a:p>
          <a:p>
            <a:pPr marL="0" indent="0">
              <a:buNone/>
            </a:pPr>
            <a:r>
              <a:rPr lang="es-ES" b="1" u="sng" dirty="0"/>
              <a:t>Pasivos No Corrientes</a:t>
            </a:r>
            <a:r>
              <a:rPr lang="es-ES" u="sng" dirty="0"/>
              <a:t>:</a:t>
            </a:r>
            <a:endParaRPr lang="es-AR" dirty="0"/>
          </a:p>
          <a:p>
            <a:pPr marL="0" indent="0">
              <a:buNone/>
            </a:pPr>
            <a:r>
              <a:rPr lang="es-ES" dirty="0"/>
              <a:t> Son aquellos cuyo vencimiento excede él termino de los doce meses a partir de la fecha de cierre del balance general.</a:t>
            </a:r>
            <a:endParaRPr lang="es-AR" dirty="0"/>
          </a:p>
          <a:p>
            <a:r>
              <a:rPr lang="es-ES" dirty="0"/>
              <a:t>La diferencia entre el activo corriente y el pasivo corriente, se denomina capital corriente. ( o capital de trabajo o capital circulante ).</a:t>
            </a:r>
            <a:endParaRPr lang="es-AR" dirty="0"/>
          </a:p>
          <a:p>
            <a:endParaRPr lang="es-AR" dirty="0"/>
          </a:p>
        </p:txBody>
      </p:sp>
      <p:pic>
        <p:nvPicPr>
          <p:cNvPr id="5" name="Imagen 4" descr="unslu-200x2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57646"/>
            <a:ext cx="942975" cy="94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29834406"/>
      </p:ext>
    </p:extLst>
  </p:cSld>
  <p:clrMapOvr>
    <a:masterClrMapping/>
  </p:clrMapOvr>
</p:sld>
</file>

<file path=ppt/theme/theme1.xml><?xml version="1.0" encoding="utf-8"?>
<a:theme xmlns:a="http://schemas.openxmlformats.org/drawingml/2006/main" name="Marco">
  <a:themeElements>
    <a:clrScheme name="Urbano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Frame">
      <a:maj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rame" id="{F226E7A2-7162-461C-9490-D27D9DC04E43}" vid="{18A1B607-7BAE-46D6-8090-545AC7BDD73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93</TotalTime>
  <Words>319</Words>
  <Application>Microsoft Office PowerPoint</Application>
  <PresentationFormat>Personalizado</PresentationFormat>
  <Paragraphs>33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Marco</vt:lpstr>
      <vt:lpstr>Gestión de Organizaciones Turísticas.</vt:lpstr>
      <vt:lpstr>Definiciones</vt:lpstr>
      <vt:lpstr>Clasificación de los Activos y los Pasivos</vt:lpstr>
      <vt:lpstr>Definiciones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Estados Contables</dc:title>
  <dc:creator>Bianca Bonifati</dc:creator>
  <cp:lastModifiedBy>PABLO</cp:lastModifiedBy>
  <cp:revision>19</cp:revision>
  <dcterms:created xsi:type="dcterms:W3CDTF">2020-04-12T00:40:21Z</dcterms:created>
  <dcterms:modified xsi:type="dcterms:W3CDTF">2024-02-24T22:39:09Z</dcterms:modified>
</cp:coreProperties>
</file>