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57" r:id="rId4"/>
    <p:sldId id="259" r:id="rId5"/>
    <p:sldId id="261" r:id="rId6"/>
    <p:sldId id="262" r:id="rId7"/>
    <p:sldId id="264" r:id="rId8"/>
    <p:sldId id="265" r:id="rId9"/>
    <p:sldId id="263" r:id="rId10"/>
    <p:sldId id="266" r:id="rId11"/>
    <p:sldId id="270" r:id="rId12"/>
    <p:sldId id="260" r:id="rId13"/>
    <p:sldId id="269" r:id="rId14"/>
    <p:sldId id="267" r:id="rId15"/>
    <p:sldId id="268" r:id="rId1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5D8773-498B-4990-93E5-51950A692F63}" type="datetimeFigureOut">
              <a:rPr lang="es-ES" smtClean="0"/>
              <a:pPr/>
              <a:t>29/09/2016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573925C-D2F6-41C3-9E51-5D92B77D810A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DNA RECOMBINANTE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Lic. Guido Fernández </a:t>
            </a:r>
            <a:r>
              <a:rPr lang="es-ES" dirty="0" err="1" smtClean="0"/>
              <a:t>Marinone</a:t>
            </a:r>
            <a:endParaRPr lang="es-ES" dirty="0" smtClean="0"/>
          </a:p>
          <a:p>
            <a:r>
              <a:rPr lang="es-ES" dirty="0" smtClean="0"/>
              <a:t>2016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Plásmidos de clonación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60418" name="Picture 2" descr="Resultado de imagen para vector de clonacion"/>
          <p:cNvPicPr>
            <a:picLocks noChangeAspect="1" noChangeArrowheads="1"/>
          </p:cNvPicPr>
          <p:nvPr/>
        </p:nvPicPr>
        <p:blipFill>
          <a:blip r:embed="rId2" cstate="print"/>
          <a:srcRect l="5250" t="5600" r="2351"/>
          <a:stretch>
            <a:fillRect/>
          </a:stretch>
        </p:blipFill>
        <p:spPr bwMode="auto">
          <a:xfrm>
            <a:off x="467544" y="1597867"/>
            <a:ext cx="6336704" cy="4855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ADN recombinante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7650" name="Picture 2" descr="Resultado de imagen"/>
          <p:cNvPicPr>
            <a:picLocks noChangeAspect="1" noChangeArrowheads="1"/>
          </p:cNvPicPr>
          <p:nvPr/>
        </p:nvPicPr>
        <p:blipFill>
          <a:blip r:embed="rId2" cstate="print"/>
          <a:srcRect t="15925" r="31522"/>
          <a:stretch>
            <a:fillRect/>
          </a:stretch>
        </p:blipFill>
        <p:spPr bwMode="auto">
          <a:xfrm>
            <a:off x="1115616" y="1412776"/>
            <a:ext cx="6120680" cy="51109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260648"/>
            <a:ext cx="7467600" cy="580926"/>
          </a:xfrm>
        </p:spPr>
        <p:txBody>
          <a:bodyPr/>
          <a:lstStyle/>
          <a:p>
            <a:r>
              <a:rPr lang="es-ES" dirty="0" smtClean="0"/>
              <a:t>Obtención de insulina recombinante</a:t>
            </a:r>
            <a:endParaRPr lang="es-ES" dirty="0"/>
          </a:p>
        </p:txBody>
      </p:sp>
      <p:pic>
        <p:nvPicPr>
          <p:cNvPr id="4098" name="Picture 2" descr="Resultado de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60199" y="908720"/>
            <a:ext cx="5560073" cy="5949280"/>
          </a:xfrm>
          <a:prstGeom prst="rect">
            <a:avLst/>
          </a:prstGeom>
          <a:noFill/>
        </p:spPr>
      </p:pic>
      <p:pic>
        <p:nvPicPr>
          <p:cNvPr id="3" name="Picture 2" descr="https://fbcdn-sphotos-e-a.akamaihd.net/hphotos-ak-xlt1/v/t1.0-9/14457421_10155034983524578_8302817121939586764_n.jpg?oh=ced1e5042343718f0dff0d7a3a6425c6&amp;oe=586919C6&amp;__gda__=1484202511_c562a79aa4f8b6c761ba73efbfb20a70"/>
          <p:cNvPicPr>
            <a:picLocks noChangeAspect="1" noChangeArrowheads="1"/>
          </p:cNvPicPr>
          <p:nvPr/>
        </p:nvPicPr>
        <p:blipFill>
          <a:blip r:embed="rId3" cstate="print"/>
          <a:srcRect l="2814" t="16464" r="1515" b="6240"/>
          <a:stretch>
            <a:fillRect/>
          </a:stretch>
        </p:blipFill>
        <p:spPr bwMode="auto">
          <a:xfrm>
            <a:off x="899592" y="980728"/>
            <a:ext cx="6984776" cy="5877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Terapia génica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2466" name="Picture 2" descr="Resultado de imag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628799"/>
            <a:ext cx="6552728" cy="48809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7467600" cy="580926"/>
          </a:xfrm>
        </p:spPr>
        <p:txBody>
          <a:bodyPr/>
          <a:lstStyle/>
          <a:p>
            <a:r>
              <a:rPr lang="es-ES" dirty="0" smtClean="0"/>
              <a:t>En el práctico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07504" y="908720"/>
            <a:ext cx="8640960" cy="4873752"/>
          </a:xfrm>
        </p:spPr>
        <p:txBody>
          <a:bodyPr>
            <a:normAutofit/>
          </a:bodyPr>
          <a:lstStyle/>
          <a:p>
            <a:r>
              <a:rPr lang="es-ES" dirty="0" smtClean="0"/>
              <a:t>Producto de RT-PCR</a:t>
            </a:r>
          </a:p>
          <a:p>
            <a:r>
              <a:rPr lang="es-ES" dirty="0" smtClean="0"/>
              <a:t>Ligación del producto de PCR al plásmido. Se incuba al plásmido y el producto de PCR cortados con una misma enzima de restricción y luego ligados con una enzima con actividad DNA </a:t>
            </a:r>
            <a:r>
              <a:rPr lang="es-ES" dirty="0" err="1" smtClean="0"/>
              <a:t>ligasa</a:t>
            </a:r>
            <a:r>
              <a:rPr lang="es-ES" dirty="0" smtClean="0"/>
              <a:t>.</a:t>
            </a:r>
          </a:p>
          <a:p>
            <a:r>
              <a:rPr lang="es-ES" dirty="0" smtClean="0"/>
              <a:t>Digestión con enzimas de restricción. Se realizará la digestión con enzimas de restricción para recuperar el producto de PCR del plásmido, mediante incubación.</a:t>
            </a:r>
          </a:p>
          <a:p>
            <a:r>
              <a:rPr lang="es-ES" dirty="0" smtClean="0"/>
              <a:t>Corrida electroforética en gel de agarosa del producto de PCR, plásmido digerido y del plásmido recombinado.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421904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s-ES" sz="4800" b="1" dirty="0" smtClean="0">
                <a:solidFill>
                  <a:schemeClr val="bg2">
                    <a:lumMod val="50000"/>
                  </a:schemeClr>
                </a:solidFill>
              </a:rPr>
              <a:t>MUCHAS GRACIAS</a:t>
            </a:r>
            <a:endParaRPr lang="es-E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3490" name="AutoShape 2" descr="Resultado de imagen para muchas gracias biologí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3492" name="AutoShape 4" descr="Resultado de imagen para muchas gracias biologí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3494" name="AutoShape 6" descr="Resultado de imagen para muchas gracias biologí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sp>
        <p:nvSpPr>
          <p:cNvPr id="63496" name="AutoShape 8" descr="Resultado de imagen para muchas gracias biologí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"/>
          </a:p>
        </p:txBody>
      </p:sp>
      <p:pic>
        <p:nvPicPr>
          <p:cNvPr id="63498" name="Picture 10" descr="Resultado de imagen para muchas gracias biología"/>
          <p:cNvPicPr>
            <a:picLocks noChangeAspect="1" noChangeArrowheads="1"/>
          </p:cNvPicPr>
          <p:nvPr/>
        </p:nvPicPr>
        <p:blipFill>
          <a:blip r:embed="rId2" cstate="print"/>
          <a:srcRect t="22143" r="1429" b="18348"/>
          <a:stretch>
            <a:fillRect/>
          </a:stretch>
        </p:blipFill>
        <p:spPr bwMode="auto">
          <a:xfrm>
            <a:off x="755576" y="2564904"/>
            <a:ext cx="6552728" cy="4083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Resolver problemas relacionados con las técnicas de ADN recombinante.</a:t>
            </a:r>
          </a:p>
          <a:p>
            <a:r>
              <a:rPr lang="es-ES" dirty="0" smtClean="0"/>
              <a:t>Conocer y practicar el manejo de diferentes técnicas de laboratorio de biología celular.</a:t>
            </a:r>
            <a:br>
              <a:rPr lang="es-ES" dirty="0" smtClean="0"/>
            </a:b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¿Qué es ADN recombinante?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Es una “mezcla” de material genético de diferentes organismos (pueden ser de la misma especie o no)</a:t>
            </a:r>
          </a:p>
          <a:p>
            <a:r>
              <a:rPr lang="es-ES" dirty="0" smtClean="0"/>
              <a:t>Ejemplo:</a:t>
            </a:r>
          </a:p>
          <a:p>
            <a:pPr>
              <a:buNone/>
            </a:pPr>
            <a:r>
              <a:rPr lang="es-ES" dirty="0" smtClean="0"/>
              <a:t>-El bebé con ADN de 3 </a:t>
            </a:r>
            <a:r>
              <a:rPr lang="es-ES" dirty="0" smtClean="0"/>
              <a:t>padres ¿?¿?¿?¿?¿?¿?</a:t>
            </a:r>
            <a:endParaRPr lang="es-ES" dirty="0" smtClean="0"/>
          </a:p>
          <a:p>
            <a:pPr>
              <a:buNone/>
            </a:pPr>
            <a:r>
              <a:rPr lang="es-ES" dirty="0" smtClean="0"/>
              <a:t>-La insulina recombinante</a:t>
            </a:r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274638"/>
            <a:ext cx="8280920" cy="1143000"/>
          </a:xfrm>
        </p:spPr>
        <p:txBody>
          <a:bodyPr/>
          <a:lstStyle/>
          <a:p>
            <a:r>
              <a:rPr lang="es-ES" dirty="0" smtClean="0"/>
              <a:t>¿Qué necesitamos?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Fragmento de ADN de interés</a:t>
            </a:r>
          </a:p>
          <a:p>
            <a:r>
              <a:rPr lang="es-ES" dirty="0" smtClean="0"/>
              <a:t>Enzimas de restricción (tijeras)</a:t>
            </a:r>
          </a:p>
          <a:p>
            <a:r>
              <a:rPr lang="es-ES" dirty="0" err="1" smtClean="0"/>
              <a:t>Ligasas</a:t>
            </a:r>
            <a:r>
              <a:rPr lang="es-ES" dirty="0" smtClean="0"/>
              <a:t> (la </a:t>
            </a:r>
            <a:r>
              <a:rPr lang="es-ES" dirty="0" err="1" smtClean="0"/>
              <a:t>v</a:t>
            </a:r>
            <a:r>
              <a:rPr lang="es-ES" dirty="0" err="1" smtClean="0"/>
              <a:t>oligoma</a:t>
            </a:r>
            <a:r>
              <a:rPr lang="es-ES" dirty="0" smtClean="0"/>
              <a:t> </a:t>
            </a:r>
            <a:r>
              <a:rPr lang="es-ES" dirty="0" smtClean="0"/>
              <a:t>molecular)</a:t>
            </a:r>
          </a:p>
          <a:p>
            <a:r>
              <a:rPr lang="es-ES" dirty="0" smtClean="0"/>
              <a:t>Vectores de clonación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Fragmento de ADN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Se obtiene usualmente mediante la PCR</a:t>
            </a:r>
            <a:endParaRPr lang="es-ES" dirty="0"/>
          </a:p>
        </p:txBody>
      </p:sp>
      <p:pic>
        <p:nvPicPr>
          <p:cNvPr id="54274" name="Picture 2" descr="Resultado de imagen"/>
          <p:cNvPicPr>
            <a:picLocks noChangeAspect="1" noChangeArrowheads="1"/>
          </p:cNvPicPr>
          <p:nvPr/>
        </p:nvPicPr>
        <p:blipFill>
          <a:blip r:embed="rId2" cstate="print"/>
          <a:srcRect l="3789" r="7159" b="37001"/>
          <a:stretch>
            <a:fillRect/>
          </a:stretch>
        </p:blipFill>
        <p:spPr bwMode="auto">
          <a:xfrm>
            <a:off x="395536" y="2154305"/>
            <a:ext cx="8352928" cy="44430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Enzimas de restricción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Se encuentran en organismos procariotas. Hay de 3 tipos (I, II, III).</a:t>
            </a:r>
          </a:p>
          <a:p>
            <a:r>
              <a:rPr lang="es-ES" dirty="0" smtClean="0"/>
              <a:t>De nuestro interés son las tipo II que reconocen secuencias </a:t>
            </a:r>
            <a:r>
              <a:rPr lang="es-ES" dirty="0" err="1" smtClean="0"/>
              <a:t>palindrómicas</a:t>
            </a:r>
            <a:r>
              <a:rPr lang="es-ES" dirty="0" smtClean="0"/>
              <a:t>, o sea se leen igual en ambos sentidos (Neuquén; No bajará Sara jabón).</a:t>
            </a:r>
          </a:p>
          <a:p>
            <a:r>
              <a:rPr lang="es-ES" dirty="0" smtClean="0"/>
              <a:t>Excepto algunos casos (</a:t>
            </a:r>
            <a:r>
              <a:rPr lang="es-ES" dirty="0" err="1" smtClean="0"/>
              <a:t>Msp</a:t>
            </a:r>
            <a:r>
              <a:rPr lang="es-ES" dirty="0" smtClean="0"/>
              <a:t> I), el resto no corta el ADN si se encuentra </a:t>
            </a:r>
            <a:r>
              <a:rPr lang="es-ES" dirty="0" err="1" smtClean="0"/>
              <a:t>metilado</a:t>
            </a:r>
            <a:r>
              <a:rPr lang="es-ES" dirty="0" smtClean="0"/>
              <a:t>.</a:t>
            </a:r>
          </a:p>
          <a:p>
            <a:endParaRPr lang="es-ES" dirty="0" smtClean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Ejemplos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 descr="Resultado de imagen para restriction enzym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484784"/>
            <a:ext cx="7272808" cy="49613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Isoesquizómeros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1600200"/>
            <a:ext cx="8496944" cy="4873752"/>
          </a:xfrm>
        </p:spPr>
        <p:txBody>
          <a:bodyPr/>
          <a:lstStyle/>
          <a:p>
            <a:r>
              <a:rPr lang="es-ES" dirty="0" smtClean="0"/>
              <a:t>Enzimas con la misma secuencia de reconocimiento, aunque pueden que no corten en la misma posición o realicen el mismo corte.</a:t>
            </a:r>
            <a:endParaRPr lang="es-ES" dirty="0"/>
          </a:p>
        </p:txBody>
      </p:sp>
      <p:pic>
        <p:nvPicPr>
          <p:cNvPr id="57348" name="Picture 4" descr="https://upload.wikimedia.org/wikipedia/commons/e/ea/Isoesquiz%C3%B3mero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3356992"/>
            <a:ext cx="5220575" cy="208823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Vectores de clonación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/>
              <a:t>Hay de diferentes tipos, el más común son los plásmidos.</a:t>
            </a:r>
          </a:p>
          <a:p>
            <a:endParaRPr lang="es-ES" dirty="0" smtClean="0"/>
          </a:p>
          <a:p>
            <a:endParaRPr lang="es-ES" dirty="0"/>
          </a:p>
        </p:txBody>
      </p:sp>
      <p:pic>
        <p:nvPicPr>
          <p:cNvPr id="59394" name="Picture 2" descr="Resultado de imagen"/>
          <p:cNvPicPr>
            <a:picLocks noChangeAspect="1" noChangeArrowheads="1"/>
          </p:cNvPicPr>
          <p:nvPr/>
        </p:nvPicPr>
        <p:blipFill>
          <a:blip r:embed="rId2" cstate="print"/>
          <a:srcRect t="23674" r="1650"/>
          <a:stretch>
            <a:fillRect/>
          </a:stretch>
        </p:blipFill>
        <p:spPr bwMode="auto">
          <a:xfrm>
            <a:off x="467544" y="2564904"/>
            <a:ext cx="7128792" cy="40584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57</TotalTime>
  <Words>312</Words>
  <Application>Microsoft Office PowerPoint</Application>
  <PresentationFormat>Presentación en pantalla (4:3)</PresentationFormat>
  <Paragraphs>37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Mirador</vt:lpstr>
      <vt:lpstr>DNA RECOMBINANTE</vt:lpstr>
      <vt:lpstr>Objetivos</vt:lpstr>
      <vt:lpstr>¿Qué es ADN recombinante?</vt:lpstr>
      <vt:lpstr>¿Qué necesitamos?</vt:lpstr>
      <vt:lpstr>Fragmento de ADN</vt:lpstr>
      <vt:lpstr>Enzimas de restricción</vt:lpstr>
      <vt:lpstr>Ejemplos</vt:lpstr>
      <vt:lpstr>Isoesquizómeros</vt:lpstr>
      <vt:lpstr>Vectores de clonación</vt:lpstr>
      <vt:lpstr>Plásmidos de clonación</vt:lpstr>
      <vt:lpstr>ADN recombinante</vt:lpstr>
      <vt:lpstr>Obtención de insulina recombinante</vt:lpstr>
      <vt:lpstr>Terapia génica</vt:lpstr>
      <vt:lpstr>En el práctico</vt:lpstr>
      <vt:lpstr>MUCHAS GRACIAS</vt:lpstr>
    </vt:vector>
  </TitlesOfParts>
  <Company>RevolucionUnattended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DNA RECOMBINANTE</dc:title>
  <dc:creator>Guido</dc:creator>
  <cp:lastModifiedBy>Guido</cp:lastModifiedBy>
  <cp:revision>8</cp:revision>
  <dcterms:created xsi:type="dcterms:W3CDTF">2016-09-29T13:02:53Z</dcterms:created>
  <dcterms:modified xsi:type="dcterms:W3CDTF">2016-09-29T21:42:32Z</dcterms:modified>
</cp:coreProperties>
</file>