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8" r:id="rId3"/>
    <p:sldId id="257" r:id="rId4"/>
    <p:sldId id="259" r:id="rId5"/>
    <p:sldId id="261" r:id="rId6"/>
    <p:sldId id="262" r:id="rId7"/>
    <p:sldId id="264" r:id="rId8"/>
    <p:sldId id="265" r:id="rId9"/>
    <p:sldId id="263" r:id="rId10"/>
    <p:sldId id="266" r:id="rId11"/>
    <p:sldId id="270" r:id="rId12"/>
    <p:sldId id="260" r:id="rId13"/>
    <p:sldId id="269" r:id="rId14"/>
    <p:sldId id="267" r:id="rId15"/>
    <p:sldId id="268" r:id="rId16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88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2E5D8773-498B-4990-93E5-51950A692F63}" type="datetimeFigureOut">
              <a:rPr lang="es-ES" smtClean="0"/>
              <a:pPr/>
              <a:t>29/09/2016</a:t>
            </a:fld>
            <a:endParaRPr lang="es-ES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s-ES"/>
          </a:p>
        </p:txBody>
      </p:sp>
      <p:sp>
        <p:nvSpPr>
          <p:cNvPr id="10" name="9 Rectángulo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13 Rectángulo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18 Rectángulo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Conector recto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19 Conector recto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Conector recto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21 Conector recto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26 Rectángulo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Elipse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Elipse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23 Elipse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Elipse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24 Elipse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3573925C-D2F6-41C3-9E51-5D92B77D810A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D8773-498B-4990-93E5-51950A692F63}" type="datetimeFigureOut">
              <a:rPr lang="es-ES" smtClean="0"/>
              <a:pPr/>
              <a:t>29/09/2016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3925C-D2F6-41C3-9E51-5D92B77D810A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D8773-498B-4990-93E5-51950A692F63}" type="datetimeFigureOut">
              <a:rPr lang="es-ES" smtClean="0"/>
              <a:pPr/>
              <a:t>29/09/2016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3925C-D2F6-41C3-9E51-5D92B77D810A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2E5D8773-498B-4990-93E5-51950A692F63}" type="datetimeFigureOut">
              <a:rPr lang="es-ES" smtClean="0"/>
              <a:pPr/>
              <a:t>29/09/2016</a:t>
            </a:fld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3573925C-D2F6-41C3-9E51-5D92B77D810A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2E5D8773-498B-4990-93E5-51950A692F63}" type="datetimeFigureOut">
              <a:rPr lang="es-ES" smtClean="0"/>
              <a:pPr/>
              <a:t>29/09/2016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s-ES"/>
          </a:p>
        </p:txBody>
      </p:sp>
      <p:sp>
        <p:nvSpPr>
          <p:cNvPr id="9" name="8 Rectángulo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Conector recto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Conector recto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Conector recto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16 Conector recto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Rectángulo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18 Elipse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19 Elipse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Elipse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21 Elipse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Elipse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Conector recto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3573925C-D2F6-41C3-9E51-5D92B77D810A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D8773-498B-4990-93E5-51950A692F63}" type="datetimeFigureOut">
              <a:rPr lang="es-ES" smtClean="0"/>
              <a:pPr/>
              <a:t>29/09/2016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3925C-D2F6-41C3-9E51-5D92B77D810A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D8773-498B-4990-93E5-51950A692F63}" type="datetimeFigureOut">
              <a:rPr lang="es-ES" smtClean="0"/>
              <a:pPr/>
              <a:t>29/09/2016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3925C-D2F6-41C3-9E51-5D92B77D810A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2" name="11 Marcador de texto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4" name="13 Marcador de texto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6" name="5 Marcador de fecha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E5D8773-498B-4990-93E5-51950A692F63}" type="datetimeFigureOut">
              <a:rPr lang="es-ES" smtClean="0"/>
              <a:pPr/>
              <a:t>29/09/2016</a:t>
            </a:fld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3573925C-D2F6-41C3-9E51-5D92B77D810A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D8773-498B-4990-93E5-51950A692F63}" type="datetimeFigureOut">
              <a:rPr lang="es-ES" smtClean="0"/>
              <a:pPr/>
              <a:t>29/09/2016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3925C-D2F6-41C3-9E51-5D92B77D810A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17 Marcador de contenido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2E5D8773-498B-4990-93E5-51950A692F63}" type="datetimeFigureOut">
              <a:rPr lang="es-ES" smtClean="0"/>
              <a:pPr/>
              <a:t>29/09/2016</a:t>
            </a:fld>
            <a:endParaRPr lang="es-ES"/>
          </a:p>
        </p:txBody>
      </p:sp>
      <p:sp>
        <p:nvSpPr>
          <p:cNvPr id="22" name="21 Marcador de número de diapositiva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3573925C-D2F6-41C3-9E51-5D92B77D810A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23" name="22 Marcador de pie de página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12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0" name="9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10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18 Conector recto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19 Conector recto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16 Marcador de fecha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E5D8773-498B-4990-93E5-51950A692F63}" type="datetimeFigureOut">
              <a:rPr lang="es-ES" smtClean="0"/>
              <a:pPr/>
              <a:t>29/09/2016</a:t>
            </a:fld>
            <a:endParaRPr lang="es-ES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3573925C-D2F6-41C3-9E51-5D92B77D810A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2E5D8773-498B-4990-93E5-51950A692F63}" type="datetimeFigureOut">
              <a:rPr lang="es-ES" smtClean="0"/>
              <a:pPr/>
              <a:t>29/09/2016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s-ES"/>
          </a:p>
        </p:txBody>
      </p:sp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3573925C-D2F6-41C3-9E51-5D92B77D810A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 smtClean="0"/>
              <a:t>DNA RECOMBINANTE</a:t>
            </a: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" dirty="0" smtClean="0"/>
              <a:t>Lic. Guido Fernández </a:t>
            </a:r>
            <a:r>
              <a:rPr lang="es-ES" dirty="0" err="1" smtClean="0"/>
              <a:t>Marinone</a:t>
            </a:r>
            <a:endParaRPr lang="es-ES" dirty="0" smtClean="0"/>
          </a:p>
          <a:p>
            <a:r>
              <a:rPr lang="es-ES" dirty="0" smtClean="0"/>
              <a:t>2016</a:t>
            </a:r>
            <a:endParaRPr lang="es-E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Plásmidos de clonación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s-ES" dirty="0"/>
          </a:p>
        </p:txBody>
      </p:sp>
      <p:pic>
        <p:nvPicPr>
          <p:cNvPr id="60418" name="Picture 2" descr="Resultado de imagen para vector de clonacion"/>
          <p:cNvPicPr>
            <a:picLocks noChangeAspect="1" noChangeArrowheads="1"/>
          </p:cNvPicPr>
          <p:nvPr/>
        </p:nvPicPr>
        <p:blipFill>
          <a:blip r:embed="rId2" cstate="print"/>
          <a:srcRect l="5250" t="5600" r="2351"/>
          <a:stretch>
            <a:fillRect/>
          </a:stretch>
        </p:blipFill>
        <p:spPr bwMode="auto">
          <a:xfrm>
            <a:off x="467544" y="1597867"/>
            <a:ext cx="6336704" cy="485546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ADN recombinante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s-ES" dirty="0"/>
          </a:p>
        </p:txBody>
      </p:sp>
      <p:pic>
        <p:nvPicPr>
          <p:cNvPr id="27650" name="Picture 2" descr="Resultado de imagen"/>
          <p:cNvPicPr>
            <a:picLocks noChangeAspect="1" noChangeArrowheads="1"/>
          </p:cNvPicPr>
          <p:nvPr/>
        </p:nvPicPr>
        <p:blipFill>
          <a:blip r:embed="rId2" cstate="print"/>
          <a:srcRect t="15925" r="31522"/>
          <a:stretch>
            <a:fillRect/>
          </a:stretch>
        </p:blipFill>
        <p:spPr bwMode="auto">
          <a:xfrm>
            <a:off x="1115616" y="1412776"/>
            <a:ext cx="6120680" cy="511091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23528" y="260648"/>
            <a:ext cx="7467600" cy="580926"/>
          </a:xfrm>
        </p:spPr>
        <p:txBody>
          <a:bodyPr/>
          <a:lstStyle/>
          <a:p>
            <a:r>
              <a:rPr lang="es-ES" dirty="0" smtClean="0"/>
              <a:t>Obtención de insulina recombinante</a:t>
            </a:r>
            <a:endParaRPr lang="es-ES" dirty="0"/>
          </a:p>
        </p:txBody>
      </p:sp>
      <p:pic>
        <p:nvPicPr>
          <p:cNvPr id="4098" name="Picture 2" descr="Resultado de image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60199" y="908720"/>
            <a:ext cx="5560073" cy="5949280"/>
          </a:xfrm>
          <a:prstGeom prst="rect">
            <a:avLst/>
          </a:prstGeom>
          <a:noFill/>
        </p:spPr>
      </p:pic>
      <p:pic>
        <p:nvPicPr>
          <p:cNvPr id="3" name="Picture 2" descr="https://fbcdn-sphotos-e-a.akamaihd.net/hphotos-ak-xlt1/v/t1.0-9/14457421_10155034983524578_8302817121939586764_n.jpg?oh=ced1e5042343718f0dff0d7a3a6425c6&amp;oe=586919C6&amp;__gda__=1484202511_c562a79aa4f8b6c761ba73efbfb20a70"/>
          <p:cNvPicPr>
            <a:picLocks noChangeAspect="1" noChangeArrowheads="1"/>
          </p:cNvPicPr>
          <p:nvPr/>
        </p:nvPicPr>
        <p:blipFill>
          <a:blip r:embed="rId3" cstate="print"/>
          <a:srcRect l="2814" t="16464" r="1515" b="6240"/>
          <a:stretch>
            <a:fillRect/>
          </a:stretch>
        </p:blipFill>
        <p:spPr bwMode="auto">
          <a:xfrm>
            <a:off x="899592" y="980728"/>
            <a:ext cx="6984776" cy="587727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Terapia génica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s-ES"/>
          </a:p>
        </p:txBody>
      </p:sp>
      <p:pic>
        <p:nvPicPr>
          <p:cNvPr id="62466" name="Picture 2" descr="Resultado de image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1628799"/>
            <a:ext cx="6552728" cy="488096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95536" y="188640"/>
            <a:ext cx="7467600" cy="580926"/>
          </a:xfrm>
        </p:spPr>
        <p:txBody>
          <a:bodyPr/>
          <a:lstStyle/>
          <a:p>
            <a:r>
              <a:rPr lang="es-ES" dirty="0" smtClean="0"/>
              <a:t>En el práctico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107504" y="908720"/>
            <a:ext cx="8640960" cy="4873752"/>
          </a:xfrm>
        </p:spPr>
        <p:txBody>
          <a:bodyPr>
            <a:normAutofit/>
          </a:bodyPr>
          <a:lstStyle/>
          <a:p>
            <a:r>
              <a:rPr lang="es-ES" dirty="0" smtClean="0"/>
              <a:t>Producto de RT-PCR</a:t>
            </a:r>
          </a:p>
          <a:p>
            <a:r>
              <a:rPr lang="es-ES" dirty="0" smtClean="0"/>
              <a:t>Ligación del producto de PCR al plásmido. Se incuba al plásmido y el producto de PCR cortados con una misma enzima de restricción y luego ligados con una enzima con actividad DNA </a:t>
            </a:r>
            <a:r>
              <a:rPr lang="es-ES" dirty="0" err="1" smtClean="0"/>
              <a:t>ligasa</a:t>
            </a:r>
            <a:r>
              <a:rPr lang="es-ES" dirty="0" smtClean="0"/>
              <a:t>.</a:t>
            </a:r>
          </a:p>
          <a:p>
            <a:r>
              <a:rPr lang="es-ES" dirty="0" smtClean="0"/>
              <a:t>Digestión con enzimas de restricción. Se realizará la digestión con enzimas de restricción para recuperar el producto de PCR del plásmido, mediante incubación.</a:t>
            </a:r>
          </a:p>
          <a:p>
            <a:r>
              <a:rPr lang="es-ES" dirty="0" smtClean="0"/>
              <a:t>Corrida electroforética en gel de agarosa del producto de PCR, plásmido digerido y del plásmido recombinado.</a:t>
            </a:r>
            <a:br>
              <a:rPr lang="es-ES" dirty="0" smtClean="0"/>
            </a:b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421904"/>
            <a:ext cx="7467600" cy="1143000"/>
          </a:xfrm>
        </p:spPr>
        <p:txBody>
          <a:bodyPr>
            <a:normAutofit/>
          </a:bodyPr>
          <a:lstStyle/>
          <a:p>
            <a:pPr algn="ctr"/>
            <a:r>
              <a:rPr lang="es-ES" sz="4800" b="1" dirty="0" smtClean="0">
                <a:solidFill>
                  <a:schemeClr val="bg2">
                    <a:lumMod val="50000"/>
                  </a:schemeClr>
                </a:solidFill>
              </a:rPr>
              <a:t>MUCHAS GRACIAS</a:t>
            </a:r>
            <a:endParaRPr lang="es-ES" sz="4800" b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63490" name="AutoShape 2" descr="Resultado de imagen para muchas gracias biologí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63492" name="AutoShape 4" descr="Resultado de imagen para muchas gracias biologí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63494" name="AutoShape 6" descr="Resultado de imagen para muchas gracias biologí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63496" name="AutoShape 8" descr="Resultado de imagen para muchas gracias biologí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pic>
        <p:nvPicPr>
          <p:cNvPr id="63498" name="Picture 10" descr="Resultado de imagen para muchas gracias biología"/>
          <p:cNvPicPr>
            <a:picLocks noChangeAspect="1" noChangeArrowheads="1"/>
          </p:cNvPicPr>
          <p:nvPr/>
        </p:nvPicPr>
        <p:blipFill>
          <a:blip r:embed="rId2" cstate="print"/>
          <a:srcRect t="22143" r="1429" b="18348"/>
          <a:stretch>
            <a:fillRect/>
          </a:stretch>
        </p:blipFill>
        <p:spPr bwMode="auto">
          <a:xfrm>
            <a:off x="755576" y="2564904"/>
            <a:ext cx="6552728" cy="408358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Objetivos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s-ES" dirty="0" smtClean="0"/>
              <a:t>Resolver problemas relacionados con las técnicas de ADN recombinante.</a:t>
            </a:r>
          </a:p>
          <a:p>
            <a:r>
              <a:rPr lang="es-ES" dirty="0" smtClean="0"/>
              <a:t>Conocer y practicar el manejo de diferentes técnicas de laboratorio de biología celular.</a:t>
            </a:r>
            <a:br>
              <a:rPr lang="es-ES" dirty="0" smtClean="0"/>
            </a:br>
            <a:endParaRPr lang="es-E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¿Qué es ADN recombinante?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s-ES" dirty="0" smtClean="0"/>
              <a:t>Es una “mezcla” de material genético de diferentes organismos (pueden ser de la misma especie o no)</a:t>
            </a:r>
          </a:p>
          <a:p>
            <a:r>
              <a:rPr lang="es-ES" dirty="0" smtClean="0"/>
              <a:t>Ejemplo:</a:t>
            </a:r>
          </a:p>
          <a:p>
            <a:pPr>
              <a:buNone/>
            </a:pPr>
            <a:r>
              <a:rPr lang="es-ES" dirty="0" smtClean="0"/>
              <a:t>-El bebé con ADN de 3 </a:t>
            </a:r>
            <a:r>
              <a:rPr lang="es-ES" dirty="0" smtClean="0"/>
              <a:t>padres ¿?¿?¿?¿?¿?¿?</a:t>
            </a:r>
            <a:endParaRPr lang="es-ES" dirty="0" smtClean="0"/>
          </a:p>
          <a:p>
            <a:pPr>
              <a:buNone/>
            </a:pPr>
            <a:r>
              <a:rPr lang="es-ES" dirty="0" smtClean="0"/>
              <a:t>-La insulina recombinante</a:t>
            </a:r>
          </a:p>
          <a:p>
            <a:endParaRPr lang="es-ES" dirty="0" smtClean="0"/>
          </a:p>
          <a:p>
            <a:endParaRPr lang="es-E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51520" y="274638"/>
            <a:ext cx="8280920" cy="1143000"/>
          </a:xfrm>
        </p:spPr>
        <p:txBody>
          <a:bodyPr/>
          <a:lstStyle/>
          <a:p>
            <a:r>
              <a:rPr lang="es-ES" dirty="0" smtClean="0"/>
              <a:t>¿Qué necesitamos?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s-ES" dirty="0" smtClean="0"/>
              <a:t>Fragmento de ADN de interés</a:t>
            </a:r>
          </a:p>
          <a:p>
            <a:r>
              <a:rPr lang="es-ES" dirty="0" smtClean="0"/>
              <a:t>Enzimas de restricción (tijeras)</a:t>
            </a:r>
          </a:p>
          <a:p>
            <a:r>
              <a:rPr lang="es-ES" dirty="0" err="1" smtClean="0"/>
              <a:t>Ligasas</a:t>
            </a:r>
            <a:r>
              <a:rPr lang="es-ES" dirty="0" smtClean="0"/>
              <a:t> (la </a:t>
            </a:r>
            <a:r>
              <a:rPr lang="es-ES" dirty="0" err="1" smtClean="0"/>
              <a:t>v</a:t>
            </a:r>
            <a:r>
              <a:rPr lang="es-ES" dirty="0" err="1" smtClean="0"/>
              <a:t>oligoma</a:t>
            </a:r>
            <a:r>
              <a:rPr lang="es-ES" dirty="0" smtClean="0"/>
              <a:t> </a:t>
            </a:r>
            <a:r>
              <a:rPr lang="es-ES" dirty="0" smtClean="0"/>
              <a:t>molecular)</a:t>
            </a:r>
          </a:p>
          <a:p>
            <a:r>
              <a:rPr lang="es-ES" dirty="0" smtClean="0"/>
              <a:t>Vectores de clonación</a:t>
            </a:r>
          </a:p>
          <a:p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Fragmento de ADN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s-ES" dirty="0" smtClean="0"/>
              <a:t>Se obtiene usualmente mediante la PCR</a:t>
            </a:r>
            <a:endParaRPr lang="es-ES" dirty="0"/>
          </a:p>
        </p:txBody>
      </p:sp>
      <p:pic>
        <p:nvPicPr>
          <p:cNvPr id="54274" name="Picture 2" descr="Resultado de imagen"/>
          <p:cNvPicPr>
            <a:picLocks noChangeAspect="1" noChangeArrowheads="1"/>
          </p:cNvPicPr>
          <p:nvPr/>
        </p:nvPicPr>
        <p:blipFill>
          <a:blip r:embed="rId2" cstate="print"/>
          <a:srcRect l="3789" r="7159" b="37001"/>
          <a:stretch>
            <a:fillRect/>
          </a:stretch>
        </p:blipFill>
        <p:spPr bwMode="auto">
          <a:xfrm>
            <a:off x="395536" y="2154305"/>
            <a:ext cx="8352928" cy="444304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Enzimas de restricción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s-ES" dirty="0" smtClean="0"/>
              <a:t>Se encuentran en organismos procariotas. Hay de 3 tipos (I, II, III).</a:t>
            </a:r>
          </a:p>
          <a:p>
            <a:r>
              <a:rPr lang="es-ES" dirty="0" smtClean="0"/>
              <a:t>De nuestro interés son las tipo II que reconocen secuencias </a:t>
            </a:r>
            <a:r>
              <a:rPr lang="es-ES" dirty="0" err="1" smtClean="0"/>
              <a:t>palindrómicas</a:t>
            </a:r>
            <a:r>
              <a:rPr lang="es-ES" dirty="0" smtClean="0"/>
              <a:t>, o sea se leen igual en ambos sentidos (Neuquén; No bajará Sara jabón).</a:t>
            </a:r>
          </a:p>
          <a:p>
            <a:r>
              <a:rPr lang="es-ES" dirty="0" smtClean="0"/>
              <a:t>Excepto algunos casos (</a:t>
            </a:r>
            <a:r>
              <a:rPr lang="es-ES" dirty="0" err="1" smtClean="0"/>
              <a:t>Msp</a:t>
            </a:r>
            <a:r>
              <a:rPr lang="es-ES" dirty="0" smtClean="0"/>
              <a:t> I), el resto no corta el ADN si se encuentra </a:t>
            </a:r>
            <a:r>
              <a:rPr lang="es-ES" dirty="0" err="1" smtClean="0"/>
              <a:t>metilado</a:t>
            </a:r>
            <a:r>
              <a:rPr lang="es-ES" dirty="0" smtClean="0"/>
              <a:t>.</a:t>
            </a:r>
          </a:p>
          <a:p>
            <a:endParaRPr lang="es-ES" dirty="0" smtClean="0"/>
          </a:p>
        </p:txBody>
      </p:sp>
    </p:spTree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Ejemplos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s-ES"/>
          </a:p>
        </p:txBody>
      </p:sp>
      <p:pic>
        <p:nvPicPr>
          <p:cNvPr id="4" name="Picture 2" descr="Resultado de imagen para restriction enzyme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1484784"/>
            <a:ext cx="7272808" cy="496130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err="1" smtClean="0"/>
              <a:t>Isoesquizómeros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251520" y="1600200"/>
            <a:ext cx="8496944" cy="4873752"/>
          </a:xfrm>
        </p:spPr>
        <p:txBody>
          <a:bodyPr/>
          <a:lstStyle/>
          <a:p>
            <a:r>
              <a:rPr lang="es-ES" dirty="0" smtClean="0"/>
              <a:t>Enzimas con la misma secuencia de reconocimiento, aunque pueden que no corten en la misma posición o realicen el mismo corte.</a:t>
            </a:r>
            <a:endParaRPr lang="es-ES" dirty="0"/>
          </a:p>
        </p:txBody>
      </p:sp>
      <p:pic>
        <p:nvPicPr>
          <p:cNvPr id="57348" name="Picture 4" descr="https://upload.wikimedia.org/wikipedia/commons/e/ea/Isoesquiz%C3%B3meros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03648" y="3356992"/>
            <a:ext cx="5220575" cy="208823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Vectores de clonación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s-ES" dirty="0" smtClean="0"/>
              <a:t>Hay de diferentes tipos, el más común son los plásmidos.</a:t>
            </a:r>
          </a:p>
          <a:p>
            <a:endParaRPr lang="es-ES" dirty="0" smtClean="0"/>
          </a:p>
          <a:p>
            <a:endParaRPr lang="es-ES" dirty="0"/>
          </a:p>
        </p:txBody>
      </p:sp>
      <p:pic>
        <p:nvPicPr>
          <p:cNvPr id="59394" name="Picture 2" descr="Resultado de imagen"/>
          <p:cNvPicPr>
            <a:picLocks noChangeAspect="1" noChangeArrowheads="1"/>
          </p:cNvPicPr>
          <p:nvPr/>
        </p:nvPicPr>
        <p:blipFill>
          <a:blip r:embed="rId2" cstate="print"/>
          <a:srcRect t="23674" r="1650"/>
          <a:stretch>
            <a:fillRect/>
          </a:stretch>
        </p:blipFill>
        <p:spPr bwMode="auto">
          <a:xfrm>
            <a:off x="467544" y="2564904"/>
            <a:ext cx="7128792" cy="405842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irador">
  <a:themeElements>
    <a:clrScheme name="Concurrencia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Mirador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Mirador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57</TotalTime>
  <Words>312</Words>
  <Application>Microsoft Office PowerPoint</Application>
  <PresentationFormat>Presentación en pantalla (4:3)</PresentationFormat>
  <Paragraphs>37</Paragraphs>
  <Slides>15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15</vt:i4>
      </vt:variant>
    </vt:vector>
  </HeadingPairs>
  <TitlesOfParts>
    <vt:vector size="16" baseType="lpstr">
      <vt:lpstr>Mirador</vt:lpstr>
      <vt:lpstr>DNA RECOMBINANTE</vt:lpstr>
      <vt:lpstr>Objetivos</vt:lpstr>
      <vt:lpstr>¿Qué es ADN recombinante?</vt:lpstr>
      <vt:lpstr>¿Qué necesitamos?</vt:lpstr>
      <vt:lpstr>Fragmento de ADN</vt:lpstr>
      <vt:lpstr>Enzimas de restricción</vt:lpstr>
      <vt:lpstr>Ejemplos</vt:lpstr>
      <vt:lpstr>Isoesquizómeros</vt:lpstr>
      <vt:lpstr>Vectores de clonación</vt:lpstr>
      <vt:lpstr>Plásmidos de clonación</vt:lpstr>
      <vt:lpstr>ADN recombinante</vt:lpstr>
      <vt:lpstr>Obtención de insulina recombinante</vt:lpstr>
      <vt:lpstr>Terapia génica</vt:lpstr>
      <vt:lpstr>En el práctico</vt:lpstr>
      <vt:lpstr>MUCHAS GRACIAS</vt:lpstr>
    </vt:vector>
  </TitlesOfParts>
  <Company>RevolucionUnattended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DNA RECOMBINANTE</dc:title>
  <dc:creator>Guido</dc:creator>
  <cp:lastModifiedBy>Guido</cp:lastModifiedBy>
  <cp:revision>8</cp:revision>
  <dcterms:created xsi:type="dcterms:W3CDTF">2016-09-29T13:02:53Z</dcterms:created>
  <dcterms:modified xsi:type="dcterms:W3CDTF">2016-09-29T21:42:32Z</dcterms:modified>
</cp:coreProperties>
</file>