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4"/>
  </p:sldMasterIdLst>
  <p:notesMasterIdLst>
    <p:notesMasterId r:id="rId19"/>
  </p:notesMasterIdLst>
  <p:handoutMasterIdLst>
    <p:handoutMasterId r:id="rId20"/>
  </p:handoutMasterIdLst>
  <p:sldIdLst>
    <p:sldId id="256" r:id="rId5"/>
    <p:sldId id="487" r:id="rId6"/>
    <p:sldId id="538" r:id="rId7"/>
    <p:sldId id="503" r:id="rId8"/>
    <p:sldId id="505" r:id="rId9"/>
    <p:sldId id="564" r:id="rId10"/>
    <p:sldId id="504" r:id="rId11"/>
    <p:sldId id="566" r:id="rId12"/>
    <p:sldId id="569" r:id="rId13"/>
    <p:sldId id="573" r:id="rId14"/>
    <p:sldId id="567" r:id="rId15"/>
    <p:sldId id="574" r:id="rId16"/>
    <p:sldId id="575" r:id="rId17"/>
    <p:sldId id="518" r:id="rId1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19" userDrawn="1">
          <p15:clr>
            <a:srgbClr val="A4A3A4"/>
          </p15:clr>
        </p15:guide>
        <p15:guide id="2" orient="horz" pos="2160" userDrawn="1">
          <p15:clr>
            <a:srgbClr val="A4A3A4"/>
          </p15:clr>
        </p15:guide>
        <p15:guide id="3"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3024" userDrawn="1">
          <p15:clr>
            <a:srgbClr val="A4A3A4"/>
          </p15:clr>
        </p15:guide>
        <p15:guide id="4" pos="2304" userDrawn="1">
          <p15:clr>
            <a:srgbClr val="A4A3A4"/>
          </p15:clr>
        </p15:guide>
        <p15:guide id="5" orient="horz" pos="3070">
          <p15:clr>
            <a:srgbClr val="A4A3A4"/>
          </p15:clr>
        </p15:guide>
        <p15:guide id="6" orient="horz" pos="3224">
          <p15:clr>
            <a:srgbClr val="A4A3A4"/>
          </p15:clr>
        </p15:guide>
        <p15:guide id="7" pos="2098">
          <p15:clr>
            <a:srgbClr val="A4A3A4"/>
          </p15:clr>
        </p15:guide>
        <p15:guide id="8" pos="2238">
          <p15:clr>
            <a:srgbClr val="A4A3A4"/>
          </p15:clr>
        </p15:guide>
        <p15:guide id="9" orient="horz" pos="2702">
          <p15:clr>
            <a:srgbClr val="A4A3A4"/>
          </p15:clr>
        </p15:guide>
        <p15:guide id="10" orient="horz" pos="2837">
          <p15:clr>
            <a:srgbClr val="A4A3A4"/>
          </p15:clr>
        </p15:guide>
        <p15:guide id="11" pos="2224">
          <p15:clr>
            <a:srgbClr val="A4A3A4"/>
          </p15:clr>
        </p15:guide>
        <p15:guide id="12" pos="2372">
          <p15:clr>
            <a:srgbClr val="A4A3A4"/>
          </p15:clr>
        </p15:guide>
        <p15:guide id="13"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CCFF"/>
    <a:srgbClr val="FFFFCC"/>
    <a:srgbClr val="E7FA88"/>
    <a:srgbClr val="FB8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7" autoAdjust="0"/>
  </p:normalViewPr>
  <p:slideViewPr>
    <p:cSldViewPr>
      <p:cViewPr varScale="1">
        <p:scale>
          <a:sx n="60" d="100"/>
          <a:sy n="60" d="100"/>
        </p:scale>
        <p:origin x="780" y="44"/>
      </p:cViewPr>
      <p:guideLst>
        <p:guide pos="5119"/>
        <p:guide orient="horz" pos="2160"/>
        <p:guide pos="3840"/>
      </p:guideLst>
    </p:cSldViewPr>
  </p:slideViewPr>
  <p:notesTextViewPr>
    <p:cViewPr>
      <p:scale>
        <a:sx n="1" d="1"/>
        <a:sy n="1" d="1"/>
      </p:scale>
      <p:origin x="0" y="0"/>
    </p:cViewPr>
  </p:notesTextViewPr>
  <p:sorterViewPr>
    <p:cViewPr>
      <p:scale>
        <a:sx n="100" d="100"/>
        <a:sy n="100" d="100"/>
      </p:scale>
      <p:origin x="0" y="3192"/>
    </p:cViewPr>
  </p:sorterViewPr>
  <p:notesViewPr>
    <p:cSldViewPr showGuides="1">
      <p:cViewPr varScale="1">
        <p:scale>
          <a:sx n="52" d="100"/>
          <a:sy n="52" d="100"/>
        </p:scale>
        <p:origin x="2664" y="32"/>
      </p:cViewPr>
      <p:guideLst>
        <p:guide orient="horz" pos="2880"/>
        <p:guide pos="2160"/>
        <p:guide orient="horz" pos="3024"/>
        <p:guide pos="2304"/>
        <p:guide orient="horz" pos="3070"/>
        <p:guide orient="horz" pos="3224"/>
        <p:guide pos="2098"/>
        <p:guide pos="2238"/>
        <p:guide orient="horz" pos="2702"/>
        <p:guide orient="horz" pos="2837"/>
        <p:guide pos="2224"/>
        <p:guide pos="2372"/>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3"/>
            <a:ext cx="3169920" cy="480060"/>
          </a:xfrm>
          <a:prstGeom prst="rect">
            <a:avLst/>
          </a:prstGeom>
        </p:spPr>
        <p:txBody>
          <a:bodyPr vert="horz" lIns="96647" tIns="48324" rIns="96647" bIns="48324" rtlCol="0"/>
          <a:lstStyle>
            <a:lvl1pPr algn="l" latinLnBrk="0">
              <a:defRPr lang="es-ES" sz="1300"/>
            </a:lvl1pPr>
          </a:lstStyle>
          <a:p>
            <a:endParaRPr lang="es-ES"/>
          </a:p>
        </p:txBody>
      </p:sp>
      <p:sp>
        <p:nvSpPr>
          <p:cNvPr id="3" name="Marcador de fecha 2"/>
          <p:cNvSpPr>
            <a:spLocks noGrp="1"/>
          </p:cNvSpPr>
          <p:nvPr>
            <p:ph type="dt" sz="quarter" idx="1"/>
          </p:nvPr>
        </p:nvSpPr>
        <p:spPr>
          <a:xfrm>
            <a:off x="4143590" y="3"/>
            <a:ext cx="3169920" cy="480060"/>
          </a:xfrm>
          <a:prstGeom prst="rect">
            <a:avLst/>
          </a:prstGeom>
        </p:spPr>
        <p:txBody>
          <a:bodyPr vert="horz" lIns="96647" tIns="48324" rIns="96647" bIns="48324" rtlCol="0"/>
          <a:lstStyle>
            <a:lvl1pPr algn="r" latinLnBrk="0">
              <a:defRPr lang="es-ES" sz="1300"/>
            </a:lvl1pPr>
          </a:lstStyle>
          <a:p>
            <a:fld id="{C3BE6EDA-D75E-4E24-A16E-FF2E1F87B7FE}" type="datetime1">
              <a:rPr lang="es-AR" smtClean="0"/>
              <a:t>24/4/2021</a:t>
            </a:fld>
            <a:endParaRPr lang="es-ES"/>
          </a:p>
        </p:txBody>
      </p:sp>
      <p:sp>
        <p:nvSpPr>
          <p:cNvPr id="4" name="Marcador de pie de página 3"/>
          <p:cNvSpPr>
            <a:spLocks noGrp="1"/>
          </p:cNvSpPr>
          <p:nvPr>
            <p:ph type="ftr" sz="quarter" idx="2"/>
          </p:nvPr>
        </p:nvSpPr>
        <p:spPr>
          <a:xfrm>
            <a:off x="0" y="9119476"/>
            <a:ext cx="3169920" cy="480060"/>
          </a:xfrm>
          <a:prstGeom prst="rect">
            <a:avLst/>
          </a:prstGeom>
        </p:spPr>
        <p:txBody>
          <a:bodyPr vert="horz" lIns="96647" tIns="48324" rIns="96647" bIns="48324" rtlCol="0" anchor="b"/>
          <a:lstStyle>
            <a:lvl1pPr algn="l" latinLnBrk="0">
              <a:defRPr lang="es-ES" sz="1300"/>
            </a:lvl1pPr>
          </a:lstStyle>
          <a:p>
            <a:endParaRPr lang="es-ES"/>
          </a:p>
        </p:txBody>
      </p:sp>
      <p:sp>
        <p:nvSpPr>
          <p:cNvPr id="5" name="Marcador de número de diapositiva 4"/>
          <p:cNvSpPr>
            <a:spLocks noGrp="1"/>
          </p:cNvSpPr>
          <p:nvPr>
            <p:ph type="sldNum" sz="quarter" idx="3"/>
          </p:nvPr>
        </p:nvSpPr>
        <p:spPr>
          <a:xfrm>
            <a:off x="4143590" y="9119476"/>
            <a:ext cx="3169920" cy="480060"/>
          </a:xfrm>
          <a:prstGeom prst="rect">
            <a:avLst/>
          </a:prstGeom>
        </p:spPr>
        <p:txBody>
          <a:bodyPr vert="horz" lIns="96647" tIns="48324" rIns="96647" bIns="48324" rtlCol="0" anchor="b"/>
          <a:lstStyle>
            <a:lvl1pPr algn="r" latinLnBrk="0">
              <a:defRPr lang="es-ES" sz="1300"/>
            </a:lvl1pPr>
          </a:lstStyle>
          <a:p>
            <a:fld id="{A850423A-8BCE-448E-A97B-03A88B2B12C1}" type="slidenum">
              <a:rPr lang="es-ES"/>
              <a:pPr/>
              <a:t>‹Nº›</a:t>
            </a:fld>
            <a:endParaRPr lang="es-ES"/>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3"/>
            <a:ext cx="3169920" cy="480060"/>
          </a:xfrm>
          <a:prstGeom prst="rect">
            <a:avLst/>
          </a:prstGeom>
        </p:spPr>
        <p:txBody>
          <a:bodyPr vert="horz" lIns="96647" tIns="48324" rIns="96647" bIns="48324" rtlCol="0"/>
          <a:lstStyle>
            <a:lvl1pPr algn="l" latinLnBrk="0">
              <a:defRPr lang="es-ES" sz="1300"/>
            </a:lvl1pPr>
          </a:lstStyle>
          <a:p>
            <a:endParaRPr lang="es-ES"/>
          </a:p>
        </p:txBody>
      </p:sp>
      <p:sp>
        <p:nvSpPr>
          <p:cNvPr id="3" name="Marcador de fecha 2"/>
          <p:cNvSpPr>
            <a:spLocks noGrp="1"/>
          </p:cNvSpPr>
          <p:nvPr>
            <p:ph type="dt" idx="1"/>
          </p:nvPr>
        </p:nvSpPr>
        <p:spPr>
          <a:xfrm>
            <a:off x="4143590" y="3"/>
            <a:ext cx="3169920" cy="480060"/>
          </a:xfrm>
          <a:prstGeom prst="rect">
            <a:avLst/>
          </a:prstGeom>
        </p:spPr>
        <p:txBody>
          <a:bodyPr vert="horz" lIns="96647" tIns="48324" rIns="96647" bIns="48324" rtlCol="0"/>
          <a:lstStyle>
            <a:lvl1pPr algn="r" latinLnBrk="0">
              <a:defRPr lang="es-ES" sz="1300"/>
            </a:lvl1pPr>
          </a:lstStyle>
          <a:p>
            <a:fld id="{84AAF72D-9234-441A-9136-394E40F277DD}" type="datetime1">
              <a:rPr lang="es-AR" smtClean="0"/>
              <a:t>24/4/2021</a:t>
            </a:fld>
            <a:endParaRPr lang="es-ES"/>
          </a:p>
        </p:txBody>
      </p:sp>
      <p:sp>
        <p:nvSpPr>
          <p:cNvPr id="4" name="Marcador de imagen de diapositiva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47" tIns="48324" rIns="96647" bIns="48324" rtlCol="0" anchor="ctr"/>
          <a:lstStyle/>
          <a:p>
            <a:endParaRPr lang="es-ES"/>
          </a:p>
        </p:txBody>
      </p:sp>
      <p:sp>
        <p:nvSpPr>
          <p:cNvPr id="5" name="Marcador de notas 4"/>
          <p:cNvSpPr>
            <a:spLocks noGrp="1"/>
          </p:cNvSpPr>
          <p:nvPr>
            <p:ph type="body" sz="quarter" idx="3"/>
          </p:nvPr>
        </p:nvSpPr>
        <p:spPr>
          <a:xfrm>
            <a:off x="731521" y="4560572"/>
            <a:ext cx="5852160" cy="4320540"/>
          </a:xfrm>
          <a:prstGeom prst="rect">
            <a:avLst/>
          </a:prstGeom>
        </p:spPr>
        <p:txBody>
          <a:bodyPr vert="horz" lIns="96647" tIns="48324" rIns="96647" bIns="48324"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119476"/>
            <a:ext cx="3169920" cy="480060"/>
          </a:xfrm>
          <a:prstGeom prst="rect">
            <a:avLst/>
          </a:prstGeom>
        </p:spPr>
        <p:txBody>
          <a:bodyPr vert="horz" lIns="96647" tIns="48324" rIns="96647" bIns="48324" rtlCol="0" anchor="b"/>
          <a:lstStyle>
            <a:lvl1pPr algn="l" latinLnBrk="0">
              <a:defRPr lang="es-ES" sz="1300"/>
            </a:lvl1pPr>
          </a:lstStyle>
          <a:p>
            <a:endParaRPr lang="es-ES"/>
          </a:p>
        </p:txBody>
      </p:sp>
      <p:sp>
        <p:nvSpPr>
          <p:cNvPr id="7" name="Marcador de número de diapositiva 6"/>
          <p:cNvSpPr>
            <a:spLocks noGrp="1"/>
          </p:cNvSpPr>
          <p:nvPr>
            <p:ph type="sldNum" sz="quarter" idx="5"/>
          </p:nvPr>
        </p:nvSpPr>
        <p:spPr>
          <a:xfrm>
            <a:off x="4143590" y="9119476"/>
            <a:ext cx="3169920" cy="480060"/>
          </a:xfrm>
          <a:prstGeom prst="rect">
            <a:avLst/>
          </a:prstGeom>
        </p:spPr>
        <p:txBody>
          <a:bodyPr vert="horz" lIns="96647" tIns="48324" rIns="96647" bIns="48324" rtlCol="0" anchor="b"/>
          <a:lstStyle>
            <a:lvl1pPr algn="r" latinLnBrk="0">
              <a:defRPr lang="es-ES" sz="1300"/>
            </a:lvl1pPr>
          </a:lstStyle>
          <a:p>
            <a:fld id="{01F2A70B-78F2-4DCF-B53B-C990D2FAFB8A}" type="slidenum">
              <a:rPr/>
              <a:pPr/>
              <a:t>‹Nº›</a:t>
            </a:fld>
            <a:endParaRPr lang="es-ES"/>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endParaRPr lang="es-AR" dirty="0"/>
          </a:p>
        </p:txBody>
      </p:sp>
    </p:spTree>
    <p:extLst>
      <p:ext uri="{BB962C8B-B14F-4D97-AF65-F5344CB8AC3E}">
        <p14:creationId xmlns:p14="http://schemas.microsoft.com/office/powerpoint/2010/main" val="156145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endParaRPr lang="es-AR" sz="1300" dirty="0"/>
          </a:p>
        </p:txBody>
      </p:sp>
    </p:spTree>
    <p:extLst>
      <p:ext uri="{BB962C8B-B14F-4D97-AF65-F5344CB8AC3E}">
        <p14:creationId xmlns:p14="http://schemas.microsoft.com/office/powerpoint/2010/main" val="1662416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endParaRPr lang="es-AR" sz="1300" dirty="0"/>
          </a:p>
        </p:txBody>
      </p:sp>
    </p:spTree>
    <p:extLst>
      <p:ext uri="{BB962C8B-B14F-4D97-AF65-F5344CB8AC3E}">
        <p14:creationId xmlns:p14="http://schemas.microsoft.com/office/powerpoint/2010/main" val="69148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endParaRPr lang="es-AR" sz="1300" dirty="0"/>
          </a:p>
        </p:txBody>
      </p:sp>
    </p:spTree>
    <p:extLst>
      <p:ext uri="{BB962C8B-B14F-4D97-AF65-F5344CB8AC3E}">
        <p14:creationId xmlns:p14="http://schemas.microsoft.com/office/powerpoint/2010/main" val="3195448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r>
              <a:rPr lang="es-AR" dirty="0"/>
              <a:t>Un problema se presenta en general bajo la forma de un enunciado.</a:t>
            </a:r>
          </a:p>
          <a:p>
            <a:r>
              <a:rPr lang="es-AR" dirty="0"/>
              <a:t>La principal dificultad para hallar la solución de un problema no es la falta de información sino mas bien la incapacidad para utilizar convenientemente la información provista. Aún cuando un enunciado contenga información suficiente para hallar la solución del problema es probable que haya información irrelevante, redundante o implícita.</a:t>
            </a:r>
          </a:p>
          <a:p>
            <a:endParaRPr lang="es-AR" dirty="0"/>
          </a:p>
        </p:txBody>
      </p:sp>
    </p:spTree>
    <p:extLst>
      <p:ext uri="{BB962C8B-B14F-4D97-AF65-F5344CB8AC3E}">
        <p14:creationId xmlns:p14="http://schemas.microsoft.com/office/powerpoint/2010/main" val="390966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Tree>
    <p:extLst>
      <p:ext uri="{BB962C8B-B14F-4D97-AF65-F5344CB8AC3E}">
        <p14:creationId xmlns:p14="http://schemas.microsoft.com/office/powerpoint/2010/main" val="417451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pPr defTabSz="914266">
              <a:defRPr/>
            </a:pPr>
            <a:endParaRPr lang="es-AR" sz="1300" dirty="0"/>
          </a:p>
        </p:txBody>
      </p:sp>
    </p:spTree>
    <p:extLst>
      <p:ext uri="{BB962C8B-B14F-4D97-AF65-F5344CB8AC3E}">
        <p14:creationId xmlns:p14="http://schemas.microsoft.com/office/powerpoint/2010/main" val="280152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r>
              <a:rPr lang="es-AR" dirty="0"/>
              <a:t>Se comienza por el enunciado del problema. Para ello se debe ver claramente qué es lo que se requiere, pues mal se puede responder a una cuestión que no se comprende. En esta etapa se deberá ser capaz de reconocer cuestiones tales como: principales partes del problema, la(s) incógnita(s) del mismo, es decir lo que no se conoce, los datos del problema, las condiciones y/o restricciones del mismo y se buscan patrones. Para comprender bien el problema y precisar los límites del mismo es útil que el alumno se formule algunas preguntas y procure responderlas:</a:t>
            </a:r>
            <a:endParaRPr lang="es-AR" sz="1300" dirty="0"/>
          </a:p>
        </p:txBody>
      </p:sp>
    </p:spTree>
    <p:extLst>
      <p:ext uri="{BB962C8B-B14F-4D97-AF65-F5344CB8AC3E}">
        <p14:creationId xmlns:p14="http://schemas.microsoft.com/office/powerpoint/2010/main" val="3308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Tree>
    <p:extLst>
      <p:ext uri="{BB962C8B-B14F-4D97-AF65-F5344CB8AC3E}">
        <p14:creationId xmlns:p14="http://schemas.microsoft.com/office/powerpoint/2010/main" val="3090164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r>
              <a:rPr lang="es-AR" dirty="0"/>
              <a:t>Bosquejar una solución implica conocer qué pasos, cálculos, acciones, se deben realizar en orden de obtener valor(es) para la(s) incógnita(s) del problema. Se puede comenzar por considerar las partes fundamentales del problema, una vez que las mismas estén claramente reconocidas (resultado del paso anterior). Encontrar una solución no es siempre una tarea fácil, para ello influyen factores tales como conocimientos previos, buenos hábitos mentales, concentración sobre el propósito. Es importante, en esta etapa, convencerse que cada paso en el razonamiento es correcto. </a:t>
            </a:r>
            <a:endParaRPr lang="es-AR" sz="1300" dirty="0"/>
          </a:p>
        </p:txBody>
      </p:sp>
    </p:spTree>
    <p:extLst>
      <p:ext uri="{BB962C8B-B14F-4D97-AF65-F5344CB8AC3E}">
        <p14:creationId xmlns:p14="http://schemas.microsoft.com/office/powerpoint/2010/main" val="2423672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r>
              <a:rPr lang="es-AR" dirty="0"/>
              <a:t>Bosquejar una solución implica conocer qué pasos, cálculos, acciones, se deben realizar en orden de obtener valor(es) para la(s) incógnita(s) del problema. Se puede comenzar por considerar las partes fundamentales del problema, una vez que las mismas estén claramente reconocidas (resultado del paso anterior). Encontrar una solución no es siempre una tarea fácil, para ello influyen factores tales como conocimientos previos, buenos hábitos mentales, concentración sobre el propósito. Es importante, en esta etapa, convencerse que cada paso en el razonamiento es correcto. </a:t>
            </a:r>
            <a:endParaRPr lang="es-AR" sz="1300" dirty="0"/>
          </a:p>
        </p:txBody>
      </p:sp>
    </p:spTree>
    <p:extLst>
      <p:ext uri="{BB962C8B-B14F-4D97-AF65-F5344CB8AC3E}">
        <p14:creationId xmlns:p14="http://schemas.microsoft.com/office/powerpoint/2010/main" val="1764527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endParaRPr lang="es-AR" sz="1300" dirty="0"/>
          </a:p>
        </p:txBody>
      </p:sp>
    </p:spTree>
    <p:extLst>
      <p:ext uri="{BB962C8B-B14F-4D97-AF65-F5344CB8AC3E}">
        <p14:creationId xmlns:p14="http://schemas.microsoft.com/office/powerpoint/2010/main" val="1528852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57200" y="720725"/>
            <a:ext cx="6400800" cy="3600450"/>
          </a:xfrm>
        </p:spPr>
      </p:sp>
      <p:sp>
        <p:nvSpPr>
          <p:cNvPr id="3" name="2 Marcador de notas"/>
          <p:cNvSpPr>
            <a:spLocks noGrp="1"/>
          </p:cNvSpPr>
          <p:nvPr>
            <p:ph type="body" idx="1"/>
          </p:nvPr>
        </p:nvSpPr>
        <p:spPr/>
        <p:txBody>
          <a:bodyPr>
            <a:normAutofit/>
          </a:bodyPr>
          <a:lstStyle/>
          <a:p>
            <a:endParaRPr lang="es-AR" sz="1300" dirty="0"/>
          </a:p>
        </p:txBody>
      </p:sp>
    </p:spTree>
    <p:extLst>
      <p:ext uri="{BB962C8B-B14F-4D97-AF65-F5344CB8AC3E}">
        <p14:creationId xmlns:p14="http://schemas.microsoft.com/office/powerpoint/2010/main" val="2225074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4/24/2021</a:t>
            </a:fld>
            <a:endParaRPr lang="en-US"/>
          </a:p>
        </p:txBody>
      </p:sp>
      <p:sp>
        <p:nvSpPr>
          <p:cNvPr id="5" name="Footer Placeholder 4"/>
          <p:cNvSpPr>
            <a:spLocks noGrp="1"/>
          </p:cNvSpPr>
          <p:nvPr>
            <p:ph type="ftr" sz="quarter" idx="11"/>
          </p:nvPr>
        </p:nvSpPr>
        <p:spPr/>
        <p:txBody>
          <a:bodyPr/>
          <a:lstStyle/>
          <a:p>
            <a:endParaRPr kumimoji="0"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lgn="r" eaLnBrk="1" latinLnBrk="0" hangingPunct="1"/>
            <a:fld id="{96652B35-718D-4E28-AFEB-B694A3B357E8}" type="slidenum">
              <a:rPr kumimoji="0" lang="en-US" smtClean="0"/>
              <a:pPr algn="r" eaLnBrk="1" latinLnBrk="0" hangingPunct="1"/>
              <a:t>‹Nº›</a:t>
            </a:fld>
            <a:endParaRPr kumimoji="0" lang="en-US" sz="1800" dirty="0">
              <a:solidFill>
                <a:schemeClr val="bg1"/>
              </a:solidFill>
            </a:endParaRPr>
          </a:p>
        </p:txBody>
      </p:sp>
    </p:spTree>
    <p:extLst>
      <p:ext uri="{BB962C8B-B14F-4D97-AF65-F5344CB8AC3E}">
        <p14:creationId xmlns:p14="http://schemas.microsoft.com/office/powerpoint/2010/main" val="376441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dirty="0"/>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4278748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dirty="0"/>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BA54BD-C84D-46CE-8B72-31BFB26ABA43}" type="slidenum">
              <a:rPr lang="es-AR" smtClean="0"/>
              <a:pPr/>
              <a:t>‹Nº›</a:t>
            </a:fld>
            <a:endParaRPr lang="es-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07995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endParaRPr lang="es-ES" dirty="0"/>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43704657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endParaRPr lang="es-ES" dirty="0"/>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A54BD-C84D-46CE-8B72-31BFB26ABA43}" type="slidenum">
              <a:rPr lang="es-AR" smtClean="0"/>
              <a:pPr/>
              <a:t>‹Nº›</a:t>
            </a:fld>
            <a:endParaRPr lang="es-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814150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endParaRPr lang="es-ES" dirty="0"/>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8420718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822152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dirty="0"/>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67179885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dirty="0"/>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3041705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37821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 dirty="0"/>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16368366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1751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 dirty="0"/>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114676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3908366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356685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421297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s-E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BA54BD-C84D-46CE-8B72-31BFB26ABA43}" type="slidenum">
              <a:rPr lang="es-AR" smtClean="0"/>
              <a:pPr/>
              <a:t>‹Nº›</a:t>
            </a:fld>
            <a:endParaRPr lang="es-AR"/>
          </a:p>
        </p:txBody>
      </p:sp>
    </p:spTree>
    <p:extLst>
      <p:ext uri="{BB962C8B-B14F-4D97-AF65-F5344CB8AC3E}">
        <p14:creationId xmlns:p14="http://schemas.microsoft.com/office/powerpoint/2010/main" val="21123171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469" y="1219200"/>
            <a:ext cx="8535531" cy="2667000"/>
          </a:xfrm>
          <a:scene3d>
            <a:camera prst="orthographicFront"/>
            <a:lightRig rig="threePt" dir="t"/>
          </a:scene3d>
          <a:sp3d>
            <a:bevelT/>
          </a:sp3d>
        </p:spPr>
        <p:txBody>
          <a:bodyPr>
            <a:normAutofit/>
          </a:bodyPr>
          <a:lstStyle/>
          <a:p>
            <a:pPr algn="ctr"/>
            <a:r>
              <a:rPr lang="es-AR"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Franklin Gothic Medium" panose="020B0603020102020204" pitchFamily="34" charset="0"/>
                <a:cs typeface="Arial" pitchFamily="34" charset="0"/>
              </a:rPr>
              <a:t>Lógica de Predicados</a:t>
            </a:r>
            <a:br>
              <a:rPr lang="es-AR"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Franklin Gothic Medium" panose="020B0603020102020204" pitchFamily="34" charset="0"/>
                <a:cs typeface="Arial" pitchFamily="34" charset="0"/>
              </a:rPr>
            </a:br>
            <a:endParaRPr lang="es-ES"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Franklin Gothic Medium" panose="020B0603020102020204" pitchFamily="34" charset="0"/>
              <a:cs typeface="Arial" pitchFamily="34" charset="0"/>
            </a:endParaRPr>
          </a:p>
        </p:txBody>
      </p:sp>
      <p:pic>
        <p:nvPicPr>
          <p:cNvPr id="5" name="4 Imagen" descr="escudoUNSL.png"/>
          <p:cNvPicPr>
            <a:picLocks noChangeAspect="1"/>
          </p:cNvPicPr>
          <p:nvPr/>
        </p:nvPicPr>
        <p:blipFill>
          <a:blip r:embed="rId3" cstate="print"/>
          <a:stretch>
            <a:fillRect/>
          </a:stretch>
        </p:blipFill>
        <p:spPr>
          <a:xfrm>
            <a:off x="9143999" y="198830"/>
            <a:ext cx="1143000" cy="1320272"/>
          </a:xfrm>
          <a:prstGeom prst="rect">
            <a:avLst/>
          </a:prstGeom>
          <a:ln>
            <a:noFill/>
          </a:ln>
          <a:effectLst>
            <a:softEdge rad="112500"/>
          </a:effectLst>
        </p:spPr>
      </p:pic>
      <p:sp>
        <p:nvSpPr>
          <p:cNvPr id="6" name="Subtítulo 2"/>
          <p:cNvSpPr txBox="1">
            <a:spLocks/>
          </p:cNvSpPr>
          <p:nvPr/>
        </p:nvSpPr>
        <p:spPr>
          <a:xfrm>
            <a:off x="5257800" y="4339678"/>
            <a:ext cx="6628268" cy="534962"/>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fontScale="92500" lnSpcReduction="20000"/>
          </a:bodyPr>
          <a:lstStyle/>
          <a:p>
            <a:pPr algn="r" defTabSz="914400">
              <a:lnSpc>
                <a:spcPct val="90000"/>
              </a:lnSpc>
              <a:buSzPct val="100000"/>
              <a:defRPr/>
            </a:pPr>
            <a:r>
              <a:rPr lang="es-AR" sz="2400" dirty="0">
                <a:ln w="17780" cmpd="sng">
                  <a:solidFill>
                    <a:schemeClr val="accent1">
                      <a:tint val="3000"/>
                    </a:schemeClr>
                  </a:solidFill>
                  <a:prstDash val="solid"/>
                  <a:miter lim="800000"/>
                </a:ln>
                <a:latin typeface="Franklin Gothic Medium" panose="020B0603020102020204" pitchFamily="34" charset="0"/>
                <a:cs typeface="Arial" pitchFamily="34" charset="0"/>
              </a:rPr>
              <a:t>Asignatura: Resolución de Problemas y Algoritmos</a:t>
            </a:r>
            <a:br>
              <a:rPr lang="es-AR"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Franklin Gothic Medium" panose="020B0603020102020204" pitchFamily="34" charset="0"/>
                <a:cs typeface="Arial" pitchFamily="34" charset="0"/>
              </a:rPr>
            </a:br>
            <a:endParaRPr lang="es-AR" sz="2000" b="1" dirty="0">
              <a:solidFill>
                <a:schemeClr val="accent1">
                  <a:lumMod val="75000"/>
                </a:schemeClr>
              </a:solidFill>
              <a:latin typeface="Franklin Gothic Medium" panose="020B0603020102020204" pitchFamily="34" charset="0"/>
              <a:cs typeface="Arial" pitchFamily="34" charset="0"/>
            </a:endParaRPr>
          </a:p>
        </p:txBody>
      </p:sp>
      <p:pic>
        <p:nvPicPr>
          <p:cNvPr id="8" name="Imagen 7">
            <a:extLst>
              <a:ext uri="{FF2B5EF4-FFF2-40B4-BE49-F238E27FC236}">
                <a16:creationId xmlns:a16="http://schemas.microsoft.com/office/drawing/2014/main" id="{3F8E440C-EFC7-4D34-A4CE-70B7871100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72200" y="312379"/>
            <a:ext cx="882240" cy="882240"/>
          </a:xfrm>
          <a:prstGeom prst="rect">
            <a:avLst/>
          </a:prstGeom>
        </p:spPr>
      </p:pic>
      <p:pic>
        <p:nvPicPr>
          <p:cNvPr id="9" name="Imagen 8">
            <a:extLst>
              <a:ext uri="{FF2B5EF4-FFF2-40B4-BE49-F238E27FC236}">
                <a16:creationId xmlns:a16="http://schemas.microsoft.com/office/drawing/2014/main" id="{7A41485B-0918-4348-B61F-D8F4BE7858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58359" y="230760"/>
            <a:ext cx="1442483" cy="1288342"/>
          </a:xfrm>
          <a:prstGeom prst="rect">
            <a:avLst/>
          </a:prstGeom>
        </p:spPr>
      </p:pic>
      <p:sp>
        <p:nvSpPr>
          <p:cNvPr id="10" name="CuadroTexto 9">
            <a:extLst>
              <a:ext uri="{FF2B5EF4-FFF2-40B4-BE49-F238E27FC236}">
                <a16:creationId xmlns:a16="http://schemas.microsoft.com/office/drawing/2014/main" id="{040DF563-537F-41B2-A173-5D69FC8BB568}"/>
              </a:ext>
            </a:extLst>
          </p:cNvPr>
          <p:cNvSpPr txBox="1"/>
          <p:nvPr/>
        </p:nvSpPr>
        <p:spPr>
          <a:xfrm>
            <a:off x="2863546" y="5011632"/>
            <a:ext cx="9633155" cy="1695144"/>
          </a:xfrm>
          <a:prstGeom prst="rect">
            <a:avLst/>
          </a:prstGeom>
          <a:noFill/>
        </p:spPr>
        <p:txBody>
          <a:bodyPr wrap="square">
            <a:spAutoFit/>
          </a:bodyPr>
          <a:lstStyle/>
          <a:p>
            <a:pPr>
              <a:lnSpc>
                <a:spcPct val="150000"/>
              </a:lnSpc>
            </a:pPr>
            <a:r>
              <a:rPr lang="es-AR" sz="2400" cap="small" dirty="0">
                <a:latin typeface="Calibri" panose="020F0502020204030204" pitchFamily="34" charset="0"/>
                <a:ea typeface="Times New Roman" panose="02020603050405020304" pitchFamily="18" charset="0"/>
              </a:rPr>
              <a:t>Carreras:       Profesorado en Ciencias de la Computación</a:t>
            </a:r>
            <a:endParaRPr lang="es-AR" dirty="0">
              <a:latin typeface="Times New Roman" panose="02020603050405020304" pitchFamily="18" charset="0"/>
              <a:ea typeface="Times New Roman" panose="02020603050405020304" pitchFamily="18" charset="0"/>
            </a:endParaRPr>
          </a:p>
          <a:p>
            <a:pPr>
              <a:lnSpc>
                <a:spcPct val="150000"/>
              </a:lnSpc>
            </a:pPr>
            <a:r>
              <a:rPr lang="es-AR" sz="2400" cap="small" dirty="0">
                <a:latin typeface="Calibri" panose="020F0502020204030204" pitchFamily="34" charset="0"/>
                <a:ea typeface="Times New Roman" panose="02020603050405020304" pitchFamily="18" charset="0"/>
              </a:rPr>
              <a:t>                        Ingeniería en Computación (Trayecto Usual)</a:t>
            </a:r>
            <a:endParaRPr lang="es-AR" dirty="0">
              <a:latin typeface="Times New Roman" panose="02020603050405020304" pitchFamily="18" charset="0"/>
              <a:ea typeface="Times New Roman" panose="02020603050405020304" pitchFamily="18" charset="0"/>
            </a:endParaRPr>
          </a:p>
          <a:p>
            <a:pPr>
              <a:lnSpc>
                <a:spcPct val="150000"/>
              </a:lnSpc>
            </a:pPr>
            <a:r>
              <a:rPr lang="es-AR" sz="2400" cap="small" dirty="0">
                <a:latin typeface="Calibri" panose="020F0502020204030204" pitchFamily="34" charset="0"/>
                <a:ea typeface="Times New Roman" panose="02020603050405020304" pitchFamily="18" charset="0"/>
              </a:rPr>
              <a:t>                        Ingeniería en Informática (Trayecto de Formación con Apoyo)</a:t>
            </a:r>
            <a:endParaRPr lang="es-A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011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8C9F3C2-D324-44DB-853D-A2BB3C43D5F3}"/>
              </a:ext>
            </a:extLst>
          </p:cNvPr>
          <p:cNvSpPr txBox="1"/>
          <p:nvPr/>
        </p:nvSpPr>
        <p:spPr>
          <a:xfrm>
            <a:off x="419100" y="1043780"/>
            <a:ext cx="11353800" cy="5814220"/>
          </a:xfrm>
          <a:prstGeom prst="rect">
            <a:avLst/>
          </a:prstGeom>
          <a:solidFill>
            <a:schemeClr val="accent1">
              <a:lumMod val="20000"/>
              <a:lumOff val="80000"/>
            </a:schemeClr>
          </a:solidFill>
        </p:spPr>
        <p:txBody>
          <a:bodyPr wrap="square">
            <a:spAutoFit/>
          </a:bodyPr>
          <a:lstStyle/>
          <a:p>
            <a:pPr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 Formalizar expresiones en lenguaje natural →  encontrar expresiones en lenguaje formal que la represente fielmente.</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 No hay procedimientos generales para la formalización pero en cambio existen algunas estrategias o heurísticas, que se enumeran a continuación:</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 - Si la estructura sintáctica de la frase es compleja, se puede reescribir con una estructura más sencilla que mantenga el mismo significado.</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 Definir el universo al cual pertenecen los elementos a utilizar.</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 Determinar:</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indent="449580"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Constantes: elementos concretos del universo.</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indent="449580"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Variables: elementos genéricos.</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indent="449580"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Funciones: representan cómo un elemento o más queda(n) determinado(s) por otros.</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indent="449580"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Predicados unarios: representan propiedades de un elemento.</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indent="449580"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Predicados de aridad &gt; 1: representan relaciones entre elementos.</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800" dirty="0">
                <a:effectLst/>
                <a:latin typeface="Calibri" panose="020F0502020204030204" pitchFamily="34" charset="0"/>
                <a:ea typeface="Times New Roman" panose="02020603050405020304" pitchFamily="18" charset="0"/>
                <a:cs typeface="Calibri" panose="020F0502020204030204" pitchFamily="34" charset="0"/>
              </a:rPr>
              <a:t>- Identificar conectivas lingüísticas y cuantificadores y sustituir por conectivos y cuantificadores de la lógica de predicados o de primer orden.</a:t>
            </a:r>
            <a:endParaRPr lang="es-AR"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CuadroTexto 4">
            <a:extLst>
              <a:ext uri="{FF2B5EF4-FFF2-40B4-BE49-F238E27FC236}">
                <a16:creationId xmlns:a16="http://schemas.microsoft.com/office/drawing/2014/main" id="{86EE35DD-F1F9-4E2E-87BF-2754495BC605}"/>
              </a:ext>
            </a:extLst>
          </p:cNvPr>
          <p:cNvSpPr txBox="1"/>
          <p:nvPr/>
        </p:nvSpPr>
        <p:spPr>
          <a:xfrm>
            <a:off x="1981200" y="270838"/>
            <a:ext cx="9448800" cy="658642"/>
          </a:xfrm>
          <a:prstGeom prst="rect">
            <a:avLst/>
          </a:prstGeom>
          <a:noFill/>
        </p:spPr>
        <p:txBody>
          <a:bodyPr wrap="square">
            <a:spAutoFit/>
          </a:bodyPr>
          <a:lstStyle/>
          <a:p>
            <a:pPr algn="just">
              <a:lnSpc>
                <a:spcPct val="115000"/>
              </a:lnSpc>
              <a:spcAft>
                <a:spcPts val="1000"/>
              </a:spcAft>
            </a:pPr>
            <a:r>
              <a:rPr lang="es-ES" sz="3200" b="1" dirty="0">
                <a:effectLst/>
                <a:latin typeface="Bradley Hand ITC" panose="03070402050302030203" pitchFamily="66" charset="0"/>
                <a:ea typeface="Times New Roman" panose="02020603050405020304" pitchFamily="18" charset="0"/>
                <a:cs typeface="Times New Roman" panose="02020603050405020304" pitchFamily="18" charset="0"/>
              </a:rPr>
              <a:t>Guía para la Formalización de Lenguaje Natural        </a:t>
            </a:r>
            <a:endParaRPr lang="es-AR" sz="3200" b="1" dirty="0">
              <a:effectLst/>
              <a:latin typeface="Bradley Hand ITC" panose="03070402050302030203"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2907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81000" y="228600"/>
            <a:ext cx="2452914" cy="724614"/>
          </a:xfrm>
          <a:solidFill>
            <a:srgbClr val="33CCFF"/>
          </a:solidFill>
        </p:spPr>
        <p:style>
          <a:lnRef idx="0">
            <a:schemeClr val="accent2"/>
          </a:lnRef>
          <a:fillRef idx="3">
            <a:schemeClr val="accent2"/>
          </a:fillRef>
          <a:effectRef idx="3">
            <a:schemeClr val="accent2"/>
          </a:effectRef>
          <a:fontRef idx="minor">
            <a:schemeClr val="lt1"/>
          </a:fontRef>
        </p:style>
        <p:txBody>
          <a:bodyPr>
            <a:normAutofit/>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Ejemplo 1</a:t>
            </a:r>
          </a:p>
        </p:txBody>
      </p:sp>
      <p:sp>
        <p:nvSpPr>
          <p:cNvPr id="18" name="Marcador de contenido 13">
            <a:extLst>
              <a:ext uri="{FF2B5EF4-FFF2-40B4-BE49-F238E27FC236}">
                <a16:creationId xmlns:a16="http://schemas.microsoft.com/office/drawing/2014/main" id="{28F74E7A-4EB6-43EF-9066-CE095913C5FD}"/>
              </a:ext>
            </a:extLst>
          </p:cNvPr>
          <p:cNvSpPr>
            <a:spLocks noGrp="1"/>
          </p:cNvSpPr>
          <p:nvPr>
            <p:ph idx="1"/>
          </p:nvPr>
        </p:nvSpPr>
        <p:spPr>
          <a:xfrm>
            <a:off x="3824514" y="0"/>
            <a:ext cx="8385629" cy="2590800"/>
          </a:xfrm>
          <a:solidFill>
            <a:schemeClr val="accent2">
              <a:lumMod val="20000"/>
              <a:lumOff val="80000"/>
            </a:schemeClr>
          </a:solidFill>
        </p:spPr>
        <p:txBody>
          <a:bodyPr>
            <a:noAutofit/>
          </a:bodyPr>
          <a:lstStyle/>
          <a:p>
            <a:pPr marL="17463" indent="0" defTabSz="985838">
              <a:buNone/>
            </a:pPr>
            <a:r>
              <a:rPr lang="es-MX" dirty="0">
                <a:latin typeface="Calibri" panose="020F0502020204030204" pitchFamily="34" charset="0"/>
                <a:cs typeface="Calibri" panose="020F0502020204030204" pitchFamily="34" charset="0"/>
              </a:rPr>
              <a:t>En el universo de todos los libros, construya fórmulas bien formadas en lógica de predicados que representen cada uno de los ítems: </a:t>
            </a:r>
          </a:p>
          <a:p>
            <a:pPr marL="360363" defTabSz="985838">
              <a:buFont typeface="+mj-lt"/>
              <a:buAutoNum type="alphaLcParenR"/>
            </a:pPr>
            <a:r>
              <a:rPr lang="es-MX" dirty="0">
                <a:latin typeface="Calibri" panose="020F0502020204030204" pitchFamily="34" charset="0"/>
                <a:cs typeface="Calibri" panose="020F0502020204030204" pitchFamily="34" charset="0"/>
              </a:rPr>
              <a:t>Si todos los libros son pesados entonces son confusos.</a:t>
            </a:r>
          </a:p>
          <a:p>
            <a:pPr marL="360363" defTabSz="985838">
              <a:buFont typeface="+mj-lt"/>
              <a:buAutoNum type="alphaLcParenR"/>
            </a:pPr>
            <a:r>
              <a:rPr lang="es-MX" dirty="0">
                <a:latin typeface="Calibri" panose="020F0502020204030204" pitchFamily="34" charset="0"/>
                <a:cs typeface="Calibri" panose="020F0502020204030204" pitchFamily="34" charset="0"/>
              </a:rPr>
              <a:t>Algunos libros son confusos y pesados.</a:t>
            </a:r>
          </a:p>
          <a:p>
            <a:pPr marL="360363" defTabSz="985838">
              <a:buFont typeface="+mj-lt"/>
              <a:buAutoNum type="alphaLcParenR"/>
            </a:pPr>
            <a:r>
              <a:rPr lang="es-MX" dirty="0">
                <a:latin typeface="Calibri" panose="020F0502020204030204" pitchFamily="34" charset="0"/>
                <a:cs typeface="Calibri" panose="020F0502020204030204" pitchFamily="34" charset="0"/>
              </a:rPr>
              <a:t>Todos los libros son confusos </a:t>
            </a:r>
            <a:r>
              <a:rPr lang="es-MX" dirty="0" err="1">
                <a:latin typeface="Calibri" panose="020F0502020204030204" pitchFamily="34" charset="0"/>
                <a:cs typeface="Calibri" panose="020F0502020204030204" pitchFamily="34" charset="0"/>
              </a:rPr>
              <a:t>ó</a:t>
            </a:r>
            <a:r>
              <a:rPr lang="es-MX" dirty="0">
                <a:latin typeface="Calibri" panose="020F0502020204030204" pitchFamily="34" charset="0"/>
                <a:cs typeface="Calibri" panose="020F0502020204030204" pitchFamily="34" charset="0"/>
              </a:rPr>
              <a:t> pesados.</a:t>
            </a:r>
          </a:p>
          <a:p>
            <a:pPr marL="360363" defTabSz="985838">
              <a:buFont typeface="+mj-lt"/>
              <a:buAutoNum type="alphaLcParenR"/>
            </a:pPr>
            <a:r>
              <a:rPr lang="es-MX" dirty="0">
                <a:latin typeface="Calibri" panose="020F0502020204030204" pitchFamily="34" charset="0"/>
                <a:cs typeface="Calibri" panose="020F0502020204030204" pitchFamily="34" charset="0"/>
              </a:rPr>
              <a:t>Existe un libro pesado que no es confuso.</a:t>
            </a:r>
          </a:p>
          <a:p>
            <a:pPr marL="360363" defTabSz="985838">
              <a:buFont typeface="+mj-lt"/>
              <a:buAutoNum type="alphaLcParenR"/>
            </a:pPr>
            <a:r>
              <a:rPr lang="es-MX" dirty="0">
                <a:latin typeface="Calibri" panose="020F0502020204030204" pitchFamily="34" charset="0"/>
                <a:cs typeface="Calibri" panose="020F0502020204030204" pitchFamily="34" charset="0"/>
              </a:rPr>
              <a:t>El libro  </a:t>
            </a:r>
            <a:r>
              <a:rPr lang="es-MX" dirty="0" err="1">
                <a:latin typeface="Calibri" panose="020F0502020204030204" pitchFamily="34" charset="0"/>
                <a:cs typeface="Calibri" panose="020F0502020204030204" pitchFamily="34" charset="0"/>
              </a:rPr>
              <a:t>RPyA</a:t>
            </a:r>
            <a:r>
              <a:rPr lang="es-MX" dirty="0">
                <a:latin typeface="Calibri" panose="020F0502020204030204" pitchFamily="34" charset="0"/>
                <a:cs typeface="Calibri" panose="020F0502020204030204" pitchFamily="34" charset="0"/>
              </a:rPr>
              <a:t> no es confuso.</a:t>
            </a:r>
          </a:p>
          <a:p>
            <a:pPr marL="474663" indent="-457200" defTabSz="985838">
              <a:buFont typeface="+mj-lt"/>
              <a:buAutoNum type="arabicPeriod"/>
            </a:pPr>
            <a:endParaRPr lang="es-MX" dirty="0">
              <a:latin typeface="Calibri" panose="020F0502020204030204" pitchFamily="34" charset="0"/>
              <a:cs typeface="Calibri" panose="020F0502020204030204" pitchFamily="34" charset="0"/>
            </a:endParaRPr>
          </a:p>
        </p:txBody>
      </p:sp>
      <p:sp>
        <p:nvSpPr>
          <p:cNvPr id="9" name="Marcador de contenido 13">
            <a:extLst>
              <a:ext uri="{FF2B5EF4-FFF2-40B4-BE49-F238E27FC236}">
                <a16:creationId xmlns:a16="http://schemas.microsoft.com/office/drawing/2014/main" id="{70A57B47-1E86-4781-BE31-813B8AF336F3}"/>
              </a:ext>
            </a:extLst>
          </p:cNvPr>
          <p:cNvSpPr txBox="1">
            <a:spLocks/>
          </p:cNvSpPr>
          <p:nvPr/>
        </p:nvSpPr>
        <p:spPr>
          <a:xfrm>
            <a:off x="2590800" y="2814457"/>
            <a:ext cx="4160142" cy="4043543"/>
          </a:xfrm>
          <a:prstGeom prst="rect">
            <a:avLst/>
          </a:prstGeom>
          <a:solidFill>
            <a:srgbClr val="FFFFCC"/>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17463" indent="0" defTabSz="985838">
              <a:buNone/>
            </a:pPr>
            <a:r>
              <a:rPr lang="es-MX" dirty="0">
                <a:latin typeface="Calibri" panose="020F0502020204030204" pitchFamily="34" charset="0"/>
                <a:cs typeface="Calibri" panose="020F0502020204030204" pitchFamily="34" charset="0"/>
              </a:rPr>
              <a:t>Universo:  todos los libros</a:t>
            </a:r>
          </a:p>
          <a:p>
            <a:pPr marL="17463" indent="0" defTabSz="985838">
              <a:buNone/>
            </a:pPr>
            <a:r>
              <a:rPr lang="es-MX" dirty="0">
                <a:latin typeface="Calibri" panose="020F0502020204030204" pitchFamily="34" charset="0"/>
                <a:cs typeface="Calibri" panose="020F0502020204030204" pitchFamily="34" charset="0"/>
              </a:rPr>
              <a:t>Constantes  ={</a:t>
            </a:r>
            <a:r>
              <a:rPr lang="es-MX" dirty="0" err="1">
                <a:latin typeface="Calibri" panose="020F0502020204030204" pitchFamily="34" charset="0"/>
                <a:cs typeface="Calibri" panose="020F0502020204030204" pitchFamily="34" charset="0"/>
              </a:rPr>
              <a:t>RPyA</a:t>
            </a:r>
            <a:r>
              <a:rPr lang="es-MX" dirty="0">
                <a:latin typeface="Calibri" panose="020F0502020204030204" pitchFamily="34" charset="0"/>
                <a:cs typeface="Calibri" panose="020F0502020204030204" pitchFamily="34" charset="0"/>
              </a:rPr>
              <a:t>}</a:t>
            </a:r>
          </a:p>
          <a:p>
            <a:pPr marL="17463" indent="0" defTabSz="985838">
              <a:buNone/>
            </a:pPr>
            <a:r>
              <a:rPr lang="es-MX" dirty="0">
                <a:latin typeface="Calibri" panose="020F0502020204030204" pitchFamily="34" charset="0"/>
                <a:cs typeface="Calibri" panose="020F0502020204030204" pitchFamily="34" charset="0"/>
              </a:rPr>
              <a:t>Variables x</a:t>
            </a:r>
          </a:p>
          <a:p>
            <a:pPr marL="17463" indent="0" defTabSz="985838">
              <a:buNone/>
            </a:pPr>
            <a:r>
              <a:rPr lang="es-MX" dirty="0">
                <a:latin typeface="Calibri" panose="020F0502020204030204" pitchFamily="34" charset="0"/>
                <a:cs typeface="Calibri" panose="020F0502020204030204" pitchFamily="34" charset="0"/>
              </a:rPr>
              <a:t>Funciones  </a:t>
            </a:r>
            <a:r>
              <a:rPr lang="es-MX" u="sng" dirty="0">
                <a:latin typeface="Calibri" panose="020F0502020204030204" pitchFamily="34" charset="0"/>
                <a:cs typeface="Calibri" panose="020F0502020204030204" pitchFamily="34" charset="0"/>
              </a:rPr>
              <a:t>no hay</a:t>
            </a:r>
          </a:p>
          <a:p>
            <a:pPr marL="17463" indent="0" defTabSz="985838">
              <a:buNone/>
            </a:pPr>
            <a:r>
              <a:rPr lang="es-MX" dirty="0">
                <a:latin typeface="Calibri" panose="020F0502020204030204" pitchFamily="34" charset="0"/>
                <a:cs typeface="Calibri" panose="020F0502020204030204" pitchFamily="34" charset="0"/>
              </a:rPr>
              <a:t>Predicados unarios </a:t>
            </a:r>
          </a:p>
          <a:p>
            <a:pPr marL="17463" indent="0" defTabSz="985838">
              <a:buNone/>
            </a:pPr>
            <a:r>
              <a:rPr lang="es-MX" dirty="0">
                <a:latin typeface="Calibri" panose="020F0502020204030204" pitchFamily="34" charset="0"/>
                <a:cs typeface="Calibri" panose="020F0502020204030204" pitchFamily="34" charset="0"/>
              </a:rPr>
              <a:t>    Q(x): “x es pesado”</a:t>
            </a:r>
          </a:p>
          <a:p>
            <a:pPr marL="17463" indent="0" defTabSz="985838">
              <a:buNone/>
            </a:pPr>
            <a:r>
              <a:rPr lang="es-MX" dirty="0">
                <a:latin typeface="Calibri" panose="020F0502020204030204" pitchFamily="34" charset="0"/>
                <a:cs typeface="Calibri" panose="020F0502020204030204" pitchFamily="34" charset="0"/>
              </a:rPr>
              <a:t>    R(x): “x es confuso”</a:t>
            </a:r>
          </a:p>
          <a:p>
            <a:pPr marL="17463" indent="0" defTabSz="985838">
              <a:buNone/>
            </a:pPr>
            <a:r>
              <a:rPr lang="es-MX" dirty="0">
                <a:latin typeface="Calibri" panose="020F0502020204030204" pitchFamily="34" charset="0"/>
                <a:cs typeface="Calibri" panose="020F0502020204030204" pitchFamily="34" charset="0"/>
              </a:rPr>
              <a:t>Predicados de aridad &gt; 1  </a:t>
            </a:r>
            <a:r>
              <a:rPr lang="es-MX" u="sng" dirty="0">
                <a:latin typeface="Calibri" panose="020F0502020204030204" pitchFamily="34" charset="0"/>
                <a:cs typeface="Calibri" panose="020F0502020204030204" pitchFamily="34" charset="0"/>
              </a:rPr>
              <a:t>no hay</a:t>
            </a:r>
          </a:p>
          <a:p>
            <a:pPr marL="17463" indent="0" defTabSz="985838">
              <a:buNone/>
            </a:pPr>
            <a:r>
              <a:rPr lang="es-MX" dirty="0">
                <a:latin typeface="Calibri" panose="020F0502020204030204" pitchFamily="34" charset="0"/>
                <a:cs typeface="Calibri" panose="020F0502020204030204" pitchFamily="34" charset="0"/>
              </a:rPr>
              <a:t>Conectivas y cuantificadores ¬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n-US" altLang="zh-CN" b="1" kern="0" spc="70"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n-US" altLang="zh-CN" kern="0" spc="-95" dirty="0">
                <a:latin typeface="Calibri" panose="020F0502020204030204" pitchFamily="34" charset="0"/>
                <a:ea typeface="Arial Unicode MS" pitchFamily="34" charset="0"/>
                <a:cs typeface="Calibri" panose="020F0502020204030204" pitchFamily="34" charset="0"/>
              </a:rPr>
              <a:t> </a:t>
            </a:r>
            <a:r>
              <a:rPr lang="en-US" altLang="zh-CN" b="1" kern="0" spc="5"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  </a:t>
            </a:r>
            <a:endParaRPr lang="es-MX" dirty="0">
              <a:latin typeface="Calibri" panose="020F0502020204030204" pitchFamily="34" charset="0"/>
              <a:cs typeface="Calibri" panose="020F0502020204030204" pitchFamily="34" charset="0"/>
            </a:endParaRPr>
          </a:p>
          <a:p>
            <a:pPr marL="17463" indent="0" defTabSz="985838">
              <a:buNone/>
            </a:pPr>
            <a:endParaRPr lang="es-MX" dirty="0">
              <a:latin typeface="Calibri" panose="020F0502020204030204" pitchFamily="34" charset="0"/>
              <a:cs typeface="Calibri" panose="020F0502020204030204" pitchFamily="34" charset="0"/>
            </a:endParaRPr>
          </a:p>
        </p:txBody>
      </p:sp>
      <p:sp>
        <p:nvSpPr>
          <p:cNvPr id="11" name="CuadroTexto 10">
            <a:extLst>
              <a:ext uri="{FF2B5EF4-FFF2-40B4-BE49-F238E27FC236}">
                <a16:creationId xmlns:a16="http://schemas.microsoft.com/office/drawing/2014/main" id="{1716152C-D7AD-4626-8252-BCF91E0415A8}"/>
              </a:ext>
            </a:extLst>
          </p:cNvPr>
          <p:cNvSpPr txBox="1"/>
          <p:nvPr/>
        </p:nvSpPr>
        <p:spPr>
          <a:xfrm>
            <a:off x="290286" y="1244023"/>
            <a:ext cx="2131785" cy="3654205"/>
          </a:xfrm>
          <a:prstGeom prst="rect">
            <a:avLst/>
          </a:prstGeom>
          <a:solidFill>
            <a:schemeClr val="accent6">
              <a:lumMod val="20000"/>
              <a:lumOff val="80000"/>
            </a:schemeClr>
          </a:solidFill>
        </p:spPr>
        <p:txBody>
          <a:bodyPr wrap="square">
            <a:spAutoFit/>
          </a:bodyPr>
          <a:lstStyle/>
          <a:p>
            <a:pPr algn="just">
              <a:lnSpc>
                <a:spcPct val="115000"/>
              </a:lnSpc>
              <a:spcAft>
                <a:spcPts val="1000"/>
              </a:spcAft>
            </a:pPr>
            <a:r>
              <a:rPr lang="es-ES" sz="1200" dirty="0">
                <a:effectLst/>
                <a:latin typeface="Calibri" panose="020F0502020204030204" pitchFamily="34" charset="0"/>
                <a:ea typeface="Times New Roman" panose="02020603050405020304" pitchFamily="18" charset="0"/>
                <a:cs typeface="Calibri" panose="020F0502020204030204" pitchFamily="34" charset="0"/>
              </a:rPr>
              <a:t> Formalizar expresiones en </a:t>
            </a:r>
            <a:r>
              <a:rPr lang="es-ES" sz="1200" dirty="0">
                <a:latin typeface="Calibri" panose="020F0502020204030204" pitchFamily="34" charset="0"/>
                <a:ea typeface="Times New Roman" panose="02020603050405020304" pitchFamily="18" charset="0"/>
                <a:cs typeface="Calibri" panose="020F0502020204030204" pitchFamily="34" charset="0"/>
              </a:rPr>
              <a:t>lenguaje natural →  encontrar expresiones en lenguaje formal que la represente fielmente.</a:t>
            </a:r>
            <a:endParaRPr lang="es-AR" sz="12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200" dirty="0">
                <a:latin typeface="Calibri" panose="020F0502020204030204" pitchFamily="34" charset="0"/>
                <a:ea typeface="Times New Roman" panose="02020603050405020304" pitchFamily="18" charset="0"/>
                <a:cs typeface="Calibri" panose="020F0502020204030204" pitchFamily="34" charset="0"/>
              </a:rPr>
              <a:t> - Universo</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200" dirty="0">
                <a:effectLst/>
                <a:latin typeface="Calibri" panose="020F0502020204030204" pitchFamily="34" charset="0"/>
                <a:ea typeface="Times New Roman" panose="02020603050405020304" pitchFamily="18" charset="0"/>
                <a:cs typeface="Calibri" panose="020F0502020204030204" pitchFamily="34" charset="0"/>
              </a:rPr>
              <a:t>- Determinar:</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Constantes</a:t>
            </a:r>
            <a:r>
              <a:rPr lang="es-ES" sz="1200" dirty="0">
                <a:latin typeface="Calibri" panose="020F0502020204030204" pitchFamily="34" charset="0"/>
                <a:ea typeface="Times New Roman" panose="02020603050405020304" pitchFamily="18" charset="0"/>
                <a:cs typeface="Calibri" panose="020F0502020204030204" pitchFamily="34" charset="0"/>
              </a:rPr>
              <a:t> </a:t>
            </a:r>
            <a:endParaRPr lang="es-ES" sz="1200" dirty="0">
              <a:effectLst/>
              <a:latin typeface="Calibri" panose="020F0502020204030204" pitchFamily="34" charset="0"/>
              <a:ea typeface="Times New Roman" panose="02020603050405020304" pitchFamily="18"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Variables</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Funciones </a:t>
            </a:r>
            <a:endParaRPr lang="es-ES" sz="1200" dirty="0">
              <a:effectLst/>
              <a:latin typeface="Palace Script MT" panose="030303020206070C0B05" pitchFamily="66" charset="0"/>
              <a:ea typeface="Times New Roman" panose="02020603050405020304" pitchFamily="18"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Predicados unarios</a:t>
            </a: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Predicados de aridad &gt; 1</a:t>
            </a:r>
          </a:p>
          <a:p>
            <a:pPr marL="171450" indent="-171450" algn="just">
              <a:lnSpc>
                <a:spcPct val="115000"/>
              </a:lnSpc>
              <a:spcAft>
                <a:spcPts val="1000"/>
              </a:spcAft>
              <a:buFont typeface="Arial" panose="020B0604020202020204" pitchFamily="34" charset="0"/>
              <a:buChar char="•"/>
            </a:pPr>
            <a:r>
              <a:rPr lang="es-ES" sz="1200" dirty="0">
                <a:latin typeface="Calibri" panose="020F0502020204030204" pitchFamily="34" charset="0"/>
                <a:ea typeface="Times New Roman" panose="02020603050405020304" pitchFamily="18" charset="0"/>
                <a:cs typeface="Calibri" panose="020F0502020204030204" pitchFamily="34" charset="0"/>
              </a:rPr>
              <a:t>C</a:t>
            </a:r>
            <a:r>
              <a:rPr lang="es-ES" sz="1200" dirty="0">
                <a:effectLst/>
                <a:latin typeface="Calibri" panose="020F0502020204030204" pitchFamily="34" charset="0"/>
                <a:ea typeface="Times New Roman" panose="02020603050405020304" pitchFamily="18" charset="0"/>
                <a:cs typeface="Calibri" panose="020F0502020204030204" pitchFamily="34" charset="0"/>
              </a:rPr>
              <a:t>onectivas y cuantificadores</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3" name="CuadroTexto 12">
            <a:extLst>
              <a:ext uri="{FF2B5EF4-FFF2-40B4-BE49-F238E27FC236}">
                <a16:creationId xmlns:a16="http://schemas.microsoft.com/office/drawing/2014/main" id="{C57662D7-9D94-4F35-9F40-40BC9086FA69}"/>
              </a:ext>
            </a:extLst>
          </p:cNvPr>
          <p:cNvSpPr txBox="1"/>
          <p:nvPr/>
        </p:nvSpPr>
        <p:spPr>
          <a:xfrm>
            <a:off x="8039100" y="4756560"/>
            <a:ext cx="4675414" cy="369332"/>
          </a:xfrm>
          <a:prstGeom prst="rect">
            <a:avLst/>
          </a:prstGeom>
          <a:noFill/>
        </p:spPr>
        <p:txBody>
          <a:bodyPr wrap="square" rtlCol="0">
            <a:spAutoFit/>
          </a:bodyPr>
          <a:lstStyle/>
          <a:p>
            <a:r>
              <a:rPr lang="es-MX" sz="1800" dirty="0">
                <a:sym typeface="Symbol" panose="05050102010706020507" pitchFamily="18" charset="2"/>
              </a:rPr>
              <a:t>(x (Q(x)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R(x)))</a:t>
            </a:r>
            <a:endParaRPr lang="es-AR" dirty="0"/>
          </a:p>
        </p:txBody>
      </p:sp>
      <p:sp>
        <p:nvSpPr>
          <p:cNvPr id="14" name="CuadroTexto 13">
            <a:extLst>
              <a:ext uri="{FF2B5EF4-FFF2-40B4-BE49-F238E27FC236}">
                <a16:creationId xmlns:a16="http://schemas.microsoft.com/office/drawing/2014/main" id="{695AF0F3-D3A6-4232-95E1-A0624D7C27E8}"/>
              </a:ext>
            </a:extLst>
          </p:cNvPr>
          <p:cNvSpPr txBox="1"/>
          <p:nvPr/>
        </p:nvSpPr>
        <p:spPr>
          <a:xfrm>
            <a:off x="8028214" y="3673680"/>
            <a:ext cx="4675414" cy="369332"/>
          </a:xfrm>
          <a:prstGeom prst="rect">
            <a:avLst/>
          </a:prstGeom>
          <a:noFill/>
        </p:spPr>
        <p:txBody>
          <a:bodyPr wrap="square" rtlCol="0">
            <a:spAutoFit/>
          </a:bodyPr>
          <a:lstStyle/>
          <a:p>
            <a:r>
              <a:rPr lang="es-MX" sz="1800" dirty="0">
                <a:sym typeface="Symbol" panose="05050102010706020507" pitchFamily="18" charset="2"/>
              </a:rPr>
              <a:t>(x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R(x)))</a:t>
            </a:r>
            <a:endParaRPr lang="es-AR" dirty="0"/>
          </a:p>
        </p:txBody>
      </p:sp>
      <p:sp>
        <p:nvSpPr>
          <p:cNvPr id="15" name="CuadroTexto 14">
            <a:extLst>
              <a:ext uri="{FF2B5EF4-FFF2-40B4-BE49-F238E27FC236}">
                <a16:creationId xmlns:a16="http://schemas.microsoft.com/office/drawing/2014/main" id="{615A757D-CC56-40FE-B268-C2001A2A255D}"/>
              </a:ext>
            </a:extLst>
          </p:cNvPr>
          <p:cNvSpPr txBox="1"/>
          <p:nvPr/>
        </p:nvSpPr>
        <p:spPr>
          <a:xfrm>
            <a:off x="8039100" y="4215120"/>
            <a:ext cx="4675414" cy="369332"/>
          </a:xfrm>
          <a:prstGeom prst="rect">
            <a:avLst/>
          </a:prstGeom>
          <a:noFill/>
        </p:spPr>
        <p:txBody>
          <a:bodyPr wrap="square" rtlCol="0">
            <a:spAutoFit/>
          </a:bodyPr>
          <a:lstStyle/>
          <a:p>
            <a:r>
              <a:rPr lang="es-MX" sz="1800" dirty="0">
                <a:sym typeface="Symbol" panose="05050102010706020507" pitchFamily="18" charset="2"/>
              </a:rPr>
              <a:t>(x (Q(x)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R(x)))</a:t>
            </a:r>
            <a:endParaRPr lang="es-AR" dirty="0"/>
          </a:p>
        </p:txBody>
      </p:sp>
      <p:sp>
        <p:nvSpPr>
          <p:cNvPr id="16" name="CuadroTexto 15">
            <a:extLst>
              <a:ext uri="{FF2B5EF4-FFF2-40B4-BE49-F238E27FC236}">
                <a16:creationId xmlns:a16="http://schemas.microsoft.com/office/drawing/2014/main" id="{81916B8A-727A-4439-993A-806654E12795}"/>
              </a:ext>
            </a:extLst>
          </p:cNvPr>
          <p:cNvSpPr txBox="1"/>
          <p:nvPr/>
        </p:nvSpPr>
        <p:spPr>
          <a:xfrm>
            <a:off x="8039100" y="5298000"/>
            <a:ext cx="4675414" cy="369332"/>
          </a:xfrm>
          <a:prstGeom prst="rect">
            <a:avLst/>
          </a:prstGeom>
          <a:noFill/>
        </p:spPr>
        <p:txBody>
          <a:bodyPr wrap="square" rtlCol="0">
            <a:spAutoFit/>
          </a:bodyPr>
          <a:lstStyle/>
          <a:p>
            <a:r>
              <a:rPr lang="es-MX" sz="1800" dirty="0">
                <a:sym typeface="Symbol" panose="05050102010706020507" pitchFamily="18" charset="2"/>
              </a:rPr>
              <a:t>(x (Q(x)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a:t>
            </a:r>
            <a:r>
              <a:rPr lang="es-MX" dirty="0">
                <a:latin typeface="Calibri" panose="020F0502020204030204" pitchFamily="34" charset="0"/>
                <a:cs typeface="Calibri" panose="020F0502020204030204" pitchFamily="34" charset="0"/>
              </a:rPr>
              <a:t>¬ </a:t>
            </a:r>
            <a:r>
              <a:rPr lang="es-MX" sz="1800" dirty="0">
                <a:sym typeface="Symbol" panose="05050102010706020507" pitchFamily="18" charset="2"/>
              </a:rPr>
              <a:t>R(x)))</a:t>
            </a:r>
            <a:endParaRPr lang="es-AR" dirty="0"/>
          </a:p>
        </p:txBody>
      </p:sp>
      <p:sp>
        <p:nvSpPr>
          <p:cNvPr id="17" name="CuadroTexto 16">
            <a:extLst>
              <a:ext uri="{FF2B5EF4-FFF2-40B4-BE49-F238E27FC236}">
                <a16:creationId xmlns:a16="http://schemas.microsoft.com/office/drawing/2014/main" id="{6F6B91B2-2758-4163-BDB5-B6741ED6089E}"/>
              </a:ext>
            </a:extLst>
          </p:cNvPr>
          <p:cNvSpPr txBox="1"/>
          <p:nvPr/>
        </p:nvSpPr>
        <p:spPr>
          <a:xfrm>
            <a:off x="8049986" y="5810411"/>
            <a:ext cx="4675414" cy="369332"/>
          </a:xfrm>
          <a:prstGeom prst="rect">
            <a:avLst/>
          </a:prstGeom>
          <a:noFill/>
        </p:spPr>
        <p:txBody>
          <a:bodyPr wrap="square" rtlCol="0">
            <a:spAutoFit/>
          </a:bodyPr>
          <a:lstStyle/>
          <a:p>
            <a:r>
              <a:rPr lang="es-MX" sz="1800" dirty="0">
                <a:sym typeface="Symbol" panose="05050102010706020507" pitchFamily="18" charset="2"/>
              </a:rPr>
              <a:t> </a:t>
            </a:r>
            <a:r>
              <a:rPr lang="es-MX" dirty="0">
                <a:latin typeface="Calibri" panose="020F0502020204030204" pitchFamily="34" charset="0"/>
                <a:cs typeface="Calibri" panose="020F0502020204030204" pitchFamily="34" charset="0"/>
              </a:rPr>
              <a:t>¬ </a:t>
            </a:r>
            <a:r>
              <a:rPr lang="es-MX" sz="1800" dirty="0">
                <a:sym typeface="Symbol" panose="05050102010706020507" pitchFamily="18" charset="2"/>
              </a:rPr>
              <a:t>R(</a:t>
            </a:r>
            <a:r>
              <a:rPr lang="es-MX" sz="1800" dirty="0" err="1">
                <a:sym typeface="Symbol" panose="05050102010706020507" pitchFamily="18" charset="2"/>
              </a:rPr>
              <a:t>RPyA</a:t>
            </a:r>
            <a:r>
              <a:rPr lang="es-MX" sz="1800" dirty="0">
                <a:sym typeface="Symbol" panose="05050102010706020507" pitchFamily="18" charset="2"/>
              </a:rPr>
              <a:t>)</a:t>
            </a:r>
            <a:endParaRPr lang="es-AR" dirty="0"/>
          </a:p>
        </p:txBody>
      </p:sp>
      <p:sp>
        <p:nvSpPr>
          <p:cNvPr id="7" name="CuadroTexto 6">
            <a:extLst>
              <a:ext uri="{FF2B5EF4-FFF2-40B4-BE49-F238E27FC236}">
                <a16:creationId xmlns:a16="http://schemas.microsoft.com/office/drawing/2014/main" id="{458397E8-C3BB-41C6-9E89-25AA69EB5D80}"/>
              </a:ext>
            </a:extLst>
          </p:cNvPr>
          <p:cNvSpPr txBox="1"/>
          <p:nvPr/>
        </p:nvSpPr>
        <p:spPr>
          <a:xfrm>
            <a:off x="7433128" y="3688977"/>
            <a:ext cx="584200" cy="369332"/>
          </a:xfrm>
          <a:prstGeom prst="rect">
            <a:avLst/>
          </a:prstGeom>
          <a:noFill/>
        </p:spPr>
        <p:txBody>
          <a:bodyPr wrap="square" rtlCol="0">
            <a:spAutoFit/>
          </a:bodyPr>
          <a:lstStyle/>
          <a:p>
            <a:r>
              <a:rPr lang="es-AR" dirty="0">
                <a:solidFill>
                  <a:srgbClr val="00B0F0"/>
                </a:solidFill>
                <a:latin typeface="AlBayan"/>
              </a:rPr>
              <a:t>a)</a:t>
            </a:r>
          </a:p>
        </p:txBody>
      </p:sp>
      <p:sp>
        <p:nvSpPr>
          <p:cNvPr id="20" name="CuadroTexto 19">
            <a:extLst>
              <a:ext uri="{FF2B5EF4-FFF2-40B4-BE49-F238E27FC236}">
                <a16:creationId xmlns:a16="http://schemas.microsoft.com/office/drawing/2014/main" id="{354B5C76-4653-464B-97B2-DF415EFE9425}"/>
              </a:ext>
            </a:extLst>
          </p:cNvPr>
          <p:cNvSpPr txBox="1"/>
          <p:nvPr/>
        </p:nvSpPr>
        <p:spPr>
          <a:xfrm>
            <a:off x="7433128" y="4176914"/>
            <a:ext cx="584200" cy="369332"/>
          </a:xfrm>
          <a:prstGeom prst="rect">
            <a:avLst/>
          </a:prstGeom>
          <a:noFill/>
        </p:spPr>
        <p:txBody>
          <a:bodyPr wrap="square" rtlCol="0">
            <a:spAutoFit/>
          </a:bodyPr>
          <a:lstStyle/>
          <a:p>
            <a:r>
              <a:rPr lang="es-AR" dirty="0">
                <a:solidFill>
                  <a:srgbClr val="00B0F0"/>
                </a:solidFill>
                <a:latin typeface="AlBayan"/>
              </a:rPr>
              <a:t>b)</a:t>
            </a:r>
          </a:p>
        </p:txBody>
      </p:sp>
      <p:sp>
        <p:nvSpPr>
          <p:cNvPr id="21" name="CuadroTexto 20">
            <a:extLst>
              <a:ext uri="{FF2B5EF4-FFF2-40B4-BE49-F238E27FC236}">
                <a16:creationId xmlns:a16="http://schemas.microsoft.com/office/drawing/2014/main" id="{DA2E347F-6F1A-4261-9E33-940E17991889}"/>
              </a:ext>
            </a:extLst>
          </p:cNvPr>
          <p:cNvSpPr txBox="1"/>
          <p:nvPr/>
        </p:nvSpPr>
        <p:spPr>
          <a:xfrm>
            <a:off x="7444014" y="5279858"/>
            <a:ext cx="584200" cy="369332"/>
          </a:xfrm>
          <a:prstGeom prst="rect">
            <a:avLst/>
          </a:prstGeom>
          <a:noFill/>
        </p:spPr>
        <p:txBody>
          <a:bodyPr wrap="square" rtlCol="0">
            <a:spAutoFit/>
          </a:bodyPr>
          <a:lstStyle/>
          <a:p>
            <a:r>
              <a:rPr lang="es-AR" dirty="0">
                <a:solidFill>
                  <a:srgbClr val="00B0F0"/>
                </a:solidFill>
                <a:latin typeface="AlBayan"/>
              </a:rPr>
              <a:t>d)</a:t>
            </a:r>
          </a:p>
        </p:txBody>
      </p:sp>
      <p:sp>
        <p:nvSpPr>
          <p:cNvPr id="22" name="CuadroTexto 21">
            <a:extLst>
              <a:ext uri="{FF2B5EF4-FFF2-40B4-BE49-F238E27FC236}">
                <a16:creationId xmlns:a16="http://schemas.microsoft.com/office/drawing/2014/main" id="{0E9A8715-B04B-4139-8449-752A9A526BCC}"/>
              </a:ext>
            </a:extLst>
          </p:cNvPr>
          <p:cNvSpPr txBox="1"/>
          <p:nvPr/>
        </p:nvSpPr>
        <p:spPr>
          <a:xfrm>
            <a:off x="7433128" y="4746209"/>
            <a:ext cx="584200" cy="369332"/>
          </a:xfrm>
          <a:prstGeom prst="rect">
            <a:avLst/>
          </a:prstGeom>
          <a:noFill/>
        </p:spPr>
        <p:txBody>
          <a:bodyPr wrap="square" rtlCol="0">
            <a:spAutoFit/>
          </a:bodyPr>
          <a:lstStyle/>
          <a:p>
            <a:r>
              <a:rPr lang="es-AR" dirty="0">
                <a:solidFill>
                  <a:srgbClr val="00B0F0"/>
                </a:solidFill>
                <a:latin typeface="AlBayan"/>
              </a:rPr>
              <a:t>c)</a:t>
            </a:r>
          </a:p>
        </p:txBody>
      </p:sp>
      <p:sp>
        <p:nvSpPr>
          <p:cNvPr id="23" name="CuadroTexto 22">
            <a:extLst>
              <a:ext uri="{FF2B5EF4-FFF2-40B4-BE49-F238E27FC236}">
                <a16:creationId xmlns:a16="http://schemas.microsoft.com/office/drawing/2014/main" id="{4C7688E3-C2C3-411A-B30B-67CC1D01EECC}"/>
              </a:ext>
            </a:extLst>
          </p:cNvPr>
          <p:cNvSpPr txBox="1"/>
          <p:nvPr/>
        </p:nvSpPr>
        <p:spPr>
          <a:xfrm>
            <a:off x="7467600" y="5802868"/>
            <a:ext cx="584200" cy="369332"/>
          </a:xfrm>
          <a:prstGeom prst="rect">
            <a:avLst/>
          </a:prstGeom>
          <a:noFill/>
        </p:spPr>
        <p:txBody>
          <a:bodyPr wrap="square" rtlCol="0">
            <a:spAutoFit/>
          </a:bodyPr>
          <a:lstStyle/>
          <a:p>
            <a:r>
              <a:rPr lang="es-AR" dirty="0">
                <a:solidFill>
                  <a:srgbClr val="00B0F0"/>
                </a:solidFill>
                <a:latin typeface="AlBayan"/>
              </a:rPr>
              <a:t>e)</a:t>
            </a:r>
          </a:p>
        </p:txBody>
      </p:sp>
      <p:sp>
        <p:nvSpPr>
          <p:cNvPr id="8" name="CuadroTexto 7">
            <a:extLst>
              <a:ext uri="{FF2B5EF4-FFF2-40B4-BE49-F238E27FC236}">
                <a16:creationId xmlns:a16="http://schemas.microsoft.com/office/drawing/2014/main" id="{90B9B5E1-A596-46A8-8636-5863E4020F54}"/>
              </a:ext>
            </a:extLst>
          </p:cNvPr>
          <p:cNvSpPr txBox="1"/>
          <p:nvPr/>
        </p:nvSpPr>
        <p:spPr>
          <a:xfrm rot="2067408">
            <a:off x="10181590" y="1325398"/>
            <a:ext cx="1524000" cy="369332"/>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a:solidFill>
                  <a:schemeClr val="tx1"/>
                </a:solidFill>
              </a:rPr>
              <a:t>enunciado</a:t>
            </a:r>
          </a:p>
        </p:txBody>
      </p:sp>
      <p:sp>
        <p:nvSpPr>
          <p:cNvPr id="24" name="CuadroTexto 23">
            <a:extLst>
              <a:ext uri="{FF2B5EF4-FFF2-40B4-BE49-F238E27FC236}">
                <a16:creationId xmlns:a16="http://schemas.microsoft.com/office/drawing/2014/main" id="{10FFF026-221A-4AFA-A440-4C31772E6804}"/>
              </a:ext>
            </a:extLst>
          </p:cNvPr>
          <p:cNvSpPr txBox="1"/>
          <p:nvPr/>
        </p:nvSpPr>
        <p:spPr>
          <a:xfrm rot="2067408">
            <a:off x="10413818" y="3222505"/>
            <a:ext cx="1524000" cy="646331"/>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err="1">
                <a:solidFill>
                  <a:schemeClr val="tx1"/>
                </a:solidFill>
              </a:rPr>
              <a:t>fbf</a:t>
            </a:r>
            <a:r>
              <a:rPr lang="es-AR" dirty="0">
                <a:solidFill>
                  <a:schemeClr val="tx1"/>
                </a:solidFill>
              </a:rPr>
              <a:t> en el lenguaje </a:t>
            </a:r>
          </a:p>
        </p:txBody>
      </p:sp>
      <p:sp>
        <p:nvSpPr>
          <p:cNvPr id="26" name="CuadroTexto 25">
            <a:extLst>
              <a:ext uri="{FF2B5EF4-FFF2-40B4-BE49-F238E27FC236}">
                <a16:creationId xmlns:a16="http://schemas.microsoft.com/office/drawing/2014/main" id="{7D054D8C-1B0F-4978-81A9-B11CAABECF94}"/>
              </a:ext>
            </a:extLst>
          </p:cNvPr>
          <p:cNvSpPr txBox="1"/>
          <p:nvPr/>
        </p:nvSpPr>
        <p:spPr>
          <a:xfrm rot="2067408">
            <a:off x="5524680" y="3504311"/>
            <a:ext cx="1524000" cy="369332"/>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a:solidFill>
                  <a:schemeClr val="tx1"/>
                </a:solidFill>
              </a:rPr>
              <a:t>lenguaje</a:t>
            </a:r>
          </a:p>
        </p:txBody>
      </p:sp>
    </p:spTree>
    <p:extLst>
      <p:ext uri="{BB962C8B-B14F-4D97-AF65-F5344CB8AC3E}">
        <p14:creationId xmlns:p14="http://schemas.microsoft.com/office/powerpoint/2010/main" val="361659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1" grpId="0" animBg="1"/>
      <p:bldP spid="13" grpId="0"/>
      <p:bldP spid="14" grpId="0"/>
      <p:bldP spid="15" grpId="0"/>
      <p:bldP spid="16" grpId="0"/>
      <p:bldP spid="17" grpId="0"/>
      <p:bldP spid="7" grpId="0"/>
      <p:bldP spid="20" grpId="0"/>
      <p:bldP spid="21" grpId="0"/>
      <p:bldP spid="22" grpId="0"/>
      <p:bldP spid="23" grpId="0"/>
      <p:bldP spid="8" grpId="0" animBg="1"/>
      <p:bldP spid="24"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81000" y="228600"/>
            <a:ext cx="2452914" cy="724614"/>
          </a:xfrm>
          <a:solidFill>
            <a:srgbClr val="3399FF"/>
          </a:solidFill>
        </p:spPr>
        <p:style>
          <a:lnRef idx="0">
            <a:schemeClr val="accent2"/>
          </a:lnRef>
          <a:fillRef idx="3">
            <a:schemeClr val="accent2"/>
          </a:fillRef>
          <a:effectRef idx="3">
            <a:schemeClr val="accent2"/>
          </a:effectRef>
          <a:fontRef idx="minor">
            <a:schemeClr val="lt1"/>
          </a:fontRef>
        </p:style>
        <p:txBody>
          <a:bodyPr>
            <a:normAutofit/>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Ejemplo 2</a:t>
            </a:r>
          </a:p>
        </p:txBody>
      </p:sp>
      <p:sp>
        <p:nvSpPr>
          <p:cNvPr id="18" name="Marcador de contenido 13">
            <a:extLst>
              <a:ext uri="{FF2B5EF4-FFF2-40B4-BE49-F238E27FC236}">
                <a16:creationId xmlns:a16="http://schemas.microsoft.com/office/drawing/2014/main" id="{28F74E7A-4EB6-43EF-9066-CE095913C5FD}"/>
              </a:ext>
            </a:extLst>
          </p:cNvPr>
          <p:cNvSpPr>
            <a:spLocks noGrp="1"/>
          </p:cNvSpPr>
          <p:nvPr>
            <p:ph idx="1"/>
          </p:nvPr>
        </p:nvSpPr>
        <p:spPr>
          <a:xfrm>
            <a:off x="3824514" y="0"/>
            <a:ext cx="8385629" cy="2590800"/>
          </a:xfrm>
          <a:solidFill>
            <a:schemeClr val="accent2">
              <a:lumMod val="20000"/>
              <a:lumOff val="80000"/>
            </a:schemeClr>
          </a:solidFill>
        </p:spPr>
        <p:txBody>
          <a:bodyPr>
            <a:noAutofit/>
          </a:bodyPr>
          <a:lstStyle/>
          <a:p>
            <a:pPr marL="17463" indent="0" defTabSz="985838">
              <a:buNone/>
            </a:pPr>
            <a:r>
              <a:rPr lang="es-MX" dirty="0">
                <a:latin typeface="Calibri" panose="020F0502020204030204" pitchFamily="34" charset="0"/>
                <a:cs typeface="Calibri" panose="020F0502020204030204" pitchFamily="34" charset="0"/>
              </a:rPr>
              <a:t>En el universo de todos los libros y revistas, construya fórmulas bien formadas en lógica de predicados que representen cada uno de los ítems: </a:t>
            </a:r>
          </a:p>
          <a:p>
            <a:pPr marL="360363" defTabSz="985838">
              <a:buFont typeface="+mj-lt"/>
              <a:buAutoNum type="alphaLcParenR"/>
            </a:pPr>
            <a:r>
              <a:rPr lang="es-MX" dirty="0">
                <a:latin typeface="Calibri" panose="020F0502020204030204" pitchFamily="34" charset="0"/>
                <a:cs typeface="Calibri" panose="020F0502020204030204" pitchFamily="34" charset="0"/>
              </a:rPr>
              <a:t>Si todos los libros son pesados entonces son confusos.</a:t>
            </a:r>
          </a:p>
          <a:p>
            <a:pPr marL="360363" defTabSz="985838">
              <a:buFont typeface="+mj-lt"/>
              <a:buAutoNum type="alphaLcParenR"/>
            </a:pPr>
            <a:r>
              <a:rPr lang="es-MX" dirty="0">
                <a:latin typeface="Calibri" panose="020F0502020204030204" pitchFamily="34" charset="0"/>
                <a:cs typeface="Calibri" panose="020F0502020204030204" pitchFamily="34" charset="0"/>
              </a:rPr>
              <a:t>Algunos libros son confusos y pesados.</a:t>
            </a:r>
          </a:p>
          <a:p>
            <a:pPr marL="360363" defTabSz="985838">
              <a:buFont typeface="+mj-lt"/>
              <a:buAutoNum type="alphaLcParenR"/>
            </a:pPr>
            <a:r>
              <a:rPr lang="es-MX" dirty="0">
                <a:latin typeface="Calibri" panose="020F0502020204030204" pitchFamily="34" charset="0"/>
                <a:cs typeface="Calibri" panose="020F0502020204030204" pitchFamily="34" charset="0"/>
              </a:rPr>
              <a:t>Todos los libros son confusos </a:t>
            </a:r>
            <a:r>
              <a:rPr lang="es-MX" dirty="0" err="1">
                <a:latin typeface="Calibri" panose="020F0502020204030204" pitchFamily="34" charset="0"/>
                <a:cs typeface="Calibri" panose="020F0502020204030204" pitchFamily="34" charset="0"/>
              </a:rPr>
              <a:t>ó</a:t>
            </a:r>
            <a:r>
              <a:rPr lang="es-MX" dirty="0">
                <a:latin typeface="Calibri" panose="020F0502020204030204" pitchFamily="34" charset="0"/>
                <a:cs typeface="Calibri" panose="020F0502020204030204" pitchFamily="34" charset="0"/>
              </a:rPr>
              <a:t> pesados.</a:t>
            </a:r>
          </a:p>
          <a:p>
            <a:pPr marL="360363" defTabSz="985838">
              <a:buFont typeface="+mj-lt"/>
              <a:buAutoNum type="alphaLcParenR"/>
            </a:pPr>
            <a:r>
              <a:rPr lang="es-MX" dirty="0">
                <a:latin typeface="Calibri" panose="020F0502020204030204" pitchFamily="34" charset="0"/>
                <a:cs typeface="Calibri" panose="020F0502020204030204" pitchFamily="34" charset="0"/>
              </a:rPr>
              <a:t>Existe un libro pesado que no es confuso.</a:t>
            </a:r>
          </a:p>
          <a:p>
            <a:pPr marL="360363" defTabSz="985838">
              <a:buFont typeface="+mj-lt"/>
              <a:buAutoNum type="alphaLcParenR"/>
            </a:pPr>
            <a:r>
              <a:rPr lang="es-MX" dirty="0">
                <a:latin typeface="Calibri" panose="020F0502020204030204" pitchFamily="34" charset="0"/>
                <a:cs typeface="Calibri" panose="020F0502020204030204" pitchFamily="34" charset="0"/>
              </a:rPr>
              <a:t>El libro  </a:t>
            </a:r>
            <a:r>
              <a:rPr lang="es-MX" dirty="0" err="1">
                <a:latin typeface="Calibri" panose="020F0502020204030204" pitchFamily="34" charset="0"/>
                <a:cs typeface="Calibri" panose="020F0502020204030204" pitchFamily="34" charset="0"/>
              </a:rPr>
              <a:t>RPyA</a:t>
            </a:r>
            <a:r>
              <a:rPr lang="es-MX" dirty="0">
                <a:latin typeface="Calibri" panose="020F0502020204030204" pitchFamily="34" charset="0"/>
                <a:cs typeface="Calibri" panose="020F0502020204030204" pitchFamily="34" charset="0"/>
              </a:rPr>
              <a:t> no es confuso.</a:t>
            </a:r>
          </a:p>
          <a:p>
            <a:pPr marL="474663" indent="-457200" defTabSz="985838">
              <a:buFont typeface="+mj-lt"/>
              <a:buAutoNum type="arabicPeriod"/>
            </a:pPr>
            <a:endParaRPr lang="es-MX" dirty="0">
              <a:latin typeface="Calibri" panose="020F0502020204030204" pitchFamily="34" charset="0"/>
              <a:cs typeface="Calibri" panose="020F0502020204030204" pitchFamily="34" charset="0"/>
            </a:endParaRPr>
          </a:p>
        </p:txBody>
      </p:sp>
      <p:sp>
        <p:nvSpPr>
          <p:cNvPr id="9" name="Marcador de contenido 13">
            <a:extLst>
              <a:ext uri="{FF2B5EF4-FFF2-40B4-BE49-F238E27FC236}">
                <a16:creationId xmlns:a16="http://schemas.microsoft.com/office/drawing/2014/main" id="{70A57B47-1E86-4781-BE31-813B8AF336F3}"/>
              </a:ext>
            </a:extLst>
          </p:cNvPr>
          <p:cNvSpPr txBox="1">
            <a:spLocks/>
          </p:cNvSpPr>
          <p:nvPr/>
        </p:nvSpPr>
        <p:spPr>
          <a:xfrm>
            <a:off x="2590800" y="2814457"/>
            <a:ext cx="4428671" cy="4043543"/>
          </a:xfrm>
          <a:prstGeom prst="rect">
            <a:avLst/>
          </a:prstGeom>
          <a:solidFill>
            <a:srgbClr val="FFFFCC"/>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17463" indent="0" defTabSz="985838">
              <a:buNone/>
            </a:pPr>
            <a:r>
              <a:rPr lang="es-MX" dirty="0">
                <a:latin typeface="Calibri" panose="020F0502020204030204" pitchFamily="34" charset="0"/>
                <a:cs typeface="Calibri" panose="020F0502020204030204" pitchFamily="34" charset="0"/>
              </a:rPr>
              <a:t>Universo:  todos los libros y revistas</a:t>
            </a:r>
          </a:p>
          <a:p>
            <a:pPr marL="17463" indent="0" defTabSz="985838">
              <a:buNone/>
            </a:pPr>
            <a:r>
              <a:rPr lang="es-MX" dirty="0">
                <a:latin typeface="Calibri" panose="020F0502020204030204" pitchFamily="34" charset="0"/>
                <a:cs typeface="Calibri" panose="020F0502020204030204" pitchFamily="34" charset="0"/>
              </a:rPr>
              <a:t>Constantes  ={</a:t>
            </a:r>
            <a:r>
              <a:rPr lang="es-MX" dirty="0" err="1">
                <a:latin typeface="Calibri" panose="020F0502020204030204" pitchFamily="34" charset="0"/>
                <a:cs typeface="Calibri" panose="020F0502020204030204" pitchFamily="34" charset="0"/>
              </a:rPr>
              <a:t>RPyA</a:t>
            </a:r>
            <a:r>
              <a:rPr lang="es-MX" dirty="0">
                <a:latin typeface="Calibri" panose="020F0502020204030204" pitchFamily="34" charset="0"/>
                <a:cs typeface="Calibri" panose="020F0502020204030204" pitchFamily="34" charset="0"/>
              </a:rPr>
              <a:t>}</a:t>
            </a:r>
          </a:p>
          <a:p>
            <a:pPr marL="17463" indent="0" defTabSz="985838">
              <a:buNone/>
            </a:pPr>
            <a:r>
              <a:rPr lang="es-MX" dirty="0">
                <a:latin typeface="Calibri" panose="020F0502020204030204" pitchFamily="34" charset="0"/>
                <a:cs typeface="Calibri" panose="020F0502020204030204" pitchFamily="34" charset="0"/>
              </a:rPr>
              <a:t>Variables x</a:t>
            </a:r>
          </a:p>
          <a:p>
            <a:pPr marL="17463" indent="0" defTabSz="985838">
              <a:buNone/>
            </a:pPr>
            <a:r>
              <a:rPr lang="es-MX" dirty="0">
                <a:latin typeface="Calibri" panose="020F0502020204030204" pitchFamily="34" charset="0"/>
                <a:cs typeface="Calibri" panose="020F0502020204030204" pitchFamily="34" charset="0"/>
              </a:rPr>
              <a:t>Funciones  </a:t>
            </a:r>
            <a:r>
              <a:rPr lang="es-MX" u="sng" dirty="0">
                <a:latin typeface="Calibri" panose="020F0502020204030204" pitchFamily="34" charset="0"/>
                <a:cs typeface="Calibri" panose="020F0502020204030204" pitchFamily="34" charset="0"/>
              </a:rPr>
              <a:t>no hay</a:t>
            </a:r>
          </a:p>
          <a:p>
            <a:pPr marL="17463" indent="0" defTabSz="985838">
              <a:buNone/>
            </a:pPr>
            <a:r>
              <a:rPr lang="es-MX" dirty="0">
                <a:latin typeface="Calibri" panose="020F0502020204030204" pitchFamily="34" charset="0"/>
                <a:cs typeface="Calibri" panose="020F0502020204030204" pitchFamily="34" charset="0"/>
              </a:rPr>
              <a:t>Predicados unarios </a:t>
            </a:r>
          </a:p>
          <a:p>
            <a:pPr marL="17463" indent="0" defTabSz="985838">
              <a:buNone/>
            </a:pPr>
            <a:r>
              <a:rPr lang="es-MX" dirty="0">
                <a:latin typeface="Calibri" panose="020F0502020204030204" pitchFamily="34" charset="0"/>
                <a:cs typeface="Calibri" panose="020F0502020204030204" pitchFamily="34" charset="0"/>
              </a:rPr>
              <a:t>    P(x): “x es libro”</a:t>
            </a:r>
          </a:p>
          <a:p>
            <a:pPr marL="17463" indent="0" defTabSz="985838">
              <a:buNone/>
            </a:pPr>
            <a:r>
              <a:rPr lang="es-MX" dirty="0">
                <a:latin typeface="Calibri" panose="020F0502020204030204" pitchFamily="34" charset="0"/>
                <a:cs typeface="Calibri" panose="020F0502020204030204" pitchFamily="34" charset="0"/>
              </a:rPr>
              <a:t>    Q(x): “x es pesado”</a:t>
            </a:r>
          </a:p>
          <a:p>
            <a:pPr marL="17463" indent="0" defTabSz="985838">
              <a:buNone/>
            </a:pPr>
            <a:r>
              <a:rPr lang="es-MX" dirty="0">
                <a:latin typeface="Calibri" panose="020F0502020204030204" pitchFamily="34" charset="0"/>
                <a:cs typeface="Calibri" panose="020F0502020204030204" pitchFamily="34" charset="0"/>
              </a:rPr>
              <a:t>    R(x): “x es confuso”</a:t>
            </a:r>
          </a:p>
          <a:p>
            <a:pPr marL="17463" indent="0" defTabSz="985838">
              <a:buNone/>
            </a:pPr>
            <a:r>
              <a:rPr lang="es-MX" dirty="0">
                <a:latin typeface="Calibri" panose="020F0502020204030204" pitchFamily="34" charset="0"/>
                <a:cs typeface="Calibri" panose="020F0502020204030204" pitchFamily="34" charset="0"/>
              </a:rPr>
              <a:t>Predicados de aridad &gt; 1  </a:t>
            </a:r>
            <a:r>
              <a:rPr lang="es-MX" u="sng" dirty="0">
                <a:latin typeface="Calibri" panose="020F0502020204030204" pitchFamily="34" charset="0"/>
                <a:cs typeface="Calibri" panose="020F0502020204030204" pitchFamily="34" charset="0"/>
              </a:rPr>
              <a:t>no hay</a:t>
            </a:r>
          </a:p>
          <a:p>
            <a:pPr marL="17463" indent="0" defTabSz="985838">
              <a:buNone/>
            </a:pPr>
            <a:r>
              <a:rPr lang="es-MX" dirty="0">
                <a:latin typeface="Calibri" panose="020F0502020204030204" pitchFamily="34" charset="0"/>
                <a:cs typeface="Calibri" panose="020F0502020204030204" pitchFamily="34" charset="0"/>
              </a:rPr>
              <a:t>Conectivas y cuantificadores ¬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n-US" altLang="zh-CN" b="1" kern="0" spc="70"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n-US" altLang="zh-CN" kern="0" spc="-95" dirty="0">
                <a:latin typeface="Calibri" panose="020F0502020204030204" pitchFamily="34" charset="0"/>
                <a:ea typeface="Arial Unicode MS" pitchFamily="34" charset="0"/>
                <a:cs typeface="Calibri" panose="020F0502020204030204" pitchFamily="34" charset="0"/>
              </a:rPr>
              <a:t> </a:t>
            </a:r>
            <a:r>
              <a:rPr lang="en-US" altLang="zh-CN" b="1" kern="0" spc="5"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  </a:t>
            </a:r>
            <a:endParaRPr lang="es-MX" dirty="0">
              <a:latin typeface="Calibri" panose="020F0502020204030204" pitchFamily="34" charset="0"/>
              <a:cs typeface="Calibri" panose="020F0502020204030204" pitchFamily="34" charset="0"/>
            </a:endParaRPr>
          </a:p>
          <a:p>
            <a:pPr marL="17463" indent="0" defTabSz="985838">
              <a:buNone/>
            </a:pPr>
            <a:endParaRPr lang="es-MX" dirty="0">
              <a:latin typeface="Calibri" panose="020F0502020204030204" pitchFamily="34" charset="0"/>
              <a:cs typeface="Calibri" panose="020F0502020204030204" pitchFamily="34" charset="0"/>
            </a:endParaRPr>
          </a:p>
        </p:txBody>
      </p:sp>
      <p:sp>
        <p:nvSpPr>
          <p:cNvPr id="11" name="CuadroTexto 10">
            <a:extLst>
              <a:ext uri="{FF2B5EF4-FFF2-40B4-BE49-F238E27FC236}">
                <a16:creationId xmlns:a16="http://schemas.microsoft.com/office/drawing/2014/main" id="{1716152C-D7AD-4626-8252-BCF91E0415A8}"/>
              </a:ext>
            </a:extLst>
          </p:cNvPr>
          <p:cNvSpPr txBox="1"/>
          <p:nvPr/>
        </p:nvSpPr>
        <p:spPr>
          <a:xfrm>
            <a:off x="290286" y="1244023"/>
            <a:ext cx="2131785" cy="3654205"/>
          </a:xfrm>
          <a:prstGeom prst="rect">
            <a:avLst/>
          </a:prstGeom>
          <a:solidFill>
            <a:schemeClr val="accent6">
              <a:lumMod val="20000"/>
              <a:lumOff val="80000"/>
            </a:schemeClr>
          </a:solidFill>
        </p:spPr>
        <p:txBody>
          <a:bodyPr wrap="square">
            <a:spAutoFit/>
          </a:bodyPr>
          <a:lstStyle/>
          <a:p>
            <a:pPr algn="just">
              <a:lnSpc>
                <a:spcPct val="115000"/>
              </a:lnSpc>
              <a:spcAft>
                <a:spcPts val="1000"/>
              </a:spcAft>
            </a:pPr>
            <a:r>
              <a:rPr lang="es-ES" sz="1200" dirty="0">
                <a:effectLst/>
                <a:latin typeface="Calibri" panose="020F0502020204030204" pitchFamily="34" charset="0"/>
                <a:ea typeface="Times New Roman" panose="02020603050405020304" pitchFamily="18" charset="0"/>
                <a:cs typeface="Calibri" panose="020F0502020204030204" pitchFamily="34" charset="0"/>
              </a:rPr>
              <a:t> Formalizar expresiones en </a:t>
            </a:r>
            <a:r>
              <a:rPr lang="es-ES" sz="1200" dirty="0">
                <a:latin typeface="Calibri" panose="020F0502020204030204" pitchFamily="34" charset="0"/>
                <a:ea typeface="Times New Roman" panose="02020603050405020304" pitchFamily="18" charset="0"/>
                <a:cs typeface="Calibri" panose="020F0502020204030204" pitchFamily="34" charset="0"/>
              </a:rPr>
              <a:t>lenguaje natural →  encontrar expresiones en lenguaje formal que la represente fielmente.</a:t>
            </a:r>
            <a:endParaRPr lang="es-AR" sz="12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200" dirty="0">
                <a:latin typeface="Calibri" panose="020F0502020204030204" pitchFamily="34" charset="0"/>
                <a:ea typeface="Times New Roman" panose="02020603050405020304" pitchFamily="18" charset="0"/>
                <a:cs typeface="Calibri" panose="020F0502020204030204" pitchFamily="34" charset="0"/>
              </a:rPr>
              <a:t> - Universo</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s-ES" sz="1200" dirty="0">
                <a:effectLst/>
                <a:latin typeface="Calibri" panose="020F0502020204030204" pitchFamily="34" charset="0"/>
                <a:ea typeface="Times New Roman" panose="02020603050405020304" pitchFamily="18" charset="0"/>
                <a:cs typeface="Calibri" panose="020F0502020204030204" pitchFamily="34" charset="0"/>
              </a:rPr>
              <a:t>- Determinar:</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Constantes</a:t>
            </a:r>
            <a:r>
              <a:rPr lang="es-ES" sz="1200" dirty="0">
                <a:latin typeface="Calibri" panose="020F0502020204030204" pitchFamily="34" charset="0"/>
                <a:ea typeface="Times New Roman" panose="02020603050405020304" pitchFamily="18" charset="0"/>
                <a:cs typeface="Calibri" panose="020F0502020204030204" pitchFamily="34" charset="0"/>
              </a:rPr>
              <a:t> </a:t>
            </a:r>
            <a:endParaRPr lang="es-ES" sz="1200" dirty="0">
              <a:effectLst/>
              <a:latin typeface="Calibri" panose="020F0502020204030204" pitchFamily="34" charset="0"/>
              <a:ea typeface="Times New Roman" panose="02020603050405020304" pitchFamily="18"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Variables</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Funciones </a:t>
            </a:r>
            <a:endParaRPr lang="es-ES" sz="1200" dirty="0">
              <a:effectLst/>
              <a:latin typeface="Palace Script MT" panose="030303020206070C0B05" pitchFamily="66" charset="0"/>
              <a:ea typeface="Times New Roman" panose="02020603050405020304" pitchFamily="18" charset="0"/>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Predicados unarios</a:t>
            </a:r>
          </a:p>
          <a:p>
            <a:pPr marL="171450" indent="-171450" algn="just">
              <a:lnSpc>
                <a:spcPct val="115000"/>
              </a:lnSpc>
              <a:spcAft>
                <a:spcPts val="1000"/>
              </a:spcAft>
              <a:buFont typeface="Arial" panose="020B0604020202020204" pitchFamily="34" charset="0"/>
              <a:buChar char="•"/>
            </a:pPr>
            <a:r>
              <a:rPr lang="es-ES" sz="1200" dirty="0">
                <a:effectLst/>
                <a:latin typeface="Calibri" panose="020F0502020204030204" pitchFamily="34" charset="0"/>
                <a:ea typeface="Times New Roman" panose="02020603050405020304" pitchFamily="18" charset="0"/>
                <a:cs typeface="Calibri" panose="020F0502020204030204" pitchFamily="34" charset="0"/>
              </a:rPr>
              <a:t>Predicados de aridad &gt; 1</a:t>
            </a:r>
          </a:p>
          <a:p>
            <a:pPr marL="171450" indent="-171450" algn="just">
              <a:lnSpc>
                <a:spcPct val="115000"/>
              </a:lnSpc>
              <a:spcAft>
                <a:spcPts val="1000"/>
              </a:spcAft>
              <a:buFont typeface="Arial" panose="020B0604020202020204" pitchFamily="34" charset="0"/>
              <a:buChar char="•"/>
            </a:pPr>
            <a:r>
              <a:rPr lang="es-ES" sz="1200" dirty="0">
                <a:latin typeface="Calibri" panose="020F0502020204030204" pitchFamily="34" charset="0"/>
                <a:ea typeface="Times New Roman" panose="02020603050405020304" pitchFamily="18" charset="0"/>
                <a:cs typeface="Calibri" panose="020F0502020204030204" pitchFamily="34" charset="0"/>
              </a:rPr>
              <a:t>C</a:t>
            </a:r>
            <a:r>
              <a:rPr lang="es-ES" sz="1200" dirty="0">
                <a:effectLst/>
                <a:latin typeface="Calibri" panose="020F0502020204030204" pitchFamily="34" charset="0"/>
                <a:ea typeface="Times New Roman" panose="02020603050405020304" pitchFamily="18" charset="0"/>
                <a:cs typeface="Calibri" panose="020F0502020204030204" pitchFamily="34" charset="0"/>
              </a:rPr>
              <a:t>onectivas y cuantificadores</a:t>
            </a:r>
            <a:endParaRPr lang="es-AR"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3" name="CuadroTexto 12">
            <a:extLst>
              <a:ext uri="{FF2B5EF4-FFF2-40B4-BE49-F238E27FC236}">
                <a16:creationId xmlns:a16="http://schemas.microsoft.com/office/drawing/2014/main" id="{C57662D7-9D94-4F35-9F40-40BC9086FA69}"/>
              </a:ext>
            </a:extLst>
          </p:cNvPr>
          <p:cNvSpPr txBox="1"/>
          <p:nvPr/>
        </p:nvSpPr>
        <p:spPr>
          <a:xfrm>
            <a:off x="8039100" y="4756560"/>
            <a:ext cx="4675414" cy="369332"/>
          </a:xfrm>
          <a:prstGeom prst="rect">
            <a:avLst/>
          </a:prstGeom>
          <a:noFill/>
        </p:spPr>
        <p:txBody>
          <a:bodyPr wrap="square" rtlCol="0">
            <a:spAutoFit/>
          </a:bodyPr>
          <a:lstStyle/>
          <a:p>
            <a:r>
              <a:rPr lang="es-MX" sz="1800" dirty="0">
                <a:sym typeface="Symbol" panose="05050102010706020507" pitchFamily="18" charset="2"/>
              </a:rPr>
              <a:t>(x (P(x)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R(x)))</a:t>
            </a:r>
            <a:endParaRPr lang="es-AR" dirty="0"/>
          </a:p>
        </p:txBody>
      </p:sp>
      <p:sp>
        <p:nvSpPr>
          <p:cNvPr id="14" name="CuadroTexto 13">
            <a:extLst>
              <a:ext uri="{FF2B5EF4-FFF2-40B4-BE49-F238E27FC236}">
                <a16:creationId xmlns:a16="http://schemas.microsoft.com/office/drawing/2014/main" id="{695AF0F3-D3A6-4232-95E1-A0624D7C27E8}"/>
              </a:ext>
            </a:extLst>
          </p:cNvPr>
          <p:cNvSpPr txBox="1"/>
          <p:nvPr/>
        </p:nvSpPr>
        <p:spPr>
          <a:xfrm>
            <a:off x="8028214" y="3673680"/>
            <a:ext cx="4675414" cy="369332"/>
          </a:xfrm>
          <a:prstGeom prst="rect">
            <a:avLst/>
          </a:prstGeom>
          <a:noFill/>
        </p:spPr>
        <p:txBody>
          <a:bodyPr wrap="square" rtlCol="0">
            <a:spAutoFit/>
          </a:bodyPr>
          <a:lstStyle/>
          <a:p>
            <a:r>
              <a:rPr lang="es-MX" sz="1800" dirty="0">
                <a:sym typeface="Symbol" panose="05050102010706020507" pitchFamily="18" charset="2"/>
              </a:rPr>
              <a:t>(x ((P(x)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R(x)))</a:t>
            </a:r>
            <a:endParaRPr lang="es-AR" dirty="0"/>
          </a:p>
        </p:txBody>
      </p:sp>
      <p:sp>
        <p:nvSpPr>
          <p:cNvPr id="15" name="CuadroTexto 14">
            <a:extLst>
              <a:ext uri="{FF2B5EF4-FFF2-40B4-BE49-F238E27FC236}">
                <a16:creationId xmlns:a16="http://schemas.microsoft.com/office/drawing/2014/main" id="{615A757D-CC56-40FE-B268-C2001A2A255D}"/>
              </a:ext>
            </a:extLst>
          </p:cNvPr>
          <p:cNvSpPr txBox="1"/>
          <p:nvPr/>
        </p:nvSpPr>
        <p:spPr>
          <a:xfrm>
            <a:off x="8039100" y="4215120"/>
            <a:ext cx="4675414" cy="369332"/>
          </a:xfrm>
          <a:prstGeom prst="rect">
            <a:avLst/>
          </a:prstGeom>
          <a:noFill/>
        </p:spPr>
        <p:txBody>
          <a:bodyPr wrap="square" rtlCol="0">
            <a:spAutoFit/>
          </a:bodyPr>
          <a:lstStyle/>
          <a:p>
            <a:r>
              <a:rPr lang="es-MX" sz="1800" dirty="0">
                <a:sym typeface="Symbol" panose="05050102010706020507" pitchFamily="18" charset="2"/>
              </a:rPr>
              <a:t>(x (P(x)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R(x)))</a:t>
            </a:r>
            <a:endParaRPr lang="es-AR" dirty="0"/>
          </a:p>
        </p:txBody>
      </p:sp>
      <p:sp>
        <p:nvSpPr>
          <p:cNvPr id="16" name="CuadroTexto 15">
            <a:extLst>
              <a:ext uri="{FF2B5EF4-FFF2-40B4-BE49-F238E27FC236}">
                <a16:creationId xmlns:a16="http://schemas.microsoft.com/office/drawing/2014/main" id="{81916B8A-727A-4439-993A-806654E12795}"/>
              </a:ext>
            </a:extLst>
          </p:cNvPr>
          <p:cNvSpPr txBox="1"/>
          <p:nvPr/>
        </p:nvSpPr>
        <p:spPr>
          <a:xfrm>
            <a:off x="8039100" y="5298000"/>
            <a:ext cx="4675414" cy="369332"/>
          </a:xfrm>
          <a:prstGeom prst="rect">
            <a:avLst/>
          </a:prstGeom>
          <a:noFill/>
        </p:spPr>
        <p:txBody>
          <a:bodyPr wrap="square" rtlCol="0">
            <a:spAutoFit/>
          </a:bodyPr>
          <a:lstStyle/>
          <a:p>
            <a:r>
              <a:rPr lang="es-MX" sz="1800" dirty="0">
                <a:sym typeface="Symbol" panose="05050102010706020507" pitchFamily="18" charset="2"/>
              </a:rPr>
              <a:t>(x (P(x)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Q(x)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a:t>
            </a:r>
            <a:r>
              <a:rPr lang="es-MX" dirty="0">
                <a:latin typeface="Calibri" panose="020F0502020204030204" pitchFamily="34" charset="0"/>
                <a:cs typeface="Calibri" panose="020F0502020204030204" pitchFamily="34" charset="0"/>
              </a:rPr>
              <a:t>¬ </a:t>
            </a:r>
            <a:r>
              <a:rPr lang="es-MX" sz="1800" dirty="0">
                <a:sym typeface="Symbol" panose="05050102010706020507" pitchFamily="18" charset="2"/>
              </a:rPr>
              <a:t>R(x)))</a:t>
            </a:r>
            <a:endParaRPr lang="es-AR" dirty="0"/>
          </a:p>
        </p:txBody>
      </p:sp>
      <p:sp>
        <p:nvSpPr>
          <p:cNvPr id="17" name="CuadroTexto 16">
            <a:extLst>
              <a:ext uri="{FF2B5EF4-FFF2-40B4-BE49-F238E27FC236}">
                <a16:creationId xmlns:a16="http://schemas.microsoft.com/office/drawing/2014/main" id="{6F6B91B2-2758-4163-BDB5-B6741ED6089E}"/>
              </a:ext>
            </a:extLst>
          </p:cNvPr>
          <p:cNvSpPr txBox="1"/>
          <p:nvPr/>
        </p:nvSpPr>
        <p:spPr>
          <a:xfrm>
            <a:off x="8049986" y="5810411"/>
            <a:ext cx="4675414" cy="369332"/>
          </a:xfrm>
          <a:prstGeom prst="rect">
            <a:avLst/>
          </a:prstGeom>
          <a:noFill/>
        </p:spPr>
        <p:txBody>
          <a:bodyPr wrap="square" rtlCol="0">
            <a:spAutoFit/>
          </a:bodyPr>
          <a:lstStyle/>
          <a:p>
            <a:r>
              <a:rPr lang="es-MX" sz="1800" dirty="0">
                <a:sym typeface="Symbol" panose="05050102010706020507" pitchFamily="18" charset="2"/>
              </a:rPr>
              <a:t> (P(</a:t>
            </a:r>
            <a:r>
              <a:rPr lang="es-MX" sz="1800" dirty="0" err="1">
                <a:sym typeface="Symbol" panose="05050102010706020507" pitchFamily="18" charset="2"/>
              </a:rPr>
              <a:t>RPyA</a:t>
            </a:r>
            <a:r>
              <a:rPr lang="es-MX" sz="1800" dirty="0">
                <a:sym typeface="Symbol" panose="05050102010706020507" pitchFamily="18" charset="2"/>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a:t>
            </a:r>
            <a:r>
              <a:rPr lang="es-MX" dirty="0">
                <a:latin typeface="Calibri" panose="020F0502020204030204" pitchFamily="34" charset="0"/>
                <a:cs typeface="Calibri" panose="020F0502020204030204" pitchFamily="34" charset="0"/>
              </a:rPr>
              <a:t>¬ </a:t>
            </a:r>
            <a:r>
              <a:rPr lang="es-MX" sz="1800" dirty="0">
                <a:sym typeface="Symbol" panose="05050102010706020507" pitchFamily="18" charset="2"/>
              </a:rPr>
              <a:t>R(x))</a:t>
            </a:r>
            <a:endParaRPr lang="es-AR" dirty="0"/>
          </a:p>
        </p:txBody>
      </p:sp>
      <p:sp>
        <p:nvSpPr>
          <p:cNvPr id="7" name="CuadroTexto 6">
            <a:extLst>
              <a:ext uri="{FF2B5EF4-FFF2-40B4-BE49-F238E27FC236}">
                <a16:creationId xmlns:a16="http://schemas.microsoft.com/office/drawing/2014/main" id="{458397E8-C3BB-41C6-9E89-25AA69EB5D80}"/>
              </a:ext>
            </a:extLst>
          </p:cNvPr>
          <p:cNvSpPr txBox="1"/>
          <p:nvPr/>
        </p:nvSpPr>
        <p:spPr>
          <a:xfrm>
            <a:off x="7433128" y="3688977"/>
            <a:ext cx="584200" cy="369332"/>
          </a:xfrm>
          <a:prstGeom prst="rect">
            <a:avLst/>
          </a:prstGeom>
          <a:noFill/>
        </p:spPr>
        <p:txBody>
          <a:bodyPr wrap="square" rtlCol="0">
            <a:spAutoFit/>
          </a:bodyPr>
          <a:lstStyle/>
          <a:p>
            <a:r>
              <a:rPr lang="es-AR" dirty="0">
                <a:solidFill>
                  <a:srgbClr val="00B0F0"/>
                </a:solidFill>
                <a:latin typeface="AlBayan"/>
              </a:rPr>
              <a:t>a)</a:t>
            </a:r>
          </a:p>
        </p:txBody>
      </p:sp>
      <p:sp>
        <p:nvSpPr>
          <p:cNvPr id="20" name="CuadroTexto 19">
            <a:extLst>
              <a:ext uri="{FF2B5EF4-FFF2-40B4-BE49-F238E27FC236}">
                <a16:creationId xmlns:a16="http://schemas.microsoft.com/office/drawing/2014/main" id="{354B5C76-4653-464B-97B2-DF415EFE9425}"/>
              </a:ext>
            </a:extLst>
          </p:cNvPr>
          <p:cNvSpPr txBox="1"/>
          <p:nvPr/>
        </p:nvSpPr>
        <p:spPr>
          <a:xfrm>
            <a:off x="7433128" y="4176914"/>
            <a:ext cx="584200" cy="369332"/>
          </a:xfrm>
          <a:prstGeom prst="rect">
            <a:avLst/>
          </a:prstGeom>
          <a:noFill/>
        </p:spPr>
        <p:txBody>
          <a:bodyPr wrap="square" rtlCol="0">
            <a:spAutoFit/>
          </a:bodyPr>
          <a:lstStyle/>
          <a:p>
            <a:r>
              <a:rPr lang="es-AR" dirty="0">
                <a:solidFill>
                  <a:srgbClr val="00B0F0"/>
                </a:solidFill>
                <a:latin typeface="AlBayan"/>
              </a:rPr>
              <a:t>b)</a:t>
            </a:r>
          </a:p>
        </p:txBody>
      </p:sp>
      <p:sp>
        <p:nvSpPr>
          <p:cNvPr id="21" name="CuadroTexto 20">
            <a:extLst>
              <a:ext uri="{FF2B5EF4-FFF2-40B4-BE49-F238E27FC236}">
                <a16:creationId xmlns:a16="http://schemas.microsoft.com/office/drawing/2014/main" id="{DA2E347F-6F1A-4261-9E33-940E17991889}"/>
              </a:ext>
            </a:extLst>
          </p:cNvPr>
          <p:cNvSpPr txBox="1"/>
          <p:nvPr/>
        </p:nvSpPr>
        <p:spPr>
          <a:xfrm>
            <a:off x="7444014" y="5279858"/>
            <a:ext cx="584200" cy="369332"/>
          </a:xfrm>
          <a:prstGeom prst="rect">
            <a:avLst/>
          </a:prstGeom>
          <a:noFill/>
        </p:spPr>
        <p:txBody>
          <a:bodyPr wrap="square" rtlCol="0">
            <a:spAutoFit/>
          </a:bodyPr>
          <a:lstStyle/>
          <a:p>
            <a:r>
              <a:rPr lang="es-AR" dirty="0">
                <a:solidFill>
                  <a:srgbClr val="00B0F0"/>
                </a:solidFill>
                <a:latin typeface="AlBayan"/>
              </a:rPr>
              <a:t>d)</a:t>
            </a:r>
          </a:p>
        </p:txBody>
      </p:sp>
      <p:sp>
        <p:nvSpPr>
          <p:cNvPr id="22" name="CuadroTexto 21">
            <a:extLst>
              <a:ext uri="{FF2B5EF4-FFF2-40B4-BE49-F238E27FC236}">
                <a16:creationId xmlns:a16="http://schemas.microsoft.com/office/drawing/2014/main" id="{0E9A8715-B04B-4139-8449-752A9A526BCC}"/>
              </a:ext>
            </a:extLst>
          </p:cNvPr>
          <p:cNvSpPr txBox="1"/>
          <p:nvPr/>
        </p:nvSpPr>
        <p:spPr>
          <a:xfrm>
            <a:off x="7433128" y="4746209"/>
            <a:ext cx="584200" cy="369332"/>
          </a:xfrm>
          <a:prstGeom prst="rect">
            <a:avLst/>
          </a:prstGeom>
          <a:noFill/>
        </p:spPr>
        <p:txBody>
          <a:bodyPr wrap="square" rtlCol="0">
            <a:spAutoFit/>
          </a:bodyPr>
          <a:lstStyle/>
          <a:p>
            <a:r>
              <a:rPr lang="es-AR" dirty="0">
                <a:solidFill>
                  <a:srgbClr val="00B0F0"/>
                </a:solidFill>
                <a:latin typeface="AlBayan"/>
              </a:rPr>
              <a:t>c)</a:t>
            </a:r>
          </a:p>
        </p:txBody>
      </p:sp>
      <p:sp>
        <p:nvSpPr>
          <p:cNvPr id="23" name="CuadroTexto 22">
            <a:extLst>
              <a:ext uri="{FF2B5EF4-FFF2-40B4-BE49-F238E27FC236}">
                <a16:creationId xmlns:a16="http://schemas.microsoft.com/office/drawing/2014/main" id="{4C7688E3-C2C3-411A-B30B-67CC1D01EECC}"/>
              </a:ext>
            </a:extLst>
          </p:cNvPr>
          <p:cNvSpPr txBox="1"/>
          <p:nvPr/>
        </p:nvSpPr>
        <p:spPr>
          <a:xfrm>
            <a:off x="7467600" y="5802868"/>
            <a:ext cx="584200" cy="369332"/>
          </a:xfrm>
          <a:prstGeom prst="rect">
            <a:avLst/>
          </a:prstGeom>
          <a:noFill/>
        </p:spPr>
        <p:txBody>
          <a:bodyPr wrap="square" rtlCol="0">
            <a:spAutoFit/>
          </a:bodyPr>
          <a:lstStyle/>
          <a:p>
            <a:r>
              <a:rPr lang="es-AR" dirty="0">
                <a:solidFill>
                  <a:srgbClr val="00B0F0"/>
                </a:solidFill>
                <a:latin typeface="AlBayan"/>
              </a:rPr>
              <a:t>e)</a:t>
            </a:r>
          </a:p>
        </p:txBody>
      </p:sp>
      <p:sp>
        <p:nvSpPr>
          <p:cNvPr id="8" name="CuadroTexto 7">
            <a:extLst>
              <a:ext uri="{FF2B5EF4-FFF2-40B4-BE49-F238E27FC236}">
                <a16:creationId xmlns:a16="http://schemas.microsoft.com/office/drawing/2014/main" id="{90B9B5E1-A596-46A8-8636-5863E4020F54}"/>
              </a:ext>
            </a:extLst>
          </p:cNvPr>
          <p:cNvSpPr txBox="1"/>
          <p:nvPr/>
        </p:nvSpPr>
        <p:spPr>
          <a:xfrm rot="2067408">
            <a:off x="10181590" y="1325398"/>
            <a:ext cx="1524000" cy="369332"/>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a:solidFill>
                  <a:schemeClr val="tx1"/>
                </a:solidFill>
              </a:rPr>
              <a:t>enunciado</a:t>
            </a:r>
          </a:p>
        </p:txBody>
      </p:sp>
      <p:sp>
        <p:nvSpPr>
          <p:cNvPr id="24" name="CuadroTexto 23">
            <a:extLst>
              <a:ext uri="{FF2B5EF4-FFF2-40B4-BE49-F238E27FC236}">
                <a16:creationId xmlns:a16="http://schemas.microsoft.com/office/drawing/2014/main" id="{10FFF026-221A-4AFA-A440-4C31772E6804}"/>
              </a:ext>
            </a:extLst>
          </p:cNvPr>
          <p:cNvSpPr txBox="1"/>
          <p:nvPr/>
        </p:nvSpPr>
        <p:spPr>
          <a:xfrm rot="2067408">
            <a:off x="10413818" y="2965230"/>
            <a:ext cx="1524000" cy="646331"/>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err="1">
                <a:solidFill>
                  <a:schemeClr val="tx1"/>
                </a:solidFill>
              </a:rPr>
              <a:t>fbf</a:t>
            </a:r>
            <a:r>
              <a:rPr lang="es-AR" dirty="0">
                <a:solidFill>
                  <a:schemeClr val="tx1"/>
                </a:solidFill>
              </a:rPr>
              <a:t> en el lenguaje </a:t>
            </a:r>
          </a:p>
        </p:txBody>
      </p:sp>
      <p:sp>
        <p:nvSpPr>
          <p:cNvPr id="26" name="CuadroTexto 25">
            <a:extLst>
              <a:ext uri="{FF2B5EF4-FFF2-40B4-BE49-F238E27FC236}">
                <a16:creationId xmlns:a16="http://schemas.microsoft.com/office/drawing/2014/main" id="{7D054D8C-1B0F-4978-81A9-B11CAABECF94}"/>
              </a:ext>
            </a:extLst>
          </p:cNvPr>
          <p:cNvSpPr txBox="1"/>
          <p:nvPr/>
        </p:nvSpPr>
        <p:spPr>
          <a:xfrm rot="2067408">
            <a:off x="5524680" y="3504311"/>
            <a:ext cx="1524000" cy="369332"/>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a:solidFill>
                  <a:schemeClr val="tx1"/>
                </a:solidFill>
              </a:rPr>
              <a:t>lenguaje</a:t>
            </a:r>
          </a:p>
        </p:txBody>
      </p:sp>
    </p:spTree>
    <p:extLst>
      <p:ext uri="{BB962C8B-B14F-4D97-AF65-F5344CB8AC3E}">
        <p14:creationId xmlns:p14="http://schemas.microsoft.com/office/powerpoint/2010/main" val="427383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1" grpId="0" animBg="1"/>
      <p:bldP spid="13" grpId="0"/>
      <p:bldP spid="14" grpId="0"/>
      <p:bldP spid="15" grpId="0"/>
      <p:bldP spid="16" grpId="0"/>
      <p:bldP spid="17" grpId="0"/>
      <p:bldP spid="7" grpId="0"/>
      <p:bldP spid="20" grpId="0"/>
      <p:bldP spid="21" grpId="0"/>
      <p:bldP spid="22" grpId="0"/>
      <p:bldP spid="23" grpId="0"/>
      <p:bldP spid="8" grpId="0" animBg="1"/>
      <p:bldP spid="24"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81000" y="228600"/>
            <a:ext cx="2452914" cy="724614"/>
          </a:xfr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a:normAutofit/>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Ejemplo 3</a:t>
            </a:r>
          </a:p>
        </p:txBody>
      </p:sp>
      <p:sp>
        <p:nvSpPr>
          <p:cNvPr id="18" name="Marcador de contenido 13">
            <a:extLst>
              <a:ext uri="{FF2B5EF4-FFF2-40B4-BE49-F238E27FC236}">
                <a16:creationId xmlns:a16="http://schemas.microsoft.com/office/drawing/2014/main" id="{28F74E7A-4EB6-43EF-9066-CE095913C5FD}"/>
              </a:ext>
            </a:extLst>
          </p:cNvPr>
          <p:cNvSpPr>
            <a:spLocks noGrp="1"/>
          </p:cNvSpPr>
          <p:nvPr>
            <p:ph idx="1"/>
          </p:nvPr>
        </p:nvSpPr>
        <p:spPr>
          <a:xfrm>
            <a:off x="4419601" y="48125"/>
            <a:ext cx="7790543" cy="3152275"/>
          </a:xfrm>
          <a:solidFill>
            <a:schemeClr val="accent2">
              <a:lumMod val="20000"/>
              <a:lumOff val="80000"/>
            </a:schemeClr>
          </a:solidFill>
        </p:spPr>
        <p:txBody>
          <a:bodyPr>
            <a:noAutofit/>
          </a:bodyPr>
          <a:lstStyle/>
          <a:p>
            <a:pPr algn="just">
              <a:lnSpc>
                <a:spcPct val="107000"/>
              </a:lnSpc>
              <a:spcAft>
                <a:spcPts val="800"/>
              </a:spcAft>
            </a:pPr>
            <a:r>
              <a:rPr lang="es-AR" sz="1800" dirty="0">
                <a:effectLst/>
                <a:latin typeface="Calibri" panose="020F0502020204030204" pitchFamily="34" charset="0"/>
                <a:ea typeface="Calibri" panose="020F0502020204030204" pitchFamily="34" charset="0"/>
                <a:cs typeface="Times New Roman" panose="02020603050405020304" pitchFamily="18" charset="0"/>
              </a:rPr>
              <a:t>Dada una planilla con los datos de 50 productos: nombre, ubicación (pasillo 1 o pasillo 2), tipo (A, B o C) y precio, se necesitan </a:t>
            </a:r>
            <a:r>
              <a:rPr lang="es-MX" dirty="0">
                <a:latin typeface="Calibri" panose="020F0502020204030204" pitchFamily="34" charset="0"/>
                <a:cs typeface="Calibri" panose="020F0502020204030204" pitchFamily="34" charset="0"/>
              </a:rPr>
              <a:t>construir fórmulas bien formadas en lógica de predicados que representen cada uno de los ítems </a:t>
            </a:r>
            <a:r>
              <a:rPr lang="es-AR" sz="1800" dirty="0">
                <a:effectLst/>
                <a:latin typeface="Calibri" panose="020F050202020403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spcBef>
                <a:spcPts val="0"/>
              </a:spcBef>
              <a:buFont typeface="+mj-lt"/>
              <a:buAutoNum type="alphaLcParenR"/>
            </a:pPr>
            <a:r>
              <a:rPr lang="es-AR" sz="1800" dirty="0">
                <a:effectLst/>
                <a:latin typeface="Calibri" panose="020F0502020204030204" pitchFamily="34" charset="0"/>
                <a:ea typeface="Calibri" panose="020F0502020204030204" pitchFamily="34" charset="0"/>
                <a:cs typeface="Times New Roman" panose="02020603050405020304" pitchFamily="18" charset="0"/>
              </a:rPr>
              <a:t>Todos los productos de tipo B están en el pasillo 1.</a:t>
            </a:r>
          </a:p>
          <a:p>
            <a:pPr marL="457200" algn="just">
              <a:spcBef>
                <a:spcPts val="0"/>
              </a:spcBef>
              <a:buFont typeface="+mj-lt"/>
              <a:buAutoNum type="alphaLcParenR"/>
            </a:pPr>
            <a:r>
              <a:rPr lang="es-AR" dirty="0">
                <a:latin typeface="Calibri" panose="020F0502020204030204" pitchFamily="34" charset="0"/>
                <a:ea typeface="Calibri" panose="020F0502020204030204" pitchFamily="34" charset="0"/>
                <a:cs typeface="Times New Roman" panose="02020603050405020304" pitchFamily="18" charset="0"/>
              </a:rPr>
              <a:t>Hay en el pasillo 2 productos de tipo A cuyo </a:t>
            </a:r>
            <a:r>
              <a:rPr lang="es-AR" sz="1800" dirty="0">
                <a:effectLst/>
                <a:latin typeface="Calibri" panose="020F0502020204030204" pitchFamily="34" charset="0"/>
                <a:ea typeface="Calibri" panose="020F0502020204030204" pitchFamily="34" charset="0"/>
                <a:cs typeface="Times New Roman" panose="02020603050405020304" pitchFamily="18" charset="0"/>
              </a:rPr>
              <a:t>precio es mayor a $100</a:t>
            </a:r>
          </a:p>
          <a:p>
            <a:pPr marL="457200" algn="just">
              <a:spcBef>
                <a:spcPts val="0"/>
              </a:spcBef>
              <a:buFont typeface="+mj-lt"/>
              <a:buAutoNum type="alphaLcParenR"/>
            </a:pPr>
            <a:r>
              <a:rPr lang="es-AR" dirty="0">
                <a:latin typeface="Calibri" panose="020F0502020204030204" pitchFamily="34" charset="0"/>
                <a:ea typeface="Calibri" panose="020F0502020204030204" pitchFamily="34" charset="0"/>
                <a:cs typeface="Times New Roman" panose="02020603050405020304" pitchFamily="18" charset="0"/>
              </a:rPr>
              <a:t>Todos los productos de tipo C están en el pasillo 2 o </a:t>
            </a:r>
            <a:r>
              <a:rPr lang="es-AR" sz="1800" dirty="0">
                <a:effectLst/>
                <a:latin typeface="Calibri" panose="020F0502020204030204" pitchFamily="34" charset="0"/>
                <a:ea typeface="Calibri" panose="020F0502020204030204" pitchFamily="34" charset="0"/>
                <a:cs typeface="Times New Roman" panose="02020603050405020304" pitchFamily="18" charset="0"/>
              </a:rPr>
              <a:t>precio es menor o igual a $100.</a:t>
            </a:r>
          </a:p>
          <a:p>
            <a:pPr marL="457200" algn="just">
              <a:spcBef>
                <a:spcPts val="0"/>
              </a:spcBef>
              <a:buFont typeface="+mj-lt"/>
              <a:buAutoNum type="alphaLcParenR"/>
            </a:pPr>
            <a:r>
              <a:rPr lang="es-AR" dirty="0">
                <a:latin typeface="Calibri" panose="020F0502020204030204" pitchFamily="34" charset="0"/>
                <a:ea typeface="Calibri" panose="020F0502020204030204" pitchFamily="34" charset="0"/>
                <a:cs typeface="Times New Roman" panose="02020603050405020304" pitchFamily="18" charset="0"/>
              </a:rPr>
              <a:t>El producto prod1 tiene un precio menor o igual $100 y están ubicado en el pasillo 1.</a:t>
            </a:r>
          </a:p>
          <a:p>
            <a:pPr marL="457200" algn="just">
              <a:spcBef>
                <a:spcPts val="0"/>
              </a:spcBef>
              <a:buFont typeface="+mj-lt"/>
              <a:buAutoNum type="alphaLcParenR"/>
            </a:pPr>
            <a:r>
              <a:rPr lang="es-AR" sz="1800" dirty="0">
                <a:effectLst/>
                <a:latin typeface="Calibri" panose="020F0502020204030204" pitchFamily="34" charset="0"/>
                <a:ea typeface="Calibri" panose="020F0502020204030204" pitchFamily="34" charset="0"/>
                <a:cs typeface="Times New Roman" panose="02020603050405020304" pitchFamily="18" charset="0"/>
              </a:rPr>
              <a:t>Si el producto está en el pasillo 2 entonces su tipo es 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arcador de contenido 13">
            <a:extLst>
              <a:ext uri="{FF2B5EF4-FFF2-40B4-BE49-F238E27FC236}">
                <a16:creationId xmlns:a16="http://schemas.microsoft.com/office/drawing/2014/main" id="{70A57B47-1E86-4781-BE31-813B8AF336F3}"/>
              </a:ext>
            </a:extLst>
          </p:cNvPr>
          <p:cNvSpPr txBox="1">
            <a:spLocks/>
          </p:cNvSpPr>
          <p:nvPr/>
        </p:nvSpPr>
        <p:spPr>
          <a:xfrm>
            <a:off x="81990" y="1523898"/>
            <a:ext cx="4261410" cy="5257902"/>
          </a:xfrm>
          <a:prstGeom prst="rect">
            <a:avLst/>
          </a:prstGeom>
          <a:solidFill>
            <a:srgbClr val="FFFFCC"/>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17463" indent="0" defTabSz="985838">
              <a:buNone/>
            </a:pPr>
            <a:r>
              <a:rPr lang="es-MX" dirty="0">
                <a:latin typeface="Calibri" panose="020F0502020204030204" pitchFamily="34" charset="0"/>
                <a:cs typeface="Calibri" panose="020F0502020204030204" pitchFamily="34" charset="0"/>
              </a:rPr>
              <a:t>Universo:  todos los nombres de productos</a:t>
            </a:r>
          </a:p>
          <a:p>
            <a:pPr marL="17463" indent="0" defTabSz="985838">
              <a:buNone/>
            </a:pPr>
            <a:r>
              <a:rPr lang="es-MX" dirty="0">
                <a:latin typeface="Calibri" panose="020F0502020204030204" pitchFamily="34" charset="0"/>
                <a:cs typeface="Calibri" panose="020F0502020204030204" pitchFamily="34" charset="0"/>
              </a:rPr>
              <a:t>Constantes  ={prod1}</a:t>
            </a:r>
          </a:p>
          <a:p>
            <a:pPr marL="17463" indent="0" defTabSz="985838">
              <a:buNone/>
            </a:pPr>
            <a:r>
              <a:rPr lang="es-MX" dirty="0">
                <a:latin typeface="Calibri" panose="020F0502020204030204" pitchFamily="34" charset="0"/>
                <a:cs typeface="Calibri" panose="020F0502020204030204" pitchFamily="34" charset="0"/>
              </a:rPr>
              <a:t>Variables x</a:t>
            </a:r>
          </a:p>
          <a:p>
            <a:pPr marL="17463" indent="0" defTabSz="985838">
              <a:buNone/>
            </a:pPr>
            <a:r>
              <a:rPr lang="es-MX" dirty="0">
                <a:latin typeface="Calibri" panose="020F0502020204030204" pitchFamily="34" charset="0"/>
                <a:cs typeface="Calibri" panose="020F0502020204030204" pitchFamily="34" charset="0"/>
              </a:rPr>
              <a:t>Funciones  </a:t>
            </a:r>
            <a:r>
              <a:rPr lang="es-MX" u="sng" dirty="0">
                <a:latin typeface="Calibri" panose="020F0502020204030204" pitchFamily="34" charset="0"/>
                <a:cs typeface="Calibri" panose="020F0502020204030204" pitchFamily="34" charset="0"/>
              </a:rPr>
              <a:t>no hay</a:t>
            </a:r>
          </a:p>
          <a:p>
            <a:pPr marL="17463" indent="0" defTabSz="985838">
              <a:buNone/>
            </a:pPr>
            <a:r>
              <a:rPr lang="es-MX" dirty="0">
                <a:latin typeface="Calibri" panose="020F0502020204030204" pitchFamily="34" charset="0"/>
                <a:cs typeface="Calibri" panose="020F0502020204030204" pitchFamily="34" charset="0"/>
              </a:rPr>
              <a:t>Predicados unarios </a:t>
            </a:r>
          </a:p>
          <a:p>
            <a:pPr marL="17463" indent="0" defTabSz="985838">
              <a:buNone/>
            </a:pPr>
            <a:r>
              <a:rPr lang="es-MX" dirty="0">
                <a:latin typeface="Calibri" panose="020F0502020204030204" pitchFamily="34" charset="0"/>
                <a:cs typeface="Calibri" panose="020F0502020204030204" pitchFamily="34" charset="0"/>
              </a:rPr>
              <a:t>    P1(x):  “x está en el pasillo 1”</a:t>
            </a:r>
          </a:p>
          <a:p>
            <a:pPr marL="17463" indent="0" defTabSz="985838">
              <a:buNone/>
            </a:pPr>
            <a:r>
              <a:rPr lang="es-MX" dirty="0">
                <a:latin typeface="Calibri" panose="020F0502020204030204" pitchFamily="34" charset="0"/>
                <a:cs typeface="Calibri" panose="020F0502020204030204" pitchFamily="34" charset="0"/>
              </a:rPr>
              <a:t>    P2(x):  “x está en el pasillo 2”</a:t>
            </a:r>
          </a:p>
          <a:p>
            <a:pPr marL="17463" indent="0" defTabSz="985838">
              <a:buNone/>
            </a:pPr>
            <a:r>
              <a:rPr lang="es-MX" dirty="0">
                <a:latin typeface="Calibri" panose="020F0502020204030204" pitchFamily="34" charset="0"/>
                <a:cs typeface="Calibri" panose="020F0502020204030204" pitchFamily="34" charset="0"/>
              </a:rPr>
              <a:t>    T1(x):  “x es de tipo A”</a:t>
            </a:r>
          </a:p>
          <a:p>
            <a:pPr marL="17463" indent="0" defTabSz="985838">
              <a:buNone/>
            </a:pPr>
            <a:r>
              <a:rPr lang="es-MX" dirty="0">
                <a:latin typeface="Calibri" panose="020F0502020204030204" pitchFamily="34" charset="0"/>
                <a:cs typeface="Calibri" panose="020F0502020204030204" pitchFamily="34" charset="0"/>
              </a:rPr>
              <a:t>    T2(x):  “x es de tipo B”</a:t>
            </a:r>
          </a:p>
          <a:p>
            <a:pPr marL="17463" indent="0" defTabSz="985838">
              <a:buNone/>
            </a:pPr>
            <a:r>
              <a:rPr lang="es-MX" dirty="0">
                <a:latin typeface="Calibri" panose="020F0502020204030204" pitchFamily="34" charset="0"/>
                <a:cs typeface="Calibri" panose="020F0502020204030204" pitchFamily="34" charset="0"/>
              </a:rPr>
              <a:t>    T3(x):  “x es de tipo C”</a:t>
            </a:r>
          </a:p>
          <a:p>
            <a:pPr marL="17463" indent="0" defTabSz="985838">
              <a:buNone/>
            </a:pPr>
            <a:r>
              <a:rPr lang="es-MX" dirty="0">
                <a:latin typeface="Calibri" panose="020F0502020204030204" pitchFamily="34" charset="0"/>
                <a:cs typeface="Calibri" panose="020F0502020204030204" pitchFamily="34" charset="0"/>
              </a:rPr>
              <a:t>     Q(x): “el precio de x es mayor que $100” </a:t>
            </a:r>
          </a:p>
          <a:p>
            <a:pPr marL="17463" indent="0" defTabSz="985838">
              <a:buNone/>
            </a:pPr>
            <a:r>
              <a:rPr lang="es-MX" dirty="0">
                <a:latin typeface="Calibri" panose="020F0502020204030204" pitchFamily="34" charset="0"/>
                <a:cs typeface="Calibri" panose="020F0502020204030204" pitchFamily="34" charset="0"/>
              </a:rPr>
              <a:t> Predicados de aridad &gt; 1  </a:t>
            </a:r>
            <a:r>
              <a:rPr lang="es-MX" u="sng" dirty="0">
                <a:latin typeface="Calibri" panose="020F0502020204030204" pitchFamily="34" charset="0"/>
                <a:cs typeface="Calibri" panose="020F0502020204030204" pitchFamily="34" charset="0"/>
              </a:rPr>
              <a:t>no hay</a:t>
            </a:r>
          </a:p>
          <a:p>
            <a:pPr marL="17463" indent="0" defTabSz="985838">
              <a:buNone/>
            </a:pPr>
            <a:r>
              <a:rPr lang="es-MX" dirty="0">
                <a:latin typeface="Calibri" panose="020F0502020204030204" pitchFamily="34" charset="0"/>
                <a:cs typeface="Calibri" panose="020F0502020204030204" pitchFamily="34" charset="0"/>
              </a:rPr>
              <a:t>Conectivas y cuantificadores ¬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n-US" altLang="zh-CN" b="1" kern="0" spc="70"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n-US" altLang="zh-CN" kern="0" spc="-95" dirty="0">
                <a:latin typeface="Calibri" panose="020F0502020204030204" pitchFamily="34" charset="0"/>
                <a:ea typeface="Arial Unicode MS" pitchFamily="34" charset="0"/>
                <a:cs typeface="Calibri" panose="020F0502020204030204" pitchFamily="34" charset="0"/>
              </a:rPr>
              <a:t> </a:t>
            </a:r>
            <a:r>
              <a:rPr lang="en-US" altLang="zh-CN" b="1" kern="0" spc="5"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  </a:t>
            </a:r>
            <a:endParaRPr lang="es-MX" dirty="0">
              <a:latin typeface="Calibri" panose="020F0502020204030204" pitchFamily="34" charset="0"/>
              <a:cs typeface="Calibri" panose="020F0502020204030204" pitchFamily="34" charset="0"/>
            </a:endParaRPr>
          </a:p>
          <a:p>
            <a:pPr marL="17463" indent="0" defTabSz="985838">
              <a:buNone/>
            </a:pPr>
            <a:endParaRPr lang="es-MX" dirty="0">
              <a:latin typeface="Calibri" panose="020F0502020204030204" pitchFamily="34" charset="0"/>
              <a:cs typeface="Calibri" panose="020F0502020204030204" pitchFamily="34" charset="0"/>
            </a:endParaRPr>
          </a:p>
        </p:txBody>
      </p:sp>
      <p:sp>
        <p:nvSpPr>
          <p:cNvPr id="13" name="CuadroTexto 12">
            <a:extLst>
              <a:ext uri="{FF2B5EF4-FFF2-40B4-BE49-F238E27FC236}">
                <a16:creationId xmlns:a16="http://schemas.microsoft.com/office/drawing/2014/main" id="{C57662D7-9D94-4F35-9F40-40BC9086FA69}"/>
              </a:ext>
            </a:extLst>
          </p:cNvPr>
          <p:cNvSpPr txBox="1"/>
          <p:nvPr/>
        </p:nvSpPr>
        <p:spPr>
          <a:xfrm>
            <a:off x="5635172" y="4880285"/>
            <a:ext cx="4675414" cy="369332"/>
          </a:xfrm>
          <a:prstGeom prst="rect">
            <a:avLst/>
          </a:prstGeom>
          <a:noFill/>
        </p:spPr>
        <p:txBody>
          <a:bodyPr wrap="square" rtlCol="0">
            <a:spAutoFit/>
          </a:bodyPr>
          <a:lstStyle/>
          <a:p>
            <a:r>
              <a:rPr lang="es-MX" sz="1800" dirty="0">
                <a:sym typeface="Symbol" panose="05050102010706020507" pitchFamily="18" charset="2"/>
              </a:rPr>
              <a:t>(x (T3(x)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(P2(x)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dirty="0">
                <a:latin typeface="Calibri" panose="020F0502020204030204" pitchFamily="34" charset="0"/>
                <a:cs typeface="Calibri" panose="020F0502020204030204" pitchFamily="34" charset="0"/>
              </a:rPr>
              <a:t>¬</a:t>
            </a:r>
            <a:r>
              <a:rPr lang="es-MX" sz="1800" dirty="0">
                <a:sym typeface="Symbol" panose="05050102010706020507" pitchFamily="18" charset="2"/>
              </a:rPr>
              <a:t>Q(x))))</a:t>
            </a:r>
            <a:endParaRPr lang="es-AR" dirty="0"/>
          </a:p>
        </p:txBody>
      </p:sp>
      <p:sp>
        <p:nvSpPr>
          <p:cNvPr id="14" name="CuadroTexto 13">
            <a:extLst>
              <a:ext uri="{FF2B5EF4-FFF2-40B4-BE49-F238E27FC236}">
                <a16:creationId xmlns:a16="http://schemas.microsoft.com/office/drawing/2014/main" id="{695AF0F3-D3A6-4232-95E1-A0624D7C27E8}"/>
              </a:ext>
            </a:extLst>
          </p:cNvPr>
          <p:cNvSpPr txBox="1"/>
          <p:nvPr/>
        </p:nvSpPr>
        <p:spPr>
          <a:xfrm>
            <a:off x="5624286" y="3797405"/>
            <a:ext cx="4675414" cy="369332"/>
          </a:xfrm>
          <a:prstGeom prst="rect">
            <a:avLst/>
          </a:prstGeom>
          <a:noFill/>
        </p:spPr>
        <p:txBody>
          <a:bodyPr wrap="square" rtlCol="0">
            <a:spAutoFit/>
          </a:bodyPr>
          <a:lstStyle/>
          <a:p>
            <a:r>
              <a:rPr lang="es-MX" sz="1800" dirty="0">
                <a:sym typeface="Symbol" panose="05050102010706020507" pitchFamily="18" charset="2"/>
              </a:rPr>
              <a:t>(x (T2(x)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P1(x)))</a:t>
            </a:r>
            <a:endParaRPr lang="es-AR" dirty="0"/>
          </a:p>
        </p:txBody>
      </p:sp>
      <p:sp>
        <p:nvSpPr>
          <p:cNvPr id="15" name="CuadroTexto 14">
            <a:extLst>
              <a:ext uri="{FF2B5EF4-FFF2-40B4-BE49-F238E27FC236}">
                <a16:creationId xmlns:a16="http://schemas.microsoft.com/office/drawing/2014/main" id="{615A757D-CC56-40FE-B268-C2001A2A255D}"/>
              </a:ext>
            </a:extLst>
          </p:cNvPr>
          <p:cNvSpPr txBox="1"/>
          <p:nvPr/>
        </p:nvSpPr>
        <p:spPr>
          <a:xfrm>
            <a:off x="5635172" y="4338845"/>
            <a:ext cx="4675414" cy="369332"/>
          </a:xfrm>
          <a:prstGeom prst="rect">
            <a:avLst/>
          </a:prstGeom>
          <a:noFill/>
        </p:spPr>
        <p:txBody>
          <a:bodyPr wrap="square" rtlCol="0">
            <a:spAutoFit/>
          </a:bodyPr>
          <a:lstStyle/>
          <a:p>
            <a:r>
              <a:rPr lang="es-MX" sz="1800" dirty="0">
                <a:sym typeface="Symbol" panose="05050102010706020507" pitchFamily="18" charset="2"/>
              </a:rPr>
              <a:t>(x (P2(x)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a:t>
            </a:r>
            <a:r>
              <a:rPr lang="es-MX" dirty="0">
                <a:sym typeface="Symbol" panose="05050102010706020507" pitchFamily="18" charset="2"/>
              </a:rPr>
              <a:t>T1(x)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Q(x)))</a:t>
            </a:r>
            <a:endParaRPr lang="es-AR" dirty="0"/>
          </a:p>
        </p:txBody>
      </p:sp>
      <p:sp>
        <p:nvSpPr>
          <p:cNvPr id="16" name="CuadroTexto 15">
            <a:extLst>
              <a:ext uri="{FF2B5EF4-FFF2-40B4-BE49-F238E27FC236}">
                <a16:creationId xmlns:a16="http://schemas.microsoft.com/office/drawing/2014/main" id="{81916B8A-727A-4439-993A-806654E12795}"/>
              </a:ext>
            </a:extLst>
          </p:cNvPr>
          <p:cNvSpPr txBox="1"/>
          <p:nvPr/>
        </p:nvSpPr>
        <p:spPr>
          <a:xfrm>
            <a:off x="5635172" y="5421725"/>
            <a:ext cx="4675414" cy="369332"/>
          </a:xfrm>
          <a:prstGeom prst="rect">
            <a:avLst/>
          </a:prstGeom>
          <a:noFill/>
        </p:spPr>
        <p:txBody>
          <a:bodyPr wrap="square" rtlCol="0">
            <a:spAutoFit/>
          </a:bodyPr>
          <a:lstStyle/>
          <a:p>
            <a:r>
              <a:rPr lang="es-MX" dirty="0">
                <a:sym typeface="Symbol" panose="05050102010706020507" pitchFamily="18" charset="2"/>
              </a:rPr>
              <a:t>(</a:t>
            </a:r>
            <a:r>
              <a:rPr lang="es-MX" dirty="0">
                <a:latin typeface="Calibri" panose="020F0502020204030204" pitchFamily="34" charset="0"/>
                <a:cs typeface="Calibri" panose="020F0502020204030204" pitchFamily="34" charset="0"/>
              </a:rPr>
              <a:t>¬ </a:t>
            </a:r>
            <a:r>
              <a:rPr lang="es-MX" dirty="0">
                <a:sym typeface="Symbol" panose="05050102010706020507" pitchFamily="18" charset="2"/>
              </a:rPr>
              <a:t>Q(prod1)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1800" dirty="0">
                <a:sym typeface="Symbol" panose="05050102010706020507" pitchFamily="18" charset="2"/>
              </a:rPr>
              <a:t>P1(</a:t>
            </a:r>
            <a:r>
              <a:rPr lang="es-MX" dirty="0">
                <a:sym typeface="Symbol" panose="05050102010706020507" pitchFamily="18" charset="2"/>
              </a:rPr>
              <a:t>prod1</a:t>
            </a:r>
            <a:r>
              <a:rPr lang="es-MX" sz="1800" dirty="0">
                <a:sym typeface="Symbol" panose="05050102010706020507" pitchFamily="18" charset="2"/>
              </a:rPr>
              <a:t>))</a:t>
            </a:r>
            <a:endParaRPr lang="es-AR" dirty="0"/>
          </a:p>
        </p:txBody>
      </p:sp>
      <p:sp>
        <p:nvSpPr>
          <p:cNvPr id="7" name="CuadroTexto 6">
            <a:extLst>
              <a:ext uri="{FF2B5EF4-FFF2-40B4-BE49-F238E27FC236}">
                <a16:creationId xmlns:a16="http://schemas.microsoft.com/office/drawing/2014/main" id="{458397E8-C3BB-41C6-9E89-25AA69EB5D80}"/>
              </a:ext>
            </a:extLst>
          </p:cNvPr>
          <p:cNvSpPr txBox="1"/>
          <p:nvPr/>
        </p:nvSpPr>
        <p:spPr>
          <a:xfrm>
            <a:off x="5029200" y="3812702"/>
            <a:ext cx="584200" cy="369332"/>
          </a:xfrm>
          <a:prstGeom prst="rect">
            <a:avLst/>
          </a:prstGeom>
          <a:noFill/>
        </p:spPr>
        <p:txBody>
          <a:bodyPr wrap="square" rtlCol="0">
            <a:spAutoFit/>
          </a:bodyPr>
          <a:lstStyle/>
          <a:p>
            <a:r>
              <a:rPr lang="es-AR" dirty="0">
                <a:solidFill>
                  <a:srgbClr val="00B0F0"/>
                </a:solidFill>
                <a:latin typeface="AlBayan"/>
              </a:rPr>
              <a:t>a)</a:t>
            </a:r>
          </a:p>
        </p:txBody>
      </p:sp>
      <p:sp>
        <p:nvSpPr>
          <p:cNvPr id="20" name="CuadroTexto 19">
            <a:extLst>
              <a:ext uri="{FF2B5EF4-FFF2-40B4-BE49-F238E27FC236}">
                <a16:creationId xmlns:a16="http://schemas.microsoft.com/office/drawing/2014/main" id="{354B5C76-4653-464B-97B2-DF415EFE9425}"/>
              </a:ext>
            </a:extLst>
          </p:cNvPr>
          <p:cNvSpPr txBox="1"/>
          <p:nvPr/>
        </p:nvSpPr>
        <p:spPr>
          <a:xfrm>
            <a:off x="5029200" y="4300639"/>
            <a:ext cx="584200" cy="369332"/>
          </a:xfrm>
          <a:prstGeom prst="rect">
            <a:avLst/>
          </a:prstGeom>
          <a:noFill/>
        </p:spPr>
        <p:txBody>
          <a:bodyPr wrap="square" rtlCol="0">
            <a:spAutoFit/>
          </a:bodyPr>
          <a:lstStyle/>
          <a:p>
            <a:r>
              <a:rPr lang="es-AR" dirty="0">
                <a:solidFill>
                  <a:srgbClr val="00B0F0"/>
                </a:solidFill>
                <a:latin typeface="AlBayan"/>
              </a:rPr>
              <a:t>b)</a:t>
            </a:r>
          </a:p>
        </p:txBody>
      </p:sp>
      <p:sp>
        <p:nvSpPr>
          <p:cNvPr id="21" name="CuadroTexto 20">
            <a:extLst>
              <a:ext uri="{FF2B5EF4-FFF2-40B4-BE49-F238E27FC236}">
                <a16:creationId xmlns:a16="http://schemas.microsoft.com/office/drawing/2014/main" id="{DA2E347F-6F1A-4261-9E33-940E17991889}"/>
              </a:ext>
            </a:extLst>
          </p:cNvPr>
          <p:cNvSpPr txBox="1"/>
          <p:nvPr/>
        </p:nvSpPr>
        <p:spPr>
          <a:xfrm>
            <a:off x="5040086" y="5403583"/>
            <a:ext cx="584200" cy="369332"/>
          </a:xfrm>
          <a:prstGeom prst="rect">
            <a:avLst/>
          </a:prstGeom>
          <a:noFill/>
        </p:spPr>
        <p:txBody>
          <a:bodyPr wrap="square" rtlCol="0">
            <a:spAutoFit/>
          </a:bodyPr>
          <a:lstStyle/>
          <a:p>
            <a:r>
              <a:rPr lang="es-AR" dirty="0">
                <a:solidFill>
                  <a:srgbClr val="00B0F0"/>
                </a:solidFill>
                <a:latin typeface="AlBayan"/>
              </a:rPr>
              <a:t>d)</a:t>
            </a:r>
          </a:p>
        </p:txBody>
      </p:sp>
      <p:sp>
        <p:nvSpPr>
          <p:cNvPr id="22" name="CuadroTexto 21">
            <a:extLst>
              <a:ext uri="{FF2B5EF4-FFF2-40B4-BE49-F238E27FC236}">
                <a16:creationId xmlns:a16="http://schemas.microsoft.com/office/drawing/2014/main" id="{0E9A8715-B04B-4139-8449-752A9A526BCC}"/>
              </a:ext>
            </a:extLst>
          </p:cNvPr>
          <p:cNvSpPr txBox="1"/>
          <p:nvPr/>
        </p:nvSpPr>
        <p:spPr>
          <a:xfrm>
            <a:off x="5029200" y="4869934"/>
            <a:ext cx="584200" cy="369332"/>
          </a:xfrm>
          <a:prstGeom prst="rect">
            <a:avLst/>
          </a:prstGeom>
          <a:noFill/>
        </p:spPr>
        <p:txBody>
          <a:bodyPr wrap="square" rtlCol="0">
            <a:spAutoFit/>
          </a:bodyPr>
          <a:lstStyle/>
          <a:p>
            <a:r>
              <a:rPr lang="es-AR" dirty="0">
                <a:solidFill>
                  <a:srgbClr val="00B0F0"/>
                </a:solidFill>
                <a:latin typeface="AlBayan"/>
              </a:rPr>
              <a:t>c)</a:t>
            </a:r>
          </a:p>
        </p:txBody>
      </p:sp>
      <p:sp>
        <p:nvSpPr>
          <p:cNvPr id="23" name="CuadroTexto 22">
            <a:extLst>
              <a:ext uri="{FF2B5EF4-FFF2-40B4-BE49-F238E27FC236}">
                <a16:creationId xmlns:a16="http://schemas.microsoft.com/office/drawing/2014/main" id="{4C7688E3-C2C3-411A-B30B-67CC1D01EECC}"/>
              </a:ext>
            </a:extLst>
          </p:cNvPr>
          <p:cNvSpPr txBox="1"/>
          <p:nvPr/>
        </p:nvSpPr>
        <p:spPr>
          <a:xfrm>
            <a:off x="5040086" y="5937232"/>
            <a:ext cx="584200" cy="369332"/>
          </a:xfrm>
          <a:prstGeom prst="rect">
            <a:avLst/>
          </a:prstGeom>
          <a:noFill/>
        </p:spPr>
        <p:txBody>
          <a:bodyPr wrap="square" rtlCol="0">
            <a:spAutoFit/>
          </a:bodyPr>
          <a:lstStyle/>
          <a:p>
            <a:r>
              <a:rPr lang="es-AR" dirty="0">
                <a:solidFill>
                  <a:srgbClr val="00B0F0"/>
                </a:solidFill>
                <a:latin typeface="AlBayan"/>
              </a:rPr>
              <a:t>e)</a:t>
            </a:r>
          </a:p>
        </p:txBody>
      </p:sp>
      <p:sp>
        <p:nvSpPr>
          <p:cNvPr id="8" name="CuadroTexto 7">
            <a:extLst>
              <a:ext uri="{FF2B5EF4-FFF2-40B4-BE49-F238E27FC236}">
                <a16:creationId xmlns:a16="http://schemas.microsoft.com/office/drawing/2014/main" id="{90B9B5E1-A596-46A8-8636-5863E4020F54}"/>
              </a:ext>
            </a:extLst>
          </p:cNvPr>
          <p:cNvSpPr txBox="1"/>
          <p:nvPr/>
        </p:nvSpPr>
        <p:spPr>
          <a:xfrm rot="2067408">
            <a:off x="10536860" y="2894503"/>
            <a:ext cx="1524000" cy="369332"/>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a:solidFill>
                  <a:schemeClr val="tx1"/>
                </a:solidFill>
              </a:rPr>
              <a:t>enunciado</a:t>
            </a:r>
          </a:p>
        </p:txBody>
      </p:sp>
      <p:sp>
        <p:nvSpPr>
          <p:cNvPr id="24" name="CuadroTexto 23">
            <a:extLst>
              <a:ext uri="{FF2B5EF4-FFF2-40B4-BE49-F238E27FC236}">
                <a16:creationId xmlns:a16="http://schemas.microsoft.com/office/drawing/2014/main" id="{10FFF026-221A-4AFA-A440-4C31772E6804}"/>
              </a:ext>
            </a:extLst>
          </p:cNvPr>
          <p:cNvSpPr txBox="1"/>
          <p:nvPr/>
        </p:nvSpPr>
        <p:spPr>
          <a:xfrm rot="2067408">
            <a:off x="9193152" y="4658520"/>
            <a:ext cx="1524000" cy="646331"/>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err="1">
                <a:solidFill>
                  <a:schemeClr val="tx1"/>
                </a:solidFill>
              </a:rPr>
              <a:t>fbf</a:t>
            </a:r>
            <a:r>
              <a:rPr lang="es-AR" dirty="0">
                <a:solidFill>
                  <a:schemeClr val="tx1"/>
                </a:solidFill>
              </a:rPr>
              <a:t> en el lenguaje </a:t>
            </a:r>
          </a:p>
        </p:txBody>
      </p:sp>
      <p:sp>
        <p:nvSpPr>
          <p:cNvPr id="26" name="CuadroTexto 25">
            <a:extLst>
              <a:ext uri="{FF2B5EF4-FFF2-40B4-BE49-F238E27FC236}">
                <a16:creationId xmlns:a16="http://schemas.microsoft.com/office/drawing/2014/main" id="{7D054D8C-1B0F-4978-81A9-B11CAABECF94}"/>
              </a:ext>
            </a:extLst>
          </p:cNvPr>
          <p:cNvSpPr txBox="1"/>
          <p:nvPr/>
        </p:nvSpPr>
        <p:spPr>
          <a:xfrm rot="2067408">
            <a:off x="2884810" y="2333880"/>
            <a:ext cx="1524000" cy="369332"/>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AR" dirty="0">
                <a:solidFill>
                  <a:schemeClr val="tx1"/>
                </a:solidFill>
              </a:rPr>
              <a:t>lenguaje</a:t>
            </a:r>
          </a:p>
        </p:txBody>
      </p:sp>
      <p:sp>
        <p:nvSpPr>
          <p:cNvPr id="19" name="CuadroTexto 18">
            <a:extLst>
              <a:ext uri="{FF2B5EF4-FFF2-40B4-BE49-F238E27FC236}">
                <a16:creationId xmlns:a16="http://schemas.microsoft.com/office/drawing/2014/main" id="{4E5F908E-A1E3-40FC-AC5A-A66048A10EDE}"/>
              </a:ext>
            </a:extLst>
          </p:cNvPr>
          <p:cNvSpPr txBox="1"/>
          <p:nvPr/>
        </p:nvSpPr>
        <p:spPr>
          <a:xfrm>
            <a:off x="5635467" y="5963165"/>
            <a:ext cx="4675414" cy="369332"/>
          </a:xfrm>
          <a:prstGeom prst="rect">
            <a:avLst/>
          </a:prstGeom>
          <a:noFill/>
        </p:spPr>
        <p:txBody>
          <a:bodyPr wrap="square" rtlCol="0">
            <a:spAutoFit/>
          </a:bodyPr>
          <a:lstStyle/>
          <a:p>
            <a:r>
              <a:rPr lang="es-MX" sz="1800" dirty="0">
                <a:sym typeface="Symbol" panose="05050102010706020507" pitchFamily="18" charset="2"/>
              </a:rPr>
              <a:t>(x (P2(x) </a:t>
            </a:r>
            <a:r>
              <a:rPr lang="en-US" altLang="zh-CN" kern="0" dirty="0">
                <a:solidFill>
                  <a:srgbClr val="000000"/>
                </a:solidFill>
                <a:latin typeface="Calibri" panose="020F0502020204030204" pitchFamily="34" charset="0"/>
                <a:ea typeface="Arial Unicode MS" pitchFamily="34" charset="0"/>
                <a:cs typeface="Calibri" panose="020F0502020204030204" pitchFamily="34" charset="0"/>
              </a:rPr>
              <a:t>⇒</a:t>
            </a:r>
            <a:r>
              <a:rPr lang="es-MX" sz="1800" dirty="0">
                <a:sym typeface="Symbol" panose="05050102010706020507" pitchFamily="18" charset="2"/>
              </a:rPr>
              <a:t>  T1(x)))</a:t>
            </a:r>
            <a:endParaRPr lang="es-AR" dirty="0"/>
          </a:p>
        </p:txBody>
      </p:sp>
    </p:spTree>
    <p:extLst>
      <p:ext uri="{BB962C8B-B14F-4D97-AF65-F5344CB8AC3E}">
        <p14:creationId xmlns:p14="http://schemas.microsoft.com/office/powerpoint/2010/main" val="259814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3" grpId="0"/>
      <p:bldP spid="14" grpId="0"/>
      <p:bldP spid="15" grpId="0"/>
      <p:bldP spid="7" grpId="0"/>
      <p:bldP spid="20" grpId="0"/>
      <p:bldP spid="21" grpId="0"/>
      <p:bldP spid="22" grpId="0"/>
      <p:bldP spid="23" grpId="0"/>
      <p:bldP spid="8" grpId="0" animBg="1"/>
      <p:bldP spid="24" grpId="0" animBg="1"/>
      <p:bldP spid="26"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áminas con frases motivadoras para emprendedores - Paperblog | Frases  motivadoras, Frases motivadoras para estudiantes, Frases positivas">
            <a:extLst>
              <a:ext uri="{FF2B5EF4-FFF2-40B4-BE49-F238E27FC236}">
                <a16:creationId xmlns:a16="http://schemas.microsoft.com/office/drawing/2014/main" id="{2561319F-ED74-48BE-9BA2-3FF93275C7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180" y="266700"/>
            <a:ext cx="4463820" cy="63246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813C9161-A8C9-4214-9D42-4D07A4254E23}"/>
              </a:ext>
            </a:extLst>
          </p:cNvPr>
          <p:cNvSpPr txBox="1"/>
          <p:nvPr/>
        </p:nvSpPr>
        <p:spPr>
          <a:xfrm>
            <a:off x="7149193" y="868650"/>
            <a:ext cx="4191000" cy="369332"/>
          </a:xfrm>
          <a:prstGeom prst="rect">
            <a:avLst/>
          </a:prstGeom>
          <a:noFill/>
        </p:spPr>
        <p:txBody>
          <a:bodyPr wrap="square" rtlCol="0">
            <a:spAutoFit/>
          </a:bodyPr>
          <a:lstStyle/>
          <a:p>
            <a:r>
              <a:rPr lang="es-AR" dirty="0"/>
              <a:t>Universo: estudiantes </a:t>
            </a:r>
            <a:r>
              <a:rPr lang="es-AR" dirty="0" err="1"/>
              <a:t>RPyA</a:t>
            </a:r>
            <a:r>
              <a:rPr lang="es-AR" dirty="0"/>
              <a:t> 2021</a:t>
            </a:r>
          </a:p>
        </p:txBody>
      </p:sp>
      <p:sp>
        <p:nvSpPr>
          <p:cNvPr id="5" name="CuadroTexto 4">
            <a:extLst>
              <a:ext uri="{FF2B5EF4-FFF2-40B4-BE49-F238E27FC236}">
                <a16:creationId xmlns:a16="http://schemas.microsoft.com/office/drawing/2014/main" id="{E2EE6610-97A0-40EC-9969-9C9A2DE55E26}"/>
              </a:ext>
            </a:extLst>
          </p:cNvPr>
          <p:cNvSpPr txBox="1"/>
          <p:nvPr/>
        </p:nvSpPr>
        <p:spPr>
          <a:xfrm>
            <a:off x="7010400" y="4114800"/>
            <a:ext cx="5250601" cy="523220"/>
          </a:xfrm>
          <a:prstGeom prst="rect">
            <a:avLst/>
          </a:prstGeom>
          <a:noFill/>
        </p:spPr>
        <p:txBody>
          <a:bodyPr wrap="square" rtlCol="0">
            <a:spAutoFit/>
          </a:bodyPr>
          <a:lstStyle/>
          <a:p>
            <a:r>
              <a:rPr lang="es-MX" sz="2800" dirty="0">
                <a:sym typeface="Symbol" panose="05050102010706020507" pitchFamily="18" charset="2"/>
              </a:rPr>
              <a:t>(x (</a:t>
            </a:r>
            <a:r>
              <a:rPr lang="es-MX" sz="2800" dirty="0">
                <a:latin typeface="Calibri" panose="020F0502020204030204" pitchFamily="34" charset="0"/>
                <a:cs typeface="Calibri" panose="020F0502020204030204" pitchFamily="34" charset="0"/>
              </a:rPr>
              <a:t>¬ </a:t>
            </a:r>
            <a:r>
              <a:rPr lang="es-MX" sz="2800" dirty="0"/>
              <a:t>Limites(x)</a:t>
            </a:r>
            <a:r>
              <a:rPr lang="es-MX" sz="2800" dirty="0">
                <a:sym typeface="Symbol" panose="05050102010706020507" pitchFamily="18" charset="2"/>
              </a:rPr>
              <a:t> </a:t>
            </a:r>
            <a:r>
              <a:rPr lang="en-US" altLang="zh-CN" sz="2800" kern="0" dirty="0">
                <a:solidFill>
                  <a:srgbClr val="000000"/>
                </a:solidFill>
                <a:latin typeface="Calibri" panose="020F0502020204030204" pitchFamily="34" charset="0"/>
                <a:ea typeface="Arial Unicode MS" pitchFamily="34" charset="0"/>
                <a:cs typeface="Calibri" panose="020F0502020204030204" pitchFamily="34" charset="0"/>
              </a:rPr>
              <a:t>⇒  </a:t>
            </a:r>
            <a:r>
              <a:rPr lang="es-MX" sz="2800" dirty="0">
                <a:sym typeface="Symbol" panose="05050102010706020507" pitchFamily="18" charset="2"/>
              </a:rPr>
              <a:t>Lograr(x)</a:t>
            </a:r>
            <a:r>
              <a:rPr lang="es-AR" sz="2800" dirty="0">
                <a:sym typeface="Symbol" panose="05050102010706020507" pitchFamily="18" charset="2"/>
              </a:rPr>
              <a:t>))</a:t>
            </a:r>
            <a:endParaRPr lang="es-AR" sz="2800" dirty="0"/>
          </a:p>
        </p:txBody>
      </p:sp>
      <p:sp>
        <p:nvSpPr>
          <p:cNvPr id="3" name="CuadroTexto 2">
            <a:extLst>
              <a:ext uri="{FF2B5EF4-FFF2-40B4-BE49-F238E27FC236}">
                <a16:creationId xmlns:a16="http://schemas.microsoft.com/office/drawing/2014/main" id="{B2FEC915-85D3-45F4-98E4-DFF958003B10}"/>
              </a:ext>
            </a:extLst>
          </p:cNvPr>
          <p:cNvSpPr txBox="1"/>
          <p:nvPr/>
        </p:nvSpPr>
        <p:spPr>
          <a:xfrm>
            <a:off x="7149193" y="1581368"/>
            <a:ext cx="5410200" cy="1477328"/>
          </a:xfrm>
          <a:prstGeom prst="rect">
            <a:avLst/>
          </a:prstGeom>
          <a:noFill/>
        </p:spPr>
        <p:txBody>
          <a:bodyPr wrap="square" rtlCol="0">
            <a:spAutoFit/>
          </a:bodyPr>
          <a:lstStyle/>
          <a:p>
            <a:r>
              <a:rPr lang="es-MX" dirty="0"/>
              <a:t>Predicados </a:t>
            </a:r>
          </a:p>
          <a:p>
            <a:endParaRPr lang="es-MX" dirty="0"/>
          </a:p>
          <a:p>
            <a:r>
              <a:rPr lang="es-MX" dirty="0"/>
              <a:t>Limites(x): “el entusiasmo de x tiene límites”</a:t>
            </a:r>
          </a:p>
          <a:p>
            <a:r>
              <a:rPr lang="es-MX" dirty="0">
                <a:sym typeface="Symbol" panose="05050102010706020507" pitchFamily="18" charset="2"/>
              </a:rPr>
              <a:t> </a:t>
            </a:r>
          </a:p>
          <a:p>
            <a:r>
              <a:rPr lang="es-MX" sz="1800" dirty="0">
                <a:sym typeface="Symbol" panose="05050102010706020507" pitchFamily="18" charset="2"/>
              </a:rPr>
              <a:t>Lograr(x): “x es capaz de lograr lo que sea”</a:t>
            </a:r>
            <a:endParaRPr lang="es-AR" dirty="0"/>
          </a:p>
        </p:txBody>
      </p:sp>
    </p:spTree>
    <p:extLst>
      <p:ext uri="{BB962C8B-B14F-4D97-AF65-F5344CB8AC3E}">
        <p14:creationId xmlns:p14="http://schemas.microsoft.com/office/powerpoint/2010/main" val="364159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133600" y="432681"/>
            <a:ext cx="8229600" cy="707886"/>
          </a:xfrm>
        </p:spPr>
        <p:txBody>
          <a:bodyPr/>
          <a:lstStyle/>
          <a:p>
            <a:r>
              <a:rPr lang="es-ES" b="1" dirty="0">
                <a:effectLst>
                  <a:outerShdw blurRad="38100" dist="38100" dir="2700000" algn="tl">
                    <a:srgbClr val="000000">
                      <a:alpha val="43137"/>
                    </a:srgbClr>
                  </a:outerShdw>
                </a:effectLst>
                <a:latin typeface="Bradley Hand ITC" pitchFamily="66" charset="0"/>
                <a:cs typeface="Arial" pitchFamily="34" charset="0"/>
              </a:rPr>
              <a:t>Objetivos</a:t>
            </a:r>
          </a:p>
        </p:txBody>
      </p:sp>
      <p:sp>
        <p:nvSpPr>
          <p:cNvPr id="6" name="Marcador de contenido 13"/>
          <p:cNvSpPr>
            <a:spLocks noGrp="1"/>
          </p:cNvSpPr>
          <p:nvPr>
            <p:ph idx="1"/>
          </p:nvPr>
        </p:nvSpPr>
        <p:spPr>
          <a:xfrm>
            <a:off x="2133600" y="2057400"/>
            <a:ext cx="9220200" cy="4572000"/>
          </a:xfrm>
        </p:spPr>
        <p:txBody>
          <a:bodyPr>
            <a:noAutofit/>
          </a:bodyPr>
          <a:lstStyle/>
          <a:p>
            <a:r>
              <a:rPr lang="es-AR" sz="2400" i="0" u="none" strike="noStrike" baseline="0" dirty="0">
                <a:latin typeface="Calibri" panose="020F0502020204030204" pitchFamily="34" charset="0"/>
                <a:cs typeface="Calibri" panose="020F0502020204030204" pitchFamily="34" charset="0"/>
              </a:rPr>
              <a:t>Construir </a:t>
            </a:r>
            <a:r>
              <a:rPr lang="es-AR" sz="2400" dirty="0">
                <a:latin typeface="Calibri" panose="020F0502020204030204" pitchFamily="34" charset="0"/>
                <a:cs typeface="Calibri" panose="020F0502020204030204" pitchFamily="34" charset="0"/>
              </a:rPr>
              <a:t>Fórmulas bien formadas (</a:t>
            </a:r>
            <a:r>
              <a:rPr lang="es-AR" sz="2400" dirty="0" err="1">
                <a:latin typeface="Calibri" panose="020F0502020204030204" pitchFamily="34" charset="0"/>
                <a:cs typeface="Calibri" panose="020F0502020204030204" pitchFamily="34" charset="0"/>
              </a:rPr>
              <a:t>fbf</a:t>
            </a:r>
            <a:r>
              <a:rPr lang="es-AR" sz="2400" dirty="0">
                <a:latin typeface="Calibri" panose="020F0502020204030204" pitchFamily="34" charset="0"/>
                <a:cs typeface="Calibri" panose="020F0502020204030204" pitchFamily="34" charset="0"/>
              </a:rPr>
              <a:t>) en el lenguaje de la lógica de predicados a partir de enunciados en lenguaje natural </a:t>
            </a:r>
            <a:endParaRPr lang="es-AR" sz="2400" i="0" u="none" strike="noStrike" baseline="0" dirty="0">
              <a:latin typeface="Calibri" panose="020F0502020204030204" pitchFamily="34" charset="0"/>
              <a:cs typeface="Calibri" panose="020F0502020204030204" pitchFamily="34" charset="0"/>
            </a:endParaRPr>
          </a:p>
          <a:p>
            <a:pPr algn="l"/>
            <a:r>
              <a:rPr lang="es-AR" sz="2400" i="0" u="none" strike="noStrike" baseline="0" dirty="0">
                <a:latin typeface="Calibri" panose="020F0502020204030204" pitchFamily="34" charset="0"/>
                <a:cs typeface="Calibri" panose="020F0502020204030204" pitchFamily="34" charset="0"/>
              </a:rPr>
              <a:t>¿Por qué no alcanza la Lógica Proposicional para expresar todos los enunciados?</a:t>
            </a:r>
          </a:p>
          <a:p>
            <a:pPr algn="l"/>
            <a:r>
              <a:rPr lang="es-MX" sz="2400" i="0" u="none" strike="noStrike" baseline="0" dirty="0">
                <a:latin typeface="Calibri" panose="020F0502020204030204" pitchFamily="34" charset="0"/>
                <a:cs typeface="Calibri" panose="020F0502020204030204" pitchFamily="34" charset="0"/>
              </a:rPr>
              <a:t>¿Cuál es el Lenguaje de la Lógica de Predicados?</a:t>
            </a:r>
          </a:p>
          <a:p>
            <a:pPr algn="l"/>
            <a:endParaRPr lang="es-MX" sz="2400" i="0" u="none" strike="noStrike" baseline="0" dirty="0">
              <a:latin typeface="Calibri" panose="020F0502020204030204" pitchFamily="34" charset="0"/>
              <a:cs typeface="Calibri" panose="020F0502020204030204" pitchFamily="34" charset="0"/>
            </a:endParaRPr>
          </a:p>
          <a:p>
            <a:r>
              <a:rPr lang="es-MX" sz="2400" i="0" u="none" strike="noStrike" baseline="0" dirty="0">
                <a:latin typeface="Calibri" panose="020F0502020204030204" pitchFamily="34" charset="0"/>
                <a:cs typeface="Calibri" panose="020F0502020204030204" pitchFamily="34" charset="0"/>
              </a:rPr>
              <a:t>¿Cómo niego a un cuantificador?</a:t>
            </a:r>
          </a:p>
          <a:p>
            <a:r>
              <a:rPr lang="es-MX" sz="2400" dirty="0">
                <a:latin typeface="Calibri" panose="020F0502020204030204" pitchFamily="34" charset="0"/>
                <a:cs typeface="Calibri" panose="020F0502020204030204" pitchFamily="34" charset="0"/>
              </a:rPr>
              <a:t>¿Qué significa que una variable esté ligada o sea libre?</a:t>
            </a:r>
            <a:endParaRPr lang="es-MX" sz="2400" i="0" u="none" strike="noStrike" baseline="0" dirty="0">
              <a:latin typeface="Calibri" panose="020F0502020204030204" pitchFamily="34" charset="0"/>
              <a:cs typeface="Calibri" panose="020F0502020204030204" pitchFamily="34" charset="0"/>
            </a:endParaRPr>
          </a:p>
        </p:txBody>
      </p:sp>
      <p:sp>
        <p:nvSpPr>
          <p:cNvPr id="5" name="CuadroTexto 4">
            <a:extLst>
              <a:ext uri="{FF2B5EF4-FFF2-40B4-BE49-F238E27FC236}">
                <a16:creationId xmlns:a16="http://schemas.microsoft.com/office/drawing/2014/main" id="{E3D2D1F9-07B6-4C1B-94C6-942CF0E5F30E}"/>
              </a:ext>
            </a:extLst>
          </p:cNvPr>
          <p:cNvSpPr txBox="1"/>
          <p:nvPr/>
        </p:nvSpPr>
        <p:spPr>
          <a:xfrm>
            <a:off x="3124200" y="4343400"/>
            <a:ext cx="2971800"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s-AR" dirty="0">
                <a:latin typeface="Calibri" panose="020F0502020204030204" pitchFamily="34" charset="0"/>
                <a:cs typeface="Calibri" panose="020F0502020204030204" pitchFamily="34" charset="0"/>
              </a:rPr>
              <a:t>Fórmulas bien formadas (</a:t>
            </a:r>
            <a:r>
              <a:rPr lang="es-AR" dirty="0" err="1">
                <a:latin typeface="Calibri" panose="020F0502020204030204" pitchFamily="34" charset="0"/>
                <a:cs typeface="Calibri" panose="020F0502020204030204" pitchFamily="34" charset="0"/>
              </a:rPr>
              <a:t>fbf</a:t>
            </a:r>
            <a:r>
              <a:rPr lang="es-AR"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78155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286000" y="182204"/>
            <a:ext cx="8952256" cy="1020354"/>
          </a:xfrm>
        </p:spPr>
        <p:txBody>
          <a:bodyPr>
            <a:normAutofit fontScale="90000"/>
          </a:bodyPr>
          <a:lstStyle/>
          <a:p>
            <a:pPr algn="l"/>
            <a:r>
              <a:rPr lang="es-MX" sz="3600" b="1" i="0" u="none" strike="noStrike" baseline="0" dirty="0">
                <a:latin typeface="Bradley Hand ITC" panose="03070402050302030203" pitchFamily="66" charset="0"/>
                <a:cs typeface="Calibri" panose="020F0502020204030204" pitchFamily="34" charset="0"/>
              </a:rPr>
              <a:t>¿Por qué no alcanza la Lógica Proposicional para expresar todos los enunciados?</a:t>
            </a:r>
          </a:p>
        </p:txBody>
      </p:sp>
      <p:sp>
        <p:nvSpPr>
          <p:cNvPr id="17" name="16 Rectángulo redondeado"/>
          <p:cNvSpPr/>
          <p:nvPr/>
        </p:nvSpPr>
        <p:spPr>
          <a:xfrm>
            <a:off x="449750" y="1524868"/>
            <a:ext cx="4572002" cy="2970566"/>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r>
              <a:rPr lang="es-MX" dirty="0"/>
              <a:t>La </a:t>
            </a:r>
            <a:r>
              <a:rPr lang="es-MX" b="1" dirty="0"/>
              <a:t>lógica proposicional</a:t>
            </a:r>
            <a:r>
              <a:rPr lang="es-MX" dirty="0"/>
              <a:t> o </a:t>
            </a:r>
            <a:r>
              <a:rPr lang="es-MX" b="1" dirty="0"/>
              <a:t>lógica</a:t>
            </a:r>
            <a:r>
              <a:rPr lang="es-MX" dirty="0"/>
              <a:t> de orden cero es la rama de la </a:t>
            </a:r>
            <a:r>
              <a:rPr lang="es-MX" b="1" dirty="0"/>
              <a:t>lógica</a:t>
            </a:r>
            <a:r>
              <a:rPr lang="es-MX" dirty="0"/>
              <a:t> matemática </a:t>
            </a:r>
            <a:r>
              <a:rPr lang="es-MX" b="1" dirty="0"/>
              <a:t>que estudia:</a:t>
            </a:r>
          </a:p>
          <a:p>
            <a:pPr marL="285750" indent="-285750">
              <a:buFont typeface="Wingdings" panose="05000000000000000000" pitchFamily="2" charset="2"/>
              <a:buChar char="v"/>
            </a:pPr>
            <a:r>
              <a:rPr lang="es-MX" dirty="0"/>
              <a:t>proposiciones, afirmaciones u oraciones, </a:t>
            </a:r>
          </a:p>
          <a:p>
            <a:pPr marL="285750" indent="-285750">
              <a:buFont typeface="Wingdings" panose="05000000000000000000" pitchFamily="2" charset="2"/>
              <a:buChar char="v"/>
            </a:pPr>
            <a:r>
              <a:rPr lang="es-MX" dirty="0"/>
              <a:t>los métodos de vincularlas mediante conectores lógicos y </a:t>
            </a:r>
          </a:p>
          <a:p>
            <a:pPr marL="285750" indent="-285750">
              <a:buFont typeface="Wingdings" panose="05000000000000000000" pitchFamily="2" charset="2"/>
              <a:buChar char="v"/>
            </a:pPr>
            <a:r>
              <a:rPr lang="es-MX" dirty="0"/>
              <a:t>las relaciones y propiedades que se derivan de esos procedimientos.</a:t>
            </a:r>
            <a:endParaRPr lang="es-AR" sz="2800" dirty="0">
              <a:latin typeface="Franklin Gothic Medium" panose="020B0603020102020204" pitchFamily="34" charset="0"/>
              <a:cs typeface="Arial" pitchFamily="34" charset="0"/>
            </a:endParaRPr>
          </a:p>
        </p:txBody>
      </p:sp>
      <p:sp>
        <p:nvSpPr>
          <p:cNvPr id="16" name="6 Rectángulo redondeado">
            <a:extLst>
              <a:ext uri="{FF2B5EF4-FFF2-40B4-BE49-F238E27FC236}">
                <a16:creationId xmlns:a16="http://schemas.microsoft.com/office/drawing/2014/main" id="{4EC19D5E-444B-4217-8853-0EED851F8B08}"/>
              </a:ext>
            </a:extLst>
          </p:cNvPr>
          <p:cNvSpPr/>
          <p:nvPr/>
        </p:nvSpPr>
        <p:spPr>
          <a:xfrm>
            <a:off x="5797620" y="2504970"/>
            <a:ext cx="5944630" cy="3972030"/>
          </a:xfrm>
          <a:prstGeom prst="roundRect">
            <a:avLst/>
          </a:prstGeom>
          <a:solidFill>
            <a:schemeClr val="accent2">
              <a:lumMod val="20000"/>
              <a:lumOff val="8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eaLnBrk="0"/>
            <a:r>
              <a:rPr lang="es-AR" dirty="0">
                <a:solidFill>
                  <a:schemeClr val="tx1"/>
                </a:solidFill>
                <a:latin typeface="Calibri" panose="020F0502020204030204" pitchFamily="34" charset="0"/>
                <a:cs typeface="Calibri" panose="020F0502020204030204" pitchFamily="34" charset="0"/>
              </a:rPr>
              <a:t>Ejemplo:</a:t>
            </a:r>
          </a:p>
          <a:p>
            <a:pPr eaLnBrk="0"/>
            <a:r>
              <a:rPr lang="es-AR" dirty="0">
                <a:solidFill>
                  <a:schemeClr val="tx1"/>
                </a:solidFill>
                <a:latin typeface="Calibri" panose="020F0502020204030204" pitchFamily="34" charset="0"/>
                <a:cs typeface="Calibri" panose="020F0502020204030204" pitchFamily="34" charset="0"/>
              </a:rPr>
              <a:t>P: “El tipo del producto es B” </a:t>
            </a:r>
          </a:p>
          <a:p>
            <a:pPr eaLnBrk="0"/>
            <a:r>
              <a:rPr lang="es-AR" dirty="0">
                <a:solidFill>
                  <a:schemeClr val="tx1"/>
                </a:solidFill>
                <a:latin typeface="Calibri" panose="020F0502020204030204" pitchFamily="34" charset="0"/>
                <a:cs typeface="Calibri" panose="020F0502020204030204" pitchFamily="34" charset="0"/>
              </a:rPr>
              <a:t>Q: “El precio del producto es mayor que 100”</a:t>
            </a:r>
          </a:p>
          <a:p>
            <a:pPr eaLnBrk="0"/>
            <a:r>
              <a:rPr lang="es-AR" dirty="0">
                <a:solidFill>
                  <a:schemeClr val="tx1"/>
                </a:solidFill>
                <a:latin typeface="Calibri" panose="020F0502020204030204" pitchFamily="34" charset="0"/>
                <a:cs typeface="Calibri" panose="020F0502020204030204" pitchFamily="34" charset="0"/>
              </a:rPr>
              <a:t>R: “El valor de contador se incrementa en 1”</a:t>
            </a:r>
          </a:p>
          <a:p>
            <a:pPr eaLnBrk="0"/>
            <a:endParaRPr lang="es-AR" dirty="0">
              <a:solidFill>
                <a:schemeClr val="tx1"/>
              </a:solidFill>
              <a:latin typeface="Calibri" panose="020F0502020204030204" pitchFamily="34" charset="0"/>
              <a:cs typeface="Calibri" panose="020F0502020204030204" pitchFamily="34" charset="0"/>
            </a:endParaRPr>
          </a:p>
          <a:p>
            <a:pPr eaLnBrk="0"/>
            <a:r>
              <a:rPr lang="es-AR" dirty="0">
                <a:solidFill>
                  <a:schemeClr val="tx1"/>
                </a:solidFill>
                <a:latin typeface="Calibri" panose="020F0502020204030204" pitchFamily="34" charset="0"/>
                <a:cs typeface="Calibri" panose="020F0502020204030204" pitchFamily="34" charset="0"/>
              </a:rPr>
              <a:t>“Si el tipo del producto es B o su precio es mayor que 100 entonces el valor de contador se incrementa en 1”</a:t>
            </a:r>
          </a:p>
          <a:p>
            <a:pPr eaLnBrk="0"/>
            <a:endParaRPr lang="es-AR" dirty="0">
              <a:solidFill>
                <a:schemeClr val="tx1"/>
              </a:solidFill>
              <a:latin typeface="Calibri" panose="020F0502020204030204" pitchFamily="34" charset="0"/>
              <a:cs typeface="Calibri" panose="020F0502020204030204" pitchFamily="34" charset="0"/>
            </a:endParaRPr>
          </a:p>
          <a:p>
            <a:pPr eaLnBrk="0"/>
            <a:r>
              <a:rPr lang="es-AR" dirty="0">
                <a:solidFill>
                  <a:schemeClr val="tx1"/>
                </a:solidFill>
                <a:latin typeface="Calibri" panose="020F0502020204030204" pitchFamily="34" charset="0"/>
                <a:cs typeface="Calibri" panose="020F0502020204030204" pitchFamily="34" charset="0"/>
              </a:rPr>
              <a:t>En lógica Proposicional lo expresaríamos:</a:t>
            </a:r>
          </a:p>
          <a:p>
            <a:pPr eaLnBrk="0"/>
            <a:endParaRPr lang="es-AR" dirty="0">
              <a:solidFill>
                <a:schemeClr val="tx1"/>
              </a:solidFill>
              <a:latin typeface="Calibri" panose="020F0502020204030204" pitchFamily="34" charset="0"/>
              <a:cs typeface="Calibri" panose="020F0502020204030204" pitchFamily="34" charset="0"/>
            </a:endParaRPr>
          </a:p>
          <a:p>
            <a:pPr algn="ctr" eaLnBrk="0"/>
            <a:r>
              <a:rPr lang="es-AR" dirty="0">
                <a:solidFill>
                  <a:schemeClr val="tx1"/>
                </a:solidFill>
                <a:latin typeface="Calibri" panose="020F0502020204030204" pitchFamily="34" charset="0"/>
                <a:cs typeface="Calibri" panose="020F0502020204030204" pitchFamily="34" charset="0"/>
              </a:rPr>
              <a:t>(P ∨ Q)  ⇒ R)  </a:t>
            </a:r>
          </a:p>
          <a:p>
            <a:pPr eaLnBrk="0"/>
            <a:r>
              <a:rPr lang="es-AR" dirty="0">
                <a:solidFill>
                  <a:schemeClr val="tx1"/>
                </a:solidFill>
                <a:latin typeface="Calibri" panose="020F0502020204030204" pitchFamily="34" charset="0"/>
                <a:cs typeface="Calibri" panose="020F0502020204030204" pitchFamily="34" charset="0"/>
              </a:rPr>
              <a:t>¿Cómo sabemos que el producto del que se habla en P es el mismo del que se habla en Q?</a:t>
            </a:r>
          </a:p>
        </p:txBody>
      </p:sp>
      <p:pic>
        <p:nvPicPr>
          <p:cNvPr id="3" name="Imagen 2">
            <a:extLst>
              <a:ext uri="{FF2B5EF4-FFF2-40B4-BE49-F238E27FC236}">
                <a16:creationId xmlns:a16="http://schemas.microsoft.com/office/drawing/2014/main" id="{979C730F-F892-414C-99BA-8D58FB30F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0795" y="868532"/>
            <a:ext cx="1312672" cy="1312672"/>
          </a:xfrm>
          <a:prstGeom prst="rect">
            <a:avLst/>
          </a:prstGeom>
        </p:spPr>
      </p:pic>
      <p:sp>
        <p:nvSpPr>
          <p:cNvPr id="9" name="CuadroTexto 8">
            <a:extLst>
              <a:ext uri="{FF2B5EF4-FFF2-40B4-BE49-F238E27FC236}">
                <a16:creationId xmlns:a16="http://schemas.microsoft.com/office/drawing/2014/main" id="{E238AB03-2B45-46C9-914F-622EEFF82675}"/>
              </a:ext>
            </a:extLst>
          </p:cNvPr>
          <p:cNvSpPr txBox="1"/>
          <p:nvPr/>
        </p:nvSpPr>
        <p:spPr>
          <a:xfrm>
            <a:off x="1516564" y="4817744"/>
            <a:ext cx="3741236" cy="1754326"/>
          </a:xfrm>
          <a:prstGeom prst="rect">
            <a:avLst/>
          </a:prstGeom>
          <a:noFill/>
        </p:spPr>
        <p:txBody>
          <a:bodyPr wrap="square">
            <a:spAutoFit/>
          </a:bodyPr>
          <a:lstStyle/>
          <a:p>
            <a:pPr algn="l"/>
            <a:r>
              <a:rPr lang="es-MX" sz="1800" b="0" i="0" u="none" strike="noStrike" baseline="0" dirty="0">
                <a:latin typeface="NimbusRomNo9L-Regu"/>
              </a:rPr>
              <a:t>Estudia la estructura de las f</a:t>
            </a:r>
            <a:r>
              <a:rPr lang="es-MX" dirty="0">
                <a:latin typeface="NimbusRomNo9L-Regu"/>
              </a:rPr>
              <a:t>ó</a:t>
            </a:r>
            <a:r>
              <a:rPr lang="es-MX" sz="1800" b="0" i="0" u="none" strike="noStrike" baseline="0" dirty="0">
                <a:latin typeface="NimbusRomNo9L-Regu"/>
              </a:rPr>
              <a:t>rmulas considerando las </a:t>
            </a:r>
            <a:r>
              <a:rPr lang="es-AR" sz="1800" b="0" i="0" u="none" strike="noStrike" baseline="0" dirty="0">
                <a:latin typeface="NimbusRomNo9L-Regu"/>
              </a:rPr>
              <a:t>proposiciones que las componen, </a:t>
            </a:r>
            <a:r>
              <a:rPr lang="es-MX" dirty="0">
                <a:latin typeface="NimbusRomNo9L-Regu"/>
              </a:rPr>
              <a:t>estudia la validez de un argumento sin analizar la estructura interna de las variables</a:t>
            </a:r>
          </a:p>
          <a:p>
            <a:r>
              <a:rPr lang="es-MX" dirty="0">
                <a:latin typeface="NimbusRomNo9L-Regu"/>
              </a:rPr>
              <a:t>proposicionales que la componen</a:t>
            </a:r>
            <a:endParaRPr lang="es-AR" dirty="0"/>
          </a:p>
        </p:txBody>
      </p:sp>
      <p:sp>
        <p:nvSpPr>
          <p:cNvPr id="6" name="Flecha: doblada hacia arriba 5">
            <a:extLst>
              <a:ext uri="{FF2B5EF4-FFF2-40B4-BE49-F238E27FC236}">
                <a16:creationId xmlns:a16="http://schemas.microsoft.com/office/drawing/2014/main" id="{27ABC114-94B1-4F62-92F2-10881C0BCE62}"/>
              </a:ext>
            </a:extLst>
          </p:cNvPr>
          <p:cNvSpPr/>
          <p:nvPr/>
        </p:nvSpPr>
        <p:spPr>
          <a:xfrm rot="16200000" flipH="1" flipV="1">
            <a:off x="508570" y="4775856"/>
            <a:ext cx="851215" cy="8114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408922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P spid="9"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057400" y="228600"/>
            <a:ext cx="9677400" cy="1600200"/>
          </a:xfrm>
        </p:spPr>
        <p:txBody>
          <a:bodyPr>
            <a:normAutofit fontScale="90000"/>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¿Cómo hacer referencia a los objetos, las propiedades y las relaciones (a partir de las propiedades) de los modelos que se construyen a partir de la realidad?</a:t>
            </a:r>
            <a:endParaRPr lang="es-ES" b="1" dirty="0">
              <a:effectLst>
                <a:outerShdw blurRad="38100" dist="38100" dir="2700000" algn="tl">
                  <a:srgbClr val="000000">
                    <a:alpha val="43137"/>
                  </a:srgbClr>
                </a:outerShdw>
              </a:effectLst>
              <a:latin typeface="Bradley Hand ITC" pitchFamily="66" charset="0"/>
              <a:cs typeface="Arial" pitchFamily="34" charset="0"/>
            </a:endParaRPr>
          </a:p>
        </p:txBody>
      </p:sp>
      <p:sp>
        <p:nvSpPr>
          <p:cNvPr id="6" name="Marcador de contenido 13"/>
          <p:cNvSpPr>
            <a:spLocks noGrp="1"/>
          </p:cNvSpPr>
          <p:nvPr>
            <p:ph idx="1"/>
          </p:nvPr>
        </p:nvSpPr>
        <p:spPr>
          <a:xfrm>
            <a:off x="762000" y="3053725"/>
            <a:ext cx="4800600" cy="3653116"/>
          </a:xfrm>
          <a:solidFill>
            <a:schemeClr val="bg2"/>
          </a:solidFill>
          <a:ln>
            <a:noFill/>
          </a:ln>
        </p:spPr>
        <p:txBody>
          <a:bodyPr>
            <a:noAutofit/>
          </a:bodyPr>
          <a:lstStyle/>
          <a:p>
            <a:pPr marL="360363" defTabSz="985838">
              <a:lnSpc>
                <a:spcPct val="150000"/>
              </a:lnSpc>
            </a:pPr>
            <a:r>
              <a:rPr lang="es-MX" sz="2400" dirty="0">
                <a:solidFill>
                  <a:schemeClr val="accent3">
                    <a:lumMod val="75000"/>
                  </a:schemeClr>
                </a:solidFill>
                <a:latin typeface="Ink Free" pitchFamily="66" charset="0"/>
                <a:cs typeface="Arial" panose="020B0604020202020204" pitchFamily="34" charset="0"/>
              </a:rPr>
              <a:t>Rico</a:t>
            </a:r>
          </a:p>
          <a:p>
            <a:pPr marL="360363" defTabSz="985838">
              <a:lnSpc>
                <a:spcPct val="150000"/>
              </a:lnSpc>
            </a:pPr>
            <a:r>
              <a:rPr lang="es-MX" sz="2400" dirty="0">
                <a:solidFill>
                  <a:schemeClr val="accent3">
                    <a:lumMod val="75000"/>
                  </a:schemeClr>
                </a:solidFill>
                <a:latin typeface="Ink Free" pitchFamily="66" charset="0"/>
                <a:cs typeface="Arial" panose="020B0604020202020204" pitchFamily="34" charset="0"/>
              </a:rPr>
              <a:t>Redundante </a:t>
            </a:r>
          </a:p>
          <a:p>
            <a:pPr marL="360363" defTabSz="985838">
              <a:lnSpc>
                <a:spcPct val="150000"/>
              </a:lnSpc>
            </a:pPr>
            <a:r>
              <a:rPr lang="es-MX" sz="2400" dirty="0">
                <a:solidFill>
                  <a:schemeClr val="accent3">
                    <a:lumMod val="75000"/>
                  </a:schemeClr>
                </a:solidFill>
                <a:latin typeface="Ink Free" pitchFamily="66" charset="0"/>
                <a:cs typeface="Arial" panose="020B0604020202020204" pitchFamily="34" charset="0"/>
              </a:rPr>
              <a:t>Ambiguo</a:t>
            </a:r>
          </a:p>
          <a:p>
            <a:pPr marL="360363" defTabSz="985838">
              <a:lnSpc>
                <a:spcPct val="150000"/>
              </a:lnSpc>
            </a:pPr>
            <a:r>
              <a:rPr lang="es-MX" sz="2400" dirty="0">
                <a:solidFill>
                  <a:schemeClr val="accent3">
                    <a:lumMod val="75000"/>
                  </a:schemeClr>
                </a:solidFill>
                <a:latin typeface="Ink Free" pitchFamily="66" charset="0"/>
                <a:cs typeface="Arial" panose="020B0604020202020204" pitchFamily="34" charset="0"/>
              </a:rPr>
              <a:t>Interpretación depende del sistema emisor-receptor y el referente del mensaje</a:t>
            </a:r>
          </a:p>
          <a:p>
            <a:pPr marL="360363" defTabSz="985838">
              <a:lnSpc>
                <a:spcPct val="150000"/>
              </a:lnSpc>
              <a:buFont typeface="Arial" panose="020B0604020202020204" pitchFamily="34" charset="0"/>
              <a:buChar char="•"/>
            </a:pPr>
            <a:endParaRPr lang="es-AR" sz="2000" dirty="0">
              <a:solidFill>
                <a:schemeClr val="accent1">
                  <a:lumMod val="75000"/>
                </a:schemeClr>
              </a:solidFill>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C39A0FFB-F7DA-4CB8-9BA0-015B7694CEAE}"/>
              </a:ext>
            </a:extLst>
          </p:cNvPr>
          <p:cNvSpPr txBox="1"/>
          <p:nvPr/>
        </p:nvSpPr>
        <p:spPr>
          <a:xfrm>
            <a:off x="839426" y="1780282"/>
            <a:ext cx="2057402"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defPPr>
              <a:defRPr lang="en-US"/>
            </a:defPPr>
            <a:lvl1pPr>
              <a:defRPr>
                <a:solidFill>
                  <a:schemeClr val="tx1">
                    <a:lumMod val="75000"/>
                    <a:lumOff val="25000"/>
                  </a:schemeClr>
                </a:solidFill>
                <a:latin typeface="Ink Free" pitchFamily="66" charset="0"/>
                <a:cs typeface="Arial" panose="020B0604020202020204" pitchFamily="34" charset="0"/>
              </a:defRPr>
            </a:lvl1pPr>
          </a:lstStyle>
          <a:p>
            <a:r>
              <a:rPr lang="es-AR" sz="3200" b="1" dirty="0">
                <a:solidFill>
                  <a:schemeClr val="bg1"/>
                </a:solidFill>
              </a:rPr>
              <a:t>Lenguaje Natural</a:t>
            </a:r>
          </a:p>
        </p:txBody>
      </p:sp>
      <p:sp>
        <p:nvSpPr>
          <p:cNvPr id="8" name="CuadroTexto 7">
            <a:extLst>
              <a:ext uri="{FF2B5EF4-FFF2-40B4-BE49-F238E27FC236}">
                <a16:creationId xmlns:a16="http://schemas.microsoft.com/office/drawing/2014/main" id="{286C2BAC-5F93-4DD0-B463-68653D517E92}"/>
              </a:ext>
            </a:extLst>
          </p:cNvPr>
          <p:cNvSpPr txBox="1"/>
          <p:nvPr/>
        </p:nvSpPr>
        <p:spPr>
          <a:xfrm>
            <a:off x="9677398" y="1840717"/>
            <a:ext cx="2057402"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a:defRPr sz="3200" b="1">
                <a:solidFill>
                  <a:schemeClr val="bg1"/>
                </a:solidFill>
                <a:latin typeface="Ink Free" pitchFamily="66"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AR" dirty="0"/>
              <a:t>Lenguaje Simbólico </a:t>
            </a:r>
          </a:p>
        </p:txBody>
      </p:sp>
      <p:sp>
        <p:nvSpPr>
          <p:cNvPr id="5" name="Flecha: a la derecha 4">
            <a:extLst>
              <a:ext uri="{FF2B5EF4-FFF2-40B4-BE49-F238E27FC236}">
                <a16:creationId xmlns:a16="http://schemas.microsoft.com/office/drawing/2014/main" id="{166700CF-0036-4572-BA2B-40DCB502A27C}"/>
              </a:ext>
            </a:extLst>
          </p:cNvPr>
          <p:cNvSpPr/>
          <p:nvPr/>
        </p:nvSpPr>
        <p:spPr>
          <a:xfrm>
            <a:off x="5943600" y="2299005"/>
            <a:ext cx="2209800" cy="533400"/>
          </a:xfrm>
          <a:prstGeom prst="rightArrow">
            <a:avLst/>
          </a:prstGeom>
          <a:gradFill>
            <a:gsLst>
              <a:gs pos="0">
                <a:schemeClr val="accent3">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CuadroTexto 8">
            <a:extLst>
              <a:ext uri="{FF2B5EF4-FFF2-40B4-BE49-F238E27FC236}">
                <a16:creationId xmlns:a16="http://schemas.microsoft.com/office/drawing/2014/main" id="{4063C4A5-6BCE-48FC-8DC6-27095E39073C}"/>
              </a:ext>
            </a:extLst>
          </p:cNvPr>
          <p:cNvSpPr txBox="1"/>
          <p:nvPr/>
        </p:nvSpPr>
        <p:spPr>
          <a:xfrm>
            <a:off x="6019799" y="1973818"/>
            <a:ext cx="2057402" cy="369332"/>
          </a:xfrm>
          <a:prstGeom prst="rect">
            <a:avLst/>
          </a:prstGeom>
          <a:noFill/>
        </p:spPr>
        <p:txBody>
          <a:bodyPr wrap="square" rtlCol="0">
            <a:spAutoFit/>
          </a:bodyPr>
          <a:lstStyle/>
          <a:p>
            <a:r>
              <a:rPr lang="es-AR" dirty="0"/>
              <a:t>transformación</a:t>
            </a:r>
          </a:p>
        </p:txBody>
      </p:sp>
      <p:sp>
        <p:nvSpPr>
          <p:cNvPr id="10" name="Marcador de contenido 13">
            <a:extLst>
              <a:ext uri="{FF2B5EF4-FFF2-40B4-BE49-F238E27FC236}">
                <a16:creationId xmlns:a16="http://schemas.microsoft.com/office/drawing/2014/main" id="{2A4CAA57-9579-4146-BA6D-94981DA12060}"/>
              </a:ext>
            </a:extLst>
          </p:cNvPr>
          <p:cNvSpPr txBox="1">
            <a:spLocks/>
          </p:cNvSpPr>
          <p:nvPr/>
        </p:nvSpPr>
        <p:spPr>
          <a:xfrm>
            <a:off x="9982200" y="3687521"/>
            <a:ext cx="1752600" cy="2551395"/>
          </a:xfrm>
          <a:prstGeom prst="rect">
            <a:avLst/>
          </a:prstGeom>
          <a:solidFill>
            <a:schemeClr val="bg2"/>
          </a:solidFill>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60363" defTabSz="985838">
              <a:lnSpc>
                <a:spcPct val="150000"/>
              </a:lnSpc>
            </a:pPr>
            <a:r>
              <a:rPr lang="es-MX" sz="2400" dirty="0">
                <a:solidFill>
                  <a:schemeClr val="accent1">
                    <a:lumMod val="75000"/>
                  </a:schemeClr>
                </a:solidFill>
                <a:latin typeface="Ink Free" pitchFamily="66" charset="0"/>
                <a:cs typeface="Arial" panose="020B0604020202020204" pitchFamily="34" charset="0"/>
              </a:rPr>
              <a:t>Formal</a:t>
            </a:r>
          </a:p>
          <a:p>
            <a:pPr marL="360363" defTabSz="985838">
              <a:lnSpc>
                <a:spcPct val="150000"/>
              </a:lnSpc>
            </a:pPr>
            <a:r>
              <a:rPr lang="es-MX" sz="2400" dirty="0">
                <a:solidFill>
                  <a:schemeClr val="accent1">
                    <a:lumMod val="75000"/>
                  </a:schemeClr>
                </a:solidFill>
                <a:latin typeface="Ink Free" pitchFamily="66" charset="0"/>
                <a:cs typeface="Arial" panose="020B0604020202020204" pitchFamily="34" charset="0"/>
              </a:rPr>
              <a:t>Acotado</a:t>
            </a:r>
          </a:p>
          <a:p>
            <a:pPr marL="360363" defTabSz="985838">
              <a:lnSpc>
                <a:spcPct val="150000"/>
              </a:lnSpc>
            </a:pPr>
            <a:r>
              <a:rPr lang="es-MX" sz="2400" dirty="0">
                <a:solidFill>
                  <a:schemeClr val="accent1">
                    <a:lumMod val="75000"/>
                  </a:schemeClr>
                </a:solidFill>
                <a:latin typeface="Ink Free" pitchFamily="66" charset="0"/>
                <a:cs typeface="Arial" panose="020B0604020202020204" pitchFamily="34" charset="0"/>
              </a:rPr>
              <a:t>Limitado</a:t>
            </a:r>
            <a:endParaRPr lang="es-AR" sz="2000" dirty="0">
              <a:solidFill>
                <a:schemeClr val="accent1">
                  <a:lumMod val="75000"/>
                </a:schemeClr>
              </a:solidFill>
              <a:latin typeface="Arial" panose="020B0604020202020204" pitchFamily="34" charset="0"/>
              <a:cs typeface="Arial" panose="020B0604020202020204" pitchFamily="34" charset="0"/>
            </a:endParaRPr>
          </a:p>
        </p:txBody>
      </p:sp>
      <p:sp>
        <p:nvSpPr>
          <p:cNvPr id="11" name="CuadroTexto 10">
            <a:extLst>
              <a:ext uri="{FF2B5EF4-FFF2-40B4-BE49-F238E27FC236}">
                <a16:creationId xmlns:a16="http://schemas.microsoft.com/office/drawing/2014/main" id="{48DAD264-695F-428D-9328-CAA7F31E64A0}"/>
              </a:ext>
            </a:extLst>
          </p:cNvPr>
          <p:cNvSpPr txBox="1"/>
          <p:nvPr/>
        </p:nvSpPr>
        <p:spPr>
          <a:xfrm>
            <a:off x="6206928" y="5817577"/>
            <a:ext cx="3046771" cy="921998"/>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es-MX" sz="1800" b="0" i="0" u="none" strike="noStrike" baseline="0" dirty="0">
                <a:solidFill>
                  <a:schemeClr val="tx1"/>
                </a:solidFill>
                <a:latin typeface="GoudyOldStyleT-Regular"/>
              </a:rPr>
              <a:t>Permite expresar relaciones entre los diferentes objetos y sus atributos o propiedades</a:t>
            </a:r>
            <a:endParaRPr lang="es-AR" dirty="0">
              <a:solidFill>
                <a:schemeClr val="tx1"/>
              </a:solidFill>
            </a:endParaRPr>
          </a:p>
        </p:txBody>
      </p:sp>
      <p:sp>
        <p:nvSpPr>
          <p:cNvPr id="13" name="CuadroTexto 12">
            <a:extLst>
              <a:ext uri="{FF2B5EF4-FFF2-40B4-BE49-F238E27FC236}">
                <a16:creationId xmlns:a16="http://schemas.microsoft.com/office/drawing/2014/main" id="{316141C2-927F-4F55-8A19-D5CE48534EDC}"/>
              </a:ext>
            </a:extLst>
          </p:cNvPr>
          <p:cNvSpPr txBox="1"/>
          <p:nvPr/>
        </p:nvSpPr>
        <p:spPr>
          <a:xfrm rot="1603939">
            <a:off x="8352230" y="5494412"/>
            <a:ext cx="2650338"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AR" dirty="0"/>
              <a:t>Lenguaje de la Lógica de Predicados</a:t>
            </a:r>
          </a:p>
        </p:txBody>
      </p:sp>
    </p:spTree>
    <p:extLst>
      <p:ext uri="{BB962C8B-B14F-4D97-AF65-F5344CB8AC3E}">
        <p14:creationId xmlns:p14="http://schemas.microsoft.com/office/powerpoint/2010/main" val="409411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2" grpId="0" animBg="1"/>
      <p:bldP spid="8" grpId="0" animBg="1"/>
      <p:bldP spid="5" grpId="0" animBg="1"/>
      <p:bldP spid="9" grpId="0"/>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676400" y="163910"/>
            <a:ext cx="10134600" cy="1200329"/>
          </a:xfrm>
        </p:spPr>
        <p:txBody>
          <a:bodyPr>
            <a:normAutofit fontScale="90000"/>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¿Cuál es el </a:t>
            </a:r>
            <a:r>
              <a:rPr lang="es-MX" b="1" u="sng" dirty="0">
                <a:effectLst>
                  <a:outerShdw blurRad="38100" dist="38100" dir="2700000" algn="tl">
                    <a:srgbClr val="000000">
                      <a:alpha val="43137"/>
                    </a:srgbClr>
                  </a:outerShdw>
                </a:effectLst>
                <a:latin typeface="Bradley Hand ITC" pitchFamily="66" charset="0"/>
                <a:cs typeface="Arial" pitchFamily="34" charset="0"/>
              </a:rPr>
              <a:t>Lenguaje</a:t>
            </a:r>
            <a:r>
              <a:rPr lang="es-MX" b="1" dirty="0">
                <a:effectLst>
                  <a:outerShdw blurRad="38100" dist="38100" dir="2700000" algn="tl">
                    <a:srgbClr val="000000">
                      <a:alpha val="43137"/>
                    </a:srgbClr>
                  </a:outerShdw>
                </a:effectLst>
                <a:latin typeface="Bradley Hand ITC" pitchFamily="66" charset="0"/>
                <a:cs typeface="Arial" pitchFamily="34" charset="0"/>
              </a:rPr>
              <a:t> de la Lógica de Predicados o Primer Orden?</a:t>
            </a:r>
            <a:br>
              <a:rPr lang="es-MX" b="1" dirty="0">
                <a:effectLst>
                  <a:outerShdw blurRad="38100" dist="38100" dir="2700000" algn="tl">
                    <a:srgbClr val="000000">
                      <a:alpha val="43137"/>
                    </a:srgbClr>
                  </a:outerShdw>
                </a:effectLst>
                <a:latin typeface="Bradley Hand ITC" pitchFamily="66" charset="0"/>
                <a:cs typeface="Arial" pitchFamily="34" charset="0"/>
              </a:rPr>
            </a:br>
            <a:endParaRPr lang="es-ES" b="1" dirty="0">
              <a:effectLst>
                <a:outerShdw blurRad="38100" dist="38100" dir="2700000" algn="tl">
                  <a:srgbClr val="000000">
                    <a:alpha val="43137"/>
                  </a:srgbClr>
                </a:outerShdw>
              </a:effectLst>
              <a:latin typeface="Bradley Hand ITC" pitchFamily="66" charset="0"/>
              <a:cs typeface="Arial" pitchFamily="34" charset="0"/>
            </a:endParaRPr>
          </a:p>
        </p:txBody>
      </p:sp>
      <p:sp>
        <p:nvSpPr>
          <p:cNvPr id="6" name="Marcador de contenido 13"/>
          <p:cNvSpPr>
            <a:spLocks noGrp="1"/>
          </p:cNvSpPr>
          <p:nvPr>
            <p:ph idx="1"/>
          </p:nvPr>
        </p:nvSpPr>
        <p:spPr>
          <a:xfrm>
            <a:off x="914400" y="4039010"/>
            <a:ext cx="9982200" cy="2693431"/>
          </a:xfrm>
          <a:solidFill>
            <a:schemeClr val="accent2">
              <a:lumMod val="20000"/>
              <a:lumOff val="80000"/>
            </a:schemeClr>
          </a:solidFill>
        </p:spPr>
        <p:txBody>
          <a:bodyPr>
            <a:noAutofit/>
          </a:bodyPr>
          <a:lstStyle/>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Las fórmulas atómicas son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Si </a:t>
            </a:r>
            <a:r>
              <a:rPr lang="el-GR" sz="2400" dirty="0">
                <a:latin typeface="Times New Roman" panose="02020603050405020304" pitchFamily="18" charset="0"/>
                <a:cs typeface="Times New Roman" panose="02020603050405020304" pitchFamily="18" charset="0"/>
              </a:rPr>
              <a:t>Φ</a:t>
            </a:r>
            <a:r>
              <a:rPr lang="es-AR" sz="2400" dirty="0">
                <a:latin typeface="Times New Roman" panose="02020603050405020304" pitchFamily="18" charset="0"/>
                <a:cs typeface="Times New Roman" panose="02020603050405020304" pitchFamily="18" charset="0"/>
              </a:rPr>
              <a:t> </a:t>
            </a:r>
            <a:r>
              <a:rPr lang="es-MX" sz="2400" dirty="0">
                <a:latin typeface="Calibri" panose="020F0502020204030204" pitchFamily="34" charset="0"/>
                <a:cs typeface="Calibri" panose="020F0502020204030204" pitchFamily="34" charset="0"/>
              </a:rPr>
              <a:t>es una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también es una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Si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y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son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y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también lo son.</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Si </a:t>
            </a:r>
            <a:r>
              <a:rPr lang="el-GR" sz="2400" dirty="0">
                <a:latin typeface="Times New Roman" panose="02020603050405020304" pitchFamily="18" charset="0"/>
                <a:cs typeface="Times New Roman" panose="02020603050405020304" pitchFamily="18" charset="0"/>
              </a:rPr>
              <a:t>Φ</a:t>
            </a:r>
            <a:r>
              <a:rPr lang="es-AR" sz="2400" dirty="0">
                <a:latin typeface="Times New Roman" panose="02020603050405020304" pitchFamily="18" charset="0"/>
                <a:cs typeface="Times New Roman" panose="02020603050405020304" pitchFamily="18" charset="0"/>
              </a:rPr>
              <a:t> </a:t>
            </a:r>
            <a:r>
              <a:rPr lang="es-MX" sz="2400" dirty="0">
                <a:latin typeface="Calibri" panose="020F0502020204030204" pitchFamily="34" charset="0"/>
                <a:cs typeface="Calibri" panose="020F0502020204030204" pitchFamily="34" charset="0"/>
              </a:rPr>
              <a:t>es una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y x es una variable, (</a:t>
            </a:r>
            <a:r>
              <a:rPr lang="es-MX" sz="2400" dirty="0">
                <a:latin typeface="Calibri" panose="020F0502020204030204" pitchFamily="34" charset="0"/>
                <a:cs typeface="Calibri" panose="020F0502020204030204" pitchFamily="34" charset="0"/>
                <a:sym typeface="Symbol" panose="05050102010706020507" pitchFamily="18" charset="2"/>
              </a:rPr>
              <a:t>x</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AR" sz="2400" dirty="0">
                <a:latin typeface="Calibri" panose="020F0502020204030204" pitchFamily="34" charset="0"/>
                <a:cs typeface="Calibri" panose="020F0502020204030204" pitchFamily="34" charset="0"/>
              </a:rPr>
              <a:t>)</a:t>
            </a:r>
            <a:r>
              <a:rPr lang="es-AR" sz="2400" dirty="0">
                <a:latin typeface="Times New Roman" panose="02020603050405020304" pitchFamily="18" charset="0"/>
                <a:cs typeface="Times New Roman" panose="02020603050405020304" pitchFamily="18" charset="0"/>
              </a:rPr>
              <a:t> y </a:t>
            </a:r>
            <a:r>
              <a:rPr lang="es-MX" sz="2400" dirty="0">
                <a:latin typeface="Calibri" panose="020F0502020204030204" pitchFamily="34" charset="0"/>
                <a:cs typeface="Calibri" panose="020F0502020204030204" pitchFamily="34" charset="0"/>
              </a:rPr>
              <a:t>(</a:t>
            </a:r>
            <a:r>
              <a:rPr lang="es-MX" sz="2400" dirty="0">
                <a:latin typeface="Calibri" panose="020F0502020204030204" pitchFamily="34" charset="0"/>
                <a:cs typeface="Calibri" panose="020F0502020204030204" pitchFamily="34" charset="0"/>
                <a:sym typeface="Symbol" panose="05050102010706020507" pitchFamily="18" charset="2"/>
              </a:rPr>
              <a:t>x </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AR" sz="2400" dirty="0">
                <a:latin typeface="Calibri" panose="020F0502020204030204" pitchFamily="34" charset="0"/>
                <a:cs typeface="Calibri" panose="020F0502020204030204" pitchFamily="34" charset="0"/>
              </a:rPr>
              <a:t>) </a:t>
            </a:r>
            <a:r>
              <a:rPr lang="es-MX" sz="2400" dirty="0">
                <a:latin typeface="Calibri" panose="020F0502020204030204" pitchFamily="34" charset="0"/>
                <a:cs typeface="Calibri" panose="020F0502020204030204" pitchFamily="34" charset="0"/>
              </a:rPr>
              <a:t>también lo son.</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Todas las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se obtienen aplicando las reglas </a:t>
            </a:r>
            <a:r>
              <a:rPr lang="es-MX" sz="2400" dirty="0">
                <a:solidFill>
                  <a:schemeClr val="tx2">
                    <a:lumMod val="60000"/>
                    <a:lumOff val="40000"/>
                  </a:schemeClr>
                </a:solidFill>
                <a:latin typeface="Calibri" panose="020F0502020204030204" pitchFamily="34" charset="0"/>
                <a:cs typeface="Calibri" panose="020F0502020204030204" pitchFamily="34" charset="0"/>
              </a:rPr>
              <a:t>1.</a:t>
            </a:r>
            <a:r>
              <a:rPr lang="es-MX" sz="2400" dirty="0">
                <a:latin typeface="Calibri" panose="020F0502020204030204" pitchFamily="34" charset="0"/>
                <a:cs typeface="Calibri" panose="020F0502020204030204" pitchFamily="34" charset="0"/>
              </a:rPr>
              <a:t>, </a:t>
            </a:r>
            <a:r>
              <a:rPr lang="es-MX" sz="2400" dirty="0">
                <a:solidFill>
                  <a:schemeClr val="tx2">
                    <a:lumMod val="60000"/>
                    <a:lumOff val="40000"/>
                  </a:schemeClr>
                </a:solidFill>
                <a:latin typeface="Calibri" panose="020F0502020204030204" pitchFamily="34" charset="0"/>
                <a:cs typeface="Calibri" panose="020F0502020204030204" pitchFamily="34" charset="0"/>
              </a:rPr>
              <a:t>2.</a:t>
            </a:r>
            <a:r>
              <a:rPr lang="es-MX" sz="2400" dirty="0">
                <a:latin typeface="Calibri" panose="020F0502020204030204" pitchFamily="34" charset="0"/>
                <a:cs typeface="Calibri" panose="020F0502020204030204" pitchFamily="34" charset="0"/>
              </a:rPr>
              <a:t> , </a:t>
            </a:r>
            <a:r>
              <a:rPr lang="es-MX" sz="2400" dirty="0">
                <a:solidFill>
                  <a:schemeClr val="tx2">
                    <a:lumMod val="60000"/>
                    <a:lumOff val="40000"/>
                  </a:schemeClr>
                </a:solidFill>
                <a:latin typeface="Calibri" panose="020F0502020204030204" pitchFamily="34" charset="0"/>
                <a:cs typeface="Calibri" panose="020F0502020204030204" pitchFamily="34" charset="0"/>
              </a:rPr>
              <a:t>3. </a:t>
            </a:r>
            <a:r>
              <a:rPr lang="es-MX" sz="2400" dirty="0">
                <a:solidFill>
                  <a:schemeClr val="tx1"/>
                </a:solidFill>
                <a:latin typeface="Calibri" panose="020F0502020204030204" pitchFamily="34" charset="0"/>
                <a:cs typeface="Calibri" panose="020F0502020204030204" pitchFamily="34" charset="0"/>
              </a:rPr>
              <a:t>y </a:t>
            </a:r>
            <a:r>
              <a:rPr lang="es-MX" sz="2400" dirty="0">
                <a:solidFill>
                  <a:schemeClr val="tx2">
                    <a:lumMod val="60000"/>
                    <a:lumOff val="40000"/>
                  </a:schemeClr>
                </a:solidFill>
                <a:latin typeface="Calibri" panose="020F0502020204030204" pitchFamily="34" charset="0"/>
                <a:cs typeface="Calibri" panose="020F0502020204030204" pitchFamily="34" charset="0"/>
              </a:rPr>
              <a:t>4. </a:t>
            </a:r>
            <a:endParaRPr lang="es-AR" sz="2400" dirty="0">
              <a:solidFill>
                <a:schemeClr val="tx2">
                  <a:lumMod val="60000"/>
                  <a:lumOff val="40000"/>
                </a:schemeClr>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35EAB2A3-D1E0-4B92-8CB0-72474B695893}"/>
              </a:ext>
            </a:extLst>
          </p:cNvPr>
          <p:cNvSpPr txBox="1"/>
          <p:nvPr/>
        </p:nvSpPr>
        <p:spPr>
          <a:xfrm>
            <a:off x="609600" y="1524000"/>
            <a:ext cx="2514600" cy="923330"/>
          </a:xfrm>
          <a:prstGeom prst="rect">
            <a:avLst/>
          </a:prstGeom>
          <a:noFill/>
        </p:spPr>
        <p:txBody>
          <a:bodyPr wrap="square" rtlCol="0">
            <a:spAutoFit/>
          </a:bodyPr>
          <a:lstStyle/>
          <a:p>
            <a:pPr marL="342900" indent="-342900">
              <a:buFont typeface="Wingdings" panose="05000000000000000000" pitchFamily="2" charset="2"/>
              <a:buChar char="Ø"/>
            </a:pPr>
            <a:r>
              <a:rPr lang="es-AR" dirty="0"/>
              <a:t>Sintaxis</a:t>
            </a:r>
          </a:p>
          <a:p>
            <a:r>
              <a:rPr lang="es-AR" dirty="0"/>
              <a:t> </a:t>
            </a:r>
          </a:p>
          <a:p>
            <a:pPr marL="342900" indent="-342900">
              <a:buFont typeface="Wingdings" panose="05000000000000000000" pitchFamily="2" charset="2"/>
              <a:buChar char="Ø"/>
            </a:pPr>
            <a:r>
              <a:rPr lang="es-AR" dirty="0"/>
              <a:t>Semántica </a:t>
            </a:r>
          </a:p>
        </p:txBody>
      </p:sp>
      <p:sp>
        <p:nvSpPr>
          <p:cNvPr id="5" name="CuadroTexto 4">
            <a:extLst>
              <a:ext uri="{FF2B5EF4-FFF2-40B4-BE49-F238E27FC236}">
                <a16:creationId xmlns:a16="http://schemas.microsoft.com/office/drawing/2014/main" id="{CFEAF4FB-5EF8-4E4C-9085-62258A462D04}"/>
              </a:ext>
            </a:extLst>
          </p:cNvPr>
          <p:cNvSpPr txBox="1"/>
          <p:nvPr/>
        </p:nvSpPr>
        <p:spPr>
          <a:xfrm>
            <a:off x="2514600" y="1524000"/>
            <a:ext cx="4267200" cy="369332"/>
          </a:xfrm>
          <a:prstGeom prst="rect">
            <a:avLst/>
          </a:prstGeom>
          <a:noFill/>
        </p:spPr>
        <p:txBody>
          <a:bodyPr wrap="square" rtlCol="0">
            <a:spAutoFit/>
          </a:bodyPr>
          <a:lstStyle/>
          <a:p>
            <a:r>
              <a:rPr lang="es-AR" dirty="0"/>
              <a:t>¿cómo se escribe en este lenguaje?</a:t>
            </a:r>
          </a:p>
        </p:txBody>
      </p:sp>
      <p:sp>
        <p:nvSpPr>
          <p:cNvPr id="7" name="CuadroTexto 6">
            <a:extLst>
              <a:ext uri="{FF2B5EF4-FFF2-40B4-BE49-F238E27FC236}">
                <a16:creationId xmlns:a16="http://schemas.microsoft.com/office/drawing/2014/main" id="{FB2C6F05-1C39-4BDE-A078-14370A84E484}"/>
              </a:ext>
            </a:extLst>
          </p:cNvPr>
          <p:cNvSpPr txBox="1"/>
          <p:nvPr/>
        </p:nvSpPr>
        <p:spPr>
          <a:xfrm>
            <a:off x="2514600" y="2048952"/>
            <a:ext cx="4267200" cy="369332"/>
          </a:xfrm>
          <a:prstGeom prst="rect">
            <a:avLst/>
          </a:prstGeom>
          <a:noFill/>
        </p:spPr>
        <p:txBody>
          <a:bodyPr wrap="square" rtlCol="0">
            <a:spAutoFit/>
          </a:bodyPr>
          <a:lstStyle/>
          <a:p>
            <a:r>
              <a:rPr lang="es-AR" dirty="0"/>
              <a:t>¿qué significa lo que escribo?</a:t>
            </a:r>
          </a:p>
        </p:txBody>
      </p:sp>
      <p:sp>
        <p:nvSpPr>
          <p:cNvPr id="8" name="CuadroTexto 7">
            <a:extLst>
              <a:ext uri="{FF2B5EF4-FFF2-40B4-BE49-F238E27FC236}">
                <a16:creationId xmlns:a16="http://schemas.microsoft.com/office/drawing/2014/main" id="{8D809D47-313F-48F5-8193-792D348DEB9F}"/>
              </a:ext>
            </a:extLst>
          </p:cNvPr>
          <p:cNvSpPr txBox="1"/>
          <p:nvPr/>
        </p:nvSpPr>
        <p:spPr>
          <a:xfrm>
            <a:off x="381000" y="2860633"/>
            <a:ext cx="4418371" cy="52322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s-MX" sz="2800" dirty="0">
                <a:latin typeface="Calibri" panose="020F0502020204030204" pitchFamily="34" charset="0"/>
                <a:cs typeface="Calibri" panose="020F0502020204030204" pitchFamily="34" charset="0"/>
              </a:rPr>
              <a:t>Fórmula Bien Formada (</a:t>
            </a:r>
            <a:r>
              <a:rPr lang="es-MX" sz="2800" dirty="0" err="1">
                <a:latin typeface="Calibri" panose="020F0502020204030204" pitchFamily="34" charset="0"/>
                <a:cs typeface="Calibri" panose="020F0502020204030204" pitchFamily="34" charset="0"/>
              </a:rPr>
              <a:t>fbf</a:t>
            </a:r>
            <a:r>
              <a:rPr lang="es-MX" sz="2800" dirty="0">
                <a:latin typeface="Calibri" panose="020F0502020204030204" pitchFamily="34" charset="0"/>
                <a:cs typeface="Calibri" panose="020F0502020204030204" pitchFamily="34" charset="0"/>
              </a:rPr>
              <a:t>)</a:t>
            </a:r>
            <a:endParaRPr lang="es-AR" sz="2800" dirty="0"/>
          </a:p>
        </p:txBody>
      </p:sp>
      <p:sp>
        <p:nvSpPr>
          <p:cNvPr id="9" name="CuadroTexto 8">
            <a:extLst>
              <a:ext uri="{FF2B5EF4-FFF2-40B4-BE49-F238E27FC236}">
                <a16:creationId xmlns:a16="http://schemas.microsoft.com/office/drawing/2014/main" id="{DA348757-46CF-49BD-8A55-46B40A589C88}"/>
              </a:ext>
            </a:extLst>
          </p:cNvPr>
          <p:cNvSpPr txBox="1"/>
          <p:nvPr/>
        </p:nvSpPr>
        <p:spPr>
          <a:xfrm>
            <a:off x="7918655" y="848623"/>
            <a:ext cx="4189771" cy="313932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l"/>
            <a:r>
              <a:rPr lang="es-MX" sz="1800" b="0" i="0" u="none" strike="noStrike" baseline="0" dirty="0">
                <a:latin typeface="NimbusRomNo9L-ReguItal"/>
              </a:rPr>
              <a:t>Alfabeto de un lenguaje de primer orden está formado por </a:t>
            </a:r>
            <a:endParaRPr lang="es-MX" dirty="0">
              <a:latin typeface="NimbusRomNo9L-ReguItal"/>
            </a:endParaRPr>
          </a:p>
          <a:p>
            <a:pPr marL="285750" indent="-285750" algn="l">
              <a:buFont typeface="Arial" panose="020B0604020202020204" pitchFamily="34" charset="0"/>
              <a:buChar char="•"/>
            </a:pPr>
            <a:r>
              <a:rPr lang="es-MX" dirty="0">
                <a:latin typeface="NimbusRomNo9L-ReguItal"/>
              </a:rPr>
              <a:t>S</a:t>
            </a:r>
            <a:r>
              <a:rPr lang="es-MX" sz="1800" b="0" i="0" u="none" strike="noStrike" baseline="0" dirty="0">
                <a:latin typeface="NimbusRomNo9L-ReguItal"/>
              </a:rPr>
              <a:t>ímbolos lógico:</a:t>
            </a:r>
          </a:p>
          <a:p>
            <a:pPr marL="742950" lvl="1" indent="-285750">
              <a:buFont typeface="Wingdings" panose="05000000000000000000" pitchFamily="2" charset="2"/>
              <a:buChar char="ü"/>
            </a:pPr>
            <a:r>
              <a:rPr lang="es-MX" b="0" i="0" u="none" strike="noStrike" baseline="0" dirty="0">
                <a:latin typeface="NimbusRomNo9L-ReguItal"/>
              </a:rPr>
              <a:t>Variables</a:t>
            </a:r>
          </a:p>
          <a:p>
            <a:pPr marL="742950" lvl="1" indent="-285750">
              <a:buFont typeface="Wingdings" panose="05000000000000000000" pitchFamily="2" charset="2"/>
              <a:buChar char="ü"/>
            </a:pPr>
            <a:r>
              <a:rPr lang="es-AR" b="0" i="0" u="none" strike="noStrike" baseline="0" dirty="0">
                <a:latin typeface="NimbusRomNo9L-ReguItal"/>
              </a:rPr>
              <a:t>Conectivos proposicionales</a:t>
            </a:r>
          </a:p>
          <a:p>
            <a:pPr marL="742950" lvl="1" indent="-285750">
              <a:buFont typeface="Wingdings" panose="05000000000000000000" pitchFamily="2" charset="2"/>
              <a:buChar char="ü"/>
            </a:pPr>
            <a:r>
              <a:rPr lang="es-MX" b="0" i="0" u="none" strike="noStrike" baseline="0" dirty="0">
                <a:latin typeface="NimbusRomNo9L-ReguItal"/>
              </a:rPr>
              <a:t>Cuantificadores</a:t>
            </a:r>
            <a:endParaRPr lang="es-MX" b="0" i="0" u="none" strike="noStrike" baseline="0" dirty="0">
              <a:latin typeface="NimbusRomNo9L-Regu"/>
            </a:endParaRPr>
          </a:p>
          <a:p>
            <a:pPr marL="742950" lvl="1" indent="-285750">
              <a:buFont typeface="Wingdings" panose="05000000000000000000" pitchFamily="2" charset="2"/>
              <a:buChar char="ü"/>
            </a:pPr>
            <a:r>
              <a:rPr lang="es-AR" b="0" i="0" u="none" strike="noStrike" baseline="0" dirty="0">
                <a:latin typeface="NimbusRomNo9L-ReguItal"/>
              </a:rPr>
              <a:t>Símbolos auxiliares</a:t>
            </a:r>
            <a:r>
              <a:rPr lang="es-MX" b="0" i="0" u="none" strike="noStrike" baseline="0" dirty="0">
                <a:latin typeface="NimbusRomNo9L-ReguItal"/>
              </a:rPr>
              <a:t> , ( )</a:t>
            </a:r>
          </a:p>
          <a:p>
            <a:pPr marL="285750" indent="-285750" algn="l">
              <a:buFont typeface="Arial" panose="020B0604020202020204" pitchFamily="34" charset="0"/>
              <a:buChar char="•"/>
            </a:pPr>
            <a:r>
              <a:rPr lang="es-MX" dirty="0">
                <a:latin typeface="NimbusRomNo9L-ReguItal"/>
              </a:rPr>
              <a:t>S</a:t>
            </a:r>
            <a:r>
              <a:rPr lang="es-MX" sz="1800" b="0" i="0" u="none" strike="noStrike" baseline="0" dirty="0">
                <a:latin typeface="NimbusRomNo9L-ReguItal"/>
              </a:rPr>
              <a:t>ímbolos</a:t>
            </a:r>
            <a:r>
              <a:rPr lang="es-AR" sz="1800" b="0" i="0" u="none" strike="noStrike" baseline="0" dirty="0">
                <a:latin typeface="NimbusRomNo9L-ReguItal"/>
              </a:rPr>
              <a:t> propios del vocabulario</a:t>
            </a:r>
          </a:p>
          <a:p>
            <a:pPr marL="742950" lvl="1" indent="-285750">
              <a:buFont typeface="Wingdings" panose="05000000000000000000" pitchFamily="2" charset="2"/>
              <a:buChar char="ü"/>
            </a:pPr>
            <a:r>
              <a:rPr lang="es-AR" dirty="0">
                <a:latin typeface="NimbusRomNo9L-ReguItal"/>
              </a:rPr>
              <a:t>Predicados</a:t>
            </a:r>
          </a:p>
          <a:p>
            <a:pPr marL="742950" lvl="1" indent="-285750">
              <a:buFont typeface="Wingdings" panose="05000000000000000000" pitchFamily="2" charset="2"/>
              <a:buChar char="ü"/>
            </a:pPr>
            <a:r>
              <a:rPr lang="es-AR" dirty="0">
                <a:latin typeface="NimbusRomNo9L-ReguItal"/>
              </a:rPr>
              <a:t>Funciones</a:t>
            </a:r>
          </a:p>
          <a:p>
            <a:pPr marL="742950" lvl="1" indent="-285750">
              <a:buFont typeface="Wingdings" panose="05000000000000000000" pitchFamily="2" charset="2"/>
              <a:buChar char="ü"/>
            </a:pPr>
            <a:r>
              <a:rPr lang="es-AR" dirty="0">
                <a:latin typeface="NimbusRomNo9L-ReguItal"/>
              </a:rPr>
              <a:t>Constantes</a:t>
            </a:r>
            <a:endParaRPr lang="es-AR" dirty="0"/>
          </a:p>
        </p:txBody>
      </p:sp>
      <p:sp>
        <p:nvSpPr>
          <p:cNvPr id="10" name="Cerrar llave 9">
            <a:extLst>
              <a:ext uri="{FF2B5EF4-FFF2-40B4-BE49-F238E27FC236}">
                <a16:creationId xmlns:a16="http://schemas.microsoft.com/office/drawing/2014/main" id="{6B450B3A-7FF9-4635-89C0-9233DEC04054}"/>
              </a:ext>
            </a:extLst>
          </p:cNvPr>
          <p:cNvSpPr/>
          <p:nvPr/>
        </p:nvSpPr>
        <p:spPr>
          <a:xfrm>
            <a:off x="10058400" y="3124200"/>
            <a:ext cx="228600" cy="863744"/>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1" name="CuadroTexto 10">
            <a:extLst>
              <a:ext uri="{FF2B5EF4-FFF2-40B4-BE49-F238E27FC236}">
                <a16:creationId xmlns:a16="http://schemas.microsoft.com/office/drawing/2014/main" id="{30C65FCA-BE3D-45F2-BD36-99C75D975F42}"/>
              </a:ext>
            </a:extLst>
          </p:cNvPr>
          <p:cNvSpPr txBox="1"/>
          <p:nvPr/>
        </p:nvSpPr>
        <p:spPr>
          <a:xfrm>
            <a:off x="10366887" y="3342100"/>
            <a:ext cx="1524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s-AR" dirty="0"/>
              <a:t>vocabulario</a:t>
            </a:r>
          </a:p>
        </p:txBody>
      </p:sp>
    </p:spTree>
    <p:extLst>
      <p:ext uri="{BB962C8B-B14F-4D97-AF65-F5344CB8AC3E}">
        <p14:creationId xmlns:p14="http://schemas.microsoft.com/office/powerpoint/2010/main" val="40951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3" grpId="0"/>
      <p:bldP spid="5" grpId="0"/>
      <p:bldP spid="7" grpId="0"/>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905000" y="304800"/>
            <a:ext cx="10058400" cy="952926"/>
          </a:xfrm>
        </p:spPr>
        <p:txBody>
          <a:bodyPr>
            <a:normAutofit/>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¿Qué es una fórmula atómica?</a:t>
            </a:r>
          </a:p>
        </p:txBody>
      </p:sp>
      <p:sp>
        <p:nvSpPr>
          <p:cNvPr id="9" name="CuadroTexto 8">
            <a:extLst>
              <a:ext uri="{FF2B5EF4-FFF2-40B4-BE49-F238E27FC236}">
                <a16:creationId xmlns:a16="http://schemas.microsoft.com/office/drawing/2014/main" id="{9D80D089-9F9D-4B09-B257-B52D6777569E}"/>
              </a:ext>
            </a:extLst>
          </p:cNvPr>
          <p:cNvSpPr txBox="1"/>
          <p:nvPr/>
        </p:nvSpPr>
        <p:spPr>
          <a:xfrm>
            <a:off x="1204453" y="1882339"/>
            <a:ext cx="9234947" cy="91352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3886" marR="73182" eaLnBrk="0">
              <a:lnSpc>
                <a:spcPct val="107000"/>
              </a:lnSpc>
              <a:spcBef>
                <a:spcPts val="584"/>
              </a:spcBef>
            </a:pPr>
            <a:r>
              <a:rPr lang="es-MX" sz="2800" dirty="0">
                <a:latin typeface="Calibri" panose="020F0502020204030204" pitchFamily="34" charset="0"/>
                <a:ea typeface="Calibri" panose="020F0502020204030204" pitchFamily="34" charset="0"/>
                <a:cs typeface="Calibri" panose="020F0502020204030204" pitchFamily="34" charset="0"/>
              </a:rPr>
              <a:t>Es un predicado de aridad k aplicado a una lista de k términos</a:t>
            </a:r>
            <a:endParaRPr lang="es-AR" sz="2800" dirty="0">
              <a:latin typeface="Calibri" panose="020F0502020204030204" pitchFamily="34" charset="0"/>
              <a:ea typeface="Calibri" panose="020F0502020204030204" pitchFamily="34" charset="0"/>
              <a:cs typeface="Calibri" panose="020F0502020204030204" pitchFamily="34" charset="0"/>
            </a:endParaRPr>
          </a:p>
          <a:p>
            <a:pPr marL="3886" marR="73182" eaLnBrk="0">
              <a:lnSpc>
                <a:spcPct val="107000"/>
              </a:lnSpc>
              <a:spcBef>
                <a:spcPts val="584"/>
              </a:spcBef>
            </a:pPr>
            <a:endParaRPr lang="es-AR" dirty="0">
              <a:latin typeface="Calibri" panose="020F0502020204030204" pitchFamily="34" charset="0"/>
              <a:ea typeface="Calibri" panose="020F0502020204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867AE9DA-2724-43E6-9BAD-3CD8CD073CF2}"/>
              </a:ext>
            </a:extLst>
          </p:cNvPr>
          <p:cNvSpPr txBox="1"/>
          <p:nvPr/>
        </p:nvSpPr>
        <p:spPr>
          <a:xfrm>
            <a:off x="914400" y="3420472"/>
            <a:ext cx="3886200" cy="2308324"/>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buFont typeface="Wingdings" panose="05000000000000000000" pitchFamily="2" charset="2"/>
              <a:buChar char="§"/>
            </a:pPr>
            <a:r>
              <a:rPr lang="es-MX" dirty="0">
                <a:solidFill>
                  <a:srgbClr val="000000"/>
                </a:solidFill>
                <a:latin typeface="GoudyOldStyleT-Regular"/>
              </a:rPr>
              <a:t>Es una propiedad o relación entre objeto del universo. </a:t>
            </a:r>
          </a:p>
          <a:p>
            <a:pPr marL="285750" indent="-285750">
              <a:buFont typeface="Wingdings" panose="05000000000000000000" pitchFamily="2" charset="2"/>
              <a:buChar char="§"/>
            </a:pPr>
            <a:r>
              <a:rPr lang="es-MX" dirty="0">
                <a:solidFill>
                  <a:srgbClr val="000000"/>
                </a:solidFill>
                <a:latin typeface="GoudyOldStyleT-Regular"/>
              </a:rPr>
              <a:t>Devuelve un valor</a:t>
            </a:r>
            <a:r>
              <a:rPr lang="en-US" altLang="zh-CN" kern="0" dirty="0">
                <a:solidFill>
                  <a:srgbClr val="000000"/>
                </a:solidFill>
                <a:latin typeface="Calibri" panose="020F0502020204030204" pitchFamily="34" charset="0"/>
                <a:ea typeface="Times New Roman" pitchFamily="18" charset="0"/>
                <a:cs typeface="Calibri" panose="020F0502020204030204" pitchFamily="34" charset="0"/>
              </a:rPr>
              <a:t> </a:t>
            </a:r>
            <a:r>
              <a:rPr lang="en-US" altLang="zh-CN" i="1" kern="0" dirty="0" err="1">
                <a:solidFill>
                  <a:srgbClr val="000000"/>
                </a:solidFill>
                <a:latin typeface="Calibri" panose="020F0502020204030204" pitchFamily="34" charset="0"/>
                <a:ea typeface="Times New Roman" pitchFamily="18" charset="0"/>
                <a:cs typeface="Calibri" panose="020F0502020204030204" pitchFamily="34" charset="0"/>
              </a:rPr>
              <a:t>verdadero</a:t>
            </a:r>
            <a:r>
              <a:rPr lang="en-US" altLang="zh-CN" i="1" kern="0" spc="-80" dirty="0">
                <a:latin typeface="Calibri" panose="020F0502020204030204" pitchFamily="34" charset="0"/>
                <a:ea typeface="Times New Roman" pitchFamily="18" charset="0"/>
                <a:cs typeface="Calibri" panose="020F0502020204030204" pitchFamily="34" charset="0"/>
              </a:rPr>
              <a:t> </a:t>
            </a:r>
            <a:r>
              <a:rPr lang="en-US" altLang="zh-CN" kern="0" dirty="0">
                <a:solidFill>
                  <a:srgbClr val="000000"/>
                </a:solidFill>
                <a:latin typeface="Calibri" panose="020F0502020204030204" pitchFamily="34" charset="0"/>
                <a:ea typeface="Times New Roman" pitchFamily="18" charset="0"/>
                <a:cs typeface="Calibri" panose="020F0502020204030204" pitchFamily="34" charset="0"/>
              </a:rPr>
              <a:t>o</a:t>
            </a:r>
            <a:r>
              <a:rPr lang="en-US" altLang="zh-CN" kern="0" spc="75" dirty="0">
                <a:latin typeface="Calibri" panose="020F0502020204030204" pitchFamily="34" charset="0"/>
                <a:ea typeface="Times New Roman" pitchFamily="18" charset="0"/>
                <a:cs typeface="Calibri" panose="020F0502020204030204" pitchFamily="34" charset="0"/>
              </a:rPr>
              <a:t> </a:t>
            </a:r>
            <a:r>
              <a:rPr lang="en-US" altLang="zh-CN" i="1" kern="0" dirty="0" err="1">
                <a:solidFill>
                  <a:srgbClr val="000000"/>
                </a:solidFill>
                <a:latin typeface="Calibri" panose="020F0502020204030204" pitchFamily="34" charset="0"/>
                <a:ea typeface="Times New Roman" pitchFamily="18" charset="0"/>
                <a:cs typeface="Calibri" panose="020F0502020204030204" pitchFamily="34" charset="0"/>
              </a:rPr>
              <a:t>falso</a:t>
            </a:r>
            <a:endParaRPr lang="es-MX" dirty="0">
              <a:solidFill>
                <a:srgbClr val="000000"/>
              </a:solidFill>
              <a:latin typeface="GoudyOldStyleT-Regular"/>
            </a:endParaRPr>
          </a:p>
          <a:p>
            <a:pPr marL="285750" indent="-285750">
              <a:buFont typeface="Wingdings" panose="05000000000000000000" pitchFamily="2" charset="2"/>
              <a:buChar char="§"/>
            </a:pPr>
            <a:r>
              <a:rPr lang="es-MX" dirty="0">
                <a:solidFill>
                  <a:srgbClr val="000000"/>
                </a:solidFill>
                <a:latin typeface="GoudyOldStyleT-Regular"/>
              </a:rPr>
              <a:t>Cada predicado puede tener aridad diferente. </a:t>
            </a:r>
          </a:p>
          <a:p>
            <a:pPr marL="285750" indent="-285750">
              <a:buFont typeface="Wingdings" panose="05000000000000000000" pitchFamily="2" charset="2"/>
              <a:buChar char="§"/>
            </a:pPr>
            <a:r>
              <a:rPr lang="es-MX" dirty="0">
                <a:solidFill>
                  <a:srgbClr val="000000"/>
                </a:solidFill>
                <a:latin typeface="GoudyOldStyleT-Regular"/>
              </a:rPr>
              <a:t>NO puede ser conjunto vacío, es decir, al menos un predicado debe haber.</a:t>
            </a:r>
            <a:endParaRPr lang="es-AR" dirty="0">
              <a:solidFill>
                <a:srgbClr val="000000"/>
              </a:solidFill>
              <a:latin typeface="GoudyOldStyleT-Regular"/>
            </a:endParaRPr>
          </a:p>
        </p:txBody>
      </p:sp>
      <p:sp>
        <p:nvSpPr>
          <p:cNvPr id="15" name="CuadroTexto 14">
            <a:extLst>
              <a:ext uri="{FF2B5EF4-FFF2-40B4-BE49-F238E27FC236}">
                <a16:creationId xmlns:a16="http://schemas.microsoft.com/office/drawing/2014/main" id="{819714D3-7345-494C-9A38-F63914B5DBF7}"/>
              </a:ext>
            </a:extLst>
          </p:cNvPr>
          <p:cNvSpPr txBox="1"/>
          <p:nvPr/>
        </p:nvSpPr>
        <p:spPr>
          <a:xfrm>
            <a:off x="5571204" y="4394988"/>
            <a:ext cx="4170719" cy="147240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l"/>
            <a:r>
              <a:rPr lang="es-MX" sz="1800" b="0" i="0" u="none" strike="noStrike" baseline="0" dirty="0">
                <a:solidFill>
                  <a:srgbClr val="000000"/>
                </a:solidFill>
                <a:latin typeface="GoudyOldStyleT-Regular"/>
              </a:rPr>
              <a:t>Representan a los objetos del universo. </a:t>
            </a:r>
          </a:p>
          <a:p>
            <a:pPr marL="285750" indent="-285750" algn="l">
              <a:buFont typeface="Arial" panose="020B0604020202020204" pitchFamily="34" charset="0"/>
              <a:buChar char="•"/>
            </a:pPr>
            <a:r>
              <a:rPr lang="es-AR" sz="1800" b="0" i="0" u="none" strike="noStrike" baseline="0" dirty="0">
                <a:solidFill>
                  <a:srgbClr val="000000"/>
                </a:solidFill>
                <a:latin typeface="GoudyOldStyleT-Regular"/>
              </a:rPr>
              <a:t>Variable</a:t>
            </a:r>
          </a:p>
          <a:p>
            <a:pPr marL="285750" indent="-285750" algn="l">
              <a:buFont typeface="Arial" panose="020B0604020202020204" pitchFamily="34" charset="0"/>
              <a:buChar char="•"/>
            </a:pPr>
            <a:r>
              <a:rPr lang="es-AR" sz="1800" b="0" i="0" u="none" strike="noStrike" baseline="0" dirty="0">
                <a:solidFill>
                  <a:srgbClr val="000000"/>
                </a:solidFill>
                <a:latin typeface="GoudyOldStyleT-Regular"/>
              </a:rPr>
              <a:t>C</a:t>
            </a:r>
            <a:r>
              <a:rPr lang="es-MX" sz="1800" b="0" i="0" u="none" strike="noStrike" baseline="0" dirty="0" err="1">
                <a:solidFill>
                  <a:srgbClr val="000000"/>
                </a:solidFill>
                <a:latin typeface="GoudyOldStyleT-Regular"/>
              </a:rPr>
              <a:t>onstante</a:t>
            </a:r>
            <a:endParaRPr lang="es-MX" sz="1800" b="0" i="0" u="none" strike="noStrike" baseline="0" dirty="0">
              <a:solidFill>
                <a:srgbClr val="000000"/>
              </a:solidFill>
              <a:latin typeface="GoudyOldStyleT-Regular"/>
            </a:endParaRPr>
          </a:p>
          <a:p>
            <a:pPr marL="285750" indent="-285750" algn="l">
              <a:buFont typeface="Arial" panose="020B0604020202020204" pitchFamily="34" charset="0"/>
              <a:buChar char="•"/>
            </a:pPr>
            <a:r>
              <a:rPr lang="es-MX" sz="1800" b="0" i="0" u="none" strike="noStrike" baseline="0" dirty="0">
                <a:solidFill>
                  <a:srgbClr val="000000"/>
                </a:solidFill>
                <a:latin typeface="Apple-Chancery"/>
              </a:rPr>
              <a:t>f</a:t>
            </a:r>
            <a:r>
              <a:rPr lang="es-MX" sz="1800" b="0" i="0" u="none" strike="noStrike" baseline="0" dirty="0">
                <a:solidFill>
                  <a:srgbClr val="000000"/>
                </a:solidFill>
                <a:latin typeface="GoudyOldStyleT-Regular"/>
              </a:rPr>
              <a:t>(t</a:t>
            </a:r>
            <a:r>
              <a:rPr lang="es-MX" sz="1200" b="0" i="0" u="none" strike="noStrike" baseline="0" dirty="0">
                <a:solidFill>
                  <a:srgbClr val="000000"/>
                </a:solidFill>
                <a:latin typeface="GoudyOldStyleT-Regular"/>
              </a:rPr>
              <a:t>1</a:t>
            </a:r>
            <a:r>
              <a:rPr lang="es-MX" sz="1800" b="0" i="0" u="none" strike="noStrike" baseline="0" dirty="0">
                <a:solidFill>
                  <a:srgbClr val="000000"/>
                </a:solidFill>
                <a:latin typeface="GoudyOldStyleT-Regular"/>
              </a:rPr>
              <a:t>,</a:t>
            </a:r>
            <a:r>
              <a:rPr lang="es-MX" sz="1800" b="0" i="0" u="none" strike="noStrike" baseline="0" dirty="0">
                <a:solidFill>
                  <a:srgbClr val="000000"/>
                </a:solidFill>
                <a:latin typeface="AlBayan"/>
              </a:rPr>
              <a:t>…</a:t>
            </a:r>
            <a:r>
              <a:rPr lang="es-MX" sz="1800" b="0" i="0" u="none" strike="noStrike" baseline="0" dirty="0">
                <a:solidFill>
                  <a:srgbClr val="000000"/>
                </a:solidFill>
                <a:latin typeface="GoudyOldStyleT-Regular"/>
              </a:rPr>
              <a:t>,</a:t>
            </a:r>
            <a:r>
              <a:rPr lang="es-MX" sz="1800" b="0" i="0" u="none" strike="noStrike" baseline="0" dirty="0" err="1">
                <a:solidFill>
                  <a:srgbClr val="000000"/>
                </a:solidFill>
                <a:latin typeface="GoudyOldStyleT-Regular"/>
              </a:rPr>
              <a:t>t</a:t>
            </a:r>
            <a:r>
              <a:rPr lang="es-MX" sz="1200" b="0" i="0" u="none" strike="noStrike" baseline="0" dirty="0" err="1">
                <a:solidFill>
                  <a:srgbClr val="000000"/>
                </a:solidFill>
                <a:latin typeface="GoudyOldStyleT-Regular"/>
              </a:rPr>
              <a:t>n</a:t>
            </a:r>
            <a:r>
              <a:rPr lang="es-MX" sz="1200" b="0" i="0" u="none" strike="noStrike" baseline="0" dirty="0">
                <a:solidFill>
                  <a:srgbClr val="000000"/>
                </a:solidFill>
                <a:latin typeface="GoudyOldStyleT-Regular"/>
              </a:rPr>
              <a:t> </a:t>
            </a:r>
            <a:r>
              <a:rPr lang="es-MX" sz="1800" b="0" i="0" u="none" strike="noStrike" baseline="0" dirty="0">
                <a:solidFill>
                  <a:srgbClr val="000000"/>
                </a:solidFill>
                <a:latin typeface="GoudyOldStyleT-Regular"/>
              </a:rPr>
              <a:t>) donde f es una función n-aria y t</a:t>
            </a:r>
            <a:r>
              <a:rPr lang="es-MX" sz="1200" b="0" i="0" u="none" strike="noStrike" baseline="0" dirty="0">
                <a:solidFill>
                  <a:srgbClr val="000000"/>
                </a:solidFill>
                <a:latin typeface="GoudyOldStyleT-Regular"/>
              </a:rPr>
              <a:t>1</a:t>
            </a:r>
            <a:r>
              <a:rPr lang="es-MX" sz="1800" b="0" i="0" u="none" strike="noStrike" baseline="0" dirty="0">
                <a:solidFill>
                  <a:srgbClr val="000000"/>
                </a:solidFill>
                <a:latin typeface="GoudyOldStyleT-Regular"/>
              </a:rPr>
              <a:t>,</a:t>
            </a:r>
            <a:r>
              <a:rPr lang="es-MX" sz="1800" b="0" i="0" u="none" strike="noStrike" baseline="0" dirty="0">
                <a:solidFill>
                  <a:srgbClr val="000000"/>
                </a:solidFill>
                <a:latin typeface="AlBayan"/>
              </a:rPr>
              <a:t>…</a:t>
            </a:r>
            <a:r>
              <a:rPr lang="es-MX" sz="1800" b="0" i="0" u="none" strike="noStrike" baseline="0" dirty="0">
                <a:solidFill>
                  <a:srgbClr val="000000"/>
                </a:solidFill>
                <a:latin typeface="GoudyOldStyleT-Regular"/>
              </a:rPr>
              <a:t>,</a:t>
            </a:r>
            <a:r>
              <a:rPr lang="es-MX" sz="1800" b="0" i="0" u="none" strike="noStrike" baseline="0" dirty="0" err="1">
                <a:solidFill>
                  <a:srgbClr val="000000"/>
                </a:solidFill>
                <a:latin typeface="GoudyOldStyleT-Regular"/>
              </a:rPr>
              <a:t>t</a:t>
            </a:r>
            <a:r>
              <a:rPr lang="es-MX" sz="1200" b="0" i="0" u="none" strike="noStrike" baseline="0" dirty="0" err="1">
                <a:solidFill>
                  <a:srgbClr val="000000"/>
                </a:solidFill>
                <a:latin typeface="GoudyOldStyleT-Regular"/>
              </a:rPr>
              <a:t>n</a:t>
            </a:r>
            <a:r>
              <a:rPr lang="es-MX" sz="1200" b="0" i="0" u="none" strike="noStrike" baseline="0" dirty="0">
                <a:solidFill>
                  <a:srgbClr val="000000"/>
                </a:solidFill>
                <a:latin typeface="GoudyOldStyleT-Regular"/>
              </a:rPr>
              <a:t> </a:t>
            </a:r>
            <a:r>
              <a:rPr lang="es-MX" sz="1800" b="0" i="0" u="none" strike="noStrike" baseline="0" dirty="0">
                <a:solidFill>
                  <a:srgbClr val="000000"/>
                </a:solidFill>
                <a:latin typeface="GoudyOldStyleT-Regular"/>
              </a:rPr>
              <a:t>son términos </a:t>
            </a:r>
            <a:endParaRPr lang="es-AR" dirty="0"/>
          </a:p>
        </p:txBody>
      </p:sp>
      <p:sp>
        <p:nvSpPr>
          <p:cNvPr id="8" name="Elipse 7">
            <a:extLst>
              <a:ext uri="{FF2B5EF4-FFF2-40B4-BE49-F238E27FC236}">
                <a16:creationId xmlns:a16="http://schemas.microsoft.com/office/drawing/2014/main" id="{032D04C9-6DE8-42AD-AAC4-CC815D044912}"/>
              </a:ext>
            </a:extLst>
          </p:cNvPr>
          <p:cNvSpPr/>
          <p:nvPr/>
        </p:nvSpPr>
        <p:spPr>
          <a:xfrm>
            <a:off x="2019300" y="1882339"/>
            <a:ext cx="1676400" cy="55606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11" name="Conector recto de flecha 10">
            <a:extLst>
              <a:ext uri="{FF2B5EF4-FFF2-40B4-BE49-F238E27FC236}">
                <a16:creationId xmlns:a16="http://schemas.microsoft.com/office/drawing/2014/main" id="{E4533E30-2F0D-4F2B-AC57-AE9B566B8F37}"/>
              </a:ext>
            </a:extLst>
          </p:cNvPr>
          <p:cNvCxnSpPr/>
          <p:nvPr/>
        </p:nvCxnSpPr>
        <p:spPr>
          <a:xfrm>
            <a:off x="2743200" y="2590800"/>
            <a:ext cx="0" cy="685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Elipse 15">
            <a:extLst>
              <a:ext uri="{FF2B5EF4-FFF2-40B4-BE49-F238E27FC236}">
                <a16:creationId xmlns:a16="http://schemas.microsoft.com/office/drawing/2014/main" id="{09F2A4B9-98F1-4BEE-ADD0-43E1F3DF327F}"/>
              </a:ext>
            </a:extLst>
          </p:cNvPr>
          <p:cNvSpPr/>
          <p:nvPr/>
        </p:nvSpPr>
        <p:spPr>
          <a:xfrm>
            <a:off x="8760542" y="1877423"/>
            <a:ext cx="1676400" cy="556061"/>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17" name="Conector recto de flecha 16">
            <a:extLst>
              <a:ext uri="{FF2B5EF4-FFF2-40B4-BE49-F238E27FC236}">
                <a16:creationId xmlns:a16="http://schemas.microsoft.com/office/drawing/2014/main" id="{37F14A9C-9E63-4450-A9C1-31C19417C305}"/>
              </a:ext>
            </a:extLst>
          </p:cNvPr>
          <p:cNvCxnSpPr>
            <a:cxnSpLocks/>
          </p:cNvCxnSpPr>
          <p:nvPr/>
        </p:nvCxnSpPr>
        <p:spPr>
          <a:xfrm flipH="1">
            <a:off x="6781800" y="2585884"/>
            <a:ext cx="2702642" cy="107171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98DFF7A4-D5AF-4AB7-B790-DFDCF6223C26}"/>
              </a:ext>
            </a:extLst>
          </p:cNvPr>
          <p:cNvSpPr txBox="1"/>
          <p:nvPr/>
        </p:nvSpPr>
        <p:spPr>
          <a:xfrm>
            <a:off x="6730182" y="6089198"/>
            <a:ext cx="2132370" cy="646331"/>
          </a:xfrm>
          <a:prstGeom prst="rect">
            <a:avLst/>
          </a:prstGeom>
          <a:noFill/>
        </p:spPr>
        <p:txBody>
          <a:bodyPr wrap="square">
            <a:spAutoFit/>
          </a:bodyPr>
          <a:lstStyle/>
          <a:p>
            <a:r>
              <a:rPr lang="es-MX" sz="1800" b="0" i="0" u="none" strike="noStrike" baseline="0" dirty="0">
                <a:latin typeface="GoudyOldStyleT-Regular"/>
              </a:rPr>
              <a:t>transforman un objeto en otro</a:t>
            </a:r>
            <a:endParaRPr lang="es-AR" dirty="0"/>
          </a:p>
        </p:txBody>
      </p:sp>
      <p:cxnSp>
        <p:nvCxnSpPr>
          <p:cNvPr id="22" name="Conector recto de flecha 21">
            <a:extLst>
              <a:ext uri="{FF2B5EF4-FFF2-40B4-BE49-F238E27FC236}">
                <a16:creationId xmlns:a16="http://schemas.microsoft.com/office/drawing/2014/main" id="{2BD7DDE4-AD5E-4059-8D93-80F6D7B08D9F}"/>
              </a:ext>
            </a:extLst>
          </p:cNvPr>
          <p:cNvCxnSpPr/>
          <p:nvPr/>
        </p:nvCxnSpPr>
        <p:spPr>
          <a:xfrm>
            <a:off x="5691036" y="5497964"/>
            <a:ext cx="8382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CuadroTexto 23">
            <a:extLst>
              <a:ext uri="{FF2B5EF4-FFF2-40B4-BE49-F238E27FC236}">
                <a16:creationId xmlns:a16="http://schemas.microsoft.com/office/drawing/2014/main" id="{DBA044B5-2F58-44B1-BCD6-6312CB81D78E}"/>
              </a:ext>
            </a:extLst>
          </p:cNvPr>
          <p:cNvSpPr txBox="1"/>
          <p:nvPr/>
        </p:nvSpPr>
        <p:spPr>
          <a:xfrm>
            <a:off x="9793547" y="5031834"/>
            <a:ext cx="2169853" cy="923330"/>
          </a:xfrm>
          <a:prstGeom prst="rect">
            <a:avLst/>
          </a:prstGeom>
          <a:noFill/>
        </p:spPr>
        <p:txBody>
          <a:bodyPr wrap="square">
            <a:spAutoFit/>
          </a:bodyPr>
          <a:lstStyle/>
          <a:p>
            <a:pPr algn="l"/>
            <a:r>
              <a:rPr lang="es-AR" sz="1800" b="0" i="0" u="none" strike="noStrike" baseline="0" dirty="0">
                <a:latin typeface="GoudyOldStyleT-Regular"/>
              </a:rPr>
              <a:t>representan con un nombre particular a un objeto</a:t>
            </a:r>
            <a:endParaRPr lang="es-AR" dirty="0"/>
          </a:p>
        </p:txBody>
      </p:sp>
      <p:cxnSp>
        <p:nvCxnSpPr>
          <p:cNvPr id="26" name="Conector recto de flecha 25">
            <a:extLst>
              <a:ext uri="{FF2B5EF4-FFF2-40B4-BE49-F238E27FC236}">
                <a16:creationId xmlns:a16="http://schemas.microsoft.com/office/drawing/2014/main" id="{8BE8B057-0971-44A0-845E-2FD0855FA200}"/>
              </a:ext>
            </a:extLst>
          </p:cNvPr>
          <p:cNvCxnSpPr/>
          <p:nvPr/>
        </p:nvCxnSpPr>
        <p:spPr>
          <a:xfrm>
            <a:off x="7514305" y="5133652"/>
            <a:ext cx="22276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814C2BA0-F560-46CF-AD65-58821BE82940}"/>
              </a:ext>
            </a:extLst>
          </p:cNvPr>
          <p:cNvSpPr txBox="1"/>
          <p:nvPr/>
        </p:nvSpPr>
        <p:spPr>
          <a:xfrm>
            <a:off x="9946561" y="4662471"/>
            <a:ext cx="2208568" cy="369332"/>
          </a:xfrm>
          <a:prstGeom prst="rect">
            <a:avLst/>
          </a:prstGeom>
          <a:noFill/>
        </p:spPr>
        <p:txBody>
          <a:bodyPr wrap="square">
            <a:spAutoFit/>
          </a:bodyPr>
          <a:lstStyle/>
          <a:p>
            <a:r>
              <a:rPr lang="es-AR" b="0" i="0" u="none" strike="noStrike" baseline="0" dirty="0">
                <a:latin typeface="GoudyOldStyleT-Regular"/>
              </a:rPr>
              <a:t>x</a:t>
            </a:r>
            <a:r>
              <a:rPr lang="es-AR" b="0" i="0" u="none" strike="noStrike" baseline="-25000" dirty="0">
                <a:latin typeface="GoudyOldStyleT-Regular"/>
              </a:rPr>
              <a:t>0</a:t>
            </a:r>
            <a:r>
              <a:rPr lang="es-AR" b="0" i="0" u="none" strike="noStrike" baseline="0" dirty="0">
                <a:latin typeface="GoudyOldStyleT-Regular"/>
              </a:rPr>
              <a:t>, x</a:t>
            </a:r>
            <a:r>
              <a:rPr lang="es-AR" b="0" i="0" u="none" strike="noStrike" baseline="-25000" dirty="0">
                <a:latin typeface="GoudyOldStyleT-Regular"/>
              </a:rPr>
              <a:t>1</a:t>
            </a:r>
            <a:r>
              <a:rPr lang="es-AR" b="0" i="0" u="none" strike="noStrike" baseline="0" dirty="0">
                <a:latin typeface="GoudyOldStyleT-Regular"/>
              </a:rPr>
              <a:t>, x</a:t>
            </a:r>
            <a:r>
              <a:rPr lang="es-AR" b="0" i="0" u="none" strike="noStrike" baseline="-25000" dirty="0">
                <a:latin typeface="GoudyOldStyleT-Regular"/>
              </a:rPr>
              <a:t>2</a:t>
            </a:r>
            <a:r>
              <a:rPr lang="es-AR" b="0" i="0" u="none" strike="noStrike" baseline="0" dirty="0">
                <a:latin typeface="GoudyOldStyleT-Regular"/>
              </a:rPr>
              <a:t>,</a:t>
            </a:r>
            <a:r>
              <a:rPr lang="es-AR" b="0" i="0" u="none" strike="noStrike" baseline="0" dirty="0">
                <a:latin typeface="AlBayan"/>
              </a:rPr>
              <a:t>…</a:t>
            </a:r>
            <a:r>
              <a:rPr lang="es-AR" b="0" i="0" u="none" strike="noStrike" baseline="0" dirty="0">
                <a:latin typeface="GoudyOldStyleT-Regular"/>
              </a:rPr>
              <a:t>, </a:t>
            </a:r>
            <a:r>
              <a:rPr lang="es-AR" b="0" i="0" u="none" strike="noStrike" baseline="0" dirty="0" err="1">
                <a:latin typeface="GoudyOldStyleT-Regular"/>
              </a:rPr>
              <a:t>x</a:t>
            </a:r>
            <a:r>
              <a:rPr lang="es-AR" b="0" i="0" u="none" strike="noStrike" baseline="-25000" dirty="0" err="1">
                <a:latin typeface="GoudyOldStyleT-Regular"/>
              </a:rPr>
              <a:t>n</a:t>
            </a:r>
            <a:endParaRPr lang="es-AR" baseline="-25000" dirty="0"/>
          </a:p>
        </p:txBody>
      </p:sp>
      <p:cxnSp>
        <p:nvCxnSpPr>
          <p:cNvPr id="30" name="Conector recto de flecha 29">
            <a:extLst>
              <a:ext uri="{FF2B5EF4-FFF2-40B4-BE49-F238E27FC236}">
                <a16:creationId xmlns:a16="http://schemas.microsoft.com/office/drawing/2014/main" id="{845F60D9-C6F5-41BA-8B49-BEFD107D1C66}"/>
              </a:ext>
            </a:extLst>
          </p:cNvPr>
          <p:cNvCxnSpPr/>
          <p:nvPr/>
        </p:nvCxnSpPr>
        <p:spPr>
          <a:xfrm>
            <a:off x="7315200" y="4876800"/>
            <a:ext cx="24267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03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build="p" animBg="1"/>
      <p:bldP spid="15" grpId="0" build="p" animBg="1"/>
      <p:bldP spid="8" grpId="0" animBg="1"/>
      <p:bldP spid="16" grpId="0" animBg="1"/>
      <p:bldP spid="20" grpId="0"/>
      <p:bldP spid="24"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059858" y="321026"/>
            <a:ext cx="4645742" cy="654294"/>
          </a:xfrm>
        </p:spPr>
        <p:txBody>
          <a:bodyPr>
            <a:normAutofit/>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¿Qué significa </a:t>
            </a:r>
            <a:r>
              <a:rPr lang="es-MX" sz="3600" dirty="0">
                <a:latin typeface="Calibri" panose="020F0502020204030204" pitchFamily="34" charset="0"/>
                <a:cs typeface="Calibri" panose="020F0502020204030204" pitchFamily="34" charset="0"/>
              </a:rPr>
              <a:t> (</a:t>
            </a:r>
            <a:r>
              <a:rPr lang="es-MX" sz="3600" dirty="0">
                <a:latin typeface="Calibri" panose="020F0502020204030204" pitchFamily="34" charset="0"/>
                <a:cs typeface="Calibri" panose="020F0502020204030204" pitchFamily="34" charset="0"/>
                <a:sym typeface="Symbol" panose="05050102010706020507" pitchFamily="18" charset="2"/>
              </a:rPr>
              <a:t>x</a:t>
            </a:r>
            <a:r>
              <a:rPr lang="es-MX" sz="3600" dirty="0">
                <a:latin typeface="Calibri" panose="020F0502020204030204" pitchFamily="34" charset="0"/>
                <a:cs typeface="Calibri" panose="020F0502020204030204" pitchFamily="34" charset="0"/>
              </a:rPr>
              <a:t> </a:t>
            </a:r>
            <a:r>
              <a:rPr lang="el-GR" sz="3600" dirty="0">
                <a:latin typeface="Times New Roman" panose="02020603050405020304" pitchFamily="18" charset="0"/>
                <a:cs typeface="Times New Roman" panose="02020603050405020304" pitchFamily="18" charset="0"/>
              </a:rPr>
              <a:t>Φ</a:t>
            </a:r>
            <a:r>
              <a:rPr lang="es-AR" sz="3600" dirty="0">
                <a:latin typeface="Calibri" panose="020F0502020204030204" pitchFamily="34" charset="0"/>
                <a:cs typeface="Calibri" panose="020F0502020204030204" pitchFamily="34" charset="0"/>
              </a:rPr>
              <a:t>)</a:t>
            </a:r>
            <a:r>
              <a:rPr lang="es-MX" b="1" dirty="0">
                <a:effectLst>
                  <a:outerShdw blurRad="38100" dist="38100" dir="2700000" algn="tl">
                    <a:srgbClr val="000000">
                      <a:alpha val="43137"/>
                    </a:srgbClr>
                  </a:outerShdw>
                </a:effectLst>
                <a:latin typeface="Bradley Hand ITC" pitchFamily="66" charset="0"/>
                <a:cs typeface="Arial" pitchFamily="34" charset="0"/>
              </a:rPr>
              <a:t>?</a:t>
            </a:r>
          </a:p>
        </p:txBody>
      </p:sp>
      <p:sp>
        <p:nvSpPr>
          <p:cNvPr id="20" name="CuadroTexto 19">
            <a:extLst>
              <a:ext uri="{FF2B5EF4-FFF2-40B4-BE49-F238E27FC236}">
                <a16:creationId xmlns:a16="http://schemas.microsoft.com/office/drawing/2014/main" id="{A5CDB633-5CD5-4866-AE0A-E9A1E4DA7575}"/>
              </a:ext>
            </a:extLst>
          </p:cNvPr>
          <p:cNvSpPr txBox="1"/>
          <p:nvPr/>
        </p:nvSpPr>
        <p:spPr>
          <a:xfrm>
            <a:off x="6631858" y="1704834"/>
            <a:ext cx="1905000" cy="595932"/>
          </a:xfrm>
          <a:prstGeom prst="rect">
            <a:avLst/>
          </a:prstGeom>
          <a:solidFill>
            <a:schemeClr val="accent5">
              <a:lumMod val="40000"/>
              <a:lumOff val="60000"/>
            </a:schemeClr>
          </a:solidFill>
          <a:scene3d>
            <a:camera prst="orthographicFront"/>
            <a:lightRig rig="threePt" dir="t"/>
          </a:scene3d>
          <a:sp3d>
            <a:bevelT/>
          </a:sp3d>
        </p:spPr>
        <p:txBody>
          <a:bodyPr wrap="square">
            <a:spAutoFit/>
          </a:bodyPr>
          <a:lstStyle/>
          <a:p>
            <a:pPr marL="12636" marR="0" indent="0" algn="ctr" eaLnBrk="0">
              <a:lnSpc>
                <a:spcPct val="107000"/>
              </a:lnSpc>
              <a:spcBef>
                <a:spcPts val="185"/>
              </a:spcBef>
            </a:pPr>
            <a:r>
              <a:rPr lang="en-US" altLang="zh-CN" sz="3200" kern="0" spc="-50" baseline="0" noProof="0" dirty="0" err="1">
                <a:solidFill>
                  <a:srgbClr val="000000"/>
                </a:solidFill>
                <a:latin typeface="Calibri" panose="020F0502020204030204" pitchFamily="34" charset="0"/>
                <a:ea typeface="Times New Roman" pitchFamily="18" charset="0"/>
                <a:cs typeface="Calibri" panose="020F0502020204030204" pitchFamily="34" charset="0"/>
              </a:rPr>
              <a:t>Universo</a:t>
            </a:r>
            <a:endParaRPr lang="en-US" altLang="zh-CN" sz="3200" kern="0" spc="0" baseline="0" noProof="0" dirty="0">
              <a:solidFill>
                <a:srgbClr val="000000"/>
              </a:solidFill>
              <a:latin typeface="Calibri" panose="020F0502020204030204" pitchFamily="34" charset="0"/>
              <a:ea typeface="Times New Roman" pitchFamily="18" charset="0"/>
              <a:cs typeface="Calibri" panose="020F0502020204030204" pitchFamily="34" charset="0"/>
            </a:endParaRPr>
          </a:p>
        </p:txBody>
      </p:sp>
      <p:sp>
        <p:nvSpPr>
          <p:cNvPr id="22" name="CuadroTexto 21">
            <a:extLst>
              <a:ext uri="{FF2B5EF4-FFF2-40B4-BE49-F238E27FC236}">
                <a16:creationId xmlns:a16="http://schemas.microsoft.com/office/drawing/2014/main" id="{F251734D-AE38-4858-A476-6331DE882C88}"/>
              </a:ext>
            </a:extLst>
          </p:cNvPr>
          <p:cNvSpPr txBox="1"/>
          <p:nvPr/>
        </p:nvSpPr>
        <p:spPr>
          <a:xfrm>
            <a:off x="4419600" y="912933"/>
            <a:ext cx="1219200" cy="375552"/>
          </a:xfrm>
          <a:prstGeom prst="rect">
            <a:avLst/>
          </a:prstGeom>
          <a:solidFill>
            <a:srgbClr val="E7FA88"/>
          </a:solidFill>
          <a:ln>
            <a:noFill/>
          </a:ln>
        </p:spPr>
        <p:txBody>
          <a:bodyPr wrap="square">
            <a:spAutoFit/>
          </a:bodyPr>
          <a:lstStyle/>
          <a:p>
            <a:pPr marL="3302" marR="0" indent="-3302" eaLnBrk="0">
              <a:lnSpc>
                <a:spcPct val="107000"/>
              </a:lnSpc>
              <a:spcBef>
                <a:spcPts val="220"/>
              </a:spcBef>
            </a:pPr>
            <a:r>
              <a:rPr lang="en-US" altLang="zh-CN" sz="1800" kern="0" spc="-50" baseline="0" noProof="0" dirty="0">
                <a:solidFill>
                  <a:srgbClr val="000000"/>
                </a:solidFill>
                <a:latin typeface="Calibri" panose="020F0502020204030204" pitchFamily="34" charset="0"/>
                <a:ea typeface="Times New Roman" pitchFamily="18" charset="0"/>
                <a:cs typeface="Calibri" panose="020F0502020204030204" pitchFamily="34" charset="0"/>
              </a:rPr>
              <a:t>Para </a:t>
            </a:r>
            <a:r>
              <a:rPr lang="en-US" altLang="zh-CN" sz="1800" kern="0" spc="-50" baseline="0" noProof="0" dirty="0" err="1">
                <a:solidFill>
                  <a:srgbClr val="000000"/>
                </a:solidFill>
                <a:latin typeface="Calibri" panose="020F0502020204030204" pitchFamily="34" charset="0"/>
                <a:ea typeface="Times New Roman" pitchFamily="18" charset="0"/>
                <a:cs typeface="Calibri" panose="020F0502020204030204" pitchFamily="34" charset="0"/>
              </a:rPr>
              <a:t>todo</a:t>
            </a:r>
            <a:endParaRPr lang="en-US" altLang="zh-CN" sz="1800" kern="0" spc="0" baseline="0" noProof="0" dirty="0">
              <a:solidFill>
                <a:srgbClr val="000000"/>
              </a:solidFill>
              <a:latin typeface="Calibri" panose="020F0502020204030204" pitchFamily="34" charset="0"/>
              <a:ea typeface="Times New Roman" pitchFamily="18" charset="0"/>
              <a:cs typeface="Calibri" panose="020F0502020204030204" pitchFamily="34" charset="0"/>
            </a:endParaRPr>
          </a:p>
        </p:txBody>
      </p:sp>
      <p:sp>
        <p:nvSpPr>
          <p:cNvPr id="13" name="CuadroTexto 12">
            <a:extLst>
              <a:ext uri="{FF2B5EF4-FFF2-40B4-BE49-F238E27FC236}">
                <a16:creationId xmlns:a16="http://schemas.microsoft.com/office/drawing/2014/main" id="{97BF7937-B866-483C-A62B-1C17F1279131}"/>
              </a:ext>
            </a:extLst>
          </p:cNvPr>
          <p:cNvSpPr txBox="1"/>
          <p:nvPr/>
        </p:nvSpPr>
        <p:spPr>
          <a:xfrm>
            <a:off x="682333" y="1896618"/>
            <a:ext cx="3970783" cy="532903"/>
          </a:xfrm>
          <a:prstGeom prst="rect">
            <a:avLst/>
          </a:prstGeom>
          <a:scene3d>
            <a:camera prst="orthographicFront"/>
            <a:lightRig rig="threePt" dir="t"/>
          </a:scene3d>
          <a:sp3d>
            <a:bevelT/>
          </a:sp3d>
        </p:spPr>
        <p:style>
          <a:lnRef idx="0">
            <a:schemeClr val="accent2"/>
          </a:lnRef>
          <a:fillRef idx="3">
            <a:schemeClr val="accent2"/>
          </a:fillRef>
          <a:effectRef idx="3">
            <a:schemeClr val="accent2"/>
          </a:effectRef>
          <a:fontRef idx="minor">
            <a:schemeClr val="lt1"/>
          </a:fontRef>
        </p:style>
        <p:txBody>
          <a:bodyPr wrap="square">
            <a:spAutoFit/>
          </a:bodyPr>
          <a:lstStyle/>
          <a:p>
            <a:pPr marL="3886" marR="73182" algn="ctr" eaLnBrk="0">
              <a:lnSpc>
                <a:spcPct val="107000"/>
              </a:lnSpc>
              <a:spcBef>
                <a:spcPts val="584"/>
              </a:spcBef>
            </a:pPr>
            <a:r>
              <a:rPr lang="es-MX" sz="2800" dirty="0">
                <a:latin typeface="Calibri" panose="020F0502020204030204" pitchFamily="34" charset="0"/>
                <a:ea typeface="Calibri" panose="020F0502020204030204" pitchFamily="34" charset="0"/>
                <a:cs typeface="Calibri" panose="020F0502020204030204" pitchFamily="34" charset="0"/>
              </a:rPr>
              <a:t>Son cuantificadores</a:t>
            </a:r>
            <a:endParaRPr lang="es-AR" dirty="0">
              <a:latin typeface="Calibri" panose="020F0502020204030204" pitchFamily="34" charset="0"/>
              <a:ea typeface="Calibri" panose="020F0502020204030204" pitchFamily="34" charset="0"/>
              <a:cs typeface="Calibri" panose="020F0502020204030204" pitchFamily="34" charset="0"/>
            </a:endParaRPr>
          </a:p>
        </p:txBody>
      </p:sp>
      <p:sp>
        <p:nvSpPr>
          <p:cNvPr id="15" name="CuadroTexto 14">
            <a:extLst>
              <a:ext uri="{FF2B5EF4-FFF2-40B4-BE49-F238E27FC236}">
                <a16:creationId xmlns:a16="http://schemas.microsoft.com/office/drawing/2014/main" id="{EC0EA463-F7CD-4666-8934-837403CA57D7}"/>
              </a:ext>
            </a:extLst>
          </p:cNvPr>
          <p:cNvSpPr txBox="1"/>
          <p:nvPr/>
        </p:nvSpPr>
        <p:spPr>
          <a:xfrm>
            <a:off x="1334663" y="3030280"/>
            <a:ext cx="10284608" cy="3785652"/>
          </a:xfrm>
          <a:prstGeom prst="rect">
            <a:avLst/>
          </a:prstGeom>
          <a:solidFill>
            <a:schemeClr val="accent1">
              <a:lumMod val="20000"/>
              <a:lumOff val="80000"/>
            </a:schemeClr>
          </a:solidFill>
        </p:spPr>
        <p:txBody>
          <a:bodyPr wrap="square">
            <a:spAutoFit/>
          </a:bodyPr>
          <a:lstStyle/>
          <a:p>
            <a:pPr marL="285750" indent="-285750" algn="l">
              <a:buFont typeface="Wingdings" panose="05000000000000000000" pitchFamily="2" charset="2"/>
              <a:buChar char="ü"/>
            </a:pPr>
            <a:r>
              <a:rPr lang="es-MX" sz="2400" b="0" i="0" u="none" strike="noStrike" baseline="0" dirty="0">
                <a:solidFill>
                  <a:srgbClr val="000000"/>
                </a:solidFill>
                <a:latin typeface="GoudyOldStyleT-Regular"/>
              </a:rPr>
              <a:t>Un cuantificador transforma una función proposicional en una fórmula a la cual se le puede asignar un valor de verdad </a:t>
            </a:r>
            <a:r>
              <a:rPr lang="es-MX" sz="2400" b="0" i="0" u="none" strike="noStrike" baseline="0" dirty="0">
                <a:solidFill>
                  <a:srgbClr val="870908"/>
                </a:solidFill>
                <a:latin typeface="GoudyOldStyleT-Regular"/>
              </a:rPr>
              <a:t>VERDADERO </a:t>
            </a:r>
            <a:r>
              <a:rPr lang="es-MX" sz="2400" b="0" i="0" u="none" strike="noStrike" baseline="0" dirty="0">
                <a:solidFill>
                  <a:srgbClr val="000000"/>
                </a:solidFill>
                <a:latin typeface="GoudyOldStyleT-Regular"/>
              </a:rPr>
              <a:t>o </a:t>
            </a:r>
            <a:r>
              <a:rPr lang="es-MX" sz="2400" b="0" i="0" u="none" strike="noStrike" baseline="0" dirty="0">
                <a:solidFill>
                  <a:srgbClr val="870908"/>
                </a:solidFill>
                <a:latin typeface="GoudyOldStyleT-Regular"/>
              </a:rPr>
              <a:t>FALSO.</a:t>
            </a:r>
          </a:p>
          <a:p>
            <a:pPr marL="285750" indent="-285750" algn="l">
              <a:buFont typeface="Wingdings" panose="05000000000000000000" pitchFamily="2" charset="2"/>
              <a:buChar char="ü"/>
            </a:pPr>
            <a:r>
              <a:rPr lang="es-MX" sz="2400" dirty="0">
                <a:solidFill>
                  <a:srgbClr val="000000"/>
                </a:solidFill>
                <a:latin typeface="GoudyOldStyleT-Regular"/>
              </a:rPr>
              <a:t>Se usan cuando se desea hacer referencia a un conjunto o subconjunto de elementos del dominio o universo.</a:t>
            </a:r>
          </a:p>
          <a:p>
            <a:pPr marL="285750" indent="-285750">
              <a:buFont typeface="Wingdings" panose="05000000000000000000" pitchFamily="2" charset="2"/>
              <a:buChar char="ü"/>
            </a:pPr>
            <a:r>
              <a:rPr lang="es-MX" sz="2400" b="0" i="0" u="none" strike="noStrike" baseline="0" dirty="0">
                <a:latin typeface="GoudyOldStyleT-Regular"/>
              </a:rPr>
              <a:t>Cuantificador Universal </a:t>
            </a:r>
            <a:r>
              <a:rPr lang="es-MX" sz="2400" dirty="0">
                <a:latin typeface="Calibri" panose="020F0502020204030204" pitchFamily="34" charset="0"/>
                <a:cs typeface="Calibri" panose="020F0502020204030204" pitchFamily="34" charset="0"/>
                <a:sym typeface="Symbol" panose="05050102010706020507" pitchFamily="18" charset="2"/>
              </a:rPr>
              <a:t> </a:t>
            </a:r>
            <a:r>
              <a:rPr lang="es-MX" sz="2400" b="0" i="0" u="none" strike="noStrike" baseline="0" dirty="0">
                <a:latin typeface="GoudyOldStyleT-Regular"/>
              </a:rPr>
              <a:t>: permite generalizar. </a:t>
            </a:r>
          </a:p>
          <a:p>
            <a:pPr marL="742950" lvl="1" indent="-285750">
              <a:buFont typeface="Wingdings" panose="05000000000000000000" pitchFamily="2" charset="2"/>
              <a:buChar char="ü"/>
            </a:pPr>
            <a:r>
              <a:rPr lang="es-MX" sz="2400" dirty="0">
                <a:latin typeface="Calibri" panose="020F0502020204030204" pitchFamily="34" charset="0"/>
                <a:cs typeface="Calibri" panose="020F0502020204030204" pitchFamily="34" charset="0"/>
              </a:rPr>
              <a:t>(</a:t>
            </a:r>
            <a:r>
              <a:rPr lang="es-MX" sz="2400" dirty="0">
                <a:latin typeface="Calibri" panose="020F0502020204030204" pitchFamily="34" charset="0"/>
                <a:cs typeface="Calibri" panose="020F0502020204030204" pitchFamily="34" charset="0"/>
                <a:sym typeface="Symbol" panose="05050102010706020507" pitchFamily="18" charset="2"/>
              </a:rPr>
              <a:t>x</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AR" sz="2400" dirty="0">
                <a:latin typeface="Calibri" panose="020F0502020204030204" pitchFamily="34" charset="0"/>
                <a:cs typeface="Calibri" panose="020F0502020204030204" pitchFamily="34" charset="0"/>
              </a:rPr>
              <a:t>)</a:t>
            </a:r>
            <a:r>
              <a:rPr lang="es-AR" sz="2400" dirty="0">
                <a:latin typeface="Times New Roman" panose="02020603050405020304" pitchFamily="18" charset="0"/>
                <a:cs typeface="Times New Roman" panose="02020603050405020304" pitchFamily="18" charset="0"/>
              </a:rPr>
              <a:t> </a:t>
            </a:r>
            <a:r>
              <a:rPr lang="es-MX" sz="2400" b="0" i="0" u="none" strike="noStrike" baseline="0" dirty="0">
                <a:latin typeface="GoudyOldStyleT-Regular"/>
              </a:rPr>
              <a:t>establece “para toda variable  x del universo se cumple </a:t>
            </a:r>
            <a:r>
              <a:rPr lang="el-GR" sz="2400" dirty="0">
                <a:latin typeface="Times New Roman" panose="02020603050405020304" pitchFamily="18" charset="0"/>
                <a:cs typeface="Times New Roman" panose="02020603050405020304" pitchFamily="18" charset="0"/>
              </a:rPr>
              <a:t>Φ</a:t>
            </a:r>
            <a:r>
              <a:rPr lang="es-MX" sz="2400" b="0" i="0" u="none" strike="noStrike" baseline="0" dirty="0">
                <a:latin typeface="GoudyOldStyleT-Regular"/>
              </a:rPr>
              <a:t>”.</a:t>
            </a:r>
            <a:r>
              <a:rPr lang="es-MX" sz="2400" b="0" i="0" u="none" strike="noStrike" dirty="0">
                <a:latin typeface="GoudyOldStyleT-Regular"/>
              </a:rPr>
              <a:t> </a:t>
            </a:r>
          </a:p>
          <a:p>
            <a:pPr marL="742950" lvl="1" indent="-285750">
              <a:buFont typeface="Wingdings" panose="05000000000000000000" pitchFamily="2" charset="2"/>
              <a:buChar char="ü"/>
            </a:pPr>
            <a:r>
              <a:rPr lang="es-MX" sz="2400" b="0" i="0" u="none" strike="noStrike" baseline="0" dirty="0">
                <a:latin typeface="GoudyOldStyleT-Regular"/>
              </a:rPr>
              <a:t>Su conectivo principal es </a:t>
            </a:r>
            <a:r>
              <a:rPr lang="es-MX" sz="2400" dirty="0">
                <a:latin typeface="Calibri" panose="020F0502020204030204" pitchFamily="34" charset="0"/>
                <a:cs typeface="Calibri" panose="020F0502020204030204" pitchFamily="34" charset="0"/>
              </a:rPr>
              <a:t>⇒ </a:t>
            </a:r>
            <a:endParaRPr lang="es-MX" sz="2400" b="0" i="0" u="none" strike="noStrike" baseline="0" dirty="0">
              <a:latin typeface="GoudyOldStyleT-Regular"/>
            </a:endParaRPr>
          </a:p>
          <a:p>
            <a:pPr marL="285750" indent="-285750">
              <a:buFont typeface="Wingdings" panose="05000000000000000000" pitchFamily="2" charset="2"/>
              <a:buChar char="ü"/>
            </a:pPr>
            <a:r>
              <a:rPr lang="es-MX" sz="2400" b="0" i="0" u="none" strike="noStrike" baseline="0" dirty="0">
                <a:latin typeface="GoudyOldStyleT-Regular"/>
              </a:rPr>
              <a:t>Cuantificación Existencial </a:t>
            </a:r>
            <a:r>
              <a:rPr lang="es-MX" sz="2400" dirty="0">
                <a:latin typeface="Calibri" panose="020F0502020204030204" pitchFamily="34" charset="0"/>
                <a:cs typeface="Calibri" panose="020F0502020204030204" pitchFamily="34" charset="0"/>
                <a:sym typeface="Symbol" panose="05050102010706020507" pitchFamily="18" charset="2"/>
              </a:rPr>
              <a:t> </a:t>
            </a:r>
            <a:r>
              <a:rPr lang="es-MX" sz="2400" b="0" i="0" u="none" strike="noStrike" baseline="0" dirty="0">
                <a:solidFill>
                  <a:srgbClr val="000000"/>
                </a:solidFill>
                <a:latin typeface="GoudyOldStyleT-Regular"/>
              </a:rPr>
              <a:t>: permite particularizar. </a:t>
            </a:r>
          </a:p>
          <a:p>
            <a:pPr marL="742950" lvl="1" indent="-285750">
              <a:buFont typeface="Wingdings" panose="05000000000000000000" pitchFamily="2" charset="2"/>
              <a:buChar char="ü"/>
            </a:pPr>
            <a:r>
              <a:rPr lang="es-MX" sz="2400" dirty="0">
                <a:latin typeface="Calibri" panose="020F0502020204030204" pitchFamily="34" charset="0"/>
                <a:cs typeface="Calibri" panose="020F0502020204030204" pitchFamily="34" charset="0"/>
              </a:rPr>
              <a:t>(</a:t>
            </a:r>
            <a:r>
              <a:rPr lang="es-MX" sz="2400" dirty="0">
                <a:latin typeface="Calibri" panose="020F0502020204030204" pitchFamily="34" charset="0"/>
                <a:cs typeface="Calibri" panose="020F0502020204030204" pitchFamily="34" charset="0"/>
                <a:sym typeface="Symbol" panose="05050102010706020507" pitchFamily="18" charset="2"/>
              </a:rPr>
              <a:t> x</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AR" sz="2400" dirty="0">
                <a:latin typeface="Calibri" panose="020F0502020204030204" pitchFamily="34" charset="0"/>
                <a:cs typeface="Calibri" panose="020F0502020204030204" pitchFamily="34" charset="0"/>
              </a:rPr>
              <a:t>)</a:t>
            </a:r>
            <a:r>
              <a:rPr lang="es-AR" sz="2400" dirty="0">
                <a:latin typeface="Times New Roman" panose="02020603050405020304" pitchFamily="18" charset="0"/>
                <a:cs typeface="Times New Roman" panose="02020603050405020304" pitchFamily="18" charset="0"/>
              </a:rPr>
              <a:t> </a:t>
            </a:r>
            <a:r>
              <a:rPr lang="es-MX" sz="2400" dirty="0">
                <a:latin typeface="GoudyOldStyleT-Regular"/>
              </a:rPr>
              <a:t>establece “existe una variable  x del universo que cumple </a:t>
            </a:r>
            <a:r>
              <a:rPr lang="el-GR" sz="2400" dirty="0">
                <a:latin typeface="Times New Roman" panose="02020603050405020304" pitchFamily="18" charset="0"/>
                <a:cs typeface="Times New Roman" panose="02020603050405020304" pitchFamily="18" charset="0"/>
              </a:rPr>
              <a:t>Φ</a:t>
            </a:r>
            <a:r>
              <a:rPr lang="es-MX" sz="2400" dirty="0">
                <a:latin typeface="GoudyOldStyleT-Regular"/>
              </a:rPr>
              <a:t>”.</a:t>
            </a:r>
          </a:p>
          <a:p>
            <a:pPr marL="742950" lvl="1" indent="-285750">
              <a:buFont typeface="Wingdings" panose="05000000000000000000" pitchFamily="2" charset="2"/>
              <a:buChar char="ü"/>
            </a:pPr>
            <a:r>
              <a:rPr lang="es-MX" sz="2400" dirty="0">
                <a:latin typeface="GoudyOldStyleT-Regular"/>
              </a:rPr>
              <a:t>Su </a:t>
            </a:r>
            <a:r>
              <a:rPr lang="es-MX" sz="2400" b="0" i="0" u="none" strike="noStrike" baseline="0" dirty="0">
                <a:latin typeface="GoudyOldStyleT-Regular"/>
              </a:rPr>
              <a:t>conectivo principal es </a:t>
            </a:r>
            <a:r>
              <a:rPr lang="es-MX" sz="2400" dirty="0">
                <a:latin typeface="Calibri" panose="020F0502020204030204" pitchFamily="34" charset="0"/>
                <a:cs typeface="Calibri" panose="020F0502020204030204" pitchFamily="34" charset="0"/>
              </a:rPr>
              <a:t>∧</a:t>
            </a:r>
            <a:endParaRPr lang="es-AR" sz="2400" dirty="0"/>
          </a:p>
        </p:txBody>
      </p:sp>
      <p:sp>
        <p:nvSpPr>
          <p:cNvPr id="7" name="CuadroTexto 6">
            <a:extLst>
              <a:ext uri="{FF2B5EF4-FFF2-40B4-BE49-F238E27FC236}">
                <a16:creationId xmlns:a16="http://schemas.microsoft.com/office/drawing/2014/main" id="{D0015A68-DF20-4372-90C4-E30F694F7D03}"/>
              </a:ext>
            </a:extLst>
          </p:cNvPr>
          <p:cNvSpPr txBox="1"/>
          <p:nvPr/>
        </p:nvSpPr>
        <p:spPr>
          <a:xfrm>
            <a:off x="9920748" y="1622459"/>
            <a:ext cx="2209800" cy="646331"/>
          </a:xfrm>
          <a:prstGeom prst="rect">
            <a:avLst/>
          </a:prstGeom>
          <a:noFill/>
        </p:spPr>
        <p:txBody>
          <a:bodyPr wrap="square" rtlCol="0">
            <a:spAutoFit/>
          </a:bodyPr>
          <a:lstStyle/>
          <a:p>
            <a:r>
              <a:rPr lang="es-AR" dirty="0">
                <a:solidFill>
                  <a:srgbClr val="000000"/>
                </a:solidFill>
                <a:latin typeface="GoudyOldStyleT-Regular"/>
              </a:rPr>
              <a:t>Valores que puede tomar la variable</a:t>
            </a:r>
          </a:p>
        </p:txBody>
      </p:sp>
      <p:sp>
        <p:nvSpPr>
          <p:cNvPr id="8" name="Flecha: a la derecha 7">
            <a:extLst>
              <a:ext uri="{FF2B5EF4-FFF2-40B4-BE49-F238E27FC236}">
                <a16:creationId xmlns:a16="http://schemas.microsoft.com/office/drawing/2014/main" id="{9AF0041A-CE7E-4417-AF82-EB5B4B09DA3D}"/>
              </a:ext>
            </a:extLst>
          </p:cNvPr>
          <p:cNvSpPr/>
          <p:nvPr/>
        </p:nvSpPr>
        <p:spPr>
          <a:xfrm>
            <a:off x="8975622" y="1855856"/>
            <a:ext cx="457200" cy="202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9" name="CuadroTexto 18">
            <a:extLst>
              <a:ext uri="{FF2B5EF4-FFF2-40B4-BE49-F238E27FC236}">
                <a16:creationId xmlns:a16="http://schemas.microsoft.com/office/drawing/2014/main" id="{FC5EAC9E-3728-4303-BAA5-495261B876B3}"/>
              </a:ext>
            </a:extLst>
          </p:cNvPr>
          <p:cNvSpPr txBox="1"/>
          <p:nvPr/>
        </p:nvSpPr>
        <p:spPr>
          <a:xfrm>
            <a:off x="9753600" y="1047912"/>
            <a:ext cx="914400" cy="375552"/>
          </a:xfrm>
          <a:prstGeom prst="rect">
            <a:avLst/>
          </a:prstGeom>
          <a:solidFill>
            <a:srgbClr val="E7FA88"/>
          </a:solidFill>
          <a:ln>
            <a:noFill/>
          </a:ln>
        </p:spPr>
        <p:txBody>
          <a:bodyPr wrap="square">
            <a:spAutoFit/>
          </a:bodyPr>
          <a:lstStyle/>
          <a:p>
            <a:pPr marL="3302" marR="0" indent="-3302" algn="ctr" eaLnBrk="0">
              <a:lnSpc>
                <a:spcPct val="107000"/>
              </a:lnSpc>
              <a:spcBef>
                <a:spcPts val="220"/>
              </a:spcBef>
            </a:pPr>
            <a:r>
              <a:rPr lang="en-US" altLang="zh-CN" kern="0" spc="-50" dirty="0" err="1">
                <a:solidFill>
                  <a:srgbClr val="000000"/>
                </a:solidFill>
                <a:latin typeface="Calibri" panose="020F0502020204030204" pitchFamily="34" charset="0"/>
                <a:ea typeface="Times New Roman" pitchFamily="18" charset="0"/>
                <a:cs typeface="Calibri" panose="020F0502020204030204" pitchFamily="34" charset="0"/>
              </a:rPr>
              <a:t>Existe</a:t>
            </a:r>
            <a:endParaRPr lang="en-US" altLang="zh-CN" sz="1800" kern="0" spc="0" baseline="0" noProof="0" dirty="0">
              <a:solidFill>
                <a:srgbClr val="000000"/>
              </a:solidFill>
              <a:latin typeface="Calibri" panose="020F0502020204030204" pitchFamily="34" charset="0"/>
              <a:ea typeface="Times New Roman" pitchFamily="18" charset="0"/>
              <a:cs typeface="Calibri" panose="020F0502020204030204" pitchFamily="34" charset="0"/>
            </a:endParaRPr>
          </a:p>
        </p:txBody>
      </p:sp>
      <p:sp>
        <p:nvSpPr>
          <p:cNvPr id="10" name="Título 3">
            <a:extLst>
              <a:ext uri="{FF2B5EF4-FFF2-40B4-BE49-F238E27FC236}">
                <a16:creationId xmlns:a16="http://schemas.microsoft.com/office/drawing/2014/main" id="{633D9D2D-1C7A-44E9-B430-F0AD45D4E990}"/>
              </a:ext>
            </a:extLst>
          </p:cNvPr>
          <p:cNvSpPr txBox="1">
            <a:spLocks/>
          </p:cNvSpPr>
          <p:nvPr/>
        </p:nvSpPr>
        <p:spPr>
          <a:xfrm>
            <a:off x="6858000" y="305273"/>
            <a:ext cx="4953000" cy="685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b="1" dirty="0">
                <a:effectLst>
                  <a:outerShdw blurRad="38100" dist="38100" dir="2700000" algn="tl">
                    <a:srgbClr val="000000">
                      <a:alpha val="43137"/>
                    </a:srgbClr>
                  </a:outerShdw>
                </a:effectLst>
                <a:latin typeface="Bradley Hand ITC" pitchFamily="66" charset="0"/>
                <a:cs typeface="Arial" pitchFamily="34" charset="0"/>
              </a:rPr>
              <a:t>¿Qué significa </a:t>
            </a:r>
            <a:r>
              <a:rPr lang="es-MX" dirty="0">
                <a:latin typeface="Calibri" panose="020F0502020204030204" pitchFamily="34" charset="0"/>
                <a:cs typeface="Calibri" panose="020F0502020204030204" pitchFamily="34" charset="0"/>
              </a:rPr>
              <a:t> (</a:t>
            </a:r>
            <a:r>
              <a:rPr lang="es-MX" dirty="0">
                <a:latin typeface="Calibri" panose="020F0502020204030204" pitchFamily="34" charset="0"/>
                <a:cs typeface="Calibri" panose="020F0502020204030204" pitchFamily="34" charset="0"/>
                <a:sym typeface="Symbol" panose="05050102010706020507" pitchFamily="18" charset="2"/>
              </a:rPr>
              <a:t>x </a:t>
            </a:r>
            <a:r>
              <a:rPr lang="es-MX" dirty="0">
                <a:latin typeface="Calibri" panose="020F0502020204030204" pitchFamily="34" charset="0"/>
                <a:cs typeface="Calibri" panose="020F0502020204030204" pitchFamily="34" charset="0"/>
              </a:rPr>
              <a:t> </a:t>
            </a:r>
            <a:r>
              <a:rPr lang="el-GR" dirty="0">
                <a:latin typeface="Times New Roman" panose="02020603050405020304" pitchFamily="18" charset="0"/>
                <a:cs typeface="Times New Roman" panose="02020603050405020304" pitchFamily="18" charset="0"/>
              </a:rPr>
              <a:t>Φ</a:t>
            </a:r>
            <a:r>
              <a:rPr lang="es-AR" dirty="0">
                <a:latin typeface="Calibri" panose="020F0502020204030204" pitchFamily="34" charset="0"/>
                <a:cs typeface="Calibri" panose="020F0502020204030204" pitchFamily="34" charset="0"/>
              </a:rPr>
              <a:t>) </a:t>
            </a:r>
            <a:r>
              <a:rPr lang="es-MX" b="1" dirty="0">
                <a:effectLst>
                  <a:outerShdw blurRad="38100" dist="38100" dir="2700000" algn="tl">
                    <a:srgbClr val="000000">
                      <a:alpha val="43137"/>
                    </a:srgbClr>
                  </a:outerShdw>
                </a:effectLst>
                <a:latin typeface="Bradley Hand ITC" pitchFamily="66" charset="0"/>
                <a:cs typeface="Arial" pitchFamily="34" charset="0"/>
              </a:rPr>
              <a:t>?</a:t>
            </a:r>
          </a:p>
        </p:txBody>
      </p:sp>
    </p:spTree>
    <p:extLst>
      <p:ext uri="{BB962C8B-B14F-4D97-AF65-F5344CB8AC3E}">
        <p14:creationId xmlns:p14="http://schemas.microsoft.com/office/powerpoint/2010/main" val="208005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13" grpId="0" animBg="1"/>
      <p:bldP spid="15" grpId="0" build="p" animBg="1"/>
      <p:bldP spid="7" grpId="0"/>
      <p:bldP spid="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524000" y="304800"/>
            <a:ext cx="10058400" cy="685800"/>
          </a:xfrm>
        </p:spPr>
        <p:txBody>
          <a:bodyPr>
            <a:normAutofit/>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¿Cómo niego a un cuantificador?</a:t>
            </a:r>
          </a:p>
        </p:txBody>
      </p:sp>
      <p:sp>
        <p:nvSpPr>
          <p:cNvPr id="6" name="CuadroTexto 5">
            <a:extLst>
              <a:ext uri="{FF2B5EF4-FFF2-40B4-BE49-F238E27FC236}">
                <a16:creationId xmlns:a16="http://schemas.microsoft.com/office/drawing/2014/main" id="{91376821-D614-42B5-8231-59F1926400A7}"/>
              </a:ext>
            </a:extLst>
          </p:cNvPr>
          <p:cNvSpPr txBox="1"/>
          <p:nvPr/>
        </p:nvSpPr>
        <p:spPr>
          <a:xfrm>
            <a:off x="3429000" y="4482503"/>
            <a:ext cx="4572000" cy="646331"/>
          </a:xfrm>
          <a:prstGeom prst="rect">
            <a:avLst/>
          </a:prstGeom>
          <a:noFill/>
        </p:spPr>
        <p:txBody>
          <a:bodyPr wrap="square" rtlCol="0">
            <a:spAutoFit/>
          </a:bodyPr>
          <a:lstStyle/>
          <a:p>
            <a:r>
              <a:rPr lang="es-MX" sz="3600" dirty="0">
                <a:latin typeface="Calibri" panose="020F0502020204030204" pitchFamily="34" charset="0"/>
                <a:cs typeface="Calibri" panose="020F0502020204030204" pitchFamily="34" charset="0"/>
              </a:rPr>
              <a:t> ¬ (</a:t>
            </a:r>
            <a:r>
              <a:rPr lang="es-MX" sz="3600" dirty="0">
                <a:latin typeface="Calibri" panose="020F0502020204030204" pitchFamily="34" charset="0"/>
                <a:cs typeface="Calibri" panose="020F0502020204030204" pitchFamily="34" charset="0"/>
                <a:sym typeface="Symbol" panose="05050102010706020507" pitchFamily="18" charset="2"/>
              </a:rPr>
              <a:t>x</a:t>
            </a:r>
            <a:r>
              <a:rPr lang="es-MX" sz="3600" dirty="0">
                <a:latin typeface="Calibri" panose="020F0502020204030204" pitchFamily="34" charset="0"/>
                <a:cs typeface="Calibri" panose="020F0502020204030204" pitchFamily="34" charset="0"/>
              </a:rPr>
              <a:t> </a:t>
            </a:r>
            <a:r>
              <a:rPr lang="el-GR" sz="3600" dirty="0">
                <a:latin typeface="Times New Roman" panose="02020603050405020304" pitchFamily="18" charset="0"/>
                <a:cs typeface="Times New Roman" panose="02020603050405020304" pitchFamily="18" charset="0"/>
              </a:rPr>
              <a:t>Φ</a:t>
            </a:r>
            <a:r>
              <a:rPr lang="es-AR" sz="3600" dirty="0">
                <a:latin typeface="Calibri" panose="020F0502020204030204" pitchFamily="34" charset="0"/>
                <a:cs typeface="Calibri" panose="020F0502020204030204" pitchFamily="34" charset="0"/>
              </a:rPr>
              <a:t>) </a:t>
            </a:r>
            <a:r>
              <a:rPr lang="es-AR" sz="3600" b="1" dirty="0">
                <a:latin typeface="Times New Roman" panose="02020603050405020304" pitchFamily="18" charset="0"/>
                <a:ea typeface="Calibri" panose="020F0502020204030204" pitchFamily="34" charset="0"/>
              </a:rPr>
              <a:t>≡</a:t>
            </a:r>
            <a:r>
              <a:rPr lang="es-AR" sz="3600" dirty="0">
                <a:latin typeface="Calibri" panose="020F0502020204030204" pitchFamily="34" charset="0"/>
                <a:cs typeface="Calibri" panose="020F0502020204030204" pitchFamily="34" charset="0"/>
              </a:rPr>
              <a:t> </a:t>
            </a:r>
            <a:r>
              <a:rPr lang="es-MX" sz="3600" dirty="0">
                <a:latin typeface="Calibri" panose="020F0502020204030204" pitchFamily="34" charset="0"/>
                <a:cs typeface="Calibri" panose="020F0502020204030204" pitchFamily="34" charset="0"/>
              </a:rPr>
              <a:t>(</a:t>
            </a:r>
            <a:r>
              <a:rPr lang="es-MX" sz="3600" dirty="0">
                <a:latin typeface="Calibri" panose="020F0502020204030204" pitchFamily="34" charset="0"/>
                <a:cs typeface="Calibri" panose="020F0502020204030204" pitchFamily="34" charset="0"/>
                <a:sym typeface="Symbol" panose="05050102010706020507" pitchFamily="18" charset="2"/>
              </a:rPr>
              <a:t>x </a:t>
            </a:r>
            <a:r>
              <a:rPr lang="es-MX" sz="3600" dirty="0">
                <a:latin typeface="Calibri" panose="020F0502020204030204" pitchFamily="34" charset="0"/>
                <a:cs typeface="Calibri" panose="020F0502020204030204" pitchFamily="34" charset="0"/>
              </a:rPr>
              <a:t>  ¬ </a:t>
            </a:r>
            <a:r>
              <a:rPr lang="el-GR" sz="3600" dirty="0">
                <a:latin typeface="Times New Roman" panose="02020603050405020304" pitchFamily="18" charset="0"/>
                <a:cs typeface="Times New Roman" panose="02020603050405020304" pitchFamily="18" charset="0"/>
              </a:rPr>
              <a:t>Φ</a:t>
            </a:r>
            <a:r>
              <a:rPr lang="es-AR" sz="3600" dirty="0">
                <a:latin typeface="Calibri" panose="020F0502020204030204" pitchFamily="34" charset="0"/>
                <a:cs typeface="Calibri" panose="020F0502020204030204" pitchFamily="34" charset="0"/>
              </a:rPr>
              <a:t>)  </a:t>
            </a:r>
            <a:endParaRPr lang="es-AR" sz="3600" dirty="0"/>
          </a:p>
        </p:txBody>
      </p:sp>
      <p:sp>
        <p:nvSpPr>
          <p:cNvPr id="11" name="Marcador de contenido 13">
            <a:extLst>
              <a:ext uri="{FF2B5EF4-FFF2-40B4-BE49-F238E27FC236}">
                <a16:creationId xmlns:a16="http://schemas.microsoft.com/office/drawing/2014/main" id="{C46E4ECC-5BF2-486E-BC9E-5118B1731AD4}"/>
              </a:ext>
            </a:extLst>
          </p:cNvPr>
          <p:cNvSpPr>
            <a:spLocks noGrp="1"/>
          </p:cNvSpPr>
          <p:nvPr>
            <p:ph idx="1"/>
          </p:nvPr>
        </p:nvSpPr>
        <p:spPr>
          <a:xfrm>
            <a:off x="1104900" y="1410072"/>
            <a:ext cx="9982200" cy="2693431"/>
          </a:xfrm>
          <a:solidFill>
            <a:schemeClr val="accent2">
              <a:lumMod val="20000"/>
              <a:lumOff val="80000"/>
            </a:schemeClr>
          </a:solidFill>
        </p:spPr>
        <p:txBody>
          <a:bodyPr>
            <a:noAutofit/>
          </a:bodyPr>
          <a:lstStyle/>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Las fórmulas atómicas son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Si </a:t>
            </a:r>
            <a:r>
              <a:rPr lang="el-GR" sz="2400" dirty="0">
                <a:latin typeface="Times New Roman" panose="02020603050405020304" pitchFamily="18" charset="0"/>
                <a:cs typeface="Times New Roman" panose="02020603050405020304" pitchFamily="18" charset="0"/>
              </a:rPr>
              <a:t>Φ</a:t>
            </a:r>
            <a:r>
              <a:rPr lang="es-AR" sz="2400" dirty="0">
                <a:latin typeface="Times New Roman" panose="02020603050405020304" pitchFamily="18" charset="0"/>
                <a:cs typeface="Times New Roman" panose="02020603050405020304" pitchFamily="18" charset="0"/>
              </a:rPr>
              <a:t> </a:t>
            </a:r>
            <a:r>
              <a:rPr lang="es-MX" sz="2400" dirty="0">
                <a:latin typeface="Calibri" panose="020F0502020204030204" pitchFamily="34" charset="0"/>
                <a:cs typeface="Calibri" panose="020F0502020204030204" pitchFamily="34" charset="0"/>
              </a:rPr>
              <a:t>es una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también es una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Si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y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son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y (</a:t>
            </a:r>
            <a:r>
              <a:rPr lang="el-GR" sz="2400" dirty="0">
                <a:latin typeface="Times New Roman" panose="02020603050405020304" pitchFamily="18" charset="0"/>
                <a:cs typeface="Times New Roman" panose="02020603050405020304" pitchFamily="18" charset="0"/>
              </a:rPr>
              <a:t>Φ</a:t>
            </a:r>
            <a:r>
              <a:rPr lang="es-MX" sz="2400" dirty="0">
                <a:latin typeface="Calibri" panose="020F0502020204030204" pitchFamily="34" charset="0"/>
                <a:cs typeface="Calibri" panose="020F0502020204030204" pitchFamily="34" charset="0"/>
              </a:rPr>
              <a:t> ⇒ </a:t>
            </a:r>
            <a:r>
              <a:rPr lang="el-GR" sz="2400" dirty="0">
                <a:latin typeface="Times New Roman" panose="02020603050405020304" pitchFamily="18" charset="0"/>
                <a:cs typeface="Times New Roman" panose="02020603050405020304" pitchFamily="18" charset="0"/>
              </a:rPr>
              <a:t>Ψ</a:t>
            </a:r>
            <a:r>
              <a:rPr lang="es-MX" sz="2400" dirty="0">
                <a:latin typeface="Calibri" panose="020F0502020204030204" pitchFamily="34" charset="0"/>
                <a:cs typeface="Calibri" panose="020F0502020204030204" pitchFamily="34" charset="0"/>
              </a:rPr>
              <a:t>) también lo son.</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Si </a:t>
            </a:r>
            <a:r>
              <a:rPr lang="el-GR" sz="2400" dirty="0">
                <a:latin typeface="Times New Roman" panose="02020603050405020304" pitchFamily="18" charset="0"/>
                <a:cs typeface="Times New Roman" panose="02020603050405020304" pitchFamily="18" charset="0"/>
              </a:rPr>
              <a:t>Φ</a:t>
            </a:r>
            <a:r>
              <a:rPr lang="es-AR" sz="2400" dirty="0">
                <a:latin typeface="Times New Roman" panose="02020603050405020304" pitchFamily="18" charset="0"/>
                <a:cs typeface="Times New Roman" panose="02020603050405020304" pitchFamily="18" charset="0"/>
              </a:rPr>
              <a:t> </a:t>
            </a:r>
            <a:r>
              <a:rPr lang="es-MX" sz="2400" dirty="0">
                <a:latin typeface="Calibri" panose="020F0502020204030204" pitchFamily="34" charset="0"/>
                <a:cs typeface="Calibri" panose="020F0502020204030204" pitchFamily="34" charset="0"/>
              </a:rPr>
              <a:t>es una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y x es una variable, (</a:t>
            </a:r>
            <a:r>
              <a:rPr lang="es-MX" sz="2400" dirty="0">
                <a:latin typeface="Calibri" panose="020F0502020204030204" pitchFamily="34" charset="0"/>
                <a:cs typeface="Calibri" panose="020F0502020204030204" pitchFamily="34" charset="0"/>
                <a:sym typeface="Symbol" panose="05050102010706020507" pitchFamily="18" charset="2"/>
              </a:rPr>
              <a:t>x</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AR" sz="2400" dirty="0">
                <a:latin typeface="Calibri" panose="020F0502020204030204" pitchFamily="34" charset="0"/>
                <a:cs typeface="Calibri" panose="020F0502020204030204" pitchFamily="34" charset="0"/>
              </a:rPr>
              <a:t>)</a:t>
            </a:r>
            <a:r>
              <a:rPr lang="es-AR" sz="2400" dirty="0">
                <a:latin typeface="Times New Roman" panose="02020603050405020304" pitchFamily="18" charset="0"/>
                <a:cs typeface="Times New Roman" panose="02020603050405020304" pitchFamily="18" charset="0"/>
              </a:rPr>
              <a:t> y </a:t>
            </a:r>
            <a:r>
              <a:rPr lang="es-MX" sz="2400" dirty="0">
                <a:latin typeface="Calibri" panose="020F0502020204030204" pitchFamily="34" charset="0"/>
                <a:cs typeface="Calibri" panose="020F0502020204030204" pitchFamily="34" charset="0"/>
              </a:rPr>
              <a:t>(</a:t>
            </a:r>
            <a:r>
              <a:rPr lang="es-MX" sz="2400" dirty="0">
                <a:latin typeface="Calibri" panose="020F0502020204030204" pitchFamily="34" charset="0"/>
                <a:cs typeface="Calibri" panose="020F0502020204030204" pitchFamily="34" charset="0"/>
                <a:sym typeface="Symbol" panose="05050102010706020507" pitchFamily="18" charset="2"/>
              </a:rPr>
              <a:t>x </a:t>
            </a:r>
            <a:r>
              <a:rPr lang="es-MX" sz="2400" dirty="0">
                <a:latin typeface="Calibri" panose="020F0502020204030204" pitchFamily="34" charset="0"/>
                <a:cs typeface="Calibri" panose="020F0502020204030204" pitchFamily="34" charset="0"/>
              </a:rPr>
              <a:t> </a:t>
            </a:r>
            <a:r>
              <a:rPr lang="el-GR" sz="2400" dirty="0">
                <a:latin typeface="Times New Roman" panose="02020603050405020304" pitchFamily="18" charset="0"/>
                <a:cs typeface="Times New Roman" panose="02020603050405020304" pitchFamily="18" charset="0"/>
              </a:rPr>
              <a:t>Φ</a:t>
            </a:r>
            <a:r>
              <a:rPr lang="es-AR" sz="2400" dirty="0">
                <a:latin typeface="Calibri" panose="020F0502020204030204" pitchFamily="34" charset="0"/>
                <a:cs typeface="Calibri" panose="020F0502020204030204" pitchFamily="34" charset="0"/>
              </a:rPr>
              <a:t>) </a:t>
            </a:r>
            <a:r>
              <a:rPr lang="es-MX" sz="2400" dirty="0">
                <a:latin typeface="Calibri" panose="020F0502020204030204" pitchFamily="34" charset="0"/>
                <a:cs typeface="Calibri" panose="020F0502020204030204" pitchFamily="34" charset="0"/>
              </a:rPr>
              <a:t>también lo son.</a:t>
            </a:r>
          </a:p>
          <a:p>
            <a:pPr marL="474663" indent="-457200" defTabSz="985838">
              <a:buFont typeface="+mj-lt"/>
              <a:buAutoNum type="arabicPeriod"/>
            </a:pPr>
            <a:r>
              <a:rPr lang="es-MX" sz="2400" dirty="0">
                <a:latin typeface="Calibri" panose="020F0502020204030204" pitchFamily="34" charset="0"/>
                <a:cs typeface="Calibri" panose="020F0502020204030204" pitchFamily="34" charset="0"/>
              </a:rPr>
              <a:t>Todas las </a:t>
            </a:r>
            <a:r>
              <a:rPr lang="es-MX" sz="2400" dirty="0" err="1">
                <a:latin typeface="Calibri" panose="020F0502020204030204" pitchFamily="34" charset="0"/>
                <a:cs typeface="Calibri" panose="020F0502020204030204" pitchFamily="34" charset="0"/>
              </a:rPr>
              <a:t>fbf</a:t>
            </a:r>
            <a:r>
              <a:rPr lang="es-MX" sz="2400" dirty="0">
                <a:latin typeface="Calibri" panose="020F0502020204030204" pitchFamily="34" charset="0"/>
                <a:cs typeface="Calibri" panose="020F0502020204030204" pitchFamily="34" charset="0"/>
              </a:rPr>
              <a:t> se obtienen aplicando las reglas </a:t>
            </a:r>
            <a:r>
              <a:rPr lang="es-MX" sz="2400" dirty="0">
                <a:solidFill>
                  <a:schemeClr val="tx2">
                    <a:lumMod val="60000"/>
                    <a:lumOff val="40000"/>
                  </a:schemeClr>
                </a:solidFill>
                <a:latin typeface="Calibri" panose="020F0502020204030204" pitchFamily="34" charset="0"/>
                <a:cs typeface="Calibri" panose="020F0502020204030204" pitchFamily="34" charset="0"/>
              </a:rPr>
              <a:t>1.</a:t>
            </a:r>
            <a:r>
              <a:rPr lang="es-MX" sz="2400" dirty="0">
                <a:latin typeface="Calibri" panose="020F0502020204030204" pitchFamily="34" charset="0"/>
                <a:cs typeface="Calibri" panose="020F0502020204030204" pitchFamily="34" charset="0"/>
              </a:rPr>
              <a:t>, </a:t>
            </a:r>
            <a:r>
              <a:rPr lang="es-MX" sz="2400" dirty="0">
                <a:solidFill>
                  <a:schemeClr val="tx2">
                    <a:lumMod val="60000"/>
                    <a:lumOff val="40000"/>
                  </a:schemeClr>
                </a:solidFill>
                <a:latin typeface="Calibri" panose="020F0502020204030204" pitchFamily="34" charset="0"/>
                <a:cs typeface="Calibri" panose="020F0502020204030204" pitchFamily="34" charset="0"/>
              </a:rPr>
              <a:t>2.</a:t>
            </a:r>
            <a:r>
              <a:rPr lang="es-MX" sz="2400" dirty="0">
                <a:latin typeface="Calibri" panose="020F0502020204030204" pitchFamily="34" charset="0"/>
                <a:cs typeface="Calibri" panose="020F0502020204030204" pitchFamily="34" charset="0"/>
              </a:rPr>
              <a:t> , </a:t>
            </a:r>
            <a:r>
              <a:rPr lang="es-MX" sz="2400" dirty="0">
                <a:solidFill>
                  <a:schemeClr val="tx2">
                    <a:lumMod val="60000"/>
                    <a:lumOff val="40000"/>
                  </a:schemeClr>
                </a:solidFill>
                <a:latin typeface="Calibri" panose="020F0502020204030204" pitchFamily="34" charset="0"/>
                <a:cs typeface="Calibri" panose="020F0502020204030204" pitchFamily="34" charset="0"/>
              </a:rPr>
              <a:t>3. </a:t>
            </a:r>
            <a:r>
              <a:rPr lang="es-MX" sz="2400" dirty="0">
                <a:solidFill>
                  <a:schemeClr val="tx1"/>
                </a:solidFill>
                <a:latin typeface="Calibri" panose="020F0502020204030204" pitchFamily="34" charset="0"/>
                <a:cs typeface="Calibri" panose="020F0502020204030204" pitchFamily="34" charset="0"/>
              </a:rPr>
              <a:t>y </a:t>
            </a:r>
            <a:r>
              <a:rPr lang="es-MX" sz="2400" dirty="0">
                <a:solidFill>
                  <a:schemeClr val="tx2">
                    <a:lumMod val="60000"/>
                    <a:lumOff val="40000"/>
                  </a:schemeClr>
                </a:solidFill>
                <a:latin typeface="Calibri" panose="020F0502020204030204" pitchFamily="34" charset="0"/>
                <a:cs typeface="Calibri" panose="020F0502020204030204" pitchFamily="34" charset="0"/>
              </a:rPr>
              <a:t>4. </a:t>
            </a:r>
            <a:endParaRPr lang="es-AR" sz="2400" dirty="0">
              <a:solidFill>
                <a:schemeClr val="tx2">
                  <a:lumMod val="60000"/>
                  <a:lumOff val="40000"/>
                </a:schemeClr>
              </a:solidFill>
              <a:latin typeface="Calibri" panose="020F0502020204030204" pitchFamily="34" charset="0"/>
              <a:cs typeface="Calibri" panose="020F0502020204030204" pitchFamily="34" charset="0"/>
            </a:endParaRPr>
          </a:p>
        </p:txBody>
      </p:sp>
      <p:sp>
        <p:nvSpPr>
          <p:cNvPr id="7" name="Elipse 6">
            <a:extLst>
              <a:ext uri="{FF2B5EF4-FFF2-40B4-BE49-F238E27FC236}">
                <a16:creationId xmlns:a16="http://schemas.microsoft.com/office/drawing/2014/main" id="{9E1A6A87-066B-4824-BBBA-78CDCE34D389}"/>
              </a:ext>
            </a:extLst>
          </p:cNvPr>
          <p:cNvSpPr/>
          <p:nvPr/>
        </p:nvSpPr>
        <p:spPr>
          <a:xfrm>
            <a:off x="3429000" y="1789072"/>
            <a:ext cx="8382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CuadroTexto 12">
            <a:extLst>
              <a:ext uri="{FF2B5EF4-FFF2-40B4-BE49-F238E27FC236}">
                <a16:creationId xmlns:a16="http://schemas.microsoft.com/office/drawing/2014/main" id="{C3A5D19E-ED84-4FE5-84AC-84AB20BF3BA5}"/>
              </a:ext>
            </a:extLst>
          </p:cNvPr>
          <p:cNvSpPr txBox="1"/>
          <p:nvPr/>
        </p:nvSpPr>
        <p:spPr>
          <a:xfrm>
            <a:off x="3409335" y="5507834"/>
            <a:ext cx="4572000" cy="646331"/>
          </a:xfrm>
          <a:prstGeom prst="rect">
            <a:avLst/>
          </a:prstGeom>
          <a:noFill/>
        </p:spPr>
        <p:txBody>
          <a:bodyPr wrap="square" rtlCol="0">
            <a:spAutoFit/>
          </a:bodyPr>
          <a:lstStyle/>
          <a:p>
            <a:r>
              <a:rPr lang="es-MX" sz="3600" dirty="0">
                <a:latin typeface="Calibri" panose="020F0502020204030204" pitchFamily="34" charset="0"/>
                <a:cs typeface="Calibri" panose="020F0502020204030204" pitchFamily="34" charset="0"/>
              </a:rPr>
              <a:t> ¬ (</a:t>
            </a:r>
            <a:r>
              <a:rPr lang="es-MX" sz="3600" dirty="0">
                <a:latin typeface="Calibri" panose="020F0502020204030204" pitchFamily="34" charset="0"/>
                <a:cs typeface="Calibri" panose="020F0502020204030204" pitchFamily="34" charset="0"/>
                <a:sym typeface="Symbol" panose="05050102010706020507" pitchFamily="18" charset="2"/>
              </a:rPr>
              <a:t> x</a:t>
            </a:r>
            <a:r>
              <a:rPr lang="es-MX" sz="3600" dirty="0">
                <a:latin typeface="Calibri" panose="020F0502020204030204" pitchFamily="34" charset="0"/>
                <a:cs typeface="Calibri" panose="020F0502020204030204" pitchFamily="34" charset="0"/>
              </a:rPr>
              <a:t> </a:t>
            </a:r>
            <a:r>
              <a:rPr lang="el-GR" sz="3600" dirty="0">
                <a:latin typeface="Times New Roman" panose="02020603050405020304" pitchFamily="18" charset="0"/>
                <a:cs typeface="Times New Roman" panose="02020603050405020304" pitchFamily="18" charset="0"/>
              </a:rPr>
              <a:t>Φ</a:t>
            </a:r>
            <a:r>
              <a:rPr lang="es-AR" sz="3600" dirty="0">
                <a:latin typeface="Calibri" panose="020F0502020204030204" pitchFamily="34" charset="0"/>
                <a:cs typeface="Calibri" panose="020F0502020204030204" pitchFamily="34" charset="0"/>
              </a:rPr>
              <a:t>) </a:t>
            </a:r>
            <a:r>
              <a:rPr lang="es-AR" sz="3600" b="1" dirty="0">
                <a:latin typeface="Times New Roman" panose="02020603050405020304" pitchFamily="18" charset="0"/>
                <a:ea typeface="Calibri" panose="020F0502020204030204" pitchFamily="34" charset="0"/>
              </a:rPr>
              <a:t>≡</a:t>
            </a:r>
            <a:r>
              <a:rPr lang="es-AR" sz="3600" dirty="0">
                <a:latin typeface="Calibri" panose="020F0502020204030204" pitchFamily="34" charset="0"/>
                <a:cs typeface="Calibri" panose="020F0502020204030204" pitchFamily="34" charset="0"/>
              </a:rPr>
              <a:t> </a:t>
            </a:r>
            <a:r>
              <a:rPr lang="es-MX" sz="3600" dirty="0">
                <a:latin typeface="Calibri" panose="020F0502020204030204" pitchFamily="34" charset="0"/>
                <a:cs typeface="Calibri" panose="020F0502020204030204" pitchFamily="34" charset="0"/>
              </a:rPr>
              <a:t>(</a:t>
            </a:r>
            <a:r>
              <a:rPr lang="es-MX" sz="3600" dirty="0">
                <a:latin typeface="Calibri" panose="020F0502020204030204" pitchFamily="34" charset="0"/>
                <a:cs typeface="Calibri" panose="020F0502020204030204" pitchFamily="34" charset="0"/>
                <a:sym typeface="Symbol" panose="05050102010706020507" pitchFamily="18" charset="2"/>
              </a:rPr>
              <a:t> x </a:t>
            </a:r>
            <a:r>
              <a:rPr lang="es-MX" sz="3600" dirty="0">
                <a:latin typeface="Calibri" panose="020F0502020204030204" pitchFamily="34" charset="0"/>
                <a:cs typeface="Calibri" panose="020F0502020204030204" pitchFamily="34" charset="0"/>
              </a:rPr>
              <a:t>  ¬ </a:t>
            </a:r>
            <a:r>
              <a:rPr lang="el-GR" sz="3600" dirty="0">
                <a:latin typeface="Times New Roman" panose="02020603050405020304" pitchFamily="18" charset="0"/>
                <a:cs typeface="Times New Roman" panose="02020603050405020304" pitchFamily="18" charset="0"/>
              </a:rPr>
              <a:t>Φ</a:t>
            </a:r>
            <a:r>
              <a:rPr lang="es-AR" sz="3600" dirty="0">
                <a:latin typeface="Calibri" panose="020F0502020204030204" pitchFamily="34" charset="0"/>
                <a:cs typeface="Calibri" panose="020F0502020204030204" pitchFamily="34" charset="0"/>
              </a:rPr>
              <a:t>)  </a:t>
            </a:r>
            <a:endParaRPr lang="es-AR" sz="3600" dirty="0"/>
          </a:p>
        </p:txBody>
      </p:sp>
      <p:sp>
        <p:nvSpPr>
          <p:cNvPr id="14" name="Elipse 13">
            <a:extLst>
              <a:ext uri="{FF2B5EF4-FFF2-40B4-BE49-F238E27FC236}">
                <a16:creationId xmlns:a16="http://schemas.microsoft.com/office/drawing/2014/main" id="{9D7D7310-22EB-433F-9B51-22A7DC797C49}"/>
              </a:ext>
            </a:extLst>
          </p:cNvPr>
          <p:cNvSpPr/>
          <p:nvPr/>
        </p:nvSpPr>
        <p:spPr>
          <a:xfrm>
            <a:off x="5867400" y="2756787"/>
            <a:ext cx="970934"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DE52F1C9-F13B-4F1C-A8C9-BA17C123DD08}"/>
              </a:ext>
            </a:extLst>
          </p:cNvPr>
          <p:cNvSpPr/>
          <p:nvPr/>
        </p:nvSpPr>
        <p:spPr>
          <a:xfrm>
            <a:off x="7010399" y="2756787"/>
            <a:ext cx="970935" cy="6858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557321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3" grpId="0"/>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524000" y="304800"/>
            <a:ext cx="10058400" cy="685800"/>
          </a:xfrm>
        </p:spPr>
        <p:txBody>
          <a:bodyPr>
            <a:normAutofit fontScale="90000"/>
          </a:bodyPr>
          <a:lstStyle/>
          <a:p>
            <a:r>
              <a:rPr lang="es-MX" b="1" dirty="0">
                <a:effectLst>
                  <a:outerShdw blurRad="38100" dist="38100" dir="2700000" algn="tl">
                    <a:srgbClr val="000000">
                      <a:alpha val="43137"/>
                    </a:srgbClr>
                  </a:outerShdw>
                </a:effectLst>
                <a:latin typeface="Bradley Hand ITC" pitchFamily="66" charset="0"/>
                <a:cs typeface="Arial" pitchFamily="34" charset="0"/>
              </a:rPr>
              <a:t>¿Qué significa que una variable esté ligada o sea libre?</a:t>
            </a:r>
          </a:p>
        </p:txBody>
      </p:sp>
      <p:sp>
        <p:nvSpPr>
          <p:cNvPr id="19" name="CuadroTexto 18">
            <a:extLst>
              <a:ext uri="{FF2B5EF4-FFF2-40B4-BE49-F238E27FC236}">
                <a16:creationId xmlns:a16="http://schemas.microsoft.com/office/drawing/2014/main" id="{0165E2B2-16A2-410D-8685-71D7A4FB223B}"/>
              </a:ext>
            </a:extLst>
          </p:cNvPr>
          <p:cNvSpPr txBox="1"/>
          <p:nvPr/>
        </p:nvSpPr>
        <p:spPr>
          <a:xfrm>
            <a:off x="1905000" y="1371600"/>
            <a:ext cx="5676900" cy="1384995"/>
          </a:xfrm>
          <a:prstGeom prst="rect">
            <a:avLst/>
          </a:prstGeom>
          <a:solidFill>
            <a:schemeClr val="accent5">
              <a:lumMod val="20000"/>
              <a:lumOff val="80000"/>
            </a:schemeClr>
          </a:solidFill>
          <a:scene3d>
            <a:camera prst="orthographicFront"/>
            <a:lightRig rig="threePt" dir="t"/>
          </a:scene3d>
          <a:sp3d>
            <a:bevelT/>
          </a:sp3d>
        </p:spPr>
        <p:txBody>
          <a:bodyPr wrap="square">
            <a:spAutoFit/>
          </a:bodyPr>
          <a:lstStyle>
            <a:defPPr>
              <a:defRPr lang="en-US"/>
            </a:defPPr>
            <a:lvl1pPr>
              <a:defRPr kern="0" spc="0" baseline="0">
                <a:solidFill>
                  <a:srgbClr val="000000"/>
                </a:solidFill>
                <a:latin typeface="Calibri" panose="020F0502020204030204" pitchFamily="34" charset="0"/>
                <a:ea typeface="Times New Roman" pitchFamily="18" charset="0"/>
                <a:cs typeface="Calibri" panose="020F0502020204030204" pitchFamily="34" charset="0"/>
              </a:defRPr>
            </a:lvl1pPr>
          </a:lstStyle>
          <a:p>
            <a:r>
              <a:rPr lang="es-MX" sz="2800" dirty="0"/>
              <a:t>Una variable x aparece ligada en una </a:t>
            </a:r>
            <a:r>
              <a:rPr lang="es-MX" sz="2800" dirty="0" err="1"/>
              <a:t>fbf</a:t>
            </a:r>
            <a:r>
              <a:rPr lang="es-MX" sz="2800" dirty="0"/>
              <a:t> </a:t>
            </a:r>
            <a:r>
              <a:rPr lang="el-GR" sz="2800" dirty="0">
                <a:latin typeface="Times New Roman" panose="02020603050405020304" pitchFamily="18" charset="0"/>
                <a:cs typeface="Times New Roman" panose="02020603050405020304" pitchFamily="18" charset="0"/>
              </a:rPr>
              <a:t>Φ </a:t>
            </a:r>
            <a:r>
              <a:rPr lang="es-AR" sz="2800" dirty="0">
                <a:latin typeface="Times New Roman" panose="02020603050405020304" pitchFamily="18" charset="0"/>
                <a:cs typeface="Times New Roman" panose="02020603050405020304" pitchFamily="18" charset="0"/>
              </a:rPr>
              <a:t> </a:t>
            </a:r>
            <a:r>
              <a:rPr lang="es-MX" sz="2800" dirty="0"/>
              <a:t>si está afectada por un cuantificador </a:t>
            </a:r>
            <a:r>
              <a:rPr lang="es-MX" sz="2800" dirty="0">
                <a:sym typeface="Symbol" panose="05050102010706020507" pitchFamily="18" charset="2"/>
              </a:rPr>
              <a:t></a:t>
            </a:r>
            <a:r>
              <a:rPr lang="es-MX" sz="2800" dirty="0"/>
              <a:t>x o </a:t>
            </a:r>
            <a:r>
              <a:rPr lang="es-MX" sz="2800" dirty="0">
                <a:sym typeface="Symbol" panose="05050102010706020507" pitchFamily="18" charset="2"/>
              </a:rPr>
              <a:t> </a:t>
            </a:r>
            <a:r>
              <a:rPr lang="es-MX" sz="2800" dirty="0"/>
              <a:t>x.</a:t>
            </a:r>
            <a:endParaRPr lang="es-AR" sz="2800" dirty="0"/>
          </a:p>
        </p:txBody>
      </p:sp>
      <p:pic>
        <p:nvPicPr>
          <p:cNvPr id="9" name="Imagen 8">
            <a:extLst>
              <a:ext uri="{FF2B5EF4-FFF2-40B4-BE49-F238E27FC236}">
                <a16:creationId xmlns:a16="http://schemas.microsoft.com/office/drawing/2014/main" id="{074AEBEA-1D60-4AEB-8C95-D581B3F561AF}"/>
              </a:ext>
            </a:extLst>
          </p:cNvPr>
          <p:cNvPicPr>
            <a:picLocks noChangeAspect="1"/>
          </p:cNvPicPr>
          <p:nvPr/>
        </p:nvPicPr>
        <p:blipFill rotWithShape="1">
          <a:blip r:embed="rId3"/>
          <a:srcRect l="15001" t="76680" r="39999" b="13316"/>
          <a:stretch/>
        </p:blipFill>
        <p:spPr>
          <a:xfrm>
            <a:off x="1905000" y="3712787"/>
            <a:ext cx="5486400" cy="685800"/>
          </a:xfrm>
          <a:prstGeom prst="rect">
            <a:avLst/>
          </a:prstGeom>
        </p:spPr>
      </p:pic>
      <p:sp>
        <p:nvSpPr>
          <p:cNvPr id="11" name="Abrir llave 10">
            <a:extLst>
              <a:ext uri="{FF2B5EF4-FFF2-40B4-BE49-F238E27FC236}">
                <a16:creationId xmlns:a16="http://schemas.microsoft.com/office/drawing/2014/main" id="{057E8069-6ADB-4698-B093-5159EB8E3062}"/>
              </a:ext>
            </a:extLst>
          </p:cNvPr>
          <p:cNvSpPr/>
          <p:nvPr/>
        </p:nvSpPr>
        <p:spPr>
          <a:xfrm rot="16200000">
            <a:off x="3332198" y="4079449"/>
            <a:ext cx="264151" cy="10749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5" name="Abrir llave 14">
            <a:extLst>
              <a:ext uri="{FF2B5EF4-FFF2-40B4-BE49-F238E27FC236}">
                <a16:creationId xmlns:a16="http://schemas.microsoft.com/office/drawing/2014/main" id="{D5E3D76E-B580-4772-A97C-FBE4FE6654A2}"/>
              </a:ext>
            </a:extLst>
          </p:cNvPr>
          <p:cNvSpPr/>
          <p:nvPr/>
        </p:nvSpPr>
        <p:spPr>
          <a:xfrm rot="16200000">
            <a:off x="6341607" y="3980556"/>
            <a:ext cx="315769" cy="1111783"/>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2" name="CuadroTexto 11">
            <a:extLst>
              <a:ext uri="{FF2B5EF4-FFF2-40B4-BE49-F238E27FC236}">
                <a16:creationId xmlns:a16="http://schemas.microsoft.com/office/drawing/2014/main" id="{0A6CF5E0-0797-48B3-B7EB-EA242979F9C6}"/>
              </a:ext>
            </a:extLst>
          </p:cNvPr>
          <p:cNvSpPr txBox="1"/>
          <p:nvPr/>
        </p:nvSpPr>
        <p:spPr>
          <a:xfrm>
            <a:off x="2339339" y="5031613"/>
            <a:ext cx="2438400" cy="646331"/>
          </a:xfrm>
          <a:prstGeom prst="rect">
            <a:avLst/>
          </a:prstGeom>
          <a:noFill/>
          <a:ln>
            <a:solidFill>
              <a:schemeClr val="accent1"/>
            </a:solidFill>
          </a:ln>
        </p:spPr>
        <p:txBody>
          <a:bodyPr wrap="square" rtlCol="0">
            <a:spAutoFit/>
          </a:bodyPr>
          <a:lstStyle/>
          <a:p>
            <a:pPr algn="ctr"/>
            <a:r>
              <a:rPr lang="es-AR" dirty="0"/>
              <a:t>Ámbito o alcance de </a:t>
            </a:r>
            <a:r>
              <a:rPr lang="es-MX" sz="1800" dirty="0">
                <a:sym typeface="Symbol" panose="05050102010706020507" pitchFamily="18" charset="2"/>
              </a:rPr>
              <a:t></a:t>
            </a:r>
            <a:r>
              <a:rPr lang="es-MX" sz="1800" dirty="0"/>
              <a:t>x </a:t>
            </a:r>
            <a:endParaRPr lang="es-AR" dirty="0"/>
          </a:p>
        </p:txBody>
      </p:sp>
      <p:sp>
        <p:nvSpPr>
          <p:cNvPr id="17" name="CuadroTexto 16">
            <a:extLst>
              <a:ext uri="{FF2B5EF4-FFF2-40B4-BE49-F238E27FC236}">
                <a16:creationId xmlns:a16="http://schemas.microsoft.com/office/drawing/2014/main" id="{5BF415FE-93B4-4DB9-BBE0-E978BB25B9EA}"/>
              </a:ext>
            </a:extLst>
          </p:cNvPr>
          <p:cNvSpPr txBox="1"/>
          <p:nvPr/>
        </p:nvSpPr>
        <p:spPr>
          <a:xfrm>
            <a:off x="5257802" y="5065475"/>
            <a:ext cx="2438400" cy="646331"/>
          </a:xfrm>
          <a:prstGeom prst="rect">
            <a:avLst/>
          </a:prstGeom>
          <a:noFill/>
          <a:ln>
            <a:solidFill>
              <a:srgbClr val="00B050"/>
            </a:solidFill>
          </a:ln>
        </p:spPr>
        <p:txBody>
          <a:bodyPr wrap="square" rtlCol="0">
            <a:spAutoFit/>
          </a:bodyPr>
          <a:lstStyle/>
          <a:p>
            <a:pPr algn="ctr"/>
            <a:r>
              <a:rPr lang="es-AR" dirty="0"/>
              <a:t>Ámbito o alcance de </a:t>
            </a:r>
            <a:r>
              <a:rPr lang="es-MX" sz="1800" dirty="0">
                <a:sym typeface="Symbol" panose="05050102010706020507" pitchFamily="18" charset="2"/>
              </a:rPr>
              <a:t> </a:t>
            </a:r>
            <a:r>
              <a:rPr lang="es-MX" dirty="0">
                <a:sym typeface="Symbol" panose="05050102010706020507" pitchFamily="18" charset="2"/>
              </a:rPr>
              <a:t>y</a:t>
            </a:r>
            <a:r>
              <a:rPr lang="es-MX" sz="1800" dirty="0"/>
              <a:t> </a:t>
            </a:r>
            <a:endParaRPr lang="es-AR" dirty="0"/>
          </a:p>
        </p:txBody>
      </p:sp>
      <p:sp>
        <p:nvSpPr>
          <p:cNvPr id="13" name="Flecha: curvada hacia abajo 12">
            <a:extLst>
              <a:ext uri="{FF2B5EF4-FFF2-40B4-BE49-F238E27FC236}">
                <a16:creationId xmlns:a16="http://schemas.microsoft.com/office/drawing/2014/main" id="{80BB9C9E-ED99-4C18-9C06-340BEA92941A}"/>
              </a:ext>
            </a:extLst>
          </p:cNvPr>
          <p:cNvSpPr/>
          <p:nvPr/>
        </p:nvSpPr>
        <p:spPr>
          <a:xfrm flipH="1">
            <a:off x="2568308" y="3377143"/>
            <a:ext cx="914400" cy="4020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20" name="Flecha: curvada hacia abajo 19">
            <a:extLst>
              <a:ext uri="{FF2B5EF4-FFF2-40B4-BE49-F238E27FC236}">
                <a16:creationId xmlns:a16="http://schemas.microsoft.com/office/drawing/2014/main" id="{E59EFDB6-18E8-4B32-9060-B15132636CE9}"/>
              </a:ext>
            </a:extLst>
          </p:cNvPr>
          <p:cNvSpPr/>
          <p:nvPr/>
        </p:nvSpPr>
        <p:spPr>
          <a:xfrm flipH="1">
            <a:off x="5562600" y="3377143"/>
            <a:ext cx="1257300" cy="402012"/>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cxnSp>
        <p:nvCxnSpPr>
          <p:cNvPr id="16" name="Conector recto de flecha 15">
            <a:extLst>
              <a:ext uri="{FF2B5EF4-FFF2-40B4-BE49-F238E27FC236}">
                <a16:creationId xmlns:a16="http://schemas.microsoft.com/office/drawing/2014/main" id="{F4CEED6A-CD34-4917-9A8C-36222F01C6AA}"/>
              </a:ext>
            </a:extLst>
          </p:cNvPr>
          <p:cNvCxnSpPr>
            <a:cxnSpLocks/>
            <a:stCxn id="22" idx="2"/>
          </p:cNvCxnSpPr>
          <p:nvPr/>
        </p:nvCxnSpPr>
        <p:spPr>
          <a:xfrm flipH="1">
            <a:off x="4001730" y="3342394"/>
            <a:ext cx="797764" cy="47937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CuadroTexto 21">
            <a:extLst>
              <a:ext uri="{FF2B5EF4-FFF2-40B4-BE49-F238E27FC236}">
                <a16:creationId xmlns:a16="http://schemas.microsoft.com/office/drawing/2014/main" id="{EE383882-4D14-492D-8EB5-EB980DAF401F}"/>
              </a:ext>
            </a:extLst>
          </p:cNvPr>
          <p:cNvSpPr txBox="1"/>
          <p:nvPr/>
        </p:nvSpPr>
        <p:spPr>
          <a:xfrm>
            <a:off x="4342294" y="2973062"/>
            <a:ext cx="914400" cy="369332"/>
          </a:xfrm>
          <a:prstGeom prst="rect">
            <a:avLst/>
          </a:prstGeom>
          <a:noFill/>
          <a:ln>
            <a:solidFill>
              <a:srgbClr val="FF0000"/>
            </a:solidFill>
          </a:ln>
        </p:spPr>
        <p:txBody>
          <a:bodyPr wrap="square" rtlCol="0">
            <a:spAutoFit/>
          </a:bodyPr>
          <a:lstStyle/>
          <a:p>
            <a:pPr algn="ctr"/>
            <a:r>
              <a:rPr lang="es-AR" dirty="0"/>
              <a:t>libre</a:t>
            </a:r>
          </a:p>
        </p:txBody>
      </p:sp>
      <p:cxnSp>
        <p:nvCxnSpPr>
          <p:cNvPr id="27" name="Conector recto de flecha 26">
            <a:extLst>
              <a:ext uri="{FF2B5EF4-FFF2-40B4-BE49-F238E27FC236}">
                <a16:creationId xmlns:a16="http://schemas.microsoft.com/office/drawing/2014/main" id="{EAC0FA66-CEA2-4CFF-865F-A039BADA88AF}"/>
              </a:ext>
            </a:extLst>
          </p:cNvPr>
          <p:cNvCxnSpPr>
            <a:cxnSpLocks/>
            <a:stCxn id="28" idx="2"/>
          </p:cNvCxnSpPr>
          <p:nvPr/>
        </p:nvCxnSpPr>
        <p:spPr>
          <a:xfrm flipH="1">
            <a:off x="6649004" y="3775348"/>
            <a:ext cx="1718618" cy="2320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3E617E1D-A1D4-45A4-B7EF-517D1506670E}"/>
              </a:ext>
            </a:extLst>
          </p:cNvPr>
          <p:cNvSpPr txBox="1"/>
          <p:nvPr/>
        </p:nvSpPr>
        <p:spPr>
          <a:xfrm>
            <a:off x="7910422" y="3406016"/>
            <a:ext cx="914400" cy="369332"/>
          </a:xfrm>
          <a:prstGeom prst="rect">
            <a:avLst/>
          </a:prstGeom>
          <a:noFill/>
          <a:ln>
            <a:solidFill>
              <a:srgbClr val="FF0000"/>
            </a:solidFill>
          </a:ln>
        </p:spPr>
        <p:txBody>
          <a:bodyPr wrap="square" rtlCol="0">
            <a:spAutoFit/>
          </a:bodyPr>
          <a:lstStyle/>
          <a:p>
            <a:pPr algn="ctr"/>
            <a:r>
              <a:rPr lang="es-AR" dirty="0"/>
              <a:t>libre</a:t>
            </a:r>
          </a:p>
        </p:txBody>
      </p:sp>
      <p:sp>
        <p:nvSpPr>
          <p:cNvPr id="32" name="CuadroTexto 31">
            <a:extLst>
              <a:ext uri="{FF2B5EF4-FFF2-40B4-BE49-F238E27FC236}">
                <a16:creationId xmlns:a16="http://schemas.microsoft.com/office/drawing/2014/main" id="{872671C8-56F1-4147-B7E4-BFE39E9BDE37}"/>
              </a:ext>
            </a:extLst>
          </p:cNvPr>
          <p:cNvSpPr txBox="1"/>
          <p:nvPr/>
        </p:nvSpPr>
        <p:spPr>
          <a:xfrm>
            <a:off x="2568308" y="2973062"/>
            <a:ext cx="914400" cy="369332"/>
          </a:xfrm>
          <a:prstGeom prst="rect">
            <a:avLst/>
          </a:prstGeom>
          <a:noFill/>
        </p:spPr>
        <p:txBody>
          <a:bodyPr wrap="square" rtlCol="0">
            <a:spAutoFit/>
          </a:bodyPr>
          <a:lstStyle/>
          <a:p>
            <a:r>
              <a:rPr lang="es-AR" dirty="0"/>
              <a:t>ligada</a:t>
            </a:r>
          </a:p>
        </p:txBody>
      </p:sp>
      <p:sp>
        <p:nvSpPr>
          <p:cNvPr id="33" name="CuadroTexto 32">
            <a:extLst>
              <a:ext uri="{FF2B5EF4-FFF2-40B4-BE49-F238E27FC236}">
                <a16:creationId xmlns:a16="http://schemas.microsoft.com/office/drawing/2014/main" id="{29A42B51-3335-41E8-9BAB-F95B44B1EB39}"/>
              </a:ext>
            </a:extLst>
          </p:cNvPr>
          <p:cNvSpPr txBox="1"/>
          <p:nvPr/>
        </p:nvSpPr>
        <p:spPr>
          <a:xfrm>
            <a:off x="5734050" y="3007811"/>
            <a:ext cx="914400" cy="369332"/>
          </a:xfrm>
          <a:prstGeom prst="rect">
            <a:avLst/>
          </a:prstGeom>
          <a:noFill/>
        </p:spPr>
        <p:txBody>
          <a:bodyPr wrap="square" rtlCol="0">
            <a:spAutoFit/>
          </a:bodyPr>
          <a:lstStyle/>
          <a:p>
            <a:r>
              <a:rPr lang="es-AR" dirty="0"/>
              <a:t>ligada</a:t>
            </a:r>
          </a:p>
        </p:txBody>
      </p:sp>
      <p:sp>
        <p:nvSpPr>
          <p:cNvPr id="35" name="CuadroTexto 34">
            <a:extLst>
              <a:ext uri="{FF2B5EF4-FFF2-40B4-BE49-F238E27FC236}">
                <a16:creationId xmlns:a16="http://schemas.microsoft.com/office/drawing/2014/main" id="{EECD42F4-EB96-44E3-A6B2-74A8F36DAFC6}"/>
              </a:ext>
            </a:extLst>
          </p:cNvPr>
          <p:cNvSpPr txBox="1"/>
          <p:nvPr/>
        </p:nvSpPr>
        <p:spPr>
          <a:xfrm>
            <a:off x="8686800" y="4662644"/>
            <a:ext cx="3367179" cy="1938992"/>
          </a:xfrm>
          <a:prstGeom prst="rect">
            <a:avLst/>
          </a:prstGeom>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wrap="square">
            <a:spAutoFit/>
          </a:bodyPr>
          <a:lstStyle/>
          <a:p>
            <a:pPr algn="l"/>
            <a:r>
              <a:rPr lang="es-MX" sz="2400" dirty="0">
                <a:latin typeface="NimbusRomNo9L-ReguItal"/>
              </a:rPr>
              <a:t>Fó</a:t>
            </a:r>
            <a:r>
              <a:rPr lang="es-MX" sz="2400" b="0" i="0" u="none" strike="noStrike" baseline="0" dirty="0">
                <a:latin typeface="NimbusRomNo9L-ReguItal"/>
              </a:rPr>
              <a:t>rmulas cerradas </a:t>
            </a:r>
            <a:r>
              <a:rPr lang="es-MX" sz="2400" b="0" i="0" u="none" strike="noStrike" baseline="0" dirty="0">
                <a:latin typeface="NimbusRomNo9L-Regu"/>
              </a:rPr>
              <a:t>o </a:t>
            </a:r>
            <a:r>
              <a:rPr lang="es-MX" sz="2400" b="0" i="0" u="none" strike="noStrike" baseline="0" dirty="0">
                <a:latin typeface="NimbusRomNo9L-ReguItal"/>
              </a:rPr>
              <a:t>sentencias </a:t>
            </a:r>
            <a:r>
              <a:rPr lang="es-MX" sz="2400" b="0" i="0" u="none" strike="noStrike" baseline="0" dirty="0">
                <a:latin typeface="NimbusRomNo9L-Regu"/>
              </a:rPr>
              <a:t>del lenguaje aquellas en las que no figuran variables</a:t>
            </a:r>
          </a:p>
          <a:p>
            <a:pPr algn="l"/>
            <a:r>
              <a:rPr lang="es-MX" sz="2400" b="0" i="0" u="none" strike="noStrike" baseline="0" dirty="0">
                <a:latin typeface="NimbusRomNo9L-Regu"/>
              </a:rPr>
              <a:t>libres.</a:t>
            </a:r>
            <a:endParaRPr lang="es-AR" sz="2400" dirty="0"/>
          </a:p>
        </p:txBody>
      </p:sp>
    </p:spTree>
    <p:extLst>
      <p:ext uri="{BB962C8B-B14F-4D97-AF65-F5344CB8AC3E}">
        <p14:creationId xmlns:p14="http://schemas.microsoft.com/office/powerpoint/2010/main" val="176749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0" animBg="1"/>
      <p:bldP spid="15" grpId="0" animBg="1"/>
      <p:bldP spid="12" grpId="0" animBg="1"/>
      <p:bldP spid="17" grpId="0" animBg="1"/>
      <p:bldP spid="13" grpId="0" animBg="1"/>
      <p:bldP spid="20" grpId="0" animBg="1"/>
      <p:bldP spid="22" grpId="0" animBg="1"/>
      <p:bldP spid="28" grpId="0" animBg="1"/>
      <p:bldP spid="32" grpId="0"/>
      <p:bldP spid="33" grpId="0"/>
      <p:bldP spid="35" grpId="0" animBg="1"/>
    </p:bldLst>
  </p:timing>
</p:sld>
</file>

<file path=ppt/theme/theme1.xml><?xml version="1.0" encoding="utf-8"?>
<a:theme xmlns:a="http://schemas.openxmlformats.org/drawingml/2006/main" name="Espiral">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08F4CB80-51E5-47C8-B45D-3834AA25DD5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185DBF61-A50A-4EA0-945F-5445B1740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41CC889-B55A-4246-8D72-AEC912BCD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16748</TotalTime>
  <Words>2387</Words>
  <Application>Microsoft Office PowerPoint</Application>
  <PresentationFormat>Panorámica</PresentationFormat>
  <Paragraphs>247</Paragraphs>
  <Slides>14</Slides>
  <Notes>13</Notes>
  <HiddenSlides>0</HiddenSlides>
  <MMClips>0</MMClips>
  <ScaleCrop>false</ScaleCrop>
  <HeadingPairs>
    <vt:vector size="6" baseType="variant">
      <vt:variant>
        <vt:lpstr>Fuentes usadas</vt:lpstr>
      </vt:variant>
      <vt:variant>
        <vt:i4>16</vt:i4>
      </vt:variant>
      <vt:variant>
        <vt:lpstr>Tema</vt:lpstr>
      </vt:variant>
      <vt:variant>
        <vt:i4>1</vt:i4>
      </vt:variant>
      <vt:variant>
        <vt:lpstr>Títulos de diapositiva</vt:lpstr>
      </vt:variant>
      <vt:variant>
        <vt:i4>14</vt:i4>
      </vt:variant>
    </vt:vector>
  </HeadingPairs>
  <TitlesOfParts>
    <vt:vector size="31" baseType="lpstr">
      <vt:lpstr>AlBayan</vt:lpstr>
      <vt:lpstr>Apple-Chancery</vt:lpstr>
      <vt:lpstr>Arial</vt:lpstr>
      <vt:lpstr>Bradley Hand ITC</vt:lpstr>
      <vt:lpstr>Calibri</vt:lpstr>
      <vt:lpstr>Century Gothic</vt:lpstr>
      <vt:lpstr>Corbel</vt:lpstr>
      <vt:lpstr>Franklin Gothic Medium</vt:lpstr>
      <vt:lpstr>GoudyOldStyleT-Regular</vt:lpstr>
      <vt:lpstr>Ink Free</vt:lpstr>
      <vt:lpstr>NimbusRomNo9L-Regu</vt:lpstr>
      <vt:lpstr>NimbusRomNo9L-ReguItal</vt:lpstr>
      <vt:lpstr>Palace Script MT</vt:lpstr>
      <vt:lpstr>Times New Roman</vt:lpstr>
      <vt:lpstr>Wingdings</vt:lpstr>
      <vt:lpstr>Wingdings 3</vt:lpstr>
      <vt:lpstr>Espiral</vt:lpstr>
      <vt:lpstr>Lógica de Predicados </vt:lpstr>
      <vt:lpstr>Objetivos</vt:lpstr>
      <vt:lpstr>¿Por qué no alcanza la Lógica Proposicional para expresar todos los enunciados?</vt:lpstr>
      <vt:lpstr>¿Cómo hacer referencia a los objetos, las propiedades y las relaciones (a partir de las propiedades) de los modelos que se construyen a partir de la realidad?</vt:lpstr>
      <vt:lpstr>¿Cuál es el Lenguaje de la Lógica de Predicados o Primer Orden? </vt:lpstr>
      <vt:lpstr>¿Qué es una fórmula atómica?</vt:lpstr>
      <vt:lpstr>¿Qué significa  (x Φ)?</vt:lpstr>
      <vt:lpstr>¿Cómo niego a un cuantificador?</vt:lpstr>
      <vt:lpstr>¿Qué significa que una variable esté ligada o sea libre?</vt:lpstr>
      <vt:lpstr>Presentación de PowerPoint</vt:lpstr>
      <vt:lpstr>Ejemplo 1</vt:lpstr>
      <vt:lpstr>Ejemplo 2</vt:lpstr>
      <vt:lpstr>Ejemplo 3</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Summer</dc:creator>
  <cp:lastModifiedBy>Pablo Cesar Carreño</cp:lastModifiedBy>
  <cp:revision>801</cp:revision>
  <cp:lastPrinted>2019-08-12T13:48:15Z</cp:lastPrinted>
  <dcterms:created xsi:type="dcterms:W3CDTF">2013-04-05T19:59:21Z</dcterms:created>
  <dcterms:modified xsi:type="dcterms:W3CDTF">2021-04-24T23:14:07Z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