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AR"/>
          </a:p>
        </p:txBody>
      </p:sp>
      <p:sp>
        <p:nvSpPr>
          <p:cNvPr id="4" name="Marcador de fecha 3"/>
          <p:cNvSpPr>
            <a:spLocks noGrp="1"/>
          </p:cNvSpPr>
          <p:nvPr>
            <p:ph type="dt" sz="half" idx="10"/>
          </p:nvPr>
        </p:nvSpPr>
        <p:spPr/>
        <p:txBody>
          <a:bodyPr/>
          <a:lstStyle/>
          <a:p>
            <a:fld id="{D81C32D2-66EF-4B0C-8296-E28F4D2EDB7D}" type="datetimeFigureOut">
              <a:rPr lang="es-AR" smtClean="0"/>
              <a:t>8/11/2020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295115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D81C32D2-66EF-4B0C-8296-E28F4D2EDB7D}" type="datetimeFigureOut">
              <a:rPr lang="es-AR" smtClean="0"/>
              <a:t>8/11/2020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237257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D81C32D2-66EF-4B0C-8296-E28F4D2EDB7D}" type="datetimeFigureOut">
              <a:rPr lang="es-AR" smtClean="0"/>
              <a:t>8/11/2020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429244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D81C32D2-66EF-4B0C-8296-E28F4D2EDB7D}" type="datetimeFigureOut">
              <a:rPr lang="es-AR" smtClean="0"/>
              <a:t>8/11/2020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81552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81C32D2-66EF-4B0C-8296-E28F4D2EDB7D}" type="datetimeFigureOut">
              <a:rPr lang="es-AR" smtClean="0"/>
              <a:t>8/11/2020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315773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D81C32D2-66EF-4B0C-8296-E28F4D2EDB7D}" type="datetimeFigureOut">
              <a:rPr lang="es-AR" smtClean="0"/>
              <a:t>8/11/2020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378115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D81C32D2-66EF-4B0C-8296-E28F4D2EDB7D}" type="datetimeFigureOut">
              <a:rPr lang="es-AR" smtClean="0"/>
              <a:t>8/11/2020</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5960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D81C32D2-66EF-4B0C-8296-E28F4D2EDB7D}" type="datetimeFigureOut">
              <a:rPr lang="es-AR" smtClean="0"/>
              <a:t>8/11/2020</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197739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1C32D2-66EF-4B0C-8296-E28F4D2EDB7D}" type="datetimeFigureOut">
              <a:rPr lang="es-AR" smtClean="0"/>
              <a:t>8/11/2020</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194832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81C32D2-66EF-4B0C-8296-E28F4D2EDB7D}" type="datetimeFigureOut">
              <a:rPr lang="es-AR" smtClean="0"/>
              <a:t>8/11/2020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288444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81C32D2-66EF-4B0C-8296-E28F4D2EDB7D}" type="datetimeFigureOut">
              <a:rPr lang="es-AR" smtClean="0"/>
              <a:t>8/11/2020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9D532F75-2BC0-4AE9-839E-F797EFD5AF60}" type="slidenum">
              <a:rPr lang="es-AR" smtClean="0"/>
              <a:t>‹Nº›</a:t>
            </a:fld>
            <a:endParaRPr lang="es-AR"/>
          </a:p>
        </p:txBody>
      </p:sp>
    </p:spTree>
    <p:extLst>
      <p:ext uri="{BB962C8B-B14F-4D97-AF65-F5344CB8AC3E}">
        <p14:creationId xmlns:p14="http://schemas.microsoft.com/office/powerpoint/2010/main" val="385424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C32D2-66EF-4B0C-8296-E28F4D2EDB7D}" type="datetimeFigureOut">
              <a:rPr lang="es-AR" smtClean="0"/>
              <a:t>8/11/2020</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32F75-2BC0-4AE9-839E-F797EFD5AF60}" type="slidenum">
              <a:rPr lang="es-AR" smtClean="0"/>
              <a:t>‹Nº›</a:t>
            </a:fld>
            <a:endParaRPr lang="es-AR"/>
          </a:p>
        </p:txBody>
      </p:sp>
    </p:spTree>
    <p:extLst>
      <p:ext uri="{BB962C8B-B14F-4D97-AF65-F5344CB8AC3E}">
        <p14:creationId xmlns:p14="http://schemas.microsoft.com/office/powerpoint/2010/main" val="195908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4549" y="769665"/>
            <a:ext cx="10162902" cy="2387600"/>
          </a:xfrm>
        </p:spPr>
        <p:txBody>
          <a:bodyPr/>
          <a:lstStyle/>
          <a:p>
            <a:r>
              <a:rPr lang="es-ES" dirty="0" smtClean="0">
                <a:latin typeface="Castellar" panose="020A0402060406010301" pitchFamily="18" charset="0"/>
              </a:rPr>
              <a:t>ÓRGANOS DE LOS SENTIDOS 1</a:t>
            </a:r>
            <a:endParaRPr lang="es-AR" dirty="0">
              <a:latin typeface="Castellar" panose="020A0402060406010301" pitchFamily="18" charset="0"/>
            </a:endParaRPr>
          </a:p>
        </p:txBody>
      </p:sp>
      <p:sp>
        <p:nvSpPr>
          <p:cNvPr id="3" name="Subtítulo 2"/>
          <p:cNvSpPr>
            <a:spLocks noGrp="1"/>
          </p:cNvSpPr>
          <p:nvPr>
            <p:ph type="subTitle" idx="1"/>
          </p:nvPr>
        </p:nvSpPr>
        <p:spPr>
          <a:xfrm>
            <a:off x="1524000" y="4163741"/>
            <a:ext cx="9144000" cy="1655762"/>
          </a:xfrm>
        </p:spPr>
        <p:txBody>
          <a:bodyPr/>
          <a:lstStyle/>
          <a:p>
            <a:r>
              <a:rPr lang="es-ES" dirty="0" smtClean="0"/>
              <a:t>Materia: Fisiología</a:t>
            </a:r>
          </a:p>
          <a:p>
            <a:r>
              <a:rPr lang="es-ES" dirty="0" smtClean="0"/>
              <a:t>Para KINESIOLOGÍA Y FISIATRÍA</a:t>
            </a:r>
          </a:p>
          <a:p>
            <a:r>
              <a:rPr lang="es-ES" dirty="0" smtClean="0"/>
              <a:t>FCS - UNSL</a:t>
            </a:r>
            <a:endParaRPr lang="es-AR" dirty="0"/>
          </a:p>
        </p:txBody>
      </p:sp>
    </p:spTree>
    <p:extLst>
      <p:ext uri="{BB962C8B-B14F-4D97-AF65-F5344CB8AC3E}">
        <p14:creationId xmlns:p14="http://schemas.microsoft.com/office/powerpoint/2010/main" val="45156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VIAS NERVIOSAS Y CORTEZA SENSITIVA VISUAL</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075" y="1690688"/>
            <a:ext cx="5819849" cy="4978698"/>
          </a:xfrm>
        </p:spPr>
      </p:pic>
    </p:spTree>
    <p:extLst>
      <p:ext uri="{BB962C8B-B14F-4D97-AF65-F5344CB8AC3E}">
        <p14:creationId xmlns:p14="http://schemas.microsoft.com/office/powerpoint/2010/main" val="2883589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LÁGRIMAS</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5228996" cy="4351338"/>
          </a:xfrm>
        </p:spPr>
      </p:pic>
      <p:sp>
        <p:nvSpPr>
          <p:cNvPr id="12" name="CuadroTexto 11"/>
          <p:cNvSpPr txBox="1"/>
          <p:nvPr/>
        </p:nvSpPr>
        <p:spPr>
          <a:xfrm>
            <a:off x="6210699" y="365125"/>
            <a:ext cx="5628604" cy="6247864"/>
          </a:xfrm>
          <a:prstGeom prst="rect">
            <a:avLst/>
          </a:prstGeom>
          <a:noFill/>
        </p:spPr>
        <p:txBody>
          <a:bodyPr wrap="square" rtlCol="0">
            <a:spAutoFit/>
          </a:bodyPr>
          <a:lstStyle/>
          <a:p>
            <a:pPr lvl="0" eaLnBrk="0" fontAlgn="base" hangingPunct="0">
              <a:spcBef>
                <a:spcPct val="0"/>
              </a:spcBef>
              <a:spcAft>
                <a:spcPct val="0"/>
              </a:spcAft>
              <a:buFontTx/>
              <a:buChar char="•"/>
            </a:pPr>
            <a:r>
              <a:rPr lang="es-AR" altLang="es-AR" sz="2000" dirty="0"/>
              <a:t>Las lágrimas distribuyen el oxígeno en los ojos. </a:t>
            </a:r>
          </a:p>
          <a:p>
            <a:pPr lvl="0" eaLnBrk="0" fontAlgn="base" hangingPunct="0">
              <a:spcBef>
                <a:spcPct val="0"/>
              </a:spcBef>
              <a:spcAft>
                <a:spcPct val="0"/>
              </a:spcAft>
              <a:buFontTx/>
              <a:buChar char="•"/>
            </a:pPr>
            <a:r>
              <a:rPr lang="es-AR" altLang="es-AR" sz="2000" dirty="0" smtClean="0"/>
              <a:t>La </a:t>
            </a:r>
            <a:r>
              <a:rPr lang="es-AR" altLang="es-AR" sz="2000" dirty="0"/>
              <a:t>lágrima se adosa como una lente que junto con la cara anterior de la </a:t>
            </a:r>
            <a:r>
              <a:rPr lang="es-AR" altLang="es-AR" sz="2000" dirty="0" smtClean="0"/>
              <a:t>córnea.</a:t>
            </a:r>
          </a:p>
          <a:p>
            <a:pPr lvl="0" eaLnBrk="0" fontAlgn="base" hangingPunct="0">
              <a:spcBef>
                <a:spcPct val="0"/>
              </a:spcBef>
              <a:spcAft>
                <a:spcPct val="0"/>
              </a:spcAft>
              <a:buFontTx/>
              <a:buChar char="•"/>
            </a:pPr>
            <a:r>
              <a:rPr lang="es-AR" altLang="es-AR" sz="2000" dirty="0" smtClean="0"/>
              <a:t>Por </a:t>
            </a:r>
            <a:r>
              <a:rPr lang="es-AR" altLang="es-AR" sz="2000" dirty="0"/>
              <a:t>la </a:t>
            </a:r>
            <a:r>
              <a:rPr lang="es-AR" altLang="es-AR" sz="2000" dirty="0" smtClean="0"/>
              <a:t>lisozima </a:t>
            </a:r>
            <a:r>
              <a:rPr lang="es-AR" altLang="es-AR" sz="2000" dirty="0"/>
              <a:t>y la </a:t>
            </a:r>
            <a:r>
              <a:rPr lang="es-AR" altLang="es-AR" sz="2000" dirty="0" smtClean="0"/>
              <a:t>gammaglobulina (</a:t>
            </a:r>
            <a:r>
              <a:rPr lang="es-AR" altLang="es-AR" sz="2000" dirty="0" err="1" smtClean="0"/>
              <a:t>IgA</a:t>
            </a:r>
            <a:r>
              <a:rPr lang="es-AR" altLang="es-AR" sz="2000" dirty="0"/>
              <a:t>), </a:t>
            </a:r>
            <a:r>
              <a:rPr lang="es-AR" altLang="es-AR" sz="2000" dirty="0" smtClean="0"/>
              <a:t>destruye </a:t>
            </a:r>
            <a:r>
              <a:rPr lang="es-AR" altLang="es-AR" sz="2000" dirty="0"/>
              <a:t>las bacterias. </a:t>
            </a:r>
          </a:p>
          <a:p>
            <a:pPr lvl="0" eaLnBrk="0" fontAlgn="base" hangingPunct="0">
              <a:spcBef>
                <a:spcPct val="0"/>
              </a:spcBef>
              <a:spcAft>
                <a:spcPct val="0"/>
              </a:spcAft>
              <a:buFontTx/>
              <a:buChar char="•"/>
            </a:pPr>
            <a:r>
              <a:rPr lang="es-AR" altLang="es-AR" sz="2000" dirty="0" smtClean="0"/>
              <a:t>Impide </a:t>
            </a:r>
            <a:r>
              <a:rPr lang="es-AR" altLang="es-AR" sz="2000" dirty="0"/>
              <a:t>la desecación de la córnea </a:t>
            </a:r>
            <a:r>
              <a:rPr lang="es-AR" altLang="es-AR" sz="2000" dirty="0" smtClean="0"/>
              <a:t>(lubricante)</a:t>
            </a:r>
          </a:p>
          <a:p>
            <a:pPr lvl="0" eaLnBrk="0" fontAlgn="base" hangingPunct="0">
              <a:spcBef>
                <a:spcPct val="0"/>
              </a:spcBef>
              <a:spcAft>
                <a:spcPct val="0"/>
              </a:spcAft>
            </a:pPr>
            <a:endParaRPr lang="es-ES" altLang="es-AR" sz="2000" dirty="0" smtClean="0"/>
          </a:p>
          <a:p>
            <a:pPr lvl="0" eaLnBrk="0" fontAlgn="base" hangingPunct="0">
              <a:spcBef>
                <a:spcPct val="0"/>
              </a:spcBef>
              <a:spcAft>
                <a:spcPct val="0"/>
              </a:spcAft>
              <a:buFontTx/>
              <a:buChar char="•"/>
            </a:pPr>
            <a:r>
              <a:rPr lang="es-ES" altLang="es-AR" dirty="0"/>
              <a:t> </a:t>
            </a:r>
            <a:r>
              <a:rPr lang="es-ES" altLang="es-AR" dirty="0" err="1"/>
              <a:t>Fotoabsorbente</a:t>
            </a:r>
            <a:r>
              <a:rPr lang="es-ES" altLang="es-AR" dirty="0"/>
              <a:t>: Absorbe parte de los rayos ultravioletas de la luz solar.</a:t>
            </a:r>
          </a:p>
          <a:p>
            <a:pPr lvl="0" eaLnBrk="0" fontAlgn="base" hangingPunct="0">
              <a:spcBef>
                <a:spcPct val="0"/>
              </a:spcBef>
              <a:spcAft>
                <a:spcPct val="0"/>
              </a:spcAft>
              <a:buFontTx/>
              <a:buChar char="•"/>
            </a:pPr>
            <a:r>
              <a:rPr lang="es-ES" altLang="es-AR" dirty="0"/>
              <a:t>    Humectación nasal: Al retirar el saco lagrimal se provoca sequedad nasal.</a:t>
            </a:r>
          </a:p>
          <a:p>
            <a:pPr lvl="0" eaLnBrk="0" fontAlgn="base" hangingPunct="0">
              <a:spcBef>
                <a:spcPct val="0"/>
              </a:spcBef>
              <a:spcAft>
                <a:spcPct val="0"/>
              </a:spcAft>
              <a:buFontTx/>
              <a:buChar char="•"/>
            </a:pPr>
            <a:r>
              <a:rPr lang="es-ES" altLang="es-AR" dirty="0"/>
              <a:t>    Arrastra pequeños detritos y cuerpos extraños con el parpadeo (función protectora</a:t>
            </a:r>
            <a:r>
              <a:rPr lang="es-ES" altLang="es-AR" dirty="0" smtClean="0"/>
              <a:t>).</a:t>
            </a:r>
          </a:p>
          <a:p>
            <a:pPr lvl="0" eaLnBrk="0" fontAlgn="base" hangingPunct="0">
              <a:spcBef>
                <a:spcPct val="0"/>
              </a:spcBef>
              <a:spcAft>
                <a:spcPct val="0"/>
              </a:spcAft>
              <a:buFontTx/>
              <a:buChar char="•"/>
            </a:pPr>
            <a:endParaRPr lang="es-ES" altLang="es-AR" sz="2000" dirty="0"/>
          </a:p>
          <a:p>
            <a:pPr lvl="0" eaLnBrk="0" fontAlgn="base" hangingPunct="0">
              <a:spcBef>
                <a:spcPct val="0"/>
              </a:spcBef>
              <a:spcAft>
                <a:spcPct val="0"/>
              </a:spcAft>
              <a:buFontTx/>
              <a:buChar char="•"/>
            </a:pPr>
            <a:r>
              <a:rPr lang="es-ES" altLang="es-AR" sz="2000" dirty="0" smtClean="0"/>
              <a:t>Lágrimas </a:t>
            </a:r>
            <a:r>
              <a:rPr lang="es-ES" altLang="es-AR" sz="2000" b="1" dirty="0" smtClean="0"/>
              <a:t>basales</a:t>
            </a:r>
            <a:r>
              <a:rPr lang="es-ES" altLang="es-AR" sz="2000" dirty="0" smtClean="0"/>
              <a:t> (</a:t>
            </a:r>
            <a:r>
              <a:rPr lang="es-ES" altLang="es-AR" sz="2000" dirty="0" err="1" smtClean="0"/>
              <a:t>hunectan</a:t>
            </a:r>
            <a:r>
              <a:rPr lang="es-ES" altLang="es-AR" sz="2000" dirty="0" smtClean="0"/>
              <a:t> el ojo en condiciones normales), </a:t>
            </a:r>
            <a:r>
              <a:rPr lang="es-ES" altLang="es-AR" sz="2000" b="1" dirty="0" smtClean="0"/>
              <a:t>reflejas</a:t>
            </a:r>
            <a:r>
              <a:rPr lang="es-ES" altLang="es-AR" sz="2000" dirty="0" smtClean="0"/>
              <a:t> (cuando hay partículas o sustancias irritantes) y </a:t>
            </a:r>
            <a:r>
              <a:rPr lang="es-ES" altLang="es-AR" sz="2000" b="1" dirty="0" smtClean="0"/>
              <a:t>emocionales</a:t>
            </a:r>
            <a:r>
              <a:rPr lang="es-ES" altLang="es-AR" sz="2000" dirty="0" smtClean="0"/>
              <a:t> (alto contenido de hormonas; controladas por el sistema nervioso parasimpático).</a:t>
            </a:r>
            <a:endParaRPr lang="es-AR" altLang="es-AR" sz="2000" dirty="0" smtClean="0"/>
          </a:p>
          <a:p>
            <a:endParaRPr lang="es-AR" sz="2000" dirty="0"/>
          </a:p>
        </p:txBody>
      </p:sp>
    </p:spTree>
    <p:extLst>
      <p:ext uri="{BB962C8B-B14F-4D97-AF65-F5344CB8AC3E}">
        <p14:creationId xmlns:p14="http://schemas.microsoft.com/office/powerpoint/2010/main" val="3578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137" y="47477"/>
            <a:ext cx="10515600" cy="1325563"/>
          </a:xfrm>
        </p:spPr>
        <p:txBody>
          <a:bodyPr/>
          <a:lstStyle/>
          <a:p>
            <a:r>
              <a:rPr lang="es-ES" dirty="0" smtClean="0"/>
              <a:t>REFLEJOS OCULARES</a:t>
            </a:r>
            <a:endParaRPr lang="es-AR" dirty="0"/>
          </a:p>
        </p:txBody>
      </p:sp>
      <p:sp>
        <p:nvSpPr>
          <p:cNvPr id="4" name="Rectangle 1"/>
          <p:cNvSpPr>
            <a:spLocks noGrp="1" noChangeArrowheads="1"/>
          </p:cNvSpPr>
          <p:nvPr>
            <p:ph idx="1"/>
          </p:nvPr>
        </p:nvSpPr>
        <p:spPr bwMode="auto">
          <a:xfrm>
            <a:off x="313509" y="1222097"/>
            <a:ext cx="1165206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es-ES" altLang="es-AR" sz="2000" b="1" dirty="0" smtClean="0"/>
              <a:t>Reflejo de acomodamiento</a:t>
            </a:r>
            <a:r>
              <a:rPr lang="es-ES" altLang="es-AR" sz="2000" dirty="0" smtClean="0"/>
              <a:t>: </a:t>
            </a:r>
            <a:r>
              <a:rPr lang="es-ES" sz="2000" dirty="0" smtClean="0"/>
              <a:t>responsable </a:t>
            </a:r>
            <a:r>
              <a:rPr lang="es-ES" sz="2000" dirty="0"/>
              <a:t>del enfoque de objetos cercanos luego de observar objetos distantes (y viceversa), que comprende cambios coordinados en la convergencia, forma del cristalino y tamaño de la </a:t>
            </a:r>
            <a:r>
              <a:rPr lang="es-ES" sz="2000" dirty="0" smtClean="0"/>
              <a:t>pupila.</a:t>
            </a:r>
            <a:endParaRPr lang="es-ES" altLang="es-AR" sz="2000" dirty="0" smtClean="0"/>
          </a:p>
          <a:p>
            <a:pPr eaLnBrk="0" fontAlgn="base" hangingPunct="0">
              <a:lnSpc>
                <a:spcPct val="100000"/>
              </a:lnSpc>
              <a:spcBef>
                <a:spcPct val="0"/>
              </a:spcBef>
              <a:spcAft>
                <a:spcPct val="0"/>
              </a:spcAft>
            </a:pPr>
            <a:r>
              <a:rPr kumimoji="0" lang="es-ES" altLang="es-AR" sz="2000" b="1" i="0" u="none" strike="noStrike" cap="none" normalizeH="0" baseline="0" dirty="0" smtClean="0">
                <a:ln>
                  <a:noFill/>
                </a:ln>
                <a:solidFill>
                  <a:schemeClr val="tx1"/>
                </a:solidFill>
                <a:effectLst/>
              </a:rPr>
              <a:t>Reflejo</a:t>
            </a:r>
            <a:r>
              <a:rPr kumimoji="0" lang="es-ES" altLang="es-AR" sz="2000" b="1" i="0" u="none" strike="noStrike" cap="none" normalizeH="0" dirty="0" smtClean="0">
                <a:ln>
                  <a:noFill/>
                </a:ln>
                <a:solidFill>
                  <a:schemeClr val="tx1"/>
                </a:solidFill>
                <a:effectLst/>
              </a:rPr>
              <a:t> corneal</a:t>
            </a:r>
            <a:r>
              <a:rPr kumimoji="0" lang="es-ES" altLang="es-AR" sz="2000" b="0" i="0" u="none" strike="noStrike" cap="none" normalizeH="0" dirty="0" smtClean="0">
                <a:ln>
                  <a:noFill/>
                </a:ln>
                <a:solidFill>
                  <a:schemeClr val="tx1"/>
                </a:solidFill>
                <a:effectLst/>
              </a:rPr>
              <a:t>: </a:t>
            </a:r>
            <a:r>
              <a:rPr lang="es-ES" sz="2000" dirty="0"/>
              <a:t>es un parpadeo involuntario provocado por la estimulación sobre la córnea, al ser tocado </a:t>
            </a:r>
            <a:r>
              <a:rPr lang="es-ES" sz="2000" dirty="0" smtClean="0"/>
              <a:t>o </a:t>
            </a:r>
            <a:r>
              <a:rPr lang="es-ES" sz="2000" dirty="0"/>
              <a:t>por un cuerpo </a:t>
            </a:r>
            <a:r>
              <a:rPr lang="es-ES" sz="2000" dirty="0" smtClean="0"/>
              <a:t>extraño. </a:t>
            </a:r>
            <a:r>
              <a:rPr lang="es-ES" sz="2000" dirty="0"/>
              <a:t>La estimulación </a:t>
            </a:r>
            <a:r>
              <a:rPr lang="es-ES" sz="2000" dirty="0" smtClean="0"/>
              <a:t>provoca </a:t>
            </a:r>
            <a:r>
              <a:rPr lang="es-ES" sz="2000" dirty="0"/>
              <a:t>una respuesta directa y consensual, es decir, una respuesta similar del ojo opuesto al </a:t>
            </a:r>
            <a:r>
              <a:rPr lang="es-ES" sz="2000" dirty="0" smtClean="0"/>
              <a:t>estimulado.</a:t>
            </a:r>
            <a:endParaRPr kumimoji="0" lang="es-ES" altLang="es-AR" sz="2000" b="0" i="0" u="none" strike="noStrike" cap="none" normalizeH="0" dirty="0" smtClean="0">
              <a:ln>
                <a:noFill/>
              </a:ln>
              <a:solidFill>
                <a:schemeClr val="tx1"/>
              </a:solidFill>
              <a:effectLst/>
            </a:endParaRPr>
          </a:p>
          <a:p>
            <a:pPr eaLnBrk="0" fontAlgn="base" hangingPunct="0">
              <a:lnSpc>
                <a:spcPct val="100000"/>
              </a:lnSpc>
              <a:spcBef>
                <a:spcPct val="0"/>
              </a:spcBef>
              <a:spcAft>
                <a:spcPct val="0"/>
              </a:spcAft>
            </a:pPr>
            <a:r>
              <a:rPr lang="es-ES" altLang="es-AR" sz="2000" b="1" baseline="0" dirty="0" smtClean="0"/>
              <a:t>Reflejo</a:t>
            </a:r>
            <a:r>
              <a:rPr lang="es-ES" altLang="es-AR" sz="2000" b="1" dirty="0" smtClean="0"/>
              <a:t> </a:t>
            </a:r>
            <a:r>
              <a:rPr lang="es-ES" altLang="es-AR" sz="2000" b="1" dirty="0" err="1" smtClean="0"/>
              <a:t>fotomotor</a:t>
            </a:r>
            <a:r>
              <a:rPr lang="es-ES" altLang="es-AR" sz="2000" dirty="0" smtClean="0"/>
              <a:t>: </a:t>
            </a:r>
            <a:r>
              <a:rPr lang="es-ES" sz="2000" dirty="0"/>
              <a:t>una función del sistema nervioso parasimpático que controla la entrada de </a:t>
            </a:r>
            <a:r>
              <a:rPr lang="es-ES" sz="2000" dirty="0" smtClean="0"/>
              <a:t>luz </a:t>
            </a:r>
            <a:r>
              <a:rPr lang="es-ES" sz="2000" dirty="0"/>
              <a:t>al interior del ojo, consiste en la contracción de la pupila en respuesta a un estímulo luminoso. El reflejo </a:t>
            </a:r>
            <a:r>
              <a:rPr lang="es-ES" sz="2000" dirty="0" err="1"/>
              <a:t>fotomotor</a:t>
            </a:r>
            <a:r>
              <a:rPr lang="es-ES" sz="2000" dirty="0"/>
              <a:t> directo es el que contrae la pupila del ojo que recibe el estímulo visual mientras que el consensual es el que contrae la pupila del ojo contrario. </a:t>
            </a:r>
            <a:endParaRPr lang="es-ES" altLang="es-AR" sz="2000" dirty="0" smtClean="0"/>
          </a:p>
          <a:p>
            <a:pPr eaLnBrk="0" fontAlgn="base" hangingPunct="0">
              <a:lnSpc>
                <a:spcPct val="100000"/>
              </a:lnSpc>
              <a:spcBef>
                <a:spcPct val="0"/>
              </a:spcBef>
              <a:spcAft>
                <a:spcPct val="0"/>
              </a:spcAft>
            </a:pPr>
            <a:r>
              <a:rPr kumimoji="0" lang="es-ES" altLang="es-AR" sz="2000" b="1" i="0" u="none" strike="noStrike" cap="none" normalizeH="0" baseline="0" dirty="0" smtClean="0">
                <a:ln>
                  <a:noFill/>
                </a:ln>
                <a:solidFill>
                  <a:schemeClr val="tx1"/>
                </a:solidFill>
                <a:effectLst/>
              </a:rPr>
              <a:t>Parpadeo</a:t>
            </a:r>
            <a:r>
              <a:rPr kumimoji="0" lang="es-ES" altLang="es-AR" sz="2000" b="0" i="0" u="none" strike="noStrike" cap="none" normalizeH="0" baseline="0" dirty="0" smtClean="0">
                <a:ln>
                  <a:noFill/>
                </a:ln>
                <a:solidFill>
                  <a:schemeClr val="tx1"/>
                </a:solidFill>
                <a:effectLst/>
              </a:rPr>
              <a:t>: </a:t>
            </a:r>
            <a:r>
              <a:rPr lang="es-ES" sz="2000" dirty="0"/>
              <a:t>Es una función esencial del ojo que ayuda a difundir a través de las lágrimas y eliminar los irritantes de la superficie de la córnea y la </a:t>
            </a:r>
            <a:r>
              <a:rPr lang="es-ES" sz="2000" dirty="0" smtClean="0"/>
              <a:t>conjuntiva.</a:t>
            </a:r>
            <a:endParaRPr kumimoji="0" lang="es-ES" altLang="es-AR" sz="2000" b="0" i="0" u="none" strike="noStrike" cap="none" normalizeH="0" baseline="0" dirty="0" smtClean="0">
              <a:ln>
                <a:noFill/>
              </a:ln>
              <a:solidFill>
                <a:schemeClr val="tx1"/>
              </a:solidFill>
              <a:effectLst/>
            </a:endParaRPr>
          </a:p>
          <a:p>
            <a:pPr eaLnBrk="0" fontAlgn="base" hangingPunct="0">
              <a:lnSpc>
                <a:spcPct val="100000"/>
              </a:lnSpc>
              <a:spcBef>
                <a:spcPct val="0"/>
              </a:spcBef>
              <a:spcAft>
                <a:spcPct val="0"/>
              </a:spcAft>
            </a:pPr>
            <a:r>
              <a:rPr kumimoji="0" lang="es-ES" altLang="es-AR" sz="2000" b="1" i="0" u="none" strike="noStrike" cap="none" normalizeH="0" baseline="0" dirty="0" smtClean="0">
                <a:ln>
                  <a:noFill/>
                </a:ln>
                <a:solidFill>
                  <a:schemeClr val="tx1"/>
                </a:solidFill>
                <a:effectLst/>
              </a:rPr>
              <a:t>Reflejo </a:t>
            </a:r>
            <a:r>
              <a:rPr kumimoji="0" lang="es-ES" altLang="es-AR" sz="2000" b="1" i="0" u="none" strike="noStrike" cap="none" normalizeH="0" baseline="0" dirty="0" err="1" smtClean="0">
                <a:ln>
                  <a:noFill/>
                </a:ln>
                <a:solidFill>
                  <a:schemeClr val="tx1"/>
                </a:solidFill>
                <a:effectLst/>
              </a:rPr>
              <a:t>oculo</a:t>
            </a:r>
            <a:r>
              <a:rPr lang="es-ES" altLang="es-AR" sz="2000" b="1" dirty="0" err="1" smtClean="0"/>
              <a:t>vestibular</a:t>
            </a:r>
            <a:r>
              <a:rPr lang="es-ES" altLang="es-AR" sz="2000" dirty="0" smtClean="0"/>
              <a:t>: </a:t>
            </a:r>
            <a:r>
              <a:rPr lang="es-ES" sz="2000" dirty="0"/>
              <a:t>estabiliza la imagen en la retina durante el movimiento de la cabeza, produciendo un movimiento ocular en la dirección opuesta al movimiento de la cabeza, conservando la imagen en el centro del campo visual. Por ejemplo, cuando la cabeza se mueve hacia la derecha, los ojos se mueven a la izquierda, y viceversa</a:t>
            </a:r>
            <a:endParaRPr kumimoji="0" lang="es-AR" altLang="es-AR"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84171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Y ALGO MÁS…</a:t>
            </a:r>
            <a:endParaRPr lang="es-AR" dirty="0"/>
          </a:p>
        </p:txBody>
      </p:sp>
      <p:sp>
        <p:nvSpPr>
          <p:cNvPr id="3" name="Marcador de contenido 2"/>
          <p:cNvSpPr>
            <a:spLocks noGrp="1"/>
          </p:cNvSpPr>
          <p:nvPr>
            <p:ph idx="1"/>
          </p:nvPr>
        </p:nvSpPr>
        <p:spPr>
          <a:xfrm>
            <a:off x="838200" y="1463041"/>
            <a:ext cx="10515600" cy="4454434"/>
          </a:xfrm>
        </p:spPr>
        <p:txBody>
          <a:bodyPr>
            <a:normAutofit/>
          </a:bodyPr>
          <a:lstStyle/>
          <a:p>
            <a:r>
              <a:rPr lang="es-ES" sz="2400" dirty="0"/>
              <a:t>El </a:t>
            </a:r>
            <a:r>
              <a:rPr lang="es-ES" sz="2400" b="1" dirty="0"/>
              <a:t>núcleo </a:t>
            </a:r>
            <a:r>
              <a:rPr lang="es-ES" sz="2400" b="1" dirty="0" err="1" smtClean="0"/>
              <a:t>supraquiasmático</a:t>
            </a:r>
            <a:r>
              <a:rPr lang="es-ES" sz="2400" dirty="0" smtClean="0"/>
              <a:t> </a:t>
            </a:r>
            <a:r>
              <a:rPr lang="es-ES" sz="2400" dirty="0"/>
              <a:t>es el centro principal de regulación de los ritmos circadianos. Mediante diversas proyecciones sincroniza los ritmos periféricos y estimula la secreción de melatonina por la glándula pineal. Es conocido como el marcapasos central ya que se ocupa de sincronizar los diversos ritmos </a:t>
            </a:r>
            <a:r>
              <a:rPr lang="es-ES" sz="2400" dirty="0" smtClean="0"/>
              <a:t>periféricos (circadianos) </a:t>
            </a:r>
            <a:r>
              <a:rPr lang="es-ES" sz="2400" dirty="0"/>
              <a:t>con los estímulos externos que le informan sobre los cambios de </a:t>
            </a:r>
            <a:r>
              <a:rPr lang="es-ES" sz="2400" dirty="0" smtClean="0"/>
              <a:t>luz. Recibe </a:t>
            </a:r>
            <a:r>
              <a:rPr lang="es-ES" sz="2400" dirty="0"/>
              <a:t>información sobre la luz ambiental a través de los ojos, ya que la retina contiene no sólo </a:t>
            </a:r>
            <a:r>
              <a:rPr lang="es-ES" sz="2400" dirty="0" err="1"/>
              <a:t>fotorreceptores</a:t>
            </a:r>
            <a:r>
              <a:rPr lang="es-ES" sz="2400" dirty="0"/>
              <a:t> clásicos que nos permiten distinguir formas y colores, también posee células ganglionares con un pigmento llamado </a:t>
            </a:r>
            <a:r>
              <a:rPr lang="es-ES" sz="2400" dirty="0" err="1"/>
              <a:t>melanopsina</a:t>
            </a:r>
            <a:r>
              <a:rPr lang="es-ES" sz="2400" dirty="0"/>
              <a:t>, las </a:t>
            </a:r>
            <a:r>
              <a:rPr lang="es-ES" sz="2400" dirty="0" smtClean="0"/>
              <a:t>cuales llevan la información </a:t>
            </a:r>
            <a:r>
              <a:rPr lang="es-ES" sz="2400" dirty="0"/>
              <a:t>a través del </a:t>
            </a:r>
            <a:r>
              <a:rPr lang="es-ES" sz="2400" dirty="0" smtClean="0"/>
              <a:t>tracto </a:t>
            </a:r>
            <a:r>
              <a:rPr lang="es-ES" sz="2400" dirty="0" err="1" smtClean="0"/>
              <a:t>retinohipotalámico</a:t>
            </a:r>
            <a:r>
              <a:rPr lang="es-ES" sz="2400" dirty="0" smtClean="0"/>
              <a:t>.</a:t>
            </a:r>
            <a:endParaRPr lang="es-AR"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755" y="4585063"/>
            <a:ext cx="4680696" cy="2642643"/>
          </a:xfrm>
          <a:prstGeom prst="rect">
            <a:avLst/>
          </a:prstGeom>
        </p:spPr>
      </p:pic>
    </p:spTree>
    <p:extLst>
      <p:ext uri="{BB962C8B-B14F-4D97-AF65-F5344CB8AC3E}">
        <p14:creationId xmlns:p14="http://schemas.microsoft.com/office/powerpoint/2010/main" val="295292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15291" y="339608"/>
            <a:ext cx="9143999" cy="6255062"/>
          </a:xfrm>
          <a:prstGeom prst="rect">
            <a:avLst/>
          </a:prstGeom>
        </p:spPr>
      </p:pic>
    </p:spTree>
    <p:extLst>
      <p:ext uri="{BB962C8B-B14F-4D97-AF65-F5344CB8AC3E}">
        <p14:creationId xmlns:p14="http://schemas.microsoft.com/office/powerpoint/2010/main" val="100331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CuadroTexto 3"/>
          <p:cNvSpPr txBox="1"/>
          <p:nvPr/>
        </p:nvSpPr>
        <p:spPr>
          <a:xfrm>
            <a:off x="3277773" y="2307102"/>
            <a:ext cx="5190845" cy="1569660"/>
          </a:xfrm>
          <a:prstGeom prst="rect">
            <a:avLst/>
          </a:prstGeom>
          <a:noFill/>
        </p:spPr>
        <p:txBody>
          <a:bodyPr wrap="none" rtlCol="0">
            <a:spAutoFit/>
          </a:bodyPr>
          <a:lstStyle/>
          <a:p>
            <a:r>
              <a:rPr lang="es-ES" sz="9600" dirty="0" smtClean="0">
                <a:solidFill>
                  <a:srgbClr val="FF0000"/>
                </a:solidFill>
              </a:rPr>
              <a:t>LA VISIÓN</a:t>
            </a:r>
            <a:endParaRPr lang="es-AR" sz="9600" dirty="0">
              <a:solidFill>
                <a:srgbClr val="FF0000"/>
              </a:solidFill>
            </a:endParaRPr>
          </a:p>
        </p:txBody>
      </p:sp>
    </p:spTree>
    <p:extLst>
      <p:ext uri="{BB962C8B-B14F-4D97-AF65-F5344CB8AC3E}">
        <p14:creationId xmlns:p14="http://schemas.microsoft.com/office/powerpoint/2010/main" val="91813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3960" y="264111"/>
            <a:ext cx="10515600" cy="4351338"/>
          </a:xfrm>
        </p:spPr>
        <p:txBody>
          <a:bodyPr>
            <a:normAutofit/>
          </a:bodyPr>
          <a:lstStyle/>
          <a:p>
            <a:pPr marL="0" indent="0">
              <a:buNone/>
            </a:pPr>
            <a:r>
              <a:rPr lang="es-ES" sz="4800" dirty="0" smtClean="0">
                <a:latin typeface="Blackadder ITC" panose="04020505051007020D02" pitchFamily="82" charset="0"/>
              </a:rPr>
              <a:t>“He aquí mi secreto, que no puede ser más simple : sólo con el corazón se puede ver bien; lo </a:t>
            </a:r>
            <a:r>
              <a:rPr lang="es-ES" sz="4800" b="1" dirty="0" smtClean="0">
                <a:latin typeface="Blackadder ITC" panose="04020505051007020D02" pitchFamily="82" charset="0"/>
              </a:rPr>
              <a:t>esencial es invisible</a:t>
            </a:r>
            <a:r>
              <a:rPr lang="es-ES" sz="4800" dirty="0" smtClean="0">
                <a:latin typeface="Blackadder ITC" panose="04020505051007020D02" pitchFamily="82" charset="0"/>
              </a:rPr>
              <a:t> para los </a:t>
            </a:r>
            <a:r>
              <a:rPr lang="es-ES" sz="4800" b="1" dirty="0" smtClean="0">
                <a:latin typeface="Blackadder ITC" panose="04020505051007020D02" pitchFamily="82" charset="0"/>
              </a:rPr>
              <a:t>ojos</a:t>
            </a:r>
            <a:r>
              <a:rPr lang="es-ES" sz="4800" dirty="0" smtClean="0">
                <a:latin typeface="Blackadder ITC" panose="04020505051007020D02" pitchFamily="82" charset="0"/>
              </a:rPr>
              <a:t>.”</a:t>
            </a:r>
            <a:endParaRPr lang="es-AR" sz="4800" dirty="0">
              <a:latin typeface="Blackadder ITC" panose="04020505051007020D02" pitchFamily="82" charset="0"/>
            </a:endParaRPr>
          </a:p>
        </p:txBody>
      </p:sp>
      <p:sp>
        <p:nvSpPr>
          <p:cNvPr id="2" name="CuadroTexto 1"/>
          <p:cNvSpPr txBox="1"/>
          <p:nvPr/>
        </p:nvSpPr>
        <p:spPr>
          <a:xfrm>
            <a:off x="8177349" y="5695406"/>
            <a:ext cx="4014651" cy="1077218"/>
          </a:xfrm>
          <a:prstGeom prst="rect">
            <a:avLst/>
          </a:prstGeom>
          <a:noFill/>
        </p:spPr>
        <p:txBody>
          <a:bodyPr wrap="square" rtlCol="0">
            <a:spAutoFit/>
          </a:bodyPr>
          <a:lstStyle/>
          <a:p>
            <a:pPr algn="ctr"/>
            <a:r>
              <a:rPr lang="es-ES" sz="3200" dirty="0" smtClean="0">
                <a:latin typeface="Blackadder ITC" panose="04020505051007020D02" pitchFamily="82" charset="0"/>
              </a:rPr>
              <a:t>“El Principito” – </a:t>
            </a:r>
            <a:r>
              <a:rPr lang="es-ES" sz="3200" dirty="0" err="1" smtClean="0">
                <a:latin typeface="Blackadder ITC" panose="04020505051007020D02" pitchFamily="82" charset="0"/>
              </a:rPr>
              <a:t>Antoine</a:t>
            </a:r>
            <a:r>
              <a:rPr lang="es-ES" sz="3200" dirty="0" smtClean="0">
                <a:latin typeface="Blackadder ITC" panose="04020505051007020D02" pitchFamily="82" charset="0"/>
              </a:rPr>
              <a:t> de Saint-</a:t>
            </a:r>
            <a:r>
              <a:rPr lang="es-ES" sz="3200" dirty="0" err="1" smtClean="0">
                <a:latin typeface="Blackadder ITC" panose="04020505051007020D02" pitchFamily="82" charset="0"/>
              </a:rPr>
              <a:t>Exupery</a:t>
            </a:r>
            <a:endParaRPr lang="es-AR" sz="3200" dirty="0">
              <a:latin typeface="Blackadder ITC" panose="04020505051007020D02" pitchFamily="82" charset="0"/>
            </a:endParaRPr>
          </a:p>
        </p:txBody>
      </p:sp>
    </p:spTree>
    <p:extLst>
      <p:ext uri="{BB962C8B-B14F-4D97-AF65-F5344CB8AC3E}">
        <p14:creationId xmlns:p14="http://schemas.microsoft.com/office/powerpoint/2010/main" val="2220268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2"/>
            <a:ext cx="10515600" cy="1325563"/>
          </a:xfrm>
        </p:spPr>
        <p:txBody>
          <a:bodyPr/>
          <a:lstStyle/>
          <a:p>
            <a:r>
              <a:rPr lang="es-ES" dirty="0" smtClean="0">
                <a:latin typeface="Arial Rounded MT Bold" panose="020F0704030504030204" pitchFamily="34" charset="0"/>
              </a:rPr>
              <a:t>Los ojos</a:t>
            </a:r>
            <a:endParaRPr lang="es-AR" dirty="0">
              <a:latin typeface="Arial Rounded MT Bold" panose="020F070403050403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013" y="1465605"/>
            <a:ext cx="5939987" cy="5392395"/>
          </a:xfrm>
          <a:prstGeom prst="rect">
            <a:avLst/>
          </a:prstGeom>
        </p:spPr>
      </p:pic>
      <p:sp>
        <p:nvSpPr>
          <p:cNvPr id="5" name="CuadroTexto 4"/>
          <p:cNvSpPr txBox="1"/>
          <p:nvPr/>
        </p:nvSpPr>
        <p:spPr>
          <a:xfrm>
            <a:off x="422031" y="1465605"/>
            <a:ext cx="5387926" cy="4493538"/>
          </a:xfrm>
          <a:prstGeom prst="rect">
            <a:avLst/>
          </a:prstGeom>
          <a:noFill/>
        </p:spPr>
        <p:txBody>
          <a:bodyPr wrap="square" rtlCol="0">
            <a:spAutoFit/>
          </a:bodyPr>
          <a:lstStyle/>
          <a:p>
            <a:pPr marL="285750" indent="-285750">
              <a:buFont typeface="Arial" panose="020B0604020202020204" pitchFamily="34" charset="0"/>
              <a:buChar char="•"/>
            </a:pPr>
            <a:r>
              <a:rPr lang="es-ES" sz="2200" dirty="0" smtClean="0"/>
              <a:t>Son 2, ubicados a ambos lados de la línea media del rostro, en las cavidades orbitarias.</a:t>
            </a:r>
          </a:p>
          <a:p>
            <a:pPr marL="285750" indent="-285750">
              <a:buFont typeface="Arial" panose="020B0604020202020204" pitchFamily="34" charset="0"/>
              <a:buChar char="•"/>
            </a:pPr>
            <a:r>
              <a:rPr lang="es-ES" sz="2200" dirty="0" smtClean="0"/>
              <a:t>Presentan 2 cámaras: la anterior (entre la córnea y el cristalino) que contiene el humor acuoso; y la posterior (entre el cristalino y la retina) que contiene el humor vítreo.</a:t>
            </a:r>
          </a:p>
          <a:p>
            <a:pPr marL="285750" indent="-285750">
              <a:buFont typeface="Arial" panose="020B0604020202020204" pitchFamily="34" charset="0"/>
              <a:buChar char="•"/>
            </a:pPr>
            <a:r>
              <a:rPr lang="es-ES" sz="2200" dirty="0" smtClean="0"/>
              <a:t>Los humores contribuyen a mantener la forma y la presión intraocular. Llevan oxigeno y nutrientes a las regiones no </a:t>
            </a:r>
            <a:r>
              <a:rPr lang="es-ES" sz="2200" dirty="0" err="1" smtClean="0"/>
              <a:t>vascularizadas</a:t>
            </a:r>
            <a:r>
              <a:rPr lang="es-ES" sz="2200" dirty="0" smtClean="0"/>
              <a:t> del ojo (por ej.: cristalino y córnea).</a:t>
            </a:r>
            <a:endParaRPr lang="es-AR" sz="2200" dirty="0"/>
          </a:p>
        </p:txBody>
      </p:sp>
    </p:spTree>
    <p:extLst>
      <p:ext uri="{BB962C8B-B14F-4D97-AF65-F5344CB8AC3E}">
        <p14:creationId xmlns:p14="http://schemas.microsoft.com/office/powerpoint/2010/main" val="2536502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VISIÓN</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429" y="1988117"/>
            <a:ext cx="9797141" cy="3900880"/>
          </a:xfrm>
        </p:spPr>
      </p:pic>
    </p:spTree>
    <p:extLst>
      <p:ext uri="{BB962C8B-B14F-4D97-AF65-F5344CB8AC3E}">
        <p14:creationId xmlns:p14="http://schemas.microsoft.com/office/powerpoint/2010/main" val="165651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RETINA</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2437" y="494021"/>
            <a:ext cx="5077643" cy="6363979"/>
          </a:xfrm>
        </p:spPr>
      </p:pic>
      <p:sp>
        <p:nvSpPr>
          <p:cNvPr id="5" name="CuadroTexto 4"/>
          <p:cNvSpPr txBox="1"/>
          <p:nvPr/>
        </p:nvSpPr>
        <p:spPr>
          <a:xfrm>
            <a:off x="434882" y="1690688"/>
            <a:ext cx="6557555" cy="4770537"/>
          </a:xfrm>
          <a:prstGeom prst="rect">
            <a:avLst/>
          </a:prstGeom>
          <a:noFill/>
        </p:spPr>
        <p:txBody>
          <a:bodyPr wrap="square" rtlCol="0">
            <a:spAutoFit/>
          </a:bodyPr>
          <a:lstStyle/>
          <a:p>
            <a:pPr marL="285750" indent="-285750">
              <a:buFont typeface="Arial" panose="020B0604020202020204" pitchFamily="34" charset="0"/>
              <a:buChar char="•"/>
            </a:pPr>
            <a:r>
              <a:rPr lang="es-ES" sz="2200" dirty="0" smtClean="0"/>
              <a:t>Exceptuando las células pigmentarias, todas las demás son células modificadas del sistema nervioso.</a:t>
            </a:r>
          </a:p>
          <a:p>
            <a:pPr marL="285750" indent="-285750">
              <a:buFont typeface="Arial" panose="020B0604020202020204" pitchFamily="34" charset="0"/>
              <a:buChar char="•"/>
            </a:pPr>
            <a:r>
              <a:rPr lang="es-ES" sz="2200" dirty="0" smtClean="0"/>
              <a:t>Los conos y bastones son las únicas que perciben el estímulo lumínico.</a:t>
            </a:r>
          </a:p>
          <a:p>
            <a:pPr marL="285750" indent="-285750">
              <a:buFont typeface="Arial" panose="020B0604020202020204" pitchFamily="34" charset="0"/>
              <a:buChar char="•"/>
            </a:pPr>
            <a:r>
              <a:rPr lang="es-ES" sz="2200" dirty="0" smtClean="0"/>
              <a:t>Las células </a:t>
            </a:r>
            <a:r>
              <a:rPr lang="es-ES" sz="2200" dirty="0" err="1" smtClean="0"/>
              <a:t>fotorreceptoras</a:t>
            </a:r>
            <a:r>
              <a:rPr lang="es-ES" sz="2200" dirty="0" smtClean="0"/>
              <a:t> transmiten el impulso eléctrico a las células bipolares a través de una sinapsis; éstas, a su vez, realizan sinapsis con las células ganglionares.</a:t>
            </a:r>
          </a:p>
          <a:p>
            <a:pPr marL="285750" indent="-285750">
              <a:buFont typeface="Arial" panose="020B0604020202020204" pitchFamily="34" charset="0"/>
              <a:buChar char="•"/>
            </a:pPr>
            <a:r>
              <a:rPr lang="es-ES" sz="2200" dirty="0" smtClean="0"/>
              <a:t>Las células horizontales y </a:t>
            </a:r>
            <a:r>
              <a:rPr lang="es-ES" sz="2200" dirty="0" err="1" smtClean="0"/>
              <a:t>amacrinas</a:t>
            </a:r>
            <a:r>
              <a:rPr lang="es-ES" sz="2200" dirty="0" smtClean="0"/>
              <a:t> modulan las </a:t>
            </a:r>
            <a:r>
              <a:rPr lang="es-ES" sz="2200" dirty="0" err="1" smtClean="0"/>
              <a:t>sinanpsis</a:t>
            </a:r>
            <a:r>
              <a:rPr lang="es-ES" sz="2200" dirty="0" smtClean="0"/>
              <a:t> entre las diferentes células ya mencionadas.</a:t>
            </a:r>
          </a:p>
          <a:p>
            <a:pPr marL="285750" indent="-285750">
              <a:buFont typeface="Arial" panose="020B0604020202020204" pitchFamily="34" charset="0"/>
              <a:buChar char="•"/>
            </a:pPr>
            <a:r>
              <a:rPr lang="es-ES" sz="2200" dirty="0" smtClean="0"/>
              <a:t>Los axones de las células ganglionares se reúnen para formar el nervio óptico, que lleva la información a la zona correspondiente del cerebro.</a:t>
            </a:r>
          </a:p>
          <a:p>
            <a:endParaRPr lang="es-AR" dirty="0"/>
          </a:p>
        </p:txBody>
      </p:sp>
    </p:spTree>
    <p:extLst>
      <p:ext uri="{BB962C8B-B14F-4D97-AF65-F5344CB8AC3E}">
        <p14:creationId xmlns:p14="http://schemas.microsoft.com/office/powerpoint/2010/main" val="1884478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CELULAS FOTORRECEPTORAS Y PIGMENTOS VISUALES</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83" y="1510204"/>
            <a:ext cx="5900944" cy="436808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746" y="2212794"/>
            <a:ext cx="5787478" cy="3286669"/>
          </a:xfrm>
          <a:prstGeom prst="rect">
            <a:avLst/>
          </a:prstGeom>
        </p:spPr>
      </p:pic>
    </p:spTree>
    <p:extLst>
      <p:ext uri="{BB962C8B-B14F-4D97-AF65-F5344CB8AC3E}">
        <p14:creationId xmlns:p14="http://schemas.microsoft.com/office/powerpoint/2010/main" val="3698013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CELULAS FOTORRECEPTORAS Y PIGMENTOS VISUALES</a:t>
            </a:r>
            <a:endParaRPr lang="es-AR" dirty="0"/>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3508845" cy="4351338"/>
          </a:xfrm>
        </p:spPr>
      </p:pic>
      <p:sp>
        <p:nvSpPr>
          <p:cNvPr id="7" name="CuadroTexto 6"/>
          <p:cNvSpPr txBox="1"/>
          <p:nvPr/>
        </p:nvSpPr>
        <p:spPr>
          <a:xfrm>
            <a:off x="838200" y="6042026"/>
            <a:ext cx="1318951" cy="369332"/>
          </a:xfrm>
          <a:prstGeom prst="rect">
            <a:avLst/>
          </a:prstGeom>
          <a:noFill/>
        </p:spPr>
        <p:txBody>
          <a:bodyPr wrap="none" rtlCol="0">
            <a:spAutoFit/>
          </a:bodyPr>
          <a:lstStyle/>
          <a:p>
            <a:r>
              <a:rPr lang="es-ES" dirty="0" smtClean="0"/>
              <a:t>RODOPSINA</a:t>
            </a:r>
            <a:endParaRPr lang="es-AR"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967" y="1690688"/>
            <a:ext cx="4591334" cy="1538521"/>
          </a:xfrm>
          <a:prstGeom prst="rect">
            <a:avLst/>
          </a:prstGeom>
        </p:spPr>
      </p:pic>
      <p:sp>
        <p:nvSpPr>
          <p:cNvPr id="9" name="CuadroTexto 8"/>
          <p:cNvSpPr txBox="1"/>
          <p:nvPr/>
        </p:nvSpPr>
        <p:spPr>
          <a:xfrm>
            <a:off x="4733364" y="3677609"/>
            <a:ext cx="7458636" cy="1754326"/>
          </a:xfrm>
          <a:prstGeom prst="rect">
            <a:avLst/>
          </a:prstGeom>
          <a:noFill/>
        </p:spPr>
        <p:txBody>
          <a:bodyPr wrap="square" rtlCol="0">
            <a:spAutoFit/>
          </a:bodyPr>
          <a:lstStyle/>
          <a:p>
            <a:pPr marL="285750" indent="-285750">
              <a:buFont typeface="Arial" panose="020B0604020202020204" pitchFamily="34" charset="0"/>
              <a:buChar char="•"/>
            </a:pPr>
            <a:r>
              <a:rPr lang="es-ES" dirty="0" smtClean="0"/>
              <a:t>La </a:t>
            </a:r>
            <a:r>
              <a:rPr lang="es-ES" dirty="0" err="1" smtClean="0"/>
              <a:t>rodopsina</a:t>
            </a:r>
            <a:r>
              <a:rPr lang="es-ES" dirty="0" smtClean="0"/>
              <a:t> está formada por una parte proteica (</a:t>
            </a:r>
            <a:r>
              <a:rPr lang="es-ES" dirty="0" err="1" smtClean="0"/>
              <a:t>opsina</a:t>
            </a:r>
            <a:r>
              <a:rPr lang="es-ES" dirty="0" smtClean="0"/>
              <a:t>) y un componente lipídico asociado (11-</a:t>
            </a:r>
            <a:r>
              <a:rPr lang="es-ES" i="1" dirty="0" smtClean="0"/>
              <a:t>cis</a:t>
            </a:r>
            <a:r>
              <a:rPr lang="es-ES" dirty="0" smtClean="0"/>
              <a:t> </a:t>
            </a:r>
            <a:r>
              <a:rPr lang="es-ES" dirty="0" err="1" smtClean="0"/>
              <a:t>retinal</a:t>
            </a:r>
            <a:r>
              <a:rPr lang="es-ES" dirty="0" smtClean="0"/>
              <a:t>)</a:t>
            </a:r>
          </a:p>
          <a:p>
            <a:pPr marL="285750" indent="-285750">
              <a:buFont typeface="Arial" panose="020B0604020202020204" pitchFamily="34" charset="0"/>
              <a:buChar char="•"/>
            </a:pPr>
            <a:r>
              <a:rPr lang="es-ES" dirty="0" smtClean="0"/>
              <a:t>El </a:t>
            </a:r>
            <a:r>
              <a:rPr lang="es-ES" dirty="0" err="1" smtClean="0"/>
              <a:t>retinal</a:t>
            </a:r>
            <a:r>
              <a:rPr lang="es-ES" dirty="0" smtClean="0"/>
              <a:t> proviene de la vitamina A.</a:t>
            </a:r>
          </a:p>
          <a:p>
            <a:pPr marL="285750" indent="-285750">
              <a:buFont typeface="Arial" panose="020B0604020202020204" pitchFamily="34" charset="0"/>
              <a:buChar char="•"/>
            </a:pPr>
            <a:r>
              <a:rPr lang="es-ES" dirty="0" smtClean="0"/>
              <a:t>Las células que perciben los colores (conos)  tienen pigmentos similares. Existen 3: la </a:t>
            </a:r>
            <a:r>
              <a:rPr lang="es-ES" dirty="0" err="1" smtClean="0"/>
              <a:t>eritropsina</a:t>
            </a:r>
            <a:r>
              <a:rPr lang="es-ES" dirty="0" smtClean="0"/>
              <a:t> (sensible al rojo), la </a:t>
            </a:r>
            <a:r>
              <a:rPr lang="es-ES" dirty="0" err="1" smtClean="0"/>
              <a:t>cloropsina</a:t>
            </a:r>
            <a:r>
              <a:rPr lang="es-ES" dirty="0" smtClean="0"/>
              <a:t> (verde) y la </a:t>
            </a:r>
            <a:r>
              <a:rPr lang="es-ES" dirty="0" err="1" smtClean="0"/>
              <a:t>cianopsina</a:t>
            </a:r>
            <a:r>
              <a:rPr lang="es-ES" dirty="0"/>
              <a:t> </a:t>
            </a:r>
            <a:r>
              <a:rPr lang="es-ES" dirty="0" smtClean="0"/>
              <a:t>(azul).</a:t>
            </a:r>
            <a:endParaRPr lang="es-AR" dirty="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8223" y="1812611"/>
            <a:ext cx="2619375" cy="1743075"/>
          </a:xfrm>
          <a:prstGeom prst="rect">
            <a:avLst/>
          </a:prstGeom>
        </p:spPr>
      </p:pic>
    </p:spTree>
    <p:extLst>
      <p:ext uri="{BB962C8B-B14F-4D97-AF65-F5344CB8AC3E}">
        <p14:creationId xmlns:p14="http://schemas.microsoft.com/office/powerpoint/2010/main" val="129518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810</Words>
  <Application>Microsoft Office PowerPoint</Application>
  <PresentationFormat>Panorámica</PresentationFormat>
  <Paragraphs>44</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Rounded MT Bold</vt:lpstr>
      <vt:lpstr>Blackadder ITC</vt:lpstr>
      <vt:lpstr>Calibri</vt:lpstr>
      <vt:lpstr>Calibri Light</vt:lpstr>
      <vt:lpstr>Castellar</vt:lpstr>
      <vt:lpstr>Tema de Office</vt:lpstr>
      <vt:lpstr>ÓRGANOS DE LOS SENTIDOS 1</vt:lpstr>
      <vt:lpstr>Presentación de PowerPoint</vt:lpstr>
      <vt:lpstr>Presentación de PowerPoint</vt:lpstr>
      <vt:lpstr>Presentación de PowerPoint</vt:lpstr>
      <vt:lpstr>Los ojos</vt:lpstr>
      <vt:lpstr>LA VISIÓN</vt:lpstr>
      <vt:lpstr>LA RETINA</vt:lpstr>
      <vt:lpstr>CELULAS FOTORRECEPTORAS Y PIGMENTOS VISUALES</vt:lpstr>
      <vt:lpstr>CELULAS FOTORRECEPTORAS Y PIGMENTOS VISUALES</vt:lpstr>
      <vt:lpstr>VIAS NERVIOSAS Y CORTEZA SENSITIVA VISUAL</vt:lpstr>
      <vt:lpstr>LAS LÁGRIMAS</vt:lpstr>
      <vt:lpstr>REFLEJOS OCULARES</vt:lpstr>
      <vt:lpstr>Y ALGO MÁS…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ÓRGANOS DE LOS SENTIDOS 1</dc:title>
  <dc:creator>WIN10</dc:creator>
  <cp:lastModifiedBy>WIN10</cp:lastModifiedBy>
  <cp:revision>18</cp:revision>
  <dcterms:created xsi:type="dcterms:W3CDTF">2020-10-05T21:37:03Z</dcterms:created>
  <dcterms:modified xsi:type="dcterms:W3CDTF">2020-11-08T19:06:08Z</dcterms:modified>
</cp:coreProperties>
</file>