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31"/>
  </p:notesMasterIdLst>
  <p:handoutMasterIdLst>
    <p:handoutMasterId r:id="rId32"/>
  </p:handoutMasterIdLst>
  <p:sldIdLst>
    <p:sldId id="256" r:id="rId5"/>
    <p:sldId id="544" r:id="rId6"/>
    <p:sldId id="487" r:id="rId7"/>
    <p:sldId id="554" r:id="rId8"/>
    <p:sldId id="501" r:id="rId9"/>
    <p:sldId id="502" r:id="rId10"/>
    <p:sldId id="505" r:id="rId11"/>
    <p:sldId id="509" r:id="rId12"/>
    <p:sldId id="506" r:id="rId13"/>
    <p:sldId id="507" r:id="rId14"/>
    <p:sldId id="514" r:id="rId15"/>
    <p:sldId id="515" r:id="rId16"/>
    <p:sldId id="516" r:id="rId17"/>
    <p:sldId id="556" r:id="rId18"/>
    <p:sldId id="520" r:id="rId19"/>
    <p:sldId id="521" r:id="rId20"/>
    <p:sldId id="522" r:id="rId21"/>
    <p:sldId id="523" r:id="rId22"/>
    <p:sldId id="545" r:id="rId23"/>
    <p:sldId id="525" r:id="rId24"/>
    <p:sldId id="548" r:id="rId25"/>
    <p:sldId id="527" r:id="rId26"/>
    <p:sldId id="532" r:id="rId27"/>
    <p:sldId id="533" r:id="rId28"/>
    <p:sldId id="559" r:id="rId29"/>
    <p:sldId id="553" r:id="rId3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guide id="3"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3024" userDrawn="1">
          <p15:clr>
            <a:srgbClr val="A4A3A4"/>
          </p15:clr>
        </p15:guide>
        <p15:guide id="4"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1" autoAdjust="0"/>
    <p:restoredTop sz="86391" autoAdjust="0"/>
  </p:normalViewPr>
  <p:slideViewPr>
    <p:cSldViewPr>
      <p:cViewPr varScale="1">
        <p:scale>
          <a:sx n="67" d="100"/>
          <a:sy n="67" d="100"/>
        </p:scale>
        <p:origin x="48" y="228"/>
      </p:cViewPr>
      <p:guideLst>
        <p:guide pos="3839"/>
        <p:guide orient="horz" pos="2160"/>
        <p:guide pos="2880"/>
      </p:guideLst>
    </p:cSldViewPr>
  </p:slideViewPr>
  <p:outlineViewPr>
    <p:cViewPr>
      <p:scale>
        <a:sx n="33" d="100"/>
        <a:sy n="33" d="100"/>
      </p:scale>
      <p:origin x="0" y="-10794"/>
    </p:cViewPr>
  </p:outlineViewPr>
  <p:notesTextViewPr>
    <p:cViewPr>
      <p:scale>
        <a:sx n="1" d="1"/>
        <a:sy n="1" d="1"/>
      </p:scale>
      <p:origin x="0" y="0"/>
    </p:cViewPr>
  </p:notesTextViewPr>
  <p:sorterViewPr>
    <p:cViewPr>
      <p:scale>
        <a:sx n="100" d="100"/>
        <a:sy n="100" d="100"/>
      </p:scale>
      <p:origin x="0" y="23436"/>
    </p:cViewPr>
  </p:sorterViewPr>
  <p:notesViewPr>
    <p:cSldViewPr showGuides="1">
      <p:cViewPr varScale="1">
        <p:scale>
          <a:sx n="52" d="100"/>
          <a:sy n="52" d="100"/>
        </p:scale>
        <p:origin x="2664" y="32"/>
      </p:cViewPr>
      <p:guideLst>
        <p:guide orient="horz" pos="2880"/>
        <p:guide pos="2160"/>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F3D3E5-E9C1-46F3-8840-9C8D345FB5A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AR"/>
        </a:p>
      </dgm:t>
    </dgm:pt>
    <dgm:pt modelId="{EBDEEBA2-BA91-466E-8E99-C09D1170AEF6}">
      <dgm:prSet phldrT="[Texto]" custT="1"/>
      <dgm:spPr/>
      <dgm:t>
        <a:bodyPr/>
        <a:lstStyle/>
        <a:p>
          <a:r>
            <a:rPr lang="es-AR" sz="2400" b="1" dirty="0"/>
            <a:t>Paso 1</a:t>
          </a:r>
        </a:p>
      </dgm:t>
    </dgm:pt>
    <dgm:pt modelId="{4EBCC78C-C405-45E8-B788-52F2206D3E81}" type="parTrans" cxnId="{3F72CD30-A15D-4FC2-852A-D66E14147A57}">
      <dgm:prSet/>
      <dgm:spPr/>
      <dgm:t>
        <a:bodyPr/>
        <a:lstStyle/>
        <a:p>
          <a:endParaRPr lang="es-AR"/>
        </a:p>
      </dgm:t>
    </dgm:pt>
    <dgm:pt modelId="{074EB995-7692-43B9-B9A7-E0655AD7722B}" type="sibTrans" cxnId="{3F72CD30-A15D-4FC2-852A-D66E14147A57}">
      <dgm:prSet/>
      <dgm:spPr/>
      <dgm:t>
        <a:bodyPr/>
        <a:lstStyle/>
        <a:p>
          <a:endParaRPr lang="es-AR"/>
        </a:p>
      </dgm:t>
    </dgm:pt>
    <dgm:pt modelId="{D01D07B9-E082-4E2D-B3C7-AF217DDE585D}">
      <dgm:prSet phldrT="[Texto]"/>
      <dgm:spPr/>
      <dgm:t>
        <a:bodyPr/>
        <a:lstStyle/>
        <a:p>
          <a:r>
            <a:rPr lang="es-AR" dirty="0">
              <a:solidFill>
                <a:schemeClr val="tx1"/>
              </a:solidFill>
              <a:latin typeface="Arial" pitchFamily="34" charset="0"/>
              <a:cs typeface="Arial" pitchFamily="34" charset="0"/>
            </a:rPr>
            <a:t>Identificar las entidades con estructura de </a:t>
          </a:r>
          <a:r>
            <a:rPr lang="es-AR" b="1" dirty="0">
              <a:solidFill>
                <a:schemeClr val="tx1"/>
              </a:solidFill>
              <a:latin typeface="Arial" pitchFamily="34" charset="0"/>
              <a:cs typeface="Arial" pitchFamily="34" charset="0"/>
            </a:rPr>
            <a:t>oración declarativa</a:t>
          </a:r>
          <a:r>
            <a:rPr lang="es-AR" dirty="0">
              <a:solidFill>
                <a:schemeClr val="tx1"/>
              </a:solidFill>
              <a:latin typeface="Arial" pitchFamily="34" charset="0"/>
              <a:cs typeface="Arial" pitchFamily="34" charset="0"/>
            </a:rPr>
            <a:t>.</a:t>
          </a:r>
          <a:endParaRPr lang="es-AR" dirty="0">
            <a:solidFill>
              <a:schemeClr val="tx1"/>
            </a:solidFill>
          </a:endParaRPr>
        </a:p>
      </dgm:t>
    </dgm:pt>
    <dgm:pt modelId="{8B44FF05-27DF-41E1-83EF-A535AC7AEEDF}" type="parTrans" cxnId="{484B8A8B-0AF8-4DCE-ADDB-53F0E956D80F}">
      <dgm:prSet/>
      <dgm:spPr/>
      <dgm:t>
        <a:bodyPr/>
        <a:lstStyle/>
        <a:p>
          <a:endParaRPr lang="es-AR"/>
        </a:p>
      </dgm:t>
    </dgm:pt>
    <dgm:pt modelId="{3F48BE8A-D511-4BA7-8C9B-C9F8582A8378}" type="sibTrans" cxnId="{484B8A8B-0AF8-4DCE-ADDB-53F0E956D80F}">
      <dgm:prSet/>
      <dgm:spPr/>
      <dgm:t>
        <a:bodyPr/>
        <a:lstStyle/>
        <a:p>
          <a:endParaRPr lang="es-AR"/>
        </a:p>
      </dgm:t>
    </dgm:pt>
    <dgm:pt modelId="{FF17BF61-A2C7-4983-B546-77107B3F4FC0}">
      <dgm:prSet phldrT="[Texto]" custT="1"/>
      <dgm:spPr/>
      <dgm:t>
        <a:bodyPr/>
        <a:lstStyle/>
        <a:p>
          <a:r>
            <a:rPr lang="es-AR" sz="2400" b="1" dirty="0"/>
            <a:t>Paso 2</a:t>
          </a:r>
        </a:p>
      </dgm:t>
    </dgm:pt>
    <dgm:pt modelId="{83604A07-FAC8-4507-BB92-FA96935E82CF}" type="parTrans" cxnId="{EF9360B3-F94F-486D-AFFE-ADDD8999DB55}">
      <dgm:prSet/>
      <dgm:spPr/>
      <dgm:t>
        <a:bodyPr/>
        <a:lstStyle/>
        <a:p>
          <a:endParaRPr lang="es-AR"/>
        </a:p>
      </dgm:t>
    </dgm:pt>
    <dgm:pt modelId="{0FE7EF49-4DCC-4806-B42D-8465D79C29B4}" type="sibTrans" cxnId="{EF9360B3-F94F-486D-AFFE-ADDD8999DB55}">
      <dgm:prSet/>
      <dgm:spPr/>
      <dgm:t>
        <a:bodyPr/>
        <a:lstStyle/>
        <a:p>
          <a:endParaRPr lang="es-AR"/>
        </a:p>
      </dgm:t>
    </dgm:pt>
    <dgm:pt modelId="{092987AB-42D4-4397-AC07-0AA3ED902DB7}">
      <dgm:prSet phldrT="[Texto]"/>
      <dgm:spPr/>
      <dgm:t>
        <a:bodyPr/>
        <a:lstStyle/>
        <a:p>
          <a:r>
            <a:rPr lang="es-AR" dirty="0">
              <a:solidFill>
                <a:schemeClr val="tx1"/>
              </a:solidFill>
              <a:latin typeface="Arial" pitchFamily="34" charset="0"/>
              <a:cs typeface="Arial" pitchFamily="34" charset="0"/>
            </a:rPr>
            <a:t>Descomponer la frase considerando las conectivas identificadas y agrupar las proposiciones de acuerdo al orden deseado.</a:t>
          </a:r>
          <a:endParaRPr lang="es-AR" dirty="0">
            <a:solidFill>
              <a:schemeClr val="tx1"/>
            </a:solidFill>
          </a:endParaRPr>
        </a:p>
      </dgm:t>
    </dgm:pt>
    <dgm:pt modelId="{7AE500F9-9477-4D86-A249-B5EEC3816E4E}" type="parTrans" cxnId="{830FA26B-3E32-411A-85F6-93A7777E21D7}">
      <dgm:prSet/>
      <dgm:spPr/>
      <dgm:t>
        <a:bodyPr/>
        <a:lstStyle/>
        <a:p>
          <a:endParaRPr lang="es-AR"/>
        </a:p>
      </dgm:t>
    </dgm:pt>
    <dgm:pt modelId="{9AB9CC1D-4245-4993-AEBC-7739EA451EFA}" type="sibTrans" cxnId="{830FA26B-3E32-411A-85F6-93A7777E21D7}">
      <dgm:prSet/>
      <dgm:spPr/>
      <dgm:t>
        <a:bodyPr/>
        <a:lstStyle/>
        <a:p>
          <a:endParaRPr lang="es-AR"/>
        </a:p>
      </dgm:t>
    </dgm:pt>
    <dgm:pt modelId="{59E84D9E-0B04-4E2B-8B0C-B2A434A204E2}">
      <dgm:prSet phldrT="[Texto]" custT="1"/>
      <dgm:spPr/>
      <dgm:t>
        <a:bodyPr/>
        <a:lstStyle/>
        <a:p>
          <a:r>
            <a:rPr lang="es-AR" sz="2400" b="1" dirty="0"/>
            <a:t>Paso 3</a:t>
          </a:r>
        </a:p>
      </dgm:t>
    </dgm:pt>
    <dgm:pt modelId="{C08801AC-6EFC-4305-8246-5FD77C1E7E3B}" type="parTrans" cxnId="{839C458D-16DE-4232-9674-F0021FDF6185}">
      <dgm:prSet/>
      <dgm:spPr/>
      <dgm:t>
        <a:bodyPr/>
        <a:lstStyle/>
        <a:p>
          <a:endParaRPr lang="es-AR"/>
        </a:p>
      </dgm:t>
    </dgm:pt>
    <dgm:pt modelId="{AE270350-ED96-4A3B-8550-5CA8CA5122FB}" type="sibTrans" cxnId="{839C458D-16DE-4232-9674-F0021FDF6185}">
      <dgm:prSet/>
      <dgm:spPr/>
      <dgm:t>
        <a:bodyPr/>
        <a:lstStyle/>
        <a:p>
          <a:endParaRPr lang="es-AR"/>
        </a:p>
      </dgm:t>
    </dgm:pt>
    <dgm:pt modelId="{052AD072-3C6A-4F50-BA58-CAE6D539579F}">
      <dgm:prSet phldrT="[Texto]"/>
      <dgm:spPr/>
      <dgm:t>
        <a:bodyPr/>
        <a:lstStyle/>
        <a:p>
          <a:r>
            <a:rPr lang="es-AR" dirty="0">
              <a:solidFill>
                <a:schemeClr val="tx1"/>
              </a:solidFill>
              <a:latin typeface="Arial" pitchFamily="34" charset="0"/>
              <a:cs typeface="Arial" pitchFamily="34" charset="0"/>
            </a:rPr>
            <a:t>Obtener la </a:t>
          </a:r>
          <a:r>
            <a:rPr lang="es-AR" dirty="0" err="1">
              <a:solidFill>
                <a:schemeClr val="tx1"/>
              </a:solidFill>
              <a:latin typeface="Arial" pitchFamily="34" charset="0"/>
              <a:cs typeface="Arial" pitchFamily="34" charset="0"/>
            </a:rPr>
            <a:t>fbf</a:t>
          </a:r>
          <a:r>
            <a:rPr lang="es-AR" dirty="0">
              <a:solidFill>
                <a:schemeClr val="tx1"/>
              </a:solidFill>
              <a:latin typeface="Arial" pitchFamily="34" charset="0"/>
              <a:cs typeface="Arial" pitchFamily="34" charset="0"/>
            </a:rPr>
            <a:t> de manera abreviada.</a:t>
          </a:r>
          <a:endParaRPr lang="es-AR" dirty="0">
            <a:solidFill>
              <a:schemeClr val="tx1"/>
            </a:solidFill>
          </a:endParaRPr>
        </a:p>
      </dgm:t>
    </dgm:pt>
    <dgm:pt modelId="{19197814-E36C-4F32-BB01-39855AF59BBD}" type="parTrans" cxnId="{A6E653B1-150B-4776-8190-7A4C6B3958A7}">
      <dgm:prSet/>
      <dgm:spPr/>
      <dgm:t>
        <a:bodyPr/>
        <a:lstStyle/>
        <a:p>
          <a:endParaRPr lang="es-AR"/>
        </a:p>
      </dgm:t>
    </dgm:pt>
    <dgm:pt modelId="{29F8B9C9-1354-43C8-B1FB-367EBDFD0167}" type="sibTrans" cxnId="{A6E653B1-150B-4776-8190-7A4C6B3958A7}">
      <dgm:prSet/>
      <dgm:spPr/>
      <dgm:t>
        <a:bodyPr/>
        <a:lstStyle/>
        <a:p>
          <a:endParaRPr lang="es-AR"/>
        </a:p>
      </dgm:t>
    </dgm:pt>
    <dgm:pt modelId="{5A907444-6727-4F21-B7C0-7F6175C6B7B7}" type="pres">
      <dgm:prSet presAssocID="{68F3D3E5-E9C1-46F3-8840-9C8D345FB5A3}" presName="linearFlow" presStyleCnt="0">
        <dgm:presLayoutVars>
          <dgm:dir/>
          <dgm:animLvl val="lvl"/>
          <dgm:resizeHandles val="exact"/>
        </dgm:presLayoutVars>
      </dgm:prSet>
      <dgm:spPr/>
    </dgm:pt>
    <dgm:pt modelId="{32269B66-2564-4BD8-856B-9E8033A8695D}" type="pres">
      <dgm:prSet presAssocID="{EBDEEBA2-BA91-466E-8E99-C09D1170AEF6}" presName="composite" presStyleCnt="0"/>
      <dgm:spPr/>
    </dgm:pt>
    <dgm:pt modelId="{1E71C7FF-1475-4B93-8E71-60DF54F3BDEF}" type="pres">
      <dgm:prSet presAssocID="{EBDEEBA2-BA91-466E-8E99-C09D1170AEF6}" presName="parentText" presStyleLbl="alignNode1" presStyleIdx="0" presStyleCnt="3">
        <dgm:presLayoutVars>
          <dgm:chMax val="1"/>
          <dgm:bulletEnabled val="1"/>
        </dgm:presLayoutVars>
      </dgm:prSet>
      <dgm:spPr/>
    </dgm:pt>
    <dgm:pt modelId="{6191D7D2-BD10-49BF-BD54-072015F8B7C6}" type="pres">
      <dgm:prSet presAssocID="{EBDEEBA2-BA91-466E-8E99-C09D1170AEF6}" presName="descendantText" presStyleLbl="alignAcc1" presStyleIdx="0" presStyleCnt="3">
        <dgm:presLayoutVars>
          <dgm:bulletEnabled val="1"/>
        </dgm:presLayoutVars>
      </dgm:prSet>
      <dgm:spPr/>
    </dgm:pt>
    <dgm:pt modelId="{4C0E5D91-96BC-4BE9-A54C-314564BD44D7}" type="pres">
      <dgm:prSet presAssocID="{074EB995-7692-43B9-B9A7-E0655AD7722B}" presName="sp" presStyleCnt="0"/>
      <dgm:spPr/>
    </dgm:pt>
    <dgm:pt modelId="{4121F5A4-5356-4931-BD4A-9D4B8DB01B64}" type="pres">
      <dgm:prSet presAssocID="{FF17BF61-A2C7-4983-B546-77107B3F4FC0}" presName="composite" presStyleCnt="0"/>
      <dgm:spPr/>
    </dgm:pt>
    <dgm:pt modelId="{0B916FA9-5EBA-4C63-8103-D125312AC9AA}" type="pres">
      <dgm:prSet presAssocID="{FF17BF61-A2C7-4983-B546-77107B3F4FC0}" presName="parentText" presStyleLbl="alignNode1" presStyleIdx="1" presStyleCnt="3">
        <dgm:presLayoutVars>
          <dgm:chMax val="1"/>
          <dgm:bulletEnabled val="1"/>
        </dgm:presLayoutVars>
      </dgm:prSet>
      <dgm:spPr/>
    </dgm:pt>
    <dgm:pt modelId="{BFB8F77F-5B7B-467A-970F-E9FAC7D42680}" type="pres">
      <dgm:prSet presAssocID="{FF17BF61-A2C7-4983-B546-77107B3F4FC0}" presName="descendantText" presStyleLbl="alignAcc1" presStyleIdx="1" presStyleCnt="3">
        <dgm:presLayoutVars>
          <dgm:bulletEnabled val="1"/>
        </dgm:presLayoutVars>
      </dgm:prSet>
      <dgm:spPr/>
    </dgm:pt>
    <dgm:pt modelId="{3E770A2F-B9FB-480D-A77E-B2E59307FDDB}" type="pres">
      <dgm:prSet presAssocID="{0FE7EF49-4DCC-4806-B42D-8465D79C29B4}" presName="sp" presStyleCnt="0"/>
      <dgm:spPr/>
    </dgm:pt>
    <dgm:pt modelId="{95BAC8A6-7DC1-448F-BDC0-B5702C20C2DC}" type="pres">
      <dgm:prSet presAssocID="{59E84D9E-0B04-4E2B-8B0C-B2A434A204E2}" presName="composite" presStyleCnt="0"/>
      <dgm:spPr/>
    </dgm:pt>
    <dgm:pt modelId="{1BD1C35E-91B0-4C04-B11F-6A4CB843607A}" type="pres">
      <dgm:prSet presAssocID="{59E84D9E-0B04-4E2B-8B0C-B2A434A204E2}" presName="parentText" presStyleLbl="alignNode1" presStyleIdx="2" presStyleCnt="3">
        <dgm:presLayoutVars>
          <dgm:chMax val="1"/>
          <dgm:bulletEnabled val="1"/>
        </dgm:presLayoutVars>
      </dgm:prSet>
      <dgm:spPr/>
    </dgm:pt>
    <dgm:pt modelId="{7FC4B0AC-32C9-40CA-8076-6AE26B6CE640}" type="pres">
      <dgm:prSet presAssocID="{59E84D9E-0B04-4E2B-8B0C-B2A434A204E2}" presName="descendantText" presStyleLbl="alignAcc1" presStyleIdx="2" presStyleCnt="3">
        <dgm:presLayoutVars>
          <dgm:bulletEnabled val="1"/>
        </dgm:presLayoutVars>
      </dgm:prSet>
      <dgm:spPr/>
    </dgm:pt>
  </dgm:ptLst>
  <dgm:cxnLst>
    <dgm:cxn modelId="{843CD220-8FB5-40B3-96F5-44E1714A2C5A}" type="presOf" srcId="{59E84D9E-0B04-4E2B-8B0C-B2A434A204E2}" destId="{1BD1C35E-91B0-4C04-B11F-6A4CB843607A}" srcOrd="0" destOrd="0" presId="urn:microsoft.com/office/officeart/2005/8/layout/chevron2"/>
    <dgm:cxn modelId="{3F72CD30-A15D-4FC2-852A-D66E14147A57}" srcId="{68F3D3E5-E9C1-46F3-8840-9C8D345FB5A3}" destId="{EBDEEBA2-BA91-466E-8E99-C09D1170AEF6}" srcOrd="0" destOrd="0" parTransId="{4EBCC78C-C405-45E8-B788-52F2206D3E81}" sibTransId="{074EB995-7692-43B9-B9A7-E0655AD7722B}"/>
    <dgm:cxn modelId="{F381343A-8E7D-4432-BBF2-CA2466F58134}" type="presOf" srcId="{68F3D3E5-E9C1-46F3-8840-9C8D345FB5A3}" destId="{5A907444-6727-4F21-B7C0-7F6175C6B7B7}" srcOrd="0" destOrd="0" presId="urn:microsoft.com/office/officeart/2005/8/layout/chevron2"/>
    <dgm:cxn modelId="{12613F63-3389-419B-8C5F-15CDB7254E2B}" type="presOf" srcId="{EBDEEBA2-BA91-466E-8E99-C09D1170AEF6}" destId="{1E71C7FF-1475-4B93-8E71-60DF54F3BDEF}" srcOrd="0" destOrd="0" presId="urn:microsoft.com/office/officeart/2005/8/layout/chevron2"/>
    <dgm:cxn modelId="{105EA143-2FC1-42E9-9641-3821F2EB9AE9}" type="presOf" srcId="{092987AB-42D4-4397-AC07-0AA3ED902DB7}" destId="{BFB8F77F-5B7B-467A-970F-E9FAC7D42680}" srcOrd="0" destOrd="0" presId="urn:microsoft.com/office/officeart/2005/8/layout/chevron2"/>
    <dgm:cxn modelId="{830FA26B-3E32-411A-85F6-93A7777E21D7}" srcId="{FF17BF61-A2C7-4983-B546-77107B3F4FC0}" destId="{092987AB-42D4-4397-AC07-0AA3ED902DB7}" srcOrd="0" destOrd="0" parTransId="{7AE500F9-9477-4D86-A249-B5EEC3816E4E}" sibTransId="{9AB9CC1D-4245-4993-AEBC-7739EA451EFA}"/>
    <dgm:cxn modelId="{FC8C6F55-A634-4317-80DB-3404DF32E789}" type="presOf" srcId="{D01D07B9-E082-4E2D-B3C7-AF217DDE585D}" destId="{6191D7D2-BD10-49BF-BD54-072015F8B7C6}" srcOrd="0" destOrd="0" presId="urn:microsoft.com/office/officeart/2005/8/layout/chevron2"/>
    <dgm:cxn modelId="{484B8A8B-0AF8-4DCE-ADDB-53F0E956D80F}" srcId="{EBDEEBA2-BA91-466E-8E99-C09D1170AEF6}" destId="{D01D07B9-E082-4E2D-B3C7-AF217DDE585D}" srcOrd="0" destOrd="0" parTransId="{8B44FF05-27DF-41E1-83EF-A535AC7AEEDF}" sibTransId="{3F48BE8A-D511-4BA7-8C9B-C9F8582A8378}"/>
    <dgm:cxn modelId="{839C458D-16DE-4232-9674-F0021FDF6185}" srcId="{68F3D3E5-E9C1-46F3-8840-9C8D345FB5A3}" destId="{59E84D9E-0B04-4E2B-8B0C-B2A434A204E2}" srcOrd="2" destOrd="0" parTransId="{C08801AC-6EFC-4305-8246-5FD77C1E7E3B}" sibTransId="{AE270350-ED96-4A3B-8550-5CA8CA5122FB}"/>
    <dgm:cxn modelId="{A6E653B1-150B-4776-8190-7A4C6B3958A7}" srcId="{59E84D9E-0B04-4E2B-8B0C-B2A434A204E2}" destId="{052AD072-3C6A-4F50-BA58-CAE6D539579F}" srcOrd="0" destOrd="0" parTransId="{19197814-E36C-4F32-BB01-39855AF59BBD}" sibTransId="{29F8B9C9-1354-43C8-B1FB-367EBDFD0167}"/>
    <dgm:cxn modelId="{EF9360B3-F94F-486D-AFFE-ADDD8999DB55}" srcId="{68F3D3E5-E9C1-46F3-8840-9C8D345FB5A3}" destId="{FF17BF61-A2C7-4983-B546-77107B3F4FC0}" srcOrd="1" destOrd="0" parTransId="{83604A07-FAC8-4507-BB92-FA96935E82CF}" sibTransId="{0FE7EF49-4DCC-4806-B42D-8465D79C29B4}"/>
    <dgm:cxn modelId="{C7415CBF-FBCB-4765-9AEB-FCCE5BB28DB3}" type="presOf" srcId="{FF17BF61-A2C7-4983-B546-77107B3F4FC0}" destId="{0B916FA9-5EBA-4C63-8103-D125312AC9AA}" srcOrd="0" destOrd="0" presId="urn:microsoft.com/office/officeart/2005/8/layout/chevron2"/>
    <dgm:cxn modelId="{592EA5EE-23C5-4F1A-8029-444C881D2BAD}" type="presOf" srcId="{052AD072-3C6A-4F50-BA58-CAE6D539579F}" destId="{7FC4B0AC-32C9-40CA-8076-6AE26B6CE640}" srcOrd="0" destOrd="0" presId="urn:microsoft.com/office/officeart/2005/8/layout/chevron2"/>
    <dgm:cxn modelId="{CE53B5AD-1FDC-4E6E-BDA6-64BD5219623E}" type="presParOf" srcId="{5A907444-6727-4F21-B7C0-7F6175C6B7B7}" destId="{32269B66-2564-4BD8-856B-9E8033A8695D}" srcOrd="0" destOrd="0" presId="urn:microsoft.com/office/officeart/2005/8/layout/chevron2"/>
    <dgm:cxn modelId="{308D7506-C436-40ED-990C-17E770BD314A}" type="presParOf" srcId="{32269B66-2564-4BD8-856B-9E8033A8695D}" destId="{1E71C7FF-1475-4B93-8E71-60DF54F3BDEF}" srcOrd="0" destOrd="0" presId="urn:microsoft.com/office/officeart/2005/8/layout/chevron2"/>
    <dgm:cxn modelId="{9A5CD1ED-D36F-4415-97A2-561FD53DBD7D}" type="presParOf" srcId="{32269B66-2564-4BD8-856B-9E8033A8695D}" destId="{6191D7D2-BD10-49BF-BD54-072015F8B7C6}" srcOrd="1" destOrd="0" presId="urn:microsoft.com/office/officeart/2005/8/layout/chevron2"/>
    <dgm:cxn modelId="{14CAE3ED-3F61-46D0-B8E7-36116B30A4BA}" type="presParOf" srcId="{5A907444-6727-4F21-B7C0-7F6175C6B7B7}" destId="{4C0E5D91-96BC-4BE9-A54C-314564BD44D7}" srcOrd="1" destOrd="0" presId="urn:microsoft.com/office/officeart/2005/8/layout/chevron2"/>
    <dgm:cxn modelId="{24F7EE1A-EC66-4689-98B3-2F04E9382A63}" type="presParOf" srcId="{5A907444-6727-4F21-B7C0-7F6175C6B7B7}" destId="{4121F5A4-5356-4931-BD4A-9D4B8DB01B64}" srcOrd="2" destOrd="0" presId="urn:microsoft.com/office/officeart/2005/8/layout/chevron2"/>
    <dgm:cxn modelId="{EFE7E023-B0DA-4EF7-9D1D-0642D28A0E2C}" type="presParOf" srcId="{4121F5A4-5356-4931-BD4A-9D4B8DB01B64}" destId="{0B916FA9-5EBA-4C63-8103-D125312AC9AA}" srcOrd="0" destOrd="0" presId="urn:microsoft.com/office/officeart/2005/8/layout/chevron2"/>
    <dgm:cxn modelId="{0F8E5E4C-EC07-4FCE-BD8C-8EF86CEE1A2A}" type="presParOf" srcId="{4121F5A4-5356-4931-BD4A-9D4B8DB01B64}" destId="{BFB8F77F-5B7B-467A-970F-E9FAC7D42680}" srcOrd="1" destOrd="0" presId="urn:microsoft.com/office/officeart/2005/8/layout/chevron2"/>
    <dgm:cxn modelId="{26ECA767-1CA8-4633-B8FF-7B595F14DFB3}" type="presParOf" srcId="{5A907444-6727-4F21-B7C0-7F6175C6B7B7}" destId="{3E770A2F-B9FB-480D-A77E-B2E59307FDDB}" srcOrd="3" destOrd="0" presId="urn:microsoft.com/office/officeart/2005/8/layout/chevron2"/>
    <dgm:cxn modelId="{A4C394B5-2391-4700-B008-75BDDCD8958A}" type="presParOf" srcId="{5A907444-6727-4F21-B7C0-7F6175C6B7B7}" destId="{95BAC8A6-7DC1-448F-BDC0-B5702C20C2DC}" srcOrd="4" destOrd="0" presId="urn:microsoft.com/office/officeart/2005/8/layout/chevron2"/>
    <dgm:cxn modelId="{3FB87D69-B330-4EBE-B20D-A30232700544}" type="presParOf" srcId="{95BAC8A6-7DC1-448F-BDC0-B5702C20C2DC}" destId="{1BD1C35E-91B0-4C04-B11F-6A4CB843607A}" srcOrd="0" destOrd="0" presId="urn:microsoft.com/office/officeart/2005/8/layout/chevron2"/>
    <dgm:cxn modelId="{0BCF9100-FA4B-4837-B1ED-FD1BD5062126}" type="presParOf" srcId="{95BAC8A6-7DC1-448F-BDC0-B5702C20C2DC}" destId="{7FC4B0AC-32C9-40CA-8076-6AE26B6CE64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71C7FF-1475-4B93-8E71-60DF54F3BDEF}">
      <dsp:nvSpPr>
        <dsp:cNvPr id="0" name=""/>
        <dsp:cNvSpPr/>
      </dsp:nvSpPr>
      <dsp:spPr>
        <a:xfrm rot="5400000">
          <a:off x="-222646" y="223826"/>
          <a:ext cx="1484312" cy="103901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AR" sz="2400" b="1" kern="1200" dirty="0"/>
            <a:t>Paso 1</a:t>
          </a:r>
        </a:p>
      </dsp:txBody>
      <dsp:txXfrm rot="-5400000">
        <a:off x="1" y="520688"/>
        <a:ext cx="1039018" cy="445294"/>
      </dsp:txXfrm>
    </dsp:sp>
    <dsp:sp modelId="{6191D7D2-BD10-49BF-BD54-072015F8B7C6}">
      <dsp:nvSpPr>
        <dsp:cNvPr id="0" name=""/>
        <dsp:cNvSpPr/>
      </dsp:nvSpPr>
      <dsp:spPr>
        <a:xfrm rot="5400000">
          <a:off x="3999507" y="-2959309"/>
          <a:ext cx="964803" cy="68857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AR" sz="2000" kern="1200" dirty="0">
              <a:solidFill>
                <a:schemeClr val="tx1"/>
              </a:solidFill>
              <a:latin typeface="Arial" pitchFamily="34" charset="0"/>
              <a:cs typeface="Arial" pitchFamily="34" charset="0"/>
            </a:rPr>
            <a:t>Identificar las entidades con estructura de </a:t>
          </a:r>
          <a:r>
            <a:rPr lang="es-AR" sz="2000" b="1" kern="1200" dirty="0">
              <a:solidFill>
                <a:schemeClr val="tx1"/>
              </a:solidFill>
              <a:latin typeface="Arial" pitchFamily="34" charset="0"/>
              <a:cs typeface="Arial" pitchFamily="34" charset="0"/>
            </a:rPr>
            <a:t>oración declarativa</a:t>
          </a:r>
          <a:r>
            <a:rPr lang="es-AR" sz="2000" kern="1200" dirty="0">
              <a:solidFill>
                <a:schemeClr val="tx1"/>
              </a:solidFill>
              <a:latin typeface="Arial" pitchFamily="34" charset="0"/>
              <a:cs typeface="Arial" pitchFamily="34" charset="0"/>
            </a:rPr>
            <a:t>.</a:t>
          </a:r>
          <a:endParaRPr lang="es-AR" sz="2000" kern="1200" dirty="0">
            <a:solidFill>
              <a:schemeClr val="tx1"/>
            </a:solidFill>
          </a:endParaRPr>
        </a:p>
      </dsp:txBody>
      <dsp:txXfrm rot="-5400000">
        <a:off x="1039018" y="48278"/>
        <a:ext cx="6838683" cy="870607"/>
      </dsp:txXfrm>
    </dsp:sp>
    <dsp:sp modelId="{0B916FA9-5EBA-4C63-8103-D125312AC9AA}">
      <dsp:nvSpPr>
        <dsp:cNvPr id="0" name=""/>
        <dsp:cNvSpPr/>
      </dsp:nvSpPr>
      <dsp:spPr>
        <a:xfrm rot="5400000">
          <a:off x="-222646" y="1512490"/>
          <a:ext cx="1484312" cy="103901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AR" sz="2400" b="1" kern="1200" dirty="0"/>
            <a:t>Paso 2</a:t>
          </a:r>
        </a:p>
      </dsp:txBody>
      <dsp:txXfrm rot="-5400000">
        <a:off x="1" y="1809352"/>
        <a:ext cx="1039018" cy="445294"/>
      </dsp:txXfrm>
    </dsp:sp>
    <dsp:sp modelId="{BFB8F77F-5B7B-467A-970F-E9FAC7D42680}">
      <dsp:nvSpPr>
        <dsp:cNvPr id="0" name=""/>
        <dsp:cNvSpPr/>
      </dsp:nvSpPr>
      <dsp:spPr>
        <a:xfrm rot="5400000">
          <a:off x="3999507" y="-1670645"/>
          <a:ext cx="964803" cy="68857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AR" sz="2000" kern="1200" dirty="0">
              <a:solidFill>
                <a:schemeClr val="tx1"/>
              </a:solidFill>
              <a:latin typeface="Arial" pitchFamily="34" charset="0"/>
              <a:cs typeface="Arial" pitchFamily="34" charset="0"/>
            </a:rPr>
            <a:t>Descomponer la frase considerando las conectivas identificadas y agrupar las proposiciones de acuerdo al orden deseado.</a:t>
          </a:r>
          <a:endParaRPr lang="es-AR" sz="2000" kern="1200" dirty="0">
            <a:solidFill>
              <a:schemeClr val="tx1"/>
            </a:solidFill>
          </a:endParaRPr>
        </a:p>
      </dsp:txBody>
      <dsp:txXfrm rot="-5400000">
        <a:off x="1039018" y="1336942"/>
        <a:ext cx="6838683" cy="870607"/>
      </dsp:txXfrm>
    </dsp:sp>
    <dsp:sp modelId="{1BD1C35E-91B0-4C04-B11F-6A4CB843607A}">
      <dsp:nvSpPr>
        <dsp:cNvPr id="0" name=""/>
        <dsp:cNvSpPr/>
      </dsp:nvSpPr>
      <dsp:spPr>
        <a:xfrm rot="5400000">
          <a:off x="-222646" y="2801154"/>
          <a:ext cx="1484312" cy="103901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AR" sz="2400" b="1" kern="1200" dirty="0"/>
            <a:t>Paso 3</a:t>
          </a:r>
        </a:p>
      </dsp:txBody>
      <dsp:txXfrm rot="-5400000">
        <a:off x="1" y="3098016"/>
        <a:ext cx="1039018" cy="445294"/>
      </dsp:txXfrm>
    </dsp:sp>
    <dsp:sp modelId="{7FC4B0AC-32C9-40CA-8076-6AE26B6CE640}">
      <dsp:nvSpPr>
        <dsp:cNvPr id="0" name=""/>
        <dsp:cNvSpPr/>
      </dsp:nvSpPr>
      <dsp:spPr>
        <a:xfrm rot="5400000">
          <a:off x="3999507" y="-381981"/>
          <a:ext cx="964803" cy="68857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AR" sz="2000" kern="1200" dirty="0">
              <a:solidFill>
                <a:schemeClr val="tx1"/>
              </a:solidFill>
              <a:latin typeface="Arial" pitchFamily="34" charset="0"/>
              <a:cs typeface="Arial" pitchFamily="34" charset="0"/>
            </a:rPr>
            <a:t>Obtener la </a:t>
          </a:r>
          <a:r>
            <a:rPr lang="es-AR" sz="2000" kern="1200" dirty="0" err="1">
              <a:solidFill>
                <a:schemeClr val="tx1"/>
              </a:solidFill>
              <a:latin typeface="Arial" pitchFamily="34" charset="0"/>
              <a:cs typeface="Arial" pitchFamily="34" charset="0"/>
            </a:rPr>
            <a:t>fbf</a:t>
          </a:r>
          <a:r>
            <a:rPr lang="es-AR" sz="2000" kern="1200" dirty="0">
              <a:solidFill>
                <a:schemeClr val="tx1"/>
              </a:solidFill>
              <a:latin typeface="Arial" pitchFamily="34" charset="0"/>
              <a:cs typeface="Arial" pitchFamily="34" charset="0"/>
            </a:rPr>
            <a:t> de manera abreviada.</a:t>
          </a:r>
          <a:endParaRPr lang="es-AR" sz="2000" kern="1200" dirty="0">
            <a:solidFill>
              <a:schemeClr val="tx1"/>
            </a:solidFill>
          </a:endParaRPr>
        </a:p>
      </dsp:txBody>
      <dsp:txXfrm rot="-5400000">
        <a:off x="1039018" y="2625606"/>
        <a:ext cx="6838683" cy="87060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169920" cy="480060"/>
          </a:xfrm>
          <a:prstGeom prst="rect">
            <a:avLst/>
          </a:prstGeom>
        </p:spPr>
        <p:txBody>
          <a:bodyPr vert="horz" lIns="96661" tIns="48331" rIns="96661" bIns="48331" rtlCol="0"/>
          <a:lstStyle>
            <a:lvl1pPr algn="l" latinLnBrk="0">
              <a:defRPr lang="es-ES" sz="1300"/>
            </a:lvl1pPr>
          </a:lstStyle>
          <a:p>
            <a:endParaRPr lang="es-ES"/>
          </a:p>
        </p:txBody>
      </p:sp>
      <p:sp>
        <p:nvSpPr>
          <p:cNvPr id="3" name="Marcador de fecha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latinLnBrk="0">
              <a:defRPr lang="es-ES" sz="1300"/>
            </a:lvl1pPr>
          </a:lstStyle>
          <a:p>
            <a:fld id="{784AA43A-3F76-4A13-9CD6-36134EB429E3}" type="datetimeFigureOut">
              <a:rPr lang="es-ES"/>
              <a:pPr/>
              <a:t>13/08/2021</a:t>
            </a:fld>
            <a:endParaRPr lang="es-ES"/>
          </a:p>
        </p:txBody>
      </p:sp>
      <p:sp>
        <p:nvSpPr>
          <p:cNvPr id="4" name="Marcador de pie de página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latinLnBrk="0">
              <a:defRPr lang="es-ES" sz="1300"/>
            </a:lvl1pPr>
          </a:lstStyle>
          <a:p>
            <a:endParaRPr lang="es-ES"/>
          </a:p>
        </p:txBody>
      </p:sp>
      <p:sp>
        <p:nvSpPr>
          <p:cNvPr id="5" name="Marcador de número de diapositiva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latinLnBrk="0">
              <a:defRPr lang="es-ES" sz="1300"/>
            </a:lvl1pPr>
          </a:lstStyle>
          <a:p>
            <a:fld id="{A850423A-8BCE-448E-A97B-03A88B2B12C1}" type="slidenum">
              <a:rPr lang="es-ES"/>
              <a:pPr/>
              <a:t>‹Nº›</a:t>
            </a:fld>
            <a:endParaRPr lang="es-ES"/>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169920" cy="480060"/>
          </a:xfrm>
          <a:prstGeom prst="rect">
            <a:avLst/>
          </a:prstGeom>
        </p:spPr>
        <p:txBody>
          <a:bodyPr vert="horz" lIns="96661" tIns="48331" rIns="96661" bIns="48331" rtlCol="0"/>
          <a:lstStyle>
            <a:lvl1pPr algn="l" latinLnBrk="0">
              <a:defRPr lang="es-ES" sz="1300"/>
            </a:lvl1pPr>
          </a:lstStyle>
          <a:p>
            <a:endParaRPr lang="es-ES"/>
          </a:p>
        </p:txBody>
      </p:sp>
      <p:sp>
        <p:nvSpPr>
          <p:cNvPr id="3" name="Marcador de fecha 2"/>
          <p:cNvSpPr>
            <a:spLocks noGrp="1"/>
          </p:cNvSpPr>
          <p:nvPr>
            <p:ph type="dt" idx="1"/>
          </p:nvPr>
        </p:nvSpPr>
        <p:spPr>
          <a:xfrm>
            <a:off x="4143587" y="0"/>
            <a:ext cx="3169920" cy="480060"/>
          </a:xfrm>
          <a:prstGeom prst="rect">
            <a:avLst/>
          </a:prstGeom>
        </p:spPr>
        <p:txBody>
          <a:bodyPr vert="horz" lIns="96661" tIns="48331" rIns="96661" bIns="48331" rtlCol="0"/>
          <a:lstStyle>
            <a:lvl1pPr algn="r" latinLnBrk="0">
              <a:defRPr lang="es-ES" sz="1300"/>
            </a:lvl1pPr>
          </a:lstStyle>
          <a:p>
            <a:fld id="{5F674A4F-2B7A-4ECB-A400-260B2FFC03C1}" type="datetimeFigureOut">
              <a:rPr lang="es-AR"/>
              <a:pPr/>
              <a:t>13/8/2021</a:t>
            </a:fld>
            <a:endParaRPr lang="es-ES"/>
          </a:p>
        </p:txBody>
      </p:sp>
      <p:sp>
        <p:nvSpPr>
          <p:cNvPr id="4" name="Marcador de imagen de diapositiva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ES"/>
          </a:p>
        </p:txBody>
      </p:sp>
      <p:sp>
        <p:nvSpPr>
          <p:cNvPr id="5" name="Marcador de notas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latinLnBrk="0">
              <a:defRPr lang="es-ES" sz="1300"/>
            </a:lvl1pPr>
          </a:lstStyle>
          <a:p>
            <a:endParaRPr lang="es-ES"/>
          </a:p>
        </p:txBody>
      </p:sp>
      <p:sp>
        <p:nvSpPr>
          <p:cNvPr id="7" name="Marcador de número de diapositiva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latinLnBrk="0">
              <a:defRPr lang="es-ES" sz="1300"/>
            </a:lvl1pPr>
          </a:lstStyle>
          <a:p>
            <a:fld id="{01F2A70B-78F2-4DCF-B53B-C990D2FAFB8A}" type="slidenum">
              <a:rPr/>
              <a:pPr/>
              <a:t>‹Nº›</a:t>
            </a:fld>
            <a:endParaRPr lang="es-ES"/>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a:t>
            </a:fld>
            <a:endParaRPr lang="es-AR"/>
          </a:p>
        </p:txBody>
      </p:sp>
    </p:spTree>
    <p:extLst>
      <p:ext uri="{BB962C8B-B14F-4D97-AF65-F5344CB8AC3E}">
        <p14:creationId xmlns:p14="http://schemas.microsoft.com/office/powerpoint/2010/main" val="156145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10</a:t>
            </a:fld>
            <a:endParaRPr lang="es-AR"/>
          </a:p>
        </p:txBody>
      </p:sp>
    </p:spTree>
    <p:extLst>
      <p:ext uri="{BB962C8B-B14F-4D97-AF65-F5344CB8AC3E}">
        <p14:creationId xmlns:p14="http://schemas.microsoft.com/office/powerpoint/2010/main" val="1372700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11</a:t>
            </a:fld>
            <a:endParaRPr lang="es-AR"/>
          </a:p>
        </p:txBody>
      </p:sp>
    </p:spTree>
    <p:extLst>
      <p:ext uri="{BB962C8B-B14F-4D97-AF65-F5344CB8AC3E}">
        <p14:creationId xmlns:p14="http://schemas.microsoft.com/office/powerpoint/2010/main" val="3436027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12</a:t>
            </a:fld>
            <a:endParaRPr lang="es-AR"/>
          </a:p>
        </p:txBody>
      </p:sp>
    </p:spTree>
    <p:extLst>
      <p:ext uri="{BB962C8B-B14F-4D97-AF65-F5344CB8AC3E}">
        <p14:creationId xmlns:p14="http://schemas.microsoft.com/office/powerpoint/2010/main" val="2012427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13</a:t>
            </a:fld>
            <a:endParaRPr lang="es-AR"/>
          </a:p>
        </p:txBody>
      </p:sp>
    </p:spTree>
    <p:extLst>
      <p:ext uri="{BB962C8B-B14F-4D97-AF65-F5344CB8AC3E}">
        <p14:creationId xmlns:p14="http://schemas.microsoft.com/office/powerpoint/2010/main" val="1437760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14</a:t>
            </a:fld>
            <a:endParaRPr lang="es-AR"/>
          </a:p>
        </p:txBody>
      </p:sp>
    </p:spTree>
    <p:extLst>
      <p:ext uri="{BB962C8B-B14F-4D97-AF65-F5344CB8AC3E}">
        <p14:creationId xmlns:p14="http://schemas.microsoft.com/office/powerpoint/2010/main" val="2928197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15</a:t>
            </a:fld>
            <a:endParaRPr lang="es-AR"/>
          </a:p>
        </p:txBody>
      </p:sp>
    </p:spTree>
    <p:extLst>
      <p:ext uri="{BB962C8B-B14F-4D97-AF65-F5344CB8AC3E}">
        <p14:creationId xmlns:p14="http://schemas.microsoft.com/office/powerpoint/2010/main" val="3498303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16</a:t>
            </a:fld>
            <a:endParaRPr lang="es-AR"/>
          </a:p>
        </p:txBody>
      </p:sp>
    </p:spTree>
    <p:extLst>
      <p:ext uri="{BB962C8B-B14F-4D97-AF65-F5344CB8AC3E}">
        <p14:creationId xmlns:p14="http://schemas.microsoft.com/office/powerpoint/2010/main" val="1229123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17</a:t>
            </a:fld>
            <a:endParaRPr lang="es-AR"/>
          </a:p>
        </p:txBody>
      </p:sp>
    </p:spTree>
    <p:extLst>
      <p:ext uri="{BB962C8B-B14F-4D97-AF65-F5344CB8AC3E}">
        <p14:creationId xmlns:p14="http://schemas.microsoft.com/office/powerpoint/2010/main" val="19724613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18</a:t>
            </a:fld>
            <a:endParaRPr lang="es-AR"/>
          </a:p>
        </p:txBody>
      </p:sp>
    </p:spTree>
    <p:extLst>
      <p:ext uri="{BB962C8B-B14F-4D97-AF65-F5344CB8AC3E}">
        <p14:creationId xmlns:p14="http://schemas.microsoft.com/office/powerpoint/2010/main" val="1418184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19</a:t>
            </a:fld>
            <a:endParaRPr lang="es-AR"/>
          </a:p>
        </p:txBody>
      </p:sp>
    </p:spTree>
    <p:extLst>
      <p:ext uri="{BB962C8B-B14F-4D97-AF65-F5344CB8AC3E}">
        <p14:creationId xmlns:p14="http://schemas.microsoft.com/office/powerpoint/2010/main" val="37483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lgn="just" fontAlgn="base"/>
            <a:r>
              <a:rPr lang="es-AR" sz="1400" dirty="0">
                <a:latin typeface="Arial" pitchFamily="34" charset="0"/>
                <a:cs typeface="Arial" pitchFamily="34" charset="0"/>
              </a:rPr>
              <a:t>Darse cuenta de errores en razonamientos → </a:t>
            </a:r>
            <a:r>
              <a:rPr lang="es-AR" sz="1400" b="1" u="none" dirty="0">
                <a:latin typeface="Arial" pitchFamily="34" charset="0"/>
                <a:cs typeface="Arial" pitchFamily="34" charset="0"/>
              </a:rPr>
              <a:t>tomar mejores decisiones</a:t>
            </a:r>
          </a:p>
          <a:p>
            <a:pPr algn="just" fontAlgn="base"/>
            <a:r>
              <a:rPr lang="es-AR" sz="1400" u="none" dirty="0">
                <a:latin typeface="Arial" pitchFamily="34" charset="0"/>
                <a:cs typeface="Arial" pitchFamily="34" charset="0"/>
              </a:rPr>
              <a:t>Detectar errores en argumentos de otros →  </a:t>
            </a:r>
            <a:r>
              <a:rPr lang="es-AR" sz="1400" b="1" u="none" dirty="0">
                <a:latin typeface="Arial" pitchFamily="34" charset="0"/>
                <a:cs typeface="Arial" pitchFamily="34" charset="0"/>
              </a:rPr>
              <a:t>evitar el engaño</a:t>
            </a:r>
          </a:p>
          <a:p>
            <a:pPr algn="just" fontAlgn="base"/>
            <a:r>
              <a:rPr lang="es-AR" sz="1400" u="none" dirty="0">
                <a:latin typeface="Arial" pitchFamily="34" charset="0"/>
                <a:cs typeface="Arial" pitchFamily="34" charset="0"/>
              </a:rPr>
              <a:t>Anticipar conflictos → </a:t>
            </a:r>
            <a:r>
              <a:rPr lang="es-AR" sz="1400" b="1" u="none" dirty="0">
                <a:latin typeface="Arial" pitchFamily="34" charset="0"/>
                <a:cs typeface="Arial" pitchFamily="34" charset="0"/>
              </a:rPr>
              <a:t>tener mayor tiempo para analizar opciones</a:t>
            </a:r>
          </a:p>
          <a:p>
            <a:pPr algn="just" fontAlgn="base"/>
            <a:r>
              <a:rPr lang="es-AR" sz="1400" u="none" dirty="0">
                <a:latin typeface="Arial" pitchFamily="34" charset="0"/>
                <a:cs typeface="Arial" pitchFamily="34" charset="0"/>
              </a:rPr>
              <a:t>Desenvolverse mejor en cualquier discusión </a:t>
            </a:r>
            <a:r>
              <a:rPr lang="es-AR" sz="1400" b="1" dirty="0">
                <a:latin typeface="Arial" pitchFamily="34" charset="0"/>
                <a:cs typeface="Arial" pitchFamily="34" charset="0"/>
              </a:rPr>
              <a:t>(laboral, política, religiosa, etc.)</a:t>
            </a:r>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2</a:t>
            </a:fld>
            <a:endParaRPr lang="es-AR"/>
          </a:p>
        </p:txBody>
      </p:sp>
    </p:spTree>
    <p:extLst>
      <p:ext uri="{BB962C8B-B14F-4D97-AF65-F5344CB8AC3E}">
        <p14:creationId xmlns:p14="http://schemas.microsoft.com/office/powerpoint/2010/main" val="41745181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20</a:t>
            </a:fld>
            <a:endParaRPr lang="es-AR"/>
          </a:p>
        </p:txBody>
      </p:sp>
    </p:spTree>
    <p:extLst>
      <p:ext uri="{BB962C8B-B14F-4D97-AF65-F5344CB8AC3E}">
        <p14:creationId xmlns:p14="http://schemas.microsoft.com/office/powerpoint/2010/main" val="18437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solidFill>
                  <a:prstClr val="black"/>
                </a:solidFill>
              </a:rPr>
              <a:pPr/>
              <a:t>21</a:t>
            </a:fld>
            <a:endParaRPr lang="es-AR">
              <a:solidFill>
                <a:prstClr val="black"/>
              </a:solidFill>
            </a:endParaRPr>
          </a:p>
        </p:txBody>
      </p:sp>
    </p:spTree>
    <p:extLst>
      <p:ext uri="{BB962C8B-B14F-4D97-AF65-F5344CB8AC3E}">
        <p14:creationId xmlns:p14="http://schemas.microsoft.com/office/powerpoint/2010/main" val="42628455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22</a:t>
            </a:fld>
            <a:endParaRPr lang="es-AR"/>
          </a:p>
        </p:txBody>
      </p:sp>
    </p:spTree>
    <p:extLst>
      <p:ext uri="{BB962C8B-B14F-4D97-AF65-F5344CB8AC3E}">
        <p14:creationId xmlns:p14="http://schemas.microsoft.com/office/powerpoint/2010/main" val="20177524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23</a:t>
            </a:fld>
            <a:endParaRPr lang="es-AR"/>
          </a:p>
        </p:txBody>
      </p:sp>
    </p:spTree>
    <p:extLst>
      <p:ext uri="{BB962C8B-B14F-4D97-AF65-F5344CB8AC3E}">
        <p14:creationId xmlns:p14="http://schemas.microsoft.com/office/powerpoint/2010/main" val="14503748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24</a:t>
            </a:fld>
            <a:endParaRPr lang="es-AR"/>
          </a:p>
        </p:txBody>
      </p:sp>
    </p:spTree>
    <p:extLst>
      <p:ext uri="{BB962C8B-B14F-4D97-AF65-F5344CB8AC3E}">
        <p14:creationId xmlns:p14="http://schemas.microsoft.com/office/powerpoint/2010/main" val="21921679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25</a:t>
            </a:fld>
            <a:endParaRPr lang="es-AR"/>
          </a:p>
        </p:txBody>
      </p:sp>
    </p:spTree>
    <p:extLst>
      <p:ext uri="{BB962C8B-B14F-4D97-AF65-F5344CB8AC3E}">
        <p14:creationId xmlns:p14="http://schemas.microsoft.com/office/powerpoint/2010/main" val="10352342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26</a:t>
            </a:fld>
            <a:endParaRPr lang="es-AR"/>
          </a:p>
        </p:txBody>
      </p:sp>
    </p:spTree>
    <p:extLst>
      <p:ext uri="{BB962C8B-B14F-4D97-AF65-F5344CB8AC3E}">
        <p14:creationId xmlns:p14="http://schemas.microsoft.com/office/powerpoint/2010/main" val="151558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None/>
            </a:pPr>
            <a:r>
              <a:rPr lang="es-AR" sz="1300" b="1" dirty="0"/>
              <a:t>Es un sistema que permite verificar si el RAZONAMIENTO es correcto o incorrecto.</a:t>
            </a:r>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3</a:t>
            </a:fld>
            <a:endParaRPr lang="es-AR"/>
          </a:p>
        </p:txBody>
      </p:sp>
    </p:spTree>
    <p:extLst>
      <p:ext uri="{BB962C8B-B14F-4D97-AF65-F5344CB8AC3E}">
        <p14:creationId xmlns:p14="http://schemas.microsoft.com/office/powerpoint/2010/main" val="4174518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lgn="just">
              <a:buNone/>
            </a:pPr>
            <a:r>
              <a:rPr lang="es-AR" sz="1400" dirty="0">
                <a:latin typeface="Arial" pitchFamily="34" charset="0"/>
                <a:cs typeface="Arial" pitchFamily="34" charset="0"/>
              </a:rPr>
              <a:t>Es una ciencia que estudia la coherencia interna de los razonamientos, es decir, su forma y no su contenido. Mediante reglas y técnicas estudia la forma del razonamiento. </a:t>
            </a:r>
          </a:p>
          <a:p>
            <a:pPr algn="just">
              <a:buNone/>
            </a:pPr>
            <a:r>
              <a:rPr lang="es-AR" sz="1400" b="1" dirty="0">
                <a:latin typeface="Arial" pitchFamily="34" charset="0"/>
                <a:cs typeface="Arial" pitchFamily="34" charset="0"/>
              </a:rPr>
              <a:t>Es indispensable en todas la ciencias formales, por </a:t>
            </a:r>
            <a:r>
              <a:rPr lang="es-AR" sz="1400" b="1" dirty="0" err="1">
                <a:latin typeface="Arial" pitchFamily="34" charset="0"/>
                <a:cs typeface="Arial" pitchFamily="34" charset="0"/>
              </a:rPr>
              <a:t>ej</a:t>
            </a:r>
            <a:r>
              <a:rPr lang="es-AR" sz="1400" b="1" dirty="0">
                <a:latin typeface="Arial" pitchFamily="34" charset="0"/>
                <a:cs typeface="Arial" pitchFamily="34" charset="0"/>
              </a:rPr>
              <a:t>:</a:t>
            </a:r>
          </a:p>
          <a:p>
            <a:pPr algn="just">
              <a:buNone/>
            </a:pPr>
            <a:r>
              <a:rPr lang="es-AR" sz="1400" dirty="0">
                <a:latin typeface="Arial" pitchFamily="34" charset="0"/>
                <a:cs typeface="Arial" pitchFamily="34" charset="0"/>
              </a:rPr>
              <a:t>En </a:t>
            </a:r>
            <a:r>
              <a:rPr lang="es-AR" sz="1400" i="1" dirty="0">
                <a:latin typeface="Arial" pitchFamily="34" charset="0"/>
                <a:cs typeface="Arial" pitchFamily="34" charset="0"/>
              </a:rPr>
              <a:t>Matemática</a:t>
            </a:r>
            <a:r>
              <a:rPr lang="es-AR" sz="1400" dirty="0">
                <a:latin typeface="Arial" pitchFamily="34" charset="0"/>
                <a:cs typeface="Arial" pitchFamily="34" charset="0"/>
              </a:rPr>
              <a:t> se emplea para demostrar teoremas; en </a:t>
            </a:r>
            <a:r>
              <a:rPr lang="es-AR" sz="1400" i="1" dirty="0">
                <a:latin typeface="Arial" pitchFamily="34" charset="0"/>
                <a:cs typeface="Arial" pitchFamily="34" charset="0"/>
              </a:rPr>
              <a:t>Física</a:t>
            </a:r>
            <a:r>
              <a:rPr lang="es-AR" sz="1400" dirty="0">
                <a:latin typeface="Arial" pitchFamily="34" charset="0"/>
                <a:cs typeface="Arial" pitchFamily="34" charset="0"/>
              </a:rPr>
              <a:t>, para dar conclusiones de experimentos.</a:t>
            </a:r>
          </a:p>
          <a:p>
            <a:pPr algn="just">
              <a:buNone/>
            </a:pPr>
            <a:r>
              <a:rPr lang="es-AR" sz="1400" dirty="0">
                <a:latin typeface="Arial" pitchFamily="34" charset="0"/>
                <a:cs typeface="Arial" pitchFamily="34" charset="0"/>
              </a:rPr>
              <a:t>En las </a:t>
            </a:r>
            <a:r>
              <a:rPr lang="es-AR" sz="1400" i="1" dirty="0">
                <a:latin typeface="Arial" pitchFamily="34" charset="0"/>
                <a:cs typeface="Arial" pitchFamily="34" charset="0"/>
              </a:rPr>
              <a:t>Ciencias de la Computación</a:t>
            </a:r>
            <a:r>
              <a:rPr lang="es-AR" sz="1400" dirty="0">
                <a:latin typeface="Arial" pitchFamily="34" charset="0"/>
                <a:cs typeface="Arial" pitchFamily="34" charset="0"/>
              </a:rPr>
              <a:t>:</a:t>
            </a:r>
          </a:p>
          <a:p>
            <a:pPr algn="just">
              <a:buFontTx/>
              <a:buChar char="-"/>
            </a:pPr>
            <a:r>
              <a:rPr lang="es-AR" sz="2000" dirty="0">
                <a:latin typeface="Arial" pitchFamily="34" charset="0"/>
                <a:cs typeface="Arial" pitchFamily="34" charset="0"/>
              </a:rPr>
              <a:t>diseño y especificación de algoritmos, </a:t>
            </a:r>
          </a:p>
          <a:p>
            <a:pPr algn="just">
              <a:buFontTx/>
              <a:buChar char="-"/>
            </a:pPr>
            <a:r>
              <a:rPr lang="es-AR" sz="2000" dirty="0">
                <a:latin typeface="Arial" pitchFamily="34" charset="0"/>
                <a:cs typeface="Arial" pitchFamily="34" charset="0"/>
              </a:rPr>
              <a:t>diseño de circuitos lógicos, </a:t>
            </a:r>
          </a:p>
          <a:p>
            <a:pPr algn="just">
              <a:buFontTx/>
              <a:buChar char="-"/>
            </a:pPr>
            <a:r>
              <a:rPr lang="es-AR" sz="2000" dirty="0">
                <a:latin typeface="Arial" pitchFamily="34" charset="0"/>
                <a:cs typeface="Arial" pitchFamily="34" charset="0"/>
              </a:rPr>
              <a:t>enfoque para resolver cierto tipo de problemas (programación lógica), </a:t>
            </a:r>
          </a:p>
          <a:p>
            <a:pPr algn="just">
              <a:buFontTx/>
              <a:buChar char="-"/>
            </a:pPr>
            <a:r>
              <a:rPr lang="es-AR" sz="2000" dirty="0">
                <a:latin typeface="Arial" pitchFamily="34" charset="0"/>
                <a:cs typeface="Arial" pitchFamily="34" charset="0"/>
              </a:rPr>
              <a:t>en inteligencia artificial, </a:t>
            </a:r>
          </a:p>
          <a:p>
            <a:pPr algn="just">
              <a:buFontTx/>
              <a:buChar char="-"/>
            </a:pPr>
            <a:r>
              <a:rPr lang="es-AR" sz="2000" dirty="0">
                <a:latin typeface="Arial" pitchFamily="34" charset="0"/>
                <a:cs typeface="Arial" pitchFamily="34" charset="0"/>
              </a:rPr>
              <a:t>entre otras.</a:t>
            </a:r>
          </a:p>
          <a:p>
            <a:pPr>
              <a:buFont typeface="Arial" pitchFamily="34" charset="0"/>
              <a:buNone/>
            </a:pPr>
            <a:r>
              <a:rPr lang="es-AR" sz="1300" b="1" dirty="0"/>
              <a:t>Es un sistema que permite verificar si el RAZONAMIENTO es correcto o incorrecto.</a:t>
            </a:r>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4</a:t>
            </a:fld>
            <a:endParaRPr lang="es-AR"/>
          </a:p>
        </p:txBody>
      </p:sp>
    </p:spTree>
    <p:extLst>
      <p:ext uri="{BB962C8B-B14F-4D97-AF65-F5344CB8AC3E}">
        <p14:creationId xmlns:p14="http://schemas.microsoft.com/office/powerpoint/2010/main" val="3444267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r>
              <a:rPr lang="es-AR" sz="1800" b="0" i="0" u="none" strike="noStrike" baseline="0" dirty="0">
                <a:solidFill>
                  <a:srgbClr val="000000"/>
                </a:solidFill>
                <a:latin typeface="Calibri" panose="020F0502020204030204" pitchFamily="34" charset="0"/>
              </a:rPr>
              <a:t>La manera cotidiana de expresar los problemas es por medio de nuestro lenguaje natural. Sin embargo, éste es en esencia ambiguo por lo cual es necesario transformarlo, acotarlo o restringirlo de modo que se convierta en un lenguaje inequívoco. </a:t>
            </a:r>
          </a:p>
          <a:p>
            <a:pPr>
              <a:buFont typeface="Arial" pitchFamily="34" charset="0"/>
              <a:buChar char="•"/>
            </a:pPr>
            <a:r>
              <a:rPr lang="es-AR" sz="1800" b="0" i="1" u="none" strike="noStrike" baseline="0" dirty="0">
                <a:solidFill>
                  <a:srgbClr val="000000"/>
                </a:solidFill>
                <a:latin typeface="Calibri" panose="020F0502020204030204" pitchFamily="34" charset="0"/>
              </a:rPr>
              <a:t>BUSCA expresar problemas por medio de un lenguaje inequívoco que habilite el uso de reglas de deducción para la solución de los mismos</a:t>
            </a:r>
            <a:r>
              <a:rPr lang="es-AR" sz="1800" b="0" i="0" u="none" strike="noStrike" baseline="0" dirty="0">
                <a:solidFill>
                  <a:srgbClr val="000000"/>
                </a:solidFill>
                <a:latin typeface="Calibri" panose="020F0502020204030204" pitchFamily="34" charset="0"/>
              </a:rPr>
              <a:t>. </a:t>
            </a: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5</a:t>
            </a:fld>
            <a:endParaRPr lang="es-AR"/>
          </a:p>
        </p:txBody>
      </p:sp>
    </p:spTree>
    <p:extLst>
      <p:ext uri="{BB962C8B-B14F-4D97-AF65-F5344CB8AC3E}">
        <p14:creationId xmlns:p14="http://schemas.microsoft.com/office/powerpoint/2010/main" val="1768659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6</a:t>
            </a:fld>
            <a:endParaRPr lang="es-AR"/>
          </a:p>
        </p:txBody>
      </p:sp>
    </p:spTree>
    <p:extLst>
      <p:ext uri="{BB962C8B-B14F-4D97-AF65-F5344CB8AC3E}">
        <p14:creationId xmlns:p14="http://schemas.microsoft.com/office/powerpoint/2010/main" val="3954762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s-AR" altLang="es-AR" sz="1400" dirty="0">
                <a:latin typeface="Arial" pitchFamily="34" charset="0"/>
                <a:cs typeface="Arial" pitchFamily="34" charset="0"/>
              </a:rPr>
              <a:t>Las proposiciones simples constan de un sujeto y un predicado. Las proposiciones compuestas se conforman a partir de las proposiciones simples unidas por elementos gramaticales especiales que las asocian (conjunciones).</a:t>
            </a:r>
            <a:endParaRPr lang="es-ES" altLang="es-AR" sz="1400" dirty="0">
              <a:latin typeface="Arial" pitchFamily="34" charset="0"/>
              <a:cs typeface="Arial" pitchFamily="34" charset="0"/>
            </a:endParaRPr>
          </a:p>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7</a:t>
            </a:fld>
            <a:endParaRPr lang="es-AR"/>
          </a:p>
        </p:txBody>
      </p:sp>
    </p:spTree>
    <p:extLst>
      <p:ext uri="{BB962C8B-B14F-4D97-AF65-F5344CB8AC3E}">
        <p14:creationId xmlns:p14="http://schemas.microsoft.com/office/powerpoint/2010/main" val="3321942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8</a:t>
            </a:fld>
            <a:endParaRPr lang="es-AR"/>
          </a:p>
        </p:txBody>
      </p:sp>
    </p:spTree>
    <p:extLst>
      <p:ext uri="{BB962C8B-B14F-4D97-AF65-F5344CB8AC3E}">
        <p14:creationId xmlns:p14="http://schemas.microsoft.com/office/powerpoint/2010/main" val="1396601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257300" y="720725"/>
            <a:ext cx="4800600" cy="3600450"/>
          </a:xfrm>
        </p:spPr>
      </p:sp>
      <p:sp>
        <p:nvSpPr>
          <p:cNvPr id="3" name="2 Marcador de notas"/>
          <p:cNvSpPr>
            <a:spLocks noGrp="1"/>
          </p:cNvSpPr>
          <p:nvPr>
            <p:ph type="body" idx="1"/>
          </p:nvPr>
        </p:nvSpPr>
        <p:spPr/>
        <p:txBody>
          <a:bodyPr>
            <a:normAutofit/>
          </a:bodyPr>
          <a:lstStyle/>
          <a:p>
            <a:pPr>
              <a:buFont typeface="Arial" pitchFamily="34" charset="0"/>
              <a:buChar char="•"/>
            </a:pPr>
            <a:endParaRPr lang="es-AR" sz="1300" dirty="0"/>
          </a:p>
        </p:txBody>
      </p:sp>
      <p:sp>
        <p:nvSpPr>
          <p:cNvPr id="4" name="3 Marcador de número de diapositiva"/>
          <p:cNvSpPr>
            <a:spLocks noGrp="1"/>
          </p:cNvSpPr>
          <p:nvPr>
            <p:ph type="sldNum" sz="quarter" idx="10"/>
          </p:nvPr>
        </p:nvSpPr>
        <p:spPr/>
        <p:txBody>
          <a:bodyPr/>
          <a:lstStyle/>
          <a:p>
            <a:fld id="{01F2A70B-78F2-4DCF-B53B-C990D2FAFB8A}" type="slidenum">
              <a:rPr lang="es-AR" smtClean="0"/>
              <a:pPr/>
              <a:t>9</a:t>
            </a:fld>
            <a:endParaRPr lang="es-AR"/>
          </a:p>
        </p:txBody>
      </p:sp>
    </p:spTree>
    <p:extLst>
      <p:ext uri="{BB962C8B-B14F-4D97-AF65-F5344CB8AC3E}">
        <p14:creationId xmlns:p14="http://schemas.microsoft.com/office/powerpoint/2010/main" val="1016483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9475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75E5BF0-408D-4DB6-B541-25424FE9C809}" type="datetime1">
              <a:rPr lang="es-AR" smtClean="0"/>
              <a:t>13/8/2021</a:t>
            </a:fld>
            <a:endParaRPr lang="es-ES" dirty="0"/>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3430573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75E5BF0-408D-4DB6-B541-25424FE9C809}" type="datetime1">
              <a:rPr lang="es-AR" smtClean="0"/>
              <a:t>13/8/2021</a:t>
            </a:fld>
            <a:endParaRPr lang="es-ES" dirty="0"/>
          </a:p>
        </p:txBody>
      </p:sp>
      <p:sp>
        <p:nvSpPr>
          <p:cNvPr id="5" name="Footer Placeholder 4"/>
          <p:cNvSpPr>
            <a:spLocks noGrp="1"/>
          </p:cNvSpPr>
          <p:nvPr>
            <p:ph type="ftr" sz="quarter" idx="11"/>
          </p:nvPr>
        </p:nvSpPr>
        <p:spPr/>
        <p:txBody>
          <a:bodyPr/>
          <a:lstStyle/>
          <a:p>
            <a:endParaRPr lang="es-E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5BA54BD-C84D-46CE-8B72-31BFB26ABA43}" type="slidenum">
              <a:rPr lang="es-AR" smtClean="0"/>
              <a:pPr/>
              <a:t>‹Nº›</a:t>
            </a:fld>
            <a:endParaRPr lang="es-A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19660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775E5BF0-408D-4DB6-B541-25424FE9C809}" type="datetime1">
              <a:rPr lang="es-AR" smtClean="0"/>
              <a:t>13/8/2021</a:t>
            </a:fld>
            <a:endParaRPr lang="es-ES" dirty="0"/>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41609792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775E5BF0-408D-4DB6-B541-25424FE9C809}" type="datetime1">
              <a:rPr lang="es-AR" smtClean="0"/>
              <a:t>13/8/2021</a:t>
            </a:fld>
            <a:endParaRPr lang="es-ES" dirty="0"/>
          </a:p>
        </p:txBody>
      </p:sp>
      <p:sp>
        <p:nvSpPr>
          <p:cNvPr id="6" name="Footer Placeholder 5"/>
          <p:cNvSpPr>
            <a:spLocks noGrp="1"/>
          </p:cNvSpPr>
          <p:nvPr>
            <p:ph type="ftr" sz="quarter" idx="11"/>
          </p:nvPr>
        </p:nvSpPr>
        <p:spPr/>
        <p:txBody>
          <a:bodyPr/>
          <a:lstStyle/>
          <a:p>
            <a:endParaRPr lang="es-E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5BA54BD-C84D-46CE-8B72-31BFB26ABA43}" type="slidenum">
              <a:rPr lang="es-AR" smtClean="0"/>
              <a:pPr/>
              <a:t>‹Nº›</a:t>
            </a:fld>
            <a:endParaRPr lang="es-A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1694738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775E5BF0-408D-4DB6-B541-25424FE9C809}" type="datetime1">
              <a:rPr lang="es-AR" smtClean="0"/>
              <a:t>13/8/2021</a:t>
            </a:fld>
            <a:endParaRPr lang="es-ES" dirty="0"/>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284302290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F1FD4E-3373-41C7-BA27-A568FC16106A}" type="datetime1">
              <a:rPr lang="es-AR" smtClean="0"/>
              <a:t>13/8/2021</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1173612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5E5BF0-408D-4DB6-B541-25424FE9C809}" type="datetime1">
              <a:rPr lang="es-AR" smtClean="0"/>
              <a:t>13/8/2021</a:t>
            </a:fld>
            <a:endParaRPr lang="es-ES" dirty="0"/>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86808534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5E5BF0-408D-4DB6-B541-25424FE9C809}" type="datetime1">
              <a:rPr lang="es-AR" smtClean="0"/>
              <a:t>13/8/2021</a:t>
            </a:fld>
            <a:endParaRPr lang="es-ES" dirty="0"/>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295334818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25815CF-F8BC-4FB8-80EB-833F05289516}" type="datetime1">
              <a:rPr lang="es-AR" smtClean="0"/>
              <a:t>13/8/2021</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548046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75E5BF0-408D-4DB6-B541-25424FE9C809}" type="datetime1">
              <a:rPr lang="es-AR" smtClean="0"/>
              <a:t>13/8/2021</a:t>
            </a:fld>
            <a:endParaRPr lang="es-ES" dirty="0"/>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100190482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1C2D9B6-55D8-4F27-A3D1-AE8F49D22F3F}" type="datetime1">
              <a:rPr lang="es-AR" smtClean="0"/>
              <a:t>13/8/2021</a:t>
            </a:fld>
            <a:endParaRPr lang="es-ES"/>
          </a:p>
        </p:txBody>
      </p:sp>
      <p:sp>
        <p:nvSpPr>
          <p:cNvPr id="8" name="Footer Placeholder 7"/>
          <p:cNvSpPr>
            <a:spLocks noGrp="1"/>
          </p:cNvSpPr>
          <p:nvPr>
            <p:ph type="ftr" sz="quarter" idx="11"/>
          </p:nvPr>
        </p:nvSpPr>
        <p:spPr/>
        <p:txBody>
          <a:bodyPr/>
          <a:lstStyle/>
          <a:p>
            <a:endParaRPr lang="es-E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25434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C6C4E03-5924-4BB2-A741-290E2C95480B}" type="datetime1">
              <a:rPr lang="es-AR" smtClean="0"/>
              <a:t>13/8/2021</a:t>
            </a:fld>
            <a:endParaRPr lang="es-ES"/>
          </a:p>
        </p:txBody>
      </p:sp>
      <p:sp>
        <p:nvSpPr>
          <p:cNvPr id="4" name="Footer Placeholder 3"/>
          <p:cNvSpPr>
            <a:spLocks noGrp="1"/>
          </p:cNvSpPr>
          <p:nvPr>
            <p:ph type="ftr" sz="quarter" idx="11"/>
          </p:nvPr>
        </p:nvSpPr>
        <p:spPr/>
        <p:txBody>
          <a:bodyPr/>
          <a:lstStyle/>
          <a:p>
            <a:endParaRPr lang="es-E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3876033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F90AE-CCBD-459C-8209-5C670C102A0C}" type="datetime1">
              <a:rPr lang="es-AR" smtClean="0"/>
              <a:t>13/8/2021</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501870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EDC979B-C3AE-4085-A301-8A9944B3C50B}" type="datetime1">
              <a:rPr lang="es-AR" smtClean="0"/>
              <a:t>13/8/2021</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263777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5E5BF0-408D-4DB6-B541-25424FE9C809}" type="datetime1">
              <a:rPr lang="es-AR" smtClean="0"/>
              <a:t>13/8/2021</a:t>
            </a:fld>
            <a:endParaRPr lang="es-ES" dirty="0"/>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5BA54BD-C84D-46CE-8B72-31BFB26ABA43}" type="slidenum">
              <a:rPr lang="es-AR" smtClean="0"/>
              <a:pPr/>
              <a:t>‹Nº›</a:t>
            </a:fld>
            <a:endParaRPr lang="es-AR"/>
          </a:p>
        </p:txBody>
      </p:sp>
    </p:spTree>
    <p:extLst>
      <p:ext uri="{BB962C8B-B14F-4D97-AF65-F5344CB8AC3E}">
        <p14:creationId xmlns:p14="http://schemas.microsoft.com/office/powerpoint/2010/main" val="391623054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775E5BF0-408D-4DB6-B541-25424FE9C809}" type="datetime1">
              <a:rPr lang="es-AR" smtClean="0"/>
              <a:t>13/8/2021</a:t>
            </a:fld>
            <a:endParaRPr lang="es-E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5BA54BD-C84D-46CE-8B72-31BFB26ABA43}" type="slidenum">
              <a:rPr lang="es-AR" smtClean="0"/>
              <a:pPr/>
              <a:t>‹Nº›</a:t>
            </a:fld>
            <a:endParaRPr lang="es-AR"/>
          </a:p>
        </p:txBody>
      </p:sp>
    </p:spTree>
    <p:extLst>
      <p:ext uri="{BB962C8B-B14F-4D97-AF65-F5344CB8AC3E}">
        <p14:creationId xmlns:p14="http://schemas.microsoft.com/office/powerpoint/2010/main" val="3999978434"/>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fr.wikipedia.org/wiki/Fichier:Exclamation_mark_2.svg" TargetMode="Externa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www.evirtual.unsl.edu.ar/moodle/mod/resource/view.php?id=40370" TargetMode="External"/><Relationship Id="rId7" Type="http://schemas.openxmlformats.org/officeDocument/2006/relationships/hyperlink" Target="https://www.evirtual.unsl.edu.ar/moodle/mod/resource/view.php?id=40373"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hyperlink" Target="https://www.evirtual.unsl.edu.ar/moodle/mod/quiz/view.php?id=59684" TargetMode="External"/><Relationship Id="rId5" Type="http://schemas.openxmlformats.org/officeDocument/2006/relationships/hyperlink" Target="https://www.evirtual.unsl.edu.ar/moodle/mod/forum/view.php?id=40372" TargetMode="External"/><Relationship Id="rId10" Type="http://schemas.openxmlformats.org/officeDocument/2006/relationships/image" Target="../media/image5.jpeg"/><Relationship Id="rId4" Type="http://schemas.openxmlformats.org/officeDocument/2006/relationships/hyperlink" Target="https://www.evirtual.unsl.edu.ar/moodle/mod/resource/view.php?id=40371" TargetMode="Externa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4235" y="498768"/>
            <a:ext cx="8535531" cy="2667000"/>
          </a:xfrm>
        </p:spPr>
        <p:txBody>
          <a:bodyPr/>
          <a:lstStyle/>
          <a:p>
            <a:pPr algn="ctr"/>
            <a:r>
              <a:rPr lang="es-AR" sz="4000" b="1" dirty="0">
                <a:ln w="17780" cmpd="sng">
                  <a:solidFill>
                    <a:sysClr val="windowText" lastClr="000000"/>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Medium ITC" pitchFamily="34" charset="0"/>
                <a:cs typeface="Arial" pitchFamily="34" charset="0"/>
              </a:rPr>
              <a:t>Introducción a la </a:t>
            </a:r>
            <a:br>
              <a:rPr lang="es-AR" sz="5000" b="1" dirty="0">
                <a:ln w="17780" cmpd="sng">
                  <a:solidFill>
                    <a:sysClr val="windowText" lastClr="000000"/>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Medium ITC" pitchFamily="34" charset="0"/>
                <a:cs typeface="Arial" pitchFamily="34" charset="0"/>
              </a:rPr>
            </a:br>
            <a:r>
              <a:rPr lang="es-AR" sz="5000" b="1" dirty="0">
                <a:ln w="17780" cmpd="sng">
                  <a:solidFill>
                    <a:sysClr val="windowText" lastClr="000000"/>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Medium ITC" pitchFamily="34" charset="0"/>
                <a:cs typeface="Arial" pitchFamily="34" charset="0"/>
              </a:rPr>
              <a:t>Lógica Proposicional</a:t>
            </a:r>
            <a:br>
              <a:rPr lang="es-AR" sz="5000" b="1" dirty="0">
                <a:ln w="17780" cmpd="sng">
                  <a:solidFill>
                    <a:sysClr val="windowText" lastClr="000000"/>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Medium ITC" pitchFamily="34" charset="0"/>
                <a:cs typeface="Arial" pitchFamily="34" charset="0"/>
              </a:rPr>
            </a:br>
            <a:endParaRPr lang="es-ES" sz="3200" b="1" dirty="0">
              <a:ln w="17780" cmpd="sng">
                <a:solidFill>
                  <a:sysClr val="windowText" lastClr="000000"/>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Medium ITC" pitchFamily="34" charset="0"/>
              <a:cs typeface="Arial" pitchFamily="34" charset="0"/>
            </a:endParaRPr>
          </a:p>
        </p:txBody>
      </p:sp>
      <p:sp>
        <p:nvSpPr>
          <p:cNvPr id="7" name="Rectángulo 6"/>
          <p:cNvSpPr/>
          <p:nvPr/>
        </p:nvSpPr>
        <p:spPr>
          <a:xfrm>
            <a:off x="113556" y="5983069"/>
            <a:ext cx="8725644" cy="584775"/>
          </a:xfrm>
          <a:prstGeom prst="rect">
            <a:avLst/>
          </a:prstGeom>
        </p:spPr>
        <p:txBody>
          <a:bodyPr wrap="square">
            <a:spAutoFit/>
          </a:bodyPr>
          <a:lstStyle/>
          <a:p>
            <a:pPr algn="r">
              <a:spcBef>
                <a:spcPct val="0"/>
              </a:spcBef>
            </a:pPr>
            <a:r>
              <a:rPr lang="es-AR" altLang="es-AR" sz="1600" dirty="0">
                <a:ln w="0">
                  <a:solidFill>
                    <a:sysClr val="windowText" lastClr="000000"/>
                  </a:solidFill>
                </a:ln>
                <a:solidFill>
                  <a:schemeClr val="accent1"/>
                </a:solidFill>
                <a:effectLst>
                  <a:outerShdw blurRad="38100" dist="25400" dir="5400000" algn="ctr" rotWithShape="0">
                    <a:srgbClr val="6E747A">
                      <a:alpha val="43000"/>
                    </a:srgbClr>
                  </a:outerShdw>
                </a:effectLst>
                <a:latin typeface="Eras Medium ITC" pitchFamily="34" charset="0"/>
                <a:cs typeface="Arial" pitchFamily="34" charset="0"/>
              </a:rPr>
              <a:t>Departamento de Informática</a:t>
            </a:r>
          </a:p>
          <a:p>
            <a:pPr algn="r">
              <a:spcBef>
                <a:spcPct val="0"/>
              </a:spcBef>
            </a:pPr>
            <a:r>
              <a:rPr lang="es-AR" altLang="es-AR" sz="1600" dirty="0">
                <a:ln w="0">
                  <a:solidFill>
                    <a:sysClr val="windowText" lastClr="000000"/>
                  </a:solidFill>
                </a:ln>
                <a:solidFill>
                  <a:schemeClr val="accent1"/>
                </a:solidFill>
                <a:effectLst>
                  <a:outerShdw blurRad="38100" dist="25400" dir="5400000" algn="ctr" rotWithShape="0">
                    <a:srgbClr val="6E747A">
                      <a:alpha val="43000"/>
                    </a:srgbClr>
                  </a:outerShdw>
                </a:effectLst>
                <a:latin typeface="Eras Medium ITC" pitchFamily="34" charset="0"/>
                <a:cs typeface="Arial" pitchFamily="34" charset="0"/>
              </a:rPr>
              <a:t>Facultad de Ciencias Físico, Matemáticas y Naturales</a:t>
            </a:r>
          </a:p>
        </p:txBody>
      </p:sp>
      <p:sp>
        <p:nvSpPr>
          <p:cNvPr id="6" name="Subtítulo 2"/>
          <p:cNvSpPr txBox="1">
            <a:spLocks/>
          </p:cNvSpPr>
          <p:nvPr/>
        </p:nvSpPr>
        <p:spPr>
          <a:xfrm>
            <a:off x="113140" y="5292432"/>
            <a:ext cx="8726060" cy="690637"/>
          </a:xfrm>
          <a:prstGeom prst="rect">
            <a:avLst/>
          </a:prstGeom>
        </p:spPr>
        <p:txBody>
          <a:bodyPr vert="horz" lIns="91440" tIns="45720" rIns="91440" bIns="45720" rtlCol="0">
            <a:normAutofit/>
          </a:bodyPr>
          <a:lstStyle/>
          <a:p>
            <a:pPr marL="0" marR="0" lvl="0" indent="0" algn="r" defTabSz="914400" rtl="0" eaLnBrk="1" fontAlgn="auto" latinLnBrk="0" hangingPunct="1">
              <a:lnSpc>
                <a:spcPct val="90000"/>
              </a:lnSpc>
              <a:spcBef>
                <a:spcPts val="0"/>
              </a:spcBef>
              <a:spcAft>
                <a:spcPts val="0"/>
              </a:spcAft>
              <a:buClrTx/>
              <a:buSzPct val="100000"/>
              <a:buFont typeface="Arial" pitchFamily="34" charset="0"/>
              <a:buNone/>
              <a:tabLst/>
              <a:defRPr/>
            </a:pPr>
            <a:r>
              <a:rPr kumimoji="0" lang="es-AR" sz="2400" i="0" u="none" strike="noStrike" kern="1200" normalizeH="0" baseline="0" noProof="0" dirty="0">
                <a:ln w="0">
                  <a:solidFill>
                    <a:sysClr val="windowText" lastClr="000000"/>
                  </a:solidFill>
                </a:ln>
                <a:solidFill>
                  <a:schemeClr val="accent1"/>
                </a:solidFill>
                <a:effectLst>
                  <a:outerShdw blurRad="38100" dist="25400" dir="5400000" algn="ctr" rotWithShape="0">
                    <a:srgbClr val="6E747A">
                      <a:alpha val="43000"/>
                    </a:srgbClr>
                  </a:outerShdw>
                </a:effectLst>
                <a:uLnTx/>
                <a:uFillTx/>
                <a:latin typeface="Eras Medium ITC" pitchFamily="34" charset="0"/>
                <a:cs typeface="Arial" pitchFamily="34" charset="0"/>
              </a:rPr>
              <a:t>Introducción a la Computación</a:t>
            </a:r>
          </a:p>
          <a:p>
            <a:pPr marL="0" marR="0" lvl="0" indent="0" algn="r" defTabSz="914400" rtl="0" eaLnBrk="1" fontAlgn="auto" latinLnBrk="0" hangingPunct="1">
              <a:lnSpc>
                <a:spcPct val="90000"/>
              </a:lnSpc>
              <a:spcBef>
                <a:spcPts val="0"/>
              </a:spcBef>
              <a:spcAft>
                <a:spcPts val="0"/>
              </a:spcAft>
              <a:buClrTx/>
              <a:buSzPct val="100000"/>
              <a:buFont typeface="Arial" pitchFamily="34" charset="0"/>
              <a:buNone/>
              <a:tabLst/>
              <a:defRPr/>
            </a:pPr>
            <a:r>
              <a:rPr kumimoji="0" lang="es-AR" i="0" u="none" strike="noStrike" kern="1200" normalizeH="0" baseline="0" noProof="0" dirty="0">
                <a:ln w="0">
                  <a:solidFill>
                    <a:sysClr val="windowText" lastClr="000000"/>
                  </a:solidFill>
                </a:ln>
                <a:solidFill>
                  <a:schemeClr val="accent1"/>
                </a:solidFill>
                <a:effectLst>
                  <a:outerShdw blurRad="38100" dist="25400" dir="5400000" algn="ctr" rotWithShape="0">
                    <a:srgbClr val="6E747A">
                      <a:alpha val="43000"/>
                    </a:srgbClr>
                  </a:outerShdw>
                </a:effectLst>
                <a:uLnTx/>
                <a:uFillTx/>
                <a:latin typeface="Eras Medium ITC" pitchFamily="34" charset="0"/>
                <a:cs typeface="Arial" pitchFamily="34" charset="0"/>
              </a:rPr>
              <a:t>Licenciatura en Cs. de la Computación</a:t>
            </a:r>
          </a:p>
        </p:txBody>
      </p:sp>
      <p:pic>
        <p:nvPicPr>
          <p:cNvPr id="8" name="4 Imagen" descr="Esta imagen corresponde al escudo de la universidad."/>
          <p:cNvPicPr>
            <a:picLocks noChangeAspect="1"/>
          </p:cNvPicPr>
          <p:nvPr/>
        </p:nvPicPr>
        <p:blipFill>
          <a:blip r:embed="rId3" cstate="print"/>
          <a:stretch>
            <a:fillRect/>
          </a:stretch>
        </p:blipFill>
        <p:spPr>
          <a:xfrm>
            <a:off x="227468" y="228600"/>
            <a:ext cx="857593" cy="1143000"/>
          </a:xfrm>
          <a:prstGeom prst="rect">
            <a:avLst/>
          </a:prstGeom>
          <a:ln>
            <a:noFill/>
          </a:ln>
          <a:effectLst>
            <a:softEdge rad="112500"/>
          </a:effectLst>
        </p:spPr>
      </p:pic>
      <p:sp>
        <p:nvSpPr>
          <p:cNvPr id="9" name="CuadroTexto 8">
            <a:extLst>
              <a:ext uri="{FF2B5EF4-FFF2-40B4-BE49-F238E27FC236}">
                <a16:creationId xmlns:a16="http://schemas.microsoft.com/office/drawing/2014/main" id="{4A9BCACC-8700-44EB-9443-C6CF39E5EDF6}"/>
              </a:ext>
            </a:extLst>
          </p:cNvPr>
          <p:cNvSpPr txBox="1"/>
          <p:nvPr/>
        </p:nvSpPr>
        <p:spPr>
          <a:xfrm>
            <a:off x="2183820" y="690265"/>
            <a:ext cx="4584700" cy="369332"/>
          </a:xfrm>
          <a:prstGeom prst="rect">
            <a:avLst/>
          </a:prstGeom>
          <a:noFill/>
        </p:spPr>
        <p:txBody>
          <a:bodyPr wrap="square">
            <a:spAutoFit/>
          </a:bodyPr>
          <a:lstStyle/>
          <a:p>
            <a:pPr algn="ctr"/>
            <a:r>
              <a:rPr lang="es-AR" dirty="0">
                <a:ln w="0">
                  <a:solidFill>
                    <a:sysClr val="windowText" lastClr="000000"/>
                  </a:solidFill>
                </a:ln>
                <a:solidFill>
                  <a:schemeClr val="accent1"/>
                </a:solidFill>
                <a:effectLst>
                  <a:outerShdw blurRad="38100" dist="25400" dir="5400000" algn="ctr" rotWithShape="0">
                    <a:srgbClr val="6E747A">
                      <a:alpha val="43000"/>
                    </a:srgbClr>
                  </a:outerShdw>
                </a:effectLst>
                <a:latin typeface="Eras Medium ITC" pitchFamily="34" charset="0"/>
                <a:cs typeface="Arial" pitchFamily="34" charset="0"/>
              </a:rPr>
              <a:t>Unidad I</a:t>
            </a:r>
            <a:endParaRPr lang="es-AR" dirty="0"/>
          </a:p>
        </p:txBody>
      </p:sp>
    </p:spTree>
    <p:extLst>
      <p:ext uri="{BB962C8B-B14F-4D97-AF65-F5344CB8AC3E}">
        <p14:creationId xmlns:p14="http://schemas.microsoft.com/office/powerpoint/2010/main" val="1920111014"/>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304800" y="1600200"/>
            <a:ext cx="8610600" cy="5181600"/>
          </a:xfrm>
          <a:solidFill>
            <a:schemeClr val="bg2"/>
          </a:solidFill>
          <a:ln>
            <a:solidFill>
              <a:schemeClr val="accent1"/>
            </a:solidFill>
          </a:ln>
        </p:spPr>
        <p:txBody>
          <a:bodyPr>
            <a:noAutofit/>
          </a:bodyPr>
          <a:lstStyle/>
          <a:p>
            <a:pPr marL="0" indent="0" algn="just">
              <a:lnSpc>
                <a:spcPct val="100000"/>
              </a:lnSpc>
              <a:buNone/>
            </a:pPr>
            <a:r>
              <a:rPr lang="es-AR" sz="2000" dirty="0">
                <a:solidFill>
                  <a:schemeClr val="tx1"/>
                </a:solidFill>
                <a:latin typeface="Arial" pitchFamily="34" charset="0"/>
                <a:cs typeface="Arial" pitchFamily="34" charset="0"/>
              </a:rPr>
              <a:t>Definido el </a:t>
            </a:r>
            <a:r>
              <a:rPr lang="es-AR" sz="2000" b="1" dirty="0">
                <a:solidFill>
                  <a:schemeClr val="tx1"/>
                </a:solidFill>
                <a:latin typeface="Arial" pitchFamily="34" charset="0"/>
                <a:cs typeface="Arial" pitchFamily="34" charset="0"/>
              </a:rPr>
              <a:t>alfabeto</a:t>
            </a:r>
            <a:r>
              <a:rPr lang="es-AR" sz="2000" dirty="0">
                <a:solidFill>
                  <a:schemeClr val="tx1"/>
                </a:solidFill>
                <a:latin typeface="Arial" pitchFamily="34" charset="0"/>
                <a:cs typeface="Arial" pitchFamily="34" charset="0"/>
              </a:rPr>
              <a:t> del lenguaje, es necesario contar con reglas gramaticales que nos permitan construir </a:t>
            </a:r>
            <a:r>
              <a:rPr lang="es-AR" sz="2000" i="1" dirty="0">
                <a:solidFill>
                  <a:schemeClr val="tx1"/>
                </a:solidFill>
                <a:latin typeface="Arial" pitchFamily="34" charset="0"/>
                <a:cs typeface="Arial" pitchFamily="34" charset="0"/>
              </a:rPr>
              <a:t>fórmulas bien formadas</a:t>
            </a:r>
            <a:r>
              <a:rPr lang="es-AR" sz="2000" dirty="0">
                <a:solidFill>
                  <a:schemeClr val="tx1"/>
                </a:solidFill>
                <a:latin typeface="Arial" pitchFamily="34" charset="0"/>
                <a:cs typeface="Arial" pitchFamily="34" charset="0"/>
              </a:rPr>
              <a:t>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a:t>
            </a:r>
            <a:endParaRPr lang="es-AR" sz="2000" b="1" dirty="0">
              <a:solidFill>
                <a:schemeClr val="tx1"/>
              </a:solidFill>
              <a:latin typeface="Arial" pitchFamily="34" charset="0"/>
              <a:cs typeface="Arial" pitchFamily="34" charset="0"/>
            </a:endParaRPr>
          </a:p>
          <a:p>
            <a:pPr marL="0" indent="0" algn="just">
              <a:lnSpc>
                <a:spcPct val="100000"/>
              </a:lnSpc>
              <a:buNone/>
            </a:pPr>
            <a:r>
              <a:rPr lang="es-AR" sz="2000" b="1" dirty="0">
                <a:solidFill>
                  <a:schemeClr val="tx1"/>
                </a:solidFill>
                <a:latin typeface="Arial" pitchFamily="34" charset="0"/>
                <a:cs typeface="Arial" pitchFamily="34" charset="0"/>
              </a:rPr>
              <a:t>Reglas:</a:t>
            </a:r>
            <a:endParaRPr lang="es-AR" sz="2000" dirty="0">
              <a:solidFill>
                <a:schemeClr val="tx1"/>
              </a:solidFill>
              <a:latin typeface="Arial" pitchFamily="34" charset="0"/>
              <a:cs typeface="Arial" pitchFamily="34" charset="0"/>
            </a:endParaRPr>
          </a:p>
          <a:p>
            <a:pPr marL="360363" indent="0" algn="just">
              <a:lnSpc>
                <a:spcPct val="150000"/>
              </a:lnSpc>
              <a:buNone/>
            </a:pPr>
            <a:r>
              <a:rPr lang="es-AR" sz="2000" dirty="0">
                <a:solidFill>
                  <a:schemeClr val="tx1"/>
                </a:solidFill>
                <a:latin typeface="Arial" pitchFamily="34" charset="0"/>
                <a:cs typeface="Arial" pitchFamily="34" charset="0"/>
              </a:rPr>
              <a:t>1. Toda variable proposicional es una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 (fórmula atómica).</a:t>
            </a:r>
          </a:p>
          <a:p>
            <a:pPr marL="360363" indent="0" algn="just">
              <a:lnSpc>
                <a:spcPct val="150000"/>
              </a:lnSpc>
              <a:buNone/>
            </a:pPr>
            <a:r>
              <a:rPr lang="es-AR" sz="2000" dirty="0">
                <a:solidFill>
                  <a:schemeClr val="tx1"/>
                </a:solidFill>
                <a:latin typeface="Arial" pitchFamily="34" charset="0"/>
                <a:cs typeface="Arial" pitchFamily="34" charset="0"/>
              </a:rPr>
              <a:t>2. Si P es una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 ~ P también es una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a:t>
            </a:r>
          </a:p>
          <a:p>
            <a:pPr marL="360363" indent="0" algn="just">
              <a:lnSpc>
                <a:spcPct val="150000"/>
              </a:lnSpc>
              <a:buNone/>
            </a:pPr>
            <a:r>
              <a:rPr lang="es-AR" sz="2000" dirty="0">
                <a:solidFill>
                  <a:schemeClr val="tx1"/>
                </a:solidFill>
                <a:latin typeface="Arial" pitchFamily="34" charset="0"/>
                <a:cs typeface="Arial" pitchFamily="34" charset="0"/>
              </a:rPr>
              <a:t>3. Si P y Q son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 las siguientes son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 </a:t>
            </a:r>
          </a:p>
          <a:p>
            <a:pPr marL="360363" indent="0" algn="just">
              <a:lnSpc>
                <a:spcPct val="150000"/>
              </a:lnSpc>
              <a:buNone/>
            </a:pPr>
            <a:r>
              <a:rPr lang="es-AR" sz="2000" dirty="0">
                <a:solidFill>
                  <a:schemeClr val="tx1"/>
                </a:solidFill>
                <a:latin typeface="Arial" pitchFamily="34" charset="0"/>
                <a:cs typeface="Arial" pitchFamily="34" charset="0"/>
              </a:rPr>
              <a:t>		(P ˄ Q)			(P ˅ Q)</a:t>
            </a:r>
          </a:p>
          <a:p>
            <a:pPr marL="360363" indent="0" algn="just">
              <a:lnSpc>
                <a:spcPct val="150000"/>
              </a:lnSpc>
              <a:buNone/>
            </a:pPr>
            <a:r>
              <a:rPr lang="es-AR" sz="2000" dirty="0">
                <a:solidFill>
                  <a:schemeClr val="tx1"/>
                </a:solidFill>
                <a:latin typeface="Arial" pitchFamily="34" charset="0"/>
                <a:cs typeface="Arial" pitchFamily="34" charset="0"/>
              </a:rPr>
              <a:t>	 	(P → Q) 		(P ↔ Q)</a:t>
            </a:r>
          </a:p>
          <a:p>
            <a:pPr marL="360363" indent="0" algn="just">
              <a:lnSpc>
                <a:spcPct val="150000"/>
              </a:lnSpc>
              <a:buNone/>
            </a:pPr>
            <a:r>
              <a:rPr lang="es-AR" sz="2000" dirty="0">
                <a:solidFill>
                  <a:schemeClr val="tx1"/>
                </a:solidFill>
                <a:latin typeface="Arial" pitchFamily="34" charset="0"/>
                <a:cs typeface="Arial" pitchFamily="34" charset="0"/>
              </a:rPr>
              <a:t>4. Todas las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 se obtienen aplicando las reglas 1, 2 y 3.</a:t>
            </a:r>
          </a:p>
        </p:txBody>
      </p:sp>
      <p:sp>
        <p:nvSpPr>
          <p:cNvPr id="5"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Sintaxis de las proposiciones</a:t>
            </a:r>
          </a:p>
        </p:txBody>
      </p:sp>
    </p:spTree>
    <p:extLst>
      <p:ext uri="{BB962C8B-B14F-4D97-AF65-F5344CB8AC3E}">
        <p14:creationId xmlns:p14="http://schemas.microsoft.com/office/powerpoint/2010/main" val="255727121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304800" y="1981200"/>
            <a:ext cx="8610600" cy="2743200"/>
          </a:xfrm>
        </p:spPr>
        <p:txBody>
          <a:bodyPr>
            <a:noAutofit/>
          </a:bodyPr>
          <a:lstStyle/>
          <a:p>
            <a:pPr algn="just">
              <a:lnSpc>
                <a:spcPct val="200000"/>
              </a:lnSpc>
            </a:pPr>
            <a:r>
              <a:rPr lang="es-AR" sz="2000" dirty="0">
                <a:solidFill>
                  <a:schemeClr val="tx1"/>
                </a:solidFill>
                <a:latin typeface="Arial" pitchFamily="34" charset="0"/>
                <a:cs typeface="Arial" pitchFamily="34" charset="0"/>
              </a:rPr>
              <a:t>La traducción del lenguaje natural al formal </a:t>
            </a:r>
            <a:r>
              <a:rPr lang="es-AR" sz="2000" b="1" dirty="0">
                <a:solidFill>
                  <a:schemeClr val="tx1"/>
                </a:solidFill>
                <a:latin typeface="Arial" pitchFamily="34" charset="0"/>
                <a:cs typeface="Arial" pitchFamily="34" charset="0"/>
              </a:rPr>
              <a:t>NO</a:t>
            </a:r>
            <a:r>
              <a:rPr lang="es-AR" sz="2000" dirty="0">
                <a:solidFill>
                  <a:schemeClr val="tx1"/>
                </a:solidFill>
                <a:latin typeface="Arial" pitchFamily="34" charset="0"/>
                <a:cs typeface="Arial" pitchFamily="34" charset="0"/>
              </a:rPr>
              <a:t> es simple.</a:t>
            </a:r>
          </a:p>
          <a:p>
            <a:pPr algn="just">
              <a:lnSpc>
                <a:spcPct val="200000"/>
              </a:lnSpc>
            </a:pPr>
            <a:r>
              <a:rPr lang="es-AR" sz="2000" dirty="0">
                <a:solidFill>
                  <a:schemeClr val="tx1"/>
                </a:solidFill>
                <a:latin typeface="Arial" pitchFamily="34" charset="0"/>
                <a:cs typeface="Arial" pitchFamily="34" charset="0"/>
              </a:rPr>
              <a:t>Tampoco hay reglas automáticas para hacerlo.</a:t>
            </a:r>
          </a:p>
          <a:p>
            <a:pPr algn="just">
              <a:lnSpc>
                <a:spcPct val="200000"/>
              </a:lnSpc>
            </a:pPr>
            <a:r>
              <a:rPr lang="es-AR" sz="2000" dirty="0">
                <a:solidFill>
                  <a:schemeClr val="tx1"/>
                </a:solidFill>
                <a:latin typeface="Arial" pitchFamily="34" charset="0"/>
                <a:cs typeface="Arial" pitchFamily="34" charset="0"/>
              </a:rPr>
              <a:t>Las reglas </a:t>
            </a:r>
            <a:r>
              <a:rPr lang="es-AR" sz="2000" b="1" dirty="0">
                <a:solidFill>
                  <a:schemeClr val="tx1"/>
                </a:solidFill>
                <a:latin typeface="Arial" pitchFamily="34" charset="0"/>
                <a:cs typeface="Arial" pitchFamily="34" charset="0"/>
              </a:rPr>
              <a:t>SON GENERALES </a:t>
            </a:r>
            <a:r>
              <a:rPr lang="es-AR" sz="2000" dirty="0">
                <a:solidFill>
                  <a:schemeClr val="tx1"/>
                </a:solidFill>
                <a:latin typeface="Arial" pitchFamily="34" charset="0"/>
                <a:cs typeface="Arial" pitchFamily="34" charset="0"/>
              </a:rPr>
              <a:t>combinadas con la </a:t>
            </a:r>
            <a:r>
              <a:rPr lang="es-AR" sz="2000" b="1" dirty="0">
                <a:solidFill>
                  <a:schemeClr val="tx1"/>
                </a:solidFill>
                <a:latin typeface="Arial" pitchFamily="34" charset="0"/>
                <a:cs typeface="Arial" pitchFamily="34" charset="0"/>
              </a:rPr>
              <a:t>INTUICIÓN</a:t>
            </a:r>
            <a:r>
              <a:rPr lang="es-AR" sz="2000" dirty="0">
                <a:solidFill>
                  <a:schemeClr val="tx1"/>
                </a:solidFill>
                <a:latin typeface="Arial" pitchFamily="34" charset="0"/>
                <a:cs typeface="Arial" pitchFamily="34" charset="0"/>
              </a:rPr>
              <a:t>.</a:t>
            </a:r>
          </a:p>
        </p:txBody>
      </p:sp>
      <p:sp>
        <p:nvSpPr>
          <p:cNvPr id="2" name="1 Rectángulo"/>
          <p:cNvSpPr/>
          <p:nvPr/>
        </p:nvSpPr>
        <p:spPr>
          <a:xfrm>
            <a:off x="1295400" y="4876800"/>
            <a:ext cx="6934200" cy="707886"/>
          </a:xfrm>
          <a:prstGeom prst="rect">
            <a:avLst/>
          </a:prstGeom>
        </p:spPr>
        <p:txBody>
          <a:bodyPr wrap="square">
            <a:spAutoFit/>
          </a:bodyPr>
          <a:lstStyle/>
          <a:p>
            <a:r>
              <a:rPr lang="es-AR" sz="2000" dirty="0">
                <a:latin typeface="Arial" pitchFamily="34" charset="0"/>
                <a:cs typeface="Arial" pitchFamily="34" charset="0"/>
              </a:rPr>
              <a:t>A continuación, se muestran equivalencias más utilizadas entre las </a:t>
            </a:r>
            <a:r>
              <a:rPr lang="es-AR" sz="2000" u="sng" dirty="0">
                <a:latin typeface="Arial" pitchFamily="34" charset="0"/>
                <a:cs typeface="Arial" pitchFamily="34" charset="0"/>
              </a:rPr>
              <a:t>conectivas lógicas</a:t>
            </a:r>
            <a:r>
              <a:rPr lang="es-AR" sz="2000" dirty="0">
                <a:latin typeface="Arial" pitchFamily="34" charset="0"/>
                <a:cs typeface="Arial" pitchFamily="34" charset="0"/>
              </a:rPr>
              <a:t> y las </a:t>
            </a:r>
            <a:r>
              <a:rPr lang="es-AR" sz="2000" u="sng" dirty="0">
                <a:latin typeface="Arial" pitchFamily="34" charset="0"/>
                <a:cs typeface="Arial" pitchFamily="34" charset="0"/>
              </a:rPr>
              <a:t>lingüísticas</a:t>
            </a:r>
            <a:r>
              <a:rPr lang="es-AR" sz="2000" dirty="0">
                <a:latin typeface="Arial" pitchFamily="34" charset="0"/>
                <a:cs typeface="Arial" pitchFamily="34" charset="0"/>
              </a:rPr>
              <a:t>.</a:t>
            </a:r>
          </a:p>
        </p:txBody>
      </p:sp>
      <p:sp>
        <p:nvSpPr>
          <p:cNvPr id="5"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Construcción de enunciados en el Cálculo Proposicional</a:t>
            </a:r>
          </a:p>
        </p:txBody>
      </p:sp>
    </p:spTree>
    <p:extLst>
      <p:ext uri="{BB962C8B-B14F-4D97-AF65-F5344CB8AC3E}">
        <p14:creationId xmlns:p14="http://schemas.microsoft.com/office/powerpoint/2010/main" val="359241590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304800" y="1524000"/>
            <a:ext cx="3581400" cy="5105400"/>
          </a:xfrm>
          <a:solidFill>
            <a:schemeClr val="bg2"/>
          </a:solidFill>
        </p:spPr>
        <p:txBody>
          <a:bodyPr>
            <a:noAutofit/>
          </a:bodyPr>
          <a:lstStyle/>
          <a:p>
            <a:pPr marL="0" indent="0" algn="just">
              <a:lnSpc>
                <a:spcPct val="100000"/>
              </a:lnSpc>
              <a:spcBef>
                <a:spcPts val="600"/>
              </a:spcBef>
              <a:buNone/>
            </a:pPr>
            <a:r>
              <a:rPr lang="es-AR" sz="1800" b="1" dirty="0">
                <a:solidFill>
                  <a:schemeClr val="tx1"/>
                </a:solidFill>
                <a:latin typeface="Arial" panose="020B0604020202020204" pitchFamily="34" charset="0"/>
                <a:cs typeface="Arial" panose="020B0604020202020204" pitchFamily="34" charset="0"/>
              </a:rPr>
              <a:t>~ P</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No P</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No es el caso de P</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No es cierto que P</a:t>
            </a:r>
          </a:p>
          <a:p>
            <a:pPr marL="0" indent="0" algn="just">
              <a:lnSpc>
                <a:spcPct val="100000"/>
              </a:lnSpc>
              <a:spcBef>
                <a:spcPts val="600"/>
              </a:spcBef>
              <a:buNone/>
            </a:pPr>
            <a:endParaRPr lang="es-AR" sz="1800" b="1" dirty="0">
              <a:solidFill>
                <a:schemeClr val="tx1"/>
              </a:solidFill>
              <a:latin typeface="Arial" pitchFamily="34" charset="0"/>
              <a:cs typeface="Arial" pitchFamily="34" charset="0"/>
            </a:endParaRPr>
          </a:p>
          <a:p>
            <a:pPr marL="0" indent="0" algn="just">
              <a:lnSpc>
                <a:spcPct val="100000"/>
              </a:lnSpc>
              <a:spcBef>
                <a:spcPts val="600"/>
              </a:spcBef>
              <a:buNone/>
            </a:pPr>
            <a:r>
              <a:rPr lang="es-AR" sz="1800" b="1" dirty="0">
                <a:solidFill>
                  <a:schemeClr val="tx1"/>
                </a:solidFill>
                <a:latin typeface="Arial" pitchFamily="34" charset="0"/>
                <a:cs typeface="Arial" pitchFamily="34" charset="0"/>
              </a:rPr>
              <a:t>(P ˄ Q)</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P y Q</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P pero Q</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P aunque Q</a:t>
            </a:r>
          </a:p>
          <a:p>
            <a:pPr marL="0" indent="0" algn="just">
              <a:lnSpc>
                <a:spcPct val="100000"/>
              </a:lnSpc>
              <a:spcBef>
                <a:spcPts val="600"/>
              </a:spcBef>
              <a:buNone/>
            </a:pPr>
            <a:endParaRPr lang="es-AR" sz="1800" b="1" dirty="0">
              <a:solidFill>
                <a:schemeClr val="tx1"/>
              </a:solidFill>
              <a:latin typeface="Arial" pitchFamily="34" charset="0"/>
              <a:cs typeface="Arial" pitchFamily="34" charset="0"/>
            </a:endParaRPr>
          </a:p>
          <a:p>
            <a:pPr marL="0" indent="0" algn="just">
              <a:lnSpc>
                <a:spcPct val="100000"/>
              </a:lnSpc>
              <a:spcBef>
                <a:spcPts val="600"/>
              </a:spcBef>
              <a:buNone/>
            </a:pPr>
            <a:r>
              <a:rPr lang="es-AR" sz="1800" b="1" dirty="0">
                <a:solidFill>
                  <a:schemeClr val="tx1"/>
                </a:solidFill>
                <a:latin typeface="Arial" pitchFamily="34" charset="0"/>
                <a:cs typeface="Arial" pitchFamily="34" charset="0"/>
              </a:rPr>
              <a:t>(P ˅ Q)</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P o Q</a:t>
            </a:r>
          </a:p>
          <a:p>
            <a:pPr marL="735013" indent="-285750" algn="just">
              <a:lnSpc>
                <a:spcPct val="100000"/>
              </a:lnSpc>
              <a:spcBef>
                <a:spcPts val="600"/>
              </a:spcBef>
              <a:buFont typeface="Arial" panose="020B0604020202020204" pitchFamily="34" charset="0"/>
              <a:buChar char="•"/>
            </a:pPr>
            <a:r>
              <a:rPr lang="es-AR" sz="1800" dirty="0">
                <a:solidFill>
                  <a:schemeClr val="tx1"/>
                </a:solidFill>
                <a:latin typeface="Arial" pitchFamily="34" charset="0"/>
                <a:cs typeface="Arial" pitchFamily="34" charset="0"/>
              </a:rPr>
              <a:t>Ya P ya Q ya ambos</a:t>
            </a:r>
          </a:p>
          <a:p>
            <a:pPr marL="0" indent="0" algn="just">
              <a:lnSpc>
                <a:spcPct val="100000"/>
              </a:lnSpc>
              <a:spcBef>
                <a:spcPts val="600"/>
              </a:spcBef>
              <a:buNone/>
            </a:pPr>
            <a:endParaRPr lang="es-AR" sz="1800" dirty="0">
              <a:solidFill>
                <a:schemeClr val="tx1"/>
              </a:solidFill>
              <a:latin typeface="Arial" pitchFamily="34" charset="0"/>
              <a:cs typeface="Arial" pitchFamily="34" charset="0"/>
            </a:endParaRPr>
          </a:p>
          <a:p>
            <a:pPr marL="0" indent="0" algn="just">
              <a:lnSpc>
                <a:spcPct val="100000"/>
              </a:lnSpc>
              <a:spcBef>
                <a:spcPts val="600"/>
              </a:spcBef>
              <a:buNone/>
            </a:pPr>
            <a:endParaRPr lang="es-AR" sz="1800" b="1" dirty="0">
              <a:solidFill>
                <a:schemeClr val="tx1"/>
              </a:solidFill>
              <a:latin typeface="Arial" pitchFamily="34" charset="0"/>
              <a:cs typeface="Arial" pitchFamily="34" charset="0"/>
            </a:endParaRPr>
          </a:p>
        </p:txBody>
      </p:sp>
      <p:sp>
        <p:nvSpPr>
          <p:cNvPr id="5" name="Marcador de contenido 13"/>
          <p:cNvSpPr txBox="1">
            <a:spLocks/>
          </p:cNvSpPr>
          <p:nvPr/>
        </p:nvSpPr>
        <p:spPr>
          <a:xfrm>
            <a:off x="3200400" y="1519992"/>
            <a:ext cx="5943600" cy="5123918"/>
          </a:xfrm>
          <a:prstGeom prst="rect">
            <a:avLst/>
          </a:prstGeom>
          <a:solidFill>
            <a:schemeClr val="bg2"/>
          </a:solidFill>
        </p:spPr>
        <p:txBody>
          <a:bodyPr vert="horz" lIns="91440" tIns="45720" rIns="91440" bIns="45720" rtlCol="0">
            <a:noAutofit/>
          </a:bodyPr>
          <a:lstStyle>
            <a:lvl1pPr marL="274320" indent="-274320" algn="l" defTabSz="914400" rtl="0" eaLnBrk="1" latinLnBrk="0" hangingPunct="1">
              <a:lnSpc>
                <a:spcPct val="90000"/>
              </a:lnSpc>
              <a:spcBef>
                <a:spcPts val="1800"/>
              </a:spcBef>
              <a:buSzPct val="100000"/>
              <a:buFont typeface="Arial" pitchFamily="34" charset="0"/>
              <a:buChar char="▪"/>
              <a:defRPr lang="es-ES" sz="2400" kern="1200">
                <a:solidFill>
                  <a:schemeClr val="tx1"/>
                </a:solidFill>
                <a:latin typeface="+mn-lt"/>
                <a:ea typeface="+mn-ea"/>
                <a:cs typeface="+mn-cs"/>
              </a:defRPr>
            </a:lvl1pPr>
            <a:lvl2pPr marL="548640" indent="-274320" algn="l" defTabSz="914400" rtl="0" eaLnBrk="1" latinLnBrk="0" hangingPunct="1">
              <a:lnSpc>
                <a:spcPct val="90000"/>
              </a:lnSpc>
              <a:spcBef>
                <a:spcPts val="600"/>
              </a:spcBef>
              <a:buSzPct val="100000"/>
              <a:buFont typeface="Consolas" pitchFamily="49" charset="0"/>
              <a:buChar char="–"/>
              <a:defRPr lang="es-ES"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SzPct val="100000"/>
              <a:buFont typeface="Arial" pitchFamily="34" charset="0"/>
              <a:buChar char="▪"/>
              <a:defRPr lang="es-ES" sz="1800" kern="1200">
                <a:solidFill>
                  <a:schemeClr val="tx1"/>
                </a:solidFill>
                <a:latin typeface="+mn-lt"/>
                <a:ea typeface="+mn-ea"/>
                <a:cs typeface="+mn-cs"/>
              </a:defRPr>
            </a:lvl3pPr>
            <a:lvl4pPr marL="1005840" indent="-228600" algn="l" defTabSz="914400" rtl="0" eaLnBrk="1" latinLnBrk="0" hangingPunct="1">
              <a:lnSpc>
                <a:spcPct val="90000"/>
              </a:lnSpc>
              <a:spcBef>
                <a:spcPts val="600"/>
              </a:spcBef>
              <a:buSzPct val="100000"/>
              <a:buFont typeface="Consolas" pitchFamily="49" charset="0"/>
              <a:buChar char="–"/>
              <a:defRPr lang="es-ES" sz="1600" kern="1200">
                <a:solidFill>
                  <a:schemeClr val="tx1"/>
                </a:solidFill>
                <a:latin typeface="+mn-lt"/>
                <a:ea typeface="+mn-ea"/>
                <a:cs typeface="+mn-cs"/>
              </a:defRPr>
            </a:lvl4pPr>
            <a:lvl5pPr marL="1234440" indent="-228600" algn="l" defTabSz="914400" rtl="0" eaLnBrk="1" latinLnBrk="0" hangingPunct="1">
              <a:lnSpc>
                <a:spcPct val="90000"/>
              </a:lnSpc>
              <a:spcBef>
                <a:spcPts val="600"/>
              </a:spcBef>
              <a:buSzPct val="100000"/>
              <a:buFont typeface="Arial" pitchFamily="34" charset="0"/>
              <a:buChar char="▪"/>
              <a:defRPr lang="es-ES" sz="1600" kern="1200">
                <a:solidFill>
                  <a:schemeClr val="tx1"/>
                </a:solidFill>
                <a:latin typeface="+mn-lt"/>
                <a:ea typeface="+mn-ea"/>
                <a:cs typeface="+mn-cs"/>
              </a:defRPr>
            </a:lvl5pPr>
            <a:lvl6pPr marL="14630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6pPr>
            <a:lvl7pPr marL="16916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7pPr>
            <a:lvl8pPr marL="19202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8pPr>
            <a:lvl9pPr marL="21488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9pPr>
          </a:lstStyle>
          <a:p>
            <a:pPr marL="0" indent="0" algn="just">
              <a:lnSpc>
                <a:spcPct val="100000"/>
              </a:lnSpc>
              <a:spcBef>
                <a:spcPts val="600"/>
              </a:spcBef>
              <a:buNone/>
            </a:pPr>
            <a:r>
              <a:rPr lang="es-AR" sz="1800" b="1" dirty="0">
                <a:latin typeface="Arial" panose="020B0604020202020204" pitchFamily="34" charset="0"/>
                <a:cs typeface="Arial" panose="020B0604020202020204" pitchFamily="34" charset="0"/>
              </a:rPr>
              <a:t>(P →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Si P entonces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Q si P                                          • P implica a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Cada vez que P, Q                      • Q porque P</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A no ser que Q no P                    • Cuando P,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En caso de que P tendrá sentido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Es suficiente P para que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Siempre que P entonces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Es necesario Q para que P</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No P a menos que Q</a:t>
            </a:r>
          </a:p>
          <a:p>
            <a:pPr marL="0" indent="0" algn="just">
              <a:lnSpc>
                <a:spcPct val="100000"/>
              </a:lnSpc>
              <a:spcBef>
                <a:spcPts val="600"/>
              </a:spcBef>
              <a:buNone/>
            </a:pPr>
            <a:r>
              <a:rPr lang="es-AR" sz="1800" b="1" dirty="0">
                <a:latin typeface="Arial" panose="020B0604020202020204" pitchFamily="34" charset="0"/>
                <a:cs typeface="Arial" panose="020B0604020202020204" pitchFamily="34" charset="0"/>
              </a:rPr>
              <a:t>(P ↔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P si y sólo si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P cuando y sólo cuando Q</a:t>
            </a:r>
          </a:p>
          <a:p>
            <a:pPr marL="735013" indent="-285750" algn="just">
              <a:lnSpc>
                <a:spcPct val="100000"/>
              </a:lnSpc>
              <a:spcBef>
                <a:spcPts val="600"/>
              </a:spcBef>
              <a:buFont typeface="Arial" panose="020B0604020202020204" pitchFamily="34" charset="0"/>
              <a:buChar char="•"/>
            </a:pPr>
            <a:r>
              <a:rPr lang="es-AR" sz="1800" dirty="0">
                <a:latin typeface="Arial" pitchFamily="34" charset="0"/>
                <a:cs typeface="Arial" pitchFamily="34" charset="0"/>
              </a:rPr>
              <a:t>P es condición suficiente y necesaria para que Q</a:t>
            </a:r>
          </a:p>
        </p:txBody>
      </p:sp>
      <p:sp>
        <p:nvSpPr>
          <p:cNvPr id="7" name="1 Título"/>
          <p:cNvSpPr txBox="1">
            <a:spLocks/>
          </p:cNvSpPr>
          <p:nvPr/>
        </p:nvSpPr>
        <p:spPr>
          <a:xfrm>
            <a:off x="1945201" y="22860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Construcción de enunciados en el Cálculo Proposicional</a:t>
            </a:r>
          </a:p>
        </p:txBody>
      </p:sp>
    </p:spTree>
    <p:extLst>
      <p:ext uri="{BB962C8B-B14F-4D97-AF65-F5344CB8AC3E}">
        <p14:creationId xmlns:p14="http://schemas.microsoft.com/office/powerpoint/2010/main" val="364499926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304800" y="1752600"/>
            <a:ext cx="8610600" cy="838200"/>
          </a:xfrm>
        </p:spPr>
        <p:txBody>
          <a:bodyPr>
            <a:noAutofit/>
          </a:bodyPr>
          <a:lstStyle/>
          <a:p>
            <a:pPr marL="0" indent="0" algn="just">
              <a:lnSpc>
                <a:spcPct val="200000"/>
              </a:lnSpc>
              <a:buNone/>
            </a:pPr>
            <a:r>
              <a:rPr lang="es-AR" sz="2000" dirty="0">
                <a:solidFill>
                  <a:schemeClr val="tx1"/>
                </a:solidFill>
                <a:latin typeface="Arial" pitchFamily="34" charset="0"/>
                <a:cs typeface="Arial" pitchFamily="34" charset="0"/>
              </a:rPr>
              <a:t>Proceso de traducción de una frase en lenguaje natural a una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a:t>
            </a:r>
          </a:p>
        </p:txBody>
      </p:sp>
      <p:sp>
        <p:nvSpPr>
          <p:cNvPr id="5"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Construcción de enunciados en el Cálculo Proposicional</a:t>
            </a:r>
          </a:p>
        </p:txBody>
      </p:sp>
      <p:graphicFrame>
        <p:nvGraphicFramePr>
          <p:cNvPr id="3" name="2 Diagrama" descr="Pasos a seguir en la traducción de una frase en lenguaje natural a una fórmula bien formada"/>
          <p:cNvGraphicFramePr/>
          <p:nvPr>
            <p:extLst>
              <p:ext uri="{D42A27DB-BD31-4B8C-83A1-F6EECF244321}">
                <p14:modId xmlns:p14="http://schemas.microsoft.com/office/powerpoint/2010/main" val="1110792311"/>
              </p:ext>
            </p:extLst>
          </p:nvPr>
        </p:nvGraphicFramePr>
        <p:xfrm>
          <a:off x="609600" y="2743200"/>
          <a:ext cx="7924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86408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3">
            <a:extLst>
              <a:ext uri="{FF2B5EF4-FFF2-40B4-BE49-F238E27FC236}">
                <a16:creationId xmlns:a16="http://schemas.microsoft.com/office/drawing/2014/main" id="{C94916AC-2B46-47B5-BF9C-713B04F70CD8}"/>
              </a:ext>
            </a:extLst>
          </p:cNvPr>
          <p:cNvSpPr txBox="1">
            <a:spLocks/>
          </p:cNvSpPr>
          <p:nvPr/>
        </p:nvSpPr>
        <p:spPr>
          <a:xfrm>
            <a:off x="304800" y="1600200"/>
            <a:ext cx="8610600" cy="5181600"/>
          </a:xfrm>
          <a:prstGeom prst="rect">
            <a:avLst/>
          </a:prstGeom>
          <a:solidFill>
            <a:schemeClr val="bg2"/>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endParaRPr lang="es-AR" sz="2000" dirty="0">
              <a:latin typeface="Arial" pitchFamily="34" charset="0"/>
              <a:cs typeface="Arial" pitchFamily="34" charset="0"/>
            </a:endParaRPr>
          </a:p>
        </p:txBody>
      </p:sp>
      <p:pic>
        <p:nvPicPr>
          <p:cNvPr id="5" name="Imagen 4">
            <a:extLst>
              <a:ext uri="{FF2B5EF4-FFF2-40B4-BE49-F238E27FC236}">
                <a16:creationId xmlns:a16="http://schemas.microsoft.com/office/drawing/2014/main" id="{2BC2E2B1-053D-4512-82C2-3AB2970D951B}"/>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rcRect l="23156" r="24744"/>
          <a:stretch/>
        </p:blipFill>
        <p:spPr>
          <a:xfrm>
            <a:off x="304800" y="1828800"/>
            <a:ext cx="685800" cy="1143000"/>
          </a:xfrm>
          <a:prstGeom prst="rect">
            <a:avLst/>
          </a:prstGeom>
          <a:ln>
            <a:noFill/>
          </a:ln>
        </p:spPr>
      </p:pic>
      <p:sp>
        <p:nvSpPr>
          <p:cNvPr id="6" name="Marcador de contenido 13"/>
          <p:cNvSpPr>
            <a:spLocks noGrp="1"/>
          </p:cNvSpPr>
          <p:nvPr>
            <p:ph idx="1"/>
          </p:nvPr>
        </p:nvSpPr>
        <p:spPr>
          <a:xfrm>
            <a:off x="990600" y="1600200"/>
            <a:ext cx="7924800" cy="3962400"/>
          </a:xfrm>
        </p:spPr>
        <p:txBody>
          <a:bodyPr>
            <a:noAutofit/>
          </a:bodyPr>
          <a:lstStyle/>
          <a:p>
            <a:pPr marL="0" indent="0" algn="just">
              <a:lnSpc>
                <a:spcPct val="200000"/>
              </a:lnSpc>
              <a:buNone/>
            </a:pPr>
            <a:r>
              <a:rPr lang="es-AR" sz="2000" dirty="0">
                <a:solidFill>
                  <a:schemeClr val="tx1"/>
                </a:solidFill>
                <a:latin typeface="Arial" pitchFamily="34" charset="0"/>
                <a:cs typeface="Arial" pitchFamily="34" charset="0"/>
              </a:rPr>
              <a:t>Cuando un enunciado se traduce al lenguaje simbólico, lo que queda es su </a:t>
            </a:r>
            <a:r>
              <a:rPr lang="es-AR" sz="2000" b="1" dirty="0">
                <a:solidFill>
                  <a:schemeClr val="tx1"/>
                </a:solidFill>
                <a:latin typeface="Arial" pitchFamily="34" charset="0"/>
                <a:cs typeface="Arial" pitchFamily="34" charset="0"/>
              </a:rPr>
              <a:t>estructura lógica</a:t>
            </a:r>
            <a:r>
              <a:rPr lang="es-AR" sz="2000" dirty="0">
                <a:solidFill>
                  <a:schemeClr val="tx1"/>
                </a:solidFill>
                <a:latin typeface="Arial" pitchFamily="34" charset="0"/>
                <a:cs typeface="Arial" pitchFamily="34" charset="0"/>
              </a:rPr>
              <a:t>, que puede ser común a varios enunciados diferentes. </a:t>
            </a:r>
          </a:p>
          <a:p>
            <a:pPr marL="0" indent="0" algn="just">
              <a:lnSpc>
                <a:spcPct val="200000"/>
              </a:lnSpc>
              <a:buNone/>
            </a:pPr>
            <a:r>
              <a:rPr lang="es-AR" sz="2000" dirty="0">
                <a:solidFill>
                  <a:schemeClr val="tx1"/>
                </a:solidFill>
                <a:latin typeface="Arial" pitchFamily="34" charset="0"/>
                <a:cs typeface="Arial" pitchFamily="34" charset="0"/>
              </a:rPr>
              <a:t>Así se analizan las formas de razonamiento, ya que un razonamiento tiene que ver con la estructura lógica de los enunciados de la argumentación y no con su significado.</a:t>
            </a:r>
          </a:p>
        </p:txBody>
      </p:sp>
      <p:sp>
        <p:nvSpPr>
          <p:cNvPr id="9" name="1 Título"/>
          <p:cNvSpPr txBox="1">
            <a:spLocks/>
          </p:cNvSpPr>
          <p:nvPr/>
        </p:nvSpPr>
        <p:spPr>
          <a:xfrm>
            <a:off x="1945201" y="22860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Construcción de enunciados en el Cálculo Proposicional</a:t>
            </a:r>
          </a:p>
        </p:txBody>
      </p:sp>
    </p:spTree>
    <p:extLst>
      <p:ext uri="{BB962C8B-B14F-4D97-AF65-F5344CB8AC3E}">
        <p14:creationId xmlns:p14="http://schemas.microsoft.com/office/powerpoint/2010/main" val="277289499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3">
            <a:extLst>
              <a:ext uri="{FF2B5EF4-FFF2-40B4-BE49-F238E27FC236}">
                <a16:creationId xmlns:a16="http://schemas.microsoft.com/office/drawing/2014/main" id="{7A4AEE32-862D-4DE7-A1F0-0F7C4092BB08}"/>
              </a:ext>
            </a:extLst>
          </p:cNvPr>
          <p:cNvSpPr txBox="1">
            <a:spLocks/>
          </p:cNvSpPr>
          <p:nvPr/>
        </p:nvSpPr>
        <p:spPr>
          <a:xfrm>
            <a:off x="304800" y="1600200"/>
            <a:ext cx="8610600" cy="5181600"/>
          </a:xfrm>
          <a:prstGeom prst="rect">
            <a:avLst/>
          </a:prstGeom>
          <a:solidFill>
            <a:schemeClr val="bg2"/>
          </a:solidFill>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endParaRPr lang="es-AR" sz="2000" dirty="0">
              <a:latin typeface="Arial" pitchFamily="34" charset="0"/>
              <a:cs typeface="Arial" pitchFamily="34" charset="0"/>
            </a:endParaRPr>
          </a:p>
        </p:txBody>
      </p:sp>
      <p:sp>
        <p:nvSpPr>
          <p:cNvPr id="9" name="Marcador de contenido 13"/>
          <p:cNvSpPr txBox="1">
            <a:spLocks/>
          </p:cNvSpPr>
          <p:nvPr/>
        </p:nvSpPr>
        <p:spPr>
          <a:xfrm>
            <a:off x="304800" y="5410200"/>
            <a:ext cx="8610600" cy="762000"/>
          </a:xfrm>
          <a:prstGeom prst="rect">
            <a:avLst/>
          </a:prstGeom>
          <a:solidFill>
            <a:schemeClr val="bg2"/>
          </a:solidFill>
        </p:spPr>
        <p:txBody>
          <a:bodyPr vert="horz" lIns="91440" tIns="45720" rIns="91440" bIns="45720" rtlCol="0">
            <a:noAutofit/>
          </a:bodyPr>
          <a:lstStyle>
            <a:lvl1pPr marL="274320" indent="-274320" algn="l" defTabSz="914400" rtl="0" eaLnBrk="1" latinLnBrk="0" hangingPunct="1">
              <a:lnSpc>
                <a:spcPct val="90000"/>
              </a:lnSpc>
              <a:spcBef>
                <a:spcPts val="1800"/>
              </a:spcBef>
              <a:buSzPct val="100000"/>
              <a:buFont typeface="Arial" pitchFamily="34" charset="0"/>
              <a:buChar char="▪"/>
              <a:defRPr lang="es-ES" sz="2400" kern="1200">
                <a:solidFill>
                  <a:schemeClr val="tx1"/>
                </a:solidFill>
                <a:latin typeface="+mn-lt"/>
                <a:ea typeface="+mn-ea"/>
                <a:cs typeface="+mn-cs"/>
              </a:defRPr>
            </a:lvl1pPr>
            <a:lvl2pPr marL="548640" indent="-274320" algn="l" defTabSz="914400" rtl="0" eaLnBrk="1" latinLnBrk="0" hangingPunct="1">
              <a:lnSpc>
                <a:spcPct val="90000"/>
              </a:lnSpc>
              <a:spcBef>
                <a:spcPts val="600"/>
              </a:spcBef>
              <a:buSzPct val="100000"/>
              <a:buFont typeface="Consolas" pitchFamily="49" charset="0"/>
              <a:buChar char="–"/>
              <a:defRPr lang="es-ES"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SzPct val="100000"/>
              <a:buFont typeface="Arial" pitchFamily="34" charset="0"/>
              <a:buChar char="▪"/>
              <a:defRPr lang="es-ES" sz="1800" kern="1200">
                <a:solidFill>
                  <a:schemeClr val="tx1"/>
                </a:solidFill>
                <a:latin typeface="+mn-lt"/>
                <a:ea typeface="+mn-ea"/>
                <a:cs typeface="+mn-cs"/>
              </a:defRPr>
            </a:lvl3pPr>
            <a:lvl4pPr marL="1005840" indent="-228600" algn="l" defTabSz="914400" rtl="0" eaLnBrk="1" latinLnBrk="0" hangingPunct="1">
              <a:lnSpc>
                <a:spcPct val="90000"/>
              </a:lnSpc>
              <a:spcBef>
                <a:spcPts val="600"/>
              </a:spcBef>
              <a:buSzPct val="100000"/>
              <a:buFont typeface="Consolas" pitchFamily="49" charset="0"/>
              <a:buChar char="–"/>
              <a:defRPr lang="es-ES" sz="1600" kern="1200">
                <a:solidFill>
                  <a:schemeClr val="tx1"/>
                </a:solidFill>
                <a:latin typeface="+mn-lt"/>
                <a:ea typeface="+mn-ea"/>
                <a:cs typeface="+mn-cs"/>
              </a:defRPr>
            </a:lvl4pPr>
            <a:lvl5pPr marL="1234440" indent="-228600" algn="l" defTabSz="914400" rtl="0" eaLnBrk="1" latinLnBrk="0" hangingPunct="1">
              <a:lnSpc>
                <a:spcPct val="90000"/>
              </a:lnSpc>
              <a:spcBef>
                <a:spcPts val="600"/>
              </a:spcBef>
              <a:buSzPct val="100000"/>
              <a:buFont typeface="Arial" pitchFamily="34" charset="0"/>
              <a:buChar char="▪"/>
              <a:defRPr lang="es-ES" sz="1600" kern="1200">
                <a:solidFill>
                  <a:schemeClr val="tx1"/>
                </a:solidFill>
                <a:latin typeface="+mn-lt"/>
                <a:ea typeface="+mn-ea"/>
                <a:cs typeface="+mn-cs"/>
              </a:defRPr>
            </a:lvl5pPr>
            <a:lvl6pPr marL="14630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6pPr>
            <a:lvl7pPr marL="16916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7pPr>
            <a:lvl8pPr marL="19202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8pPr>
            <a:lvl9pPr marL="21488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9pPr>
          </a:lstStyle>
          <a:p>
            <a:pPr marL="0" indent="0" algn="just">
              <a:lnSpc>
                <a:spcPct val="100000"/>
              </a:lnSpc>
              <a:buNone/>
            </a:pPr>
            <a:r>
              <a:rPr lang="es-AR" sz="2000" dirty="0">
                <a:latin typeface="Arial" pitchFamily="34" charset="0"/>
                <a:cs typeface="Arial" pitchFamily="34" charset="0"/>
              </a:rPr>
              <a:t>El </a:t>
            </a:r>
            <a:r>
              <a:rPr lang="es-AR" sz="2000" i="1" dirty="0">
                <a:solidFill>
                  <a:schemeClr val="accent1"/>
                </a:solidFill>
                <a:latin typeface="Arial" pitchFamily="34" charset="0"/>
                <a:cs typeface="Arial" pitchFamily="34" charset="0"/>
              </a:rPr>
              <a:t>significado de una conectiva </a:t>
            </a:r>
            <a:r>
              <a:rPr lang="es-AR" sz="2000" dirty="0">
                <a:latin typeface="Arial" pitchFamily="34" charset="0"/>
                <a:cs typeface="Arial" pitchFamily="34" charset="0"/>
              </a:rPr>
              <a:t>se define a través de una </a:t>
            </a:r>
            <a:r>
              <a:rPr lang="es-AR" sz="2000" u="sng" dirty="0">
                <a:latin typeface="Arial" pitchFamily="34" charset="0"/>
                <a:cs typeface="Arial" pitchFamily="34" charset="0"/>
              </a:rPr>
              <a:t>tabla de verdad </a:t>
            </a:r>
            <a:r>
              <a:rPr lang="es-AR" sz="2000" dirty="0">
                <a:latin typeface="Arial" pitchFamily="34" charset="0"/>
                <a:cs typeface="Arial" pitchFamily="34" charset="0"/>
              </a:rPr>
              <a:t>para dicha conectiva.</a:t>
            </a:r>
          </a:p>
        </p:txBody>
      </p:sp>
      <p:sp>
        <p:nvSpPr>
          <p:cNvPr id="8" name="Marcador de contenido 13"/>
          <p:cNvSpPr txBox="1">
            <a:spLocks/>
          </p:cNvSpPr>
          <p:nvPr/>
        </p:nvSpPr>
        <p:spPr>
          <a:xfrm>
            <a:off x="304800" y="4343400"/>
            <a:ext cx="8610600" cy="838200"/>
          </a:xfrm>
          <a:prstGeom prst="rect">
            <a:avLst/>
          </a:prstGeom>
          <a:solidFill>
            <a:schemeClr val="bg2"/>
          </a:solidFill>
        </p:spPr>
        <p:txBody>
          <a:bodyPr vert="horz" lIns="91440" tIns="45720" rIns="91440" bIns="45720" rtlCol="0">
            <a:noAutofit/>
          </a:bodyPr>
          <a:lstStyle>
            <a:lvl1pPr marL="274320" indent="-274320" algn="l" defTabSz="914400" rtl="0" eaLnBrk="1" latinLnBrk="0" hangingPunct="1">
              <a:lnSpc>
                <a:spcPct val="90000"/>
              </a:lnSpc>
              <a:spcBef>
                <a:spcPts val="1800"/>
              </a:spcBef>
              <a:buSzPct val="100000"/>
              <a:buFont typeface="Arial" pitchFamily="34" charset="0"/>
              <a:buChar char="▪"/>
              <a:defRPr lang="es-ES" sz="2400" kern="1200">
                <a:solidFill>
                  <a:schemeClr val="tx1"/>
                </a:solidFill>
                <a:latin typeface="+mn-lt"/>
                <a:ea typeface="+mn-ea"/>
                <a:cs typeface="+mn-cs"/>
              </a:defRPr>
            </a:lvl1pPr>
            <a:lvl2pPr marL="548640" indent="-274320" algn="l" defTabSz="914400" rtl="0" eaLnBrk="1" latinLnBrk="0" hangingPunct="1">
              <a:lnSpc>
                <a:spcPct val="90000"/>
              </a:lnSpc>
              <a:spcBef>
                <a:spcPts val="600"/>
              </a:spcBef>
              <a:buSzPct val="100000"/>
              <a:buFont typeface="Consolas" pitchFamily="49" charset="0"/>
              <a:buChar char="–"/>
              <a:defRPr lang="es-ES"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SzPct val="100000"/>
              <a:buFont typeface="Arial" pitchFamily="34" charset="0"/>
              <a:buChar char="▪"/>
              <a:defRPr lang="es-ES" sz="1800" kern="1200">
                <a:solidFill>
                  <a:schemeClr val="tx1"/>
                </a:solidFill>
                <a:latin typeface="+mn-lt"/>
                <a:ea typeface="+mn-ea"/>
                <a:cs typeface="+mn-cs"/>
              </a:defRPr>
            </a:lvl3pPr>
            <a:lvl4pPr marL="1005840" indent="-228600" algn="l" defTabSz="914400" rtl="0" eaLnBrk="1" latinLnBrk="0" hangingPunct="1">
              <a:lnSpc>
                <a:spcPct val="90000"/>
              </a:lnSpc>
              <a:spcBef>
                <a:spcPts val="600"/>
              </a:spcBef>
              <a:buSzPct val="100000"/>
              <a:buFont typeface="Consolas" pitchFamily="49" charset="0"/>
              <a:buChar char="–"/>
              <a:defRPr lang="es-ES" sz="1600" kern="1200">
                <a:solidFill>
                  <a:schemeClr val="tx1"/>
                </a:solidFill>
                <a:latin typeface="+mn-lt"/>
                <a:ea typeface="+mn-ea"/>
                <a:cs typeface="+mn-cs"/>
              </a:defRPr>
            </a:lvl4pPr>
            <a:lvl5pPr marL="1234440" indent="-228600" algn="l" defTabSz="914400" rtl="0" eaLnBrk="1" latinLnBrk="0" hangingPunct="1">
              <a:lnSpc>
                <a:spcPct val="90000"/>
              </a:lnSpc>
              <a:spcBef>
                <a:spcPts val="600"/>
              </a:spcBef>
              <a:buSzPct val="100000"/>
              <a:buFont typeface="Arial" pitchFamily="34" charset="0"/>
              <a:buChar char="▪"/>
              <a:defRPr lang="es-ES" sz="1600" kern="1200">
                <a:solidFill>
                  <a:schemeClr val="tx1"/>
                </a:solidFill>
                <a:latin typeface="+mn-lt"/>
                <a:ea typeface="+mn-ea"/>
                <a:cs typeface="+mn-cs"/>
              </a:defRPr>
            </a:lvl5pPr>
            <a:lvl6pPr marL="14630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6pPr>
            <a:lvl7pPr marL="16916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7pPr>
            <a:lvl8pPr marL="19202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8pPr>
            <a:lvl9pPr marL="21488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9pPr>
          </a:lstStyle>
          <a:p>
            <a:pPr marL="0" indent="0" algn="just">
              <a:lnSpc>
                <a:spcPct val="100000"/>
              </a:lnSpc>
              <a:buNone/>
            </a:pPr>
            <a:r>
              <a:rPr lang="es-AR" sz="2000" dirty="0">
                <a:latin typeface="Arial" pitchFamily="34" charset="0"/>
                <a:cs typeface="Arial" pitchFamily="34" charset="0"/>
              </a:rPr>
              <a:t>Una </a:t>
            </a:r>
            <a:r>
              <a:rPr lang="es-AR" sz="2000" i="1" dirty="0">
                <a:solidFill>
                  <a:schemeClr val="accent1"/>
                </a:solidFill>
                <a:latin typeface="Arial" pitchFamily="34" charset="0"/>
                <a:cs typeface="Arial" pitchFamily="34" charset="0"/>
              </a:rPr>
              <a:t>asignación</a:t>
            </a:r>
            <a:r>
              <a:rPr lang="es-AR" sz="2000" dirty="0">
                <a:solidFill>
                  <a:srgbClr val="00B0F0"/>
                </a:solidFill>
                <a:latin typeface="Arial" pitchFamily="34" charset="0"/>
                <a:cs typeface="Arial" pitchFamily="34" charset="0"/>
              </a:rPr>
              <a:t> </a:t>
            </a:r>
            <a:r>
              <a:rPr lang="es-AR" sz="2000" dirty="0">
                <a:latin typeface="Arial" pitchFamily="34" charset="0"/>
                <a:cs typeface="Arial" pitchFamily="34" charset="0"/>
              </a:rPr>
              <a:t>es una función que atribuye a cada una de las </a:t>
            </a:r>
            <a:r>
              <a:rPr lang="es-AR" sz="2000" b="1" dirty="0">
                <a:latin typeface="Arial" pitchFamily="34" charset="0"/>
                <a:cs typeface="Arial" pitchFamily="34" charset="0"/>
              </a:rPr>
              <a:t>fórmulas atómicas</a:t>
            </a:r>
            <a:r>
              <a:rPr lang="es-AR" sz="2000" dirty="0">
                <a:latin typeface="Arial" pitchFamily="34" charset="0"/>
                <a:cs typeface="Arial" pitchFamily="34" charset="0"/>
              </a:rPr>
              <a:t> uno y sólo un valor de verdad.</a:t>
            </a:r>
          </a:p>
        </p:txBody>
      </p:sp>
      <p:sp>
        <p:nvSpPr>
          <p:cNvPr id="6" name="Marcador de contenido 13"/>
          <p:cNvSpPr>
            <a:spLocks noGrp="1"/>
          </p:cNvSpPr>
          <p:nvPr>
            <p:ph idx="1"/>
          </p:nvPr>
        </p:nvSpPr>
        <p:spPr>
          <a:xfrm>
            <a:off x="304800" y="1600200"/>
            <a:ext cx="8610600" cy="762000"/>
          </a:xfrm>
          <a:solidFill>
            <a:schemeClr val="bg2"/>
          </a:solidFill>
        </p:spPr>
        <p:txBody>
          <a:bodyPr>
            <a:noAutofit/>
          </a:bodyPr>
          <a:lstStyle/>
          <a:p>
            <a:pPr marL="0" indent="0" algn="just">
              <a:lnSpc>
                <a:spcPct val="100000"/>
              </a:lnSpc>
              <a:buNone/>
            </a:pPr>
            <a:r>
              <a:rPr lang="es-AR" sz="2000" dirty="0">
                <a:solidFill>
                  <a:schemeClr val="tx1"/>
                </a:solidFill>
                <a:latin typeface="Arial" pitchFamily="34" charset="0"/>
                <a:cs typeface="Arial" pitchFamily="34" charset="0"/>
              </a:rPr>
              <a:t>Un</a:t>
            </a:r>
            <a:r>
              <a:rPr lang="es-AR" sz="2000" dirty="0">
                <a:latin typeface="Arial" pitchFamily="34" charset="0"/>
                <a:cs typeface="Arial" pitchFamily="34" charset="0"/>
              </a:rPr>
              <a:t> </a:t>
            </a:r>
            <a:r>
              <a:rPr lang="es-AR" sz="2000" i="1" dirty="0">
                <a:solidFill>
                  <a:schemeClr val="accent1"/>
                </a:solidFill>
                <a:latin typeface="Arial" pitchFamily="34" charset="0"/>
                <a:cs typeface="Arial" pitchFamily="34" charset="0"/>
              </a:rPr>
              <a:t>conjunto de significados, Val, </a:t>
            </a:r>
            <a:r>
              <a:rPr lang="es-AR" sz="2000" dirty="0">
                <a:solidFill>
                  <a:schemeClr val="tx1"/>
                </a:solidFill>
                <a:latin typeface="Arial" pitchFamily="34" charset="0"/>
                <a:cs typeface="Arial" pitchFamily="34" charset="0"/>
              </a:rPr>
              <a:t>es un conjunto de cardinalidad 2 de valores semánticos o valores de verdad que se atribuyen a una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a:t>
            </a:r>
          </a:p>
        </p:txBody>
      </p:sp>
      <p:sp>
        <p:nvSpPr>
          <p:cNvPr id="7" name="Marcador de contenido 13"/>
          <p:cNvSpPr txBox="1">
            <a:spLocks/>
          </p:cNvSpPr>
          <p:nvPr/>
        </p:nvSpPr>
        <p:spPr>
          <a:xfrm>
            <a:off x="304800" y="2514600"/>
            <a:ext cx="8610600" cy="1371600"/>
          </a:xfrm>
          <a:prstGeom prst="rect">
            <a:avLst/>
          </a:prstGeom>
          <a:solidFill>
            <a:schemeClr val="bg2"/>
          </a:solidFill>
        </p:spPr>
        <p:txBody>
          <a:bodyPr vert="horz" lIns="91440" tIns="45720" rIns="91440" bIns="45720" rtlCol="0">
            <a:noAutofit/>
          </a:bodyPr>
          <a:lstStyle>
            <a:lvl1pPr marL="274320" indent="-274320" algn="l" defTabSz="914400" rtl="0" eaLnBrk="1" latinLnBrk="0" hangingPunct="1">
              <a:lnSpc>
                <a:spcPct val="90000"/>
              </a:lnSpc>
              <a:spcBef>
                <a:spcPts val="1800"/>
              </a:spcBef>
              <a:buSzPct val="100000"/>
              <a:buFont typeface="Arial" pitchFamily="34" charset="0"/>
              <a:buChar char="▪"/>
              <a:defRPr lang="es-ES" sz="2400" kern="1200">
                <a:solidFill>
                  <a:schemeClr val="tx1"/>
                </a:solidFill>
                <a:latin typeface="+mn-lt"/>
                <a:ea typeface="+mn-ea"/>
                <a:cs typeface="+mn-cs"/>
              </a:defRPr>
            </a:lvl1pPr>
            <a:lvl2pPr marL="548640" indent="-274320" algn="l" defTabSz="914400" rtl="0" eaLnBrk="1" latinLnBrk="0" hangingPunct="1">
              <a:lnSpc>
                <a:spcPct val="90000"/>
              </a:lnSpc>
              <a:spcBef>
                <a:spcPts val="600"/>
              </a:spcBef>
              <a:buSzPct val="100000"/>
              <a:buFont typeface="Consolas" pitchFamily="49" charset="0"/>
              <a:buChar char="–"/>
              <a:defRPr lang="es-ES"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SzPct val="100000"/>
              <a:buFont typeface="Arial" pitchFamily="34" charset="0"/>
              <a:buChar char="▪"/>
              <a:defRPr lang="es-ES" sz="1800" kern="1200">
                <a:solidFill>
                  <a:schemeClr val="tx1"/>
                </a:solidFill>
                <a:latin typeface="+mn-lt"/>
                <a:ea typeface="+mn-ea"/>
                <a:cs typeface="+mn-cs"/>
              </a:defRPr>
            </a:lvl3pPr>
            <a:lvl4pPr marL="1005840" indent="-228600" algn="l" defTabSz="914400" rtl="0" eaLnBrk="1" latinLnBrk="0" hangingPunct="1">
              <a:lnSpc>
                <a:spcPct val="90000"/>
              </a:lnSpc>
              <a:spcBef>
                <a:spcPts val="600"/>
              </a:spcBef>
              <a:buSzPct val="100000"/>
              <a:buFont typeface="Consolas" pitchFamily="49" charset="0"/>
              <a:buChar char="–"/>
              <a:defRPr lang="es-ES" sz="1600" kern="1200">
                <a:solidFill>
                  <a:schemeClr val="tx1"/>
                </a:solidFill>
                <a:latin typeface="+mn-lt"/>
                <a:ea typeface="+mn-ea"/>
                <a:cs typeface="+mn-cs"/>
              </a:defRPr>
            </a:lvl4pPr>
            <a:lvl5pPr marL="1234440" indent="-228600" algn="l" defTabSz="914400" rtl="0" eaLnBrk="1" latinLnBrk="0" hangingPunct="1">
              <a:lnSpc>
                <a:spcPct val="90000"/>
              </a:lnSpc>
              <a:spcBef>
                <a:spcPts val="600"/>
              </a:spcBef>
              <a:buSzPct val="100000"/>
              <a:buFont typeface="Arial" pitchFamily="34" charset="0"/>
              <a:buChar char="▪"/>
              <a:defRPr lang="es-ES" sz="1600" kern="1200">
                <a:solidFill>
                  <a:schemeClr val="tx1"/>
                </a:solidFill>
                <a:latin typeface="+mn-lt"/>
                <a:ea typeface="+mn-ea"/>
                <a:cs typeface="+mn-cs"/>
              </a:defRPr>
            </a:lvl5pPr>
            <a:lvl6pPr marL="14630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6pPr>
            <a:lvl7pPr marL="16916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7pPr>
            <a:lvl8pPr marL="19202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8pPr>
            <a:lvl9pPr marL="21488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9pPr>
          </a:lstStyle>
          <a:p>
            <a:pPr marL="0" indent="0" algn="just">
              <a:lnSpc>
                <a:spcPct val="100000"/>
              </a:lnSpc>
              <a:buNone/>
            </a:pPr>
            <a:r>
              <a:rPr lang="es-AR" sz="2000" dirty="0">
                <a:latin typeface="Arial" pitchFamily="34" charset="0"/>
                <a:cs typeface="Arial" pitchFamily="34" charset="0"/>
              </a:rPr>
              <a:t>Dado que se utiliza lógica bivalente, las </a:t>
            </a:r>
            <a:r>
              <a:rPr lang="es-AR" sz="2000" dirty="0" err="1">
                <a:latin typeface="Arial" pitchFamily="34" charset="0"/>
                <a:cs typeface="Arial" pitchFamily="34" charset="0"/>
              </a:rPr>
              <a:t>fbf</a:t>
            </a:r>
            <a:r>
              <a:rPr lang="es-AR" sz="2000" dirty="0">
                <a:latin typeface="Arial" pitchFamily="34" charset="0"/>
                <a:cs typeface="Arial" pitchFamily="34" charset="0"/>
              </a:rPr>
              <a:t> sólo pueden tomar uno de dos posibles valores de verdad, Verdadero (V) o Falso (F), es decir, que:</a:t>
            </a:r>
          </a:p>
          <a:p>
            <a:pPr marL="0" indent="0" algn="ctr">
              <a:lnSpc>
                <a:spcPct val="100000"/>
              </a:lnSpc>
              <a:buNone/>
            </a:pPr>
            <a:r>
              <a:rPr lang="es-AR" sz="2000" i="1" dirty="0">
                <a:latin typeface="Arial" pitchFamily="34" charset="0"/>
                <a:cs typeface="Arial" pitchFamily="34" charset="0"/>
              </a:rPr>
              <a:t>Val </a:t>
            </a:r>
            <a:r>
              <a:rPr lang="es-AR" sz="2000" dirty="0">
                <a:latin typeface="Arial" pitchFamily="34" charset="0"/>
                <a:cs typeface="Arial" pitchFamily="34" charset="0"/>
              </a:rPr>
              <a:t>= {V, F}</a:t>
            </a:r>
          </a:p>
        </p:txBody>
      </p:sp>
      <p:sp>
        <p:nvSpPr>
          <p:cNvPr id="10"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Semántica - Conjunto de significados</a:t>
            </a:r>
          </a:p>
        </p:txBody>
      </p:sp>
    </p:spTree>
    <p:extLst>
      <p:ext uri="{BB962C8B-B14F-4D97-AF65-F5344CB8AC3E}">
        <p14:creationId xmlns:p14="http://schemas.microsoft.com/office/powerpoint/2010/main" val="154168555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838200" y="2133600"/>
            <a:ext cx="8077200" cy="762000"/>
          </a:xfrm>
        </p:spPr>
        <p:txBody>
          <a:bodyPr>
            <a:noAutofit/>
          </a:bodyPr>
          <a:lstStyle/>
          <a:p>
            <a:pPr marL="0" indent="0" algn="just">
              <a:lnSpc>
                <a:spcPct val="100000"/>
              </a:lnSpc>
              <a:buNone/>
            </a:pPr>
            <a:r>
              <a:rPr lang="es-AR" sz="2000" b="1" dirty="0">
                <a:solidFill>
                  <a:schemeClr val="tx1"/>
                </a:solidFill>
                <a:latin typeface="Arial" pitchFamily="34" charset="0"/>
                <a:cs typeface="Arial" pitchFamily="34" charset="0"/>
              </a:rPr>
              <a:t>Negación </a:t>
            </a:r>
            <a:r>
              <a:rPr lang="es-AR" sz="2000" dirty="0">
                <a:solidFill>
                  <a:schemeClr val="tx1"/>
                </a:solidFill>
                <a:latin typeface="Arial" pitchFamily="34" charset="0"/>
                <a:cs typeface="Arial" pitchFamily="34" charset="0"/>
              </a:rPr>
              <a:t>(unaria) </a:t>
            </a:r>
          </a:p>
          <a:p>
            <a:pPr marL="0" indent="0" algn="just">
              <a:lnSpc>
                <a:spcPct val="100000"/>
              </a:lnSpc>
              <a:buNone/>
            </a:pPr>
            <a:r>
              <a:rPr lang="es-AR" sz="2000" dirty="0">
                <a:solidFill>
                  <a:schemeClr val="tx1"/>
                </a:solidFill>
                <a:latin typeface="Arial" pitchFamily="34" charset="0"/>
                <a:cs typeface="Arial" pitchFamily="34" charset="0"/>
              </a:rPr>
              <a:t>Si se tiene una proposición P, su negación es otra proposición ~ P</a:t>
            </a:r>
            <a:r>
              <a:rPr lang="es-AR" sz="2000" dirty="0">
                <a:solidFill>
                  <a:schemeClr val="tx1"/>
                </a:solidFill>
              </a:rPr>
              <a:t>.</a:t>
            </a:r>
            <a:endParaRPr lang="es-AR" sz="2000" dirty="0">
              <a:solidFill>
                <a:schemeClr val="tx1"/>
              </a:solidFill>
              <a:latin typeface="Arial" pitchFamily="34" charset="0"/>
              <a:cs typeface="Arial"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456083185"/>
              </p:ext>
            </p:extLst>
          </p:nvPr>
        </p:nvGraphicFramePr>
        <p:xfrm>
          <a:off x="1143000" y="4328160"/>
          <a:ext cx="1710055" cy="1202247"/>
        </p:xfrm>
        <a:graphic>
          <a:graphicData uri="http://schemas.openxmlformats.org/drawingml/2006/table">
            <a:tbl>
              <a:tblPr firstRow="1" firstCol="1" bandRow="1">
                <a:tableStyleId>{69012ECD-51FC-41F1-AA8D-1B2483CD663E}</a:tableStyleId>
              </a:tblPr>
              <a:tblGrid>
                <a:gridCol w="891540">
                  <a:extLst>
                    <a:ext uri="{9D8B030D-6E8A-4147-A177-3AD203B41FA5}">
                      <a16:colId xmlns:a16="http://schemas.microsoft.com/office/drawing/2014/main" val="20000"/>
                    </a:ext>
                  </a:extLst>
                </a:gridCol>
                <a:gridCol w="818515">
                  <a:extLst>
                    <a:ext uri="{9D8B030D-6E8A-4147-A177-3AD203B41FA5}">
                      <a16:colId xmlns:a16="http://schemas.microsoft.com/office/drawing/2014/main" val="20001"/>
                    </a:ext>
                  </a:extLst>
                </a:gridCol>
              </a:tblGrid>
              <a:tr h="0">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a:t>
                      </a:r>
                      <a:endParaRPr lang="es-A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 P</a:t>
                      </a:r>
                      <a:endParaRPr lang="es-A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bl>
          </a:graphicData>
        </a:graphic>
      </p:graphicFrame>
      <p:sp>
        <p:nvSpPr>
          <p:cNvPr id="2" name="1 Rectángulo"/>
          <p:cNvSpPr/>
          <p:nvPr/>
        </p:nvSpPr>
        <p:spPr>
          <a:xfrm>
            <a:off x="3505200" y="3468975"/>
            <a:ext cx="5410200" cy="2169825"/>
          </a:xfrm>
          <a:prstGeom prst="rect">
            <a:avLst/>
          </a:prstGeom>
        </p:spPr>
        <p:txBody>
          <a:bodyPr wrap="square">
            <a:spAutoFit/>
          </a:bodyPr>
          <a:lstStyle/>
          <a:p>
            <a:pPr algn="just">
              <a:lnSpc>
                <a:spcPct val="150000"/>
              </a:lnSpc>
            </a:pPr>
            <a:r>
              <a:rPr lang="es-AR" i="1" dirty="0">
                <a:latin typeface="Arial" pitchFamily="34" charset="0"/>
                <a:cs typeface="Arial" pitchFamily="34" charset="0"/>
              </a:rPr>
              <a:t>Ejemplo</a:t>
            </a:r>
            <a:r>
              <a:rPr lang="es-AR" dirty="0">
                <a:latin typeface="Arial" pitchFamily="34" charset="0"/>
                <a:cs typeface="Arial" pitchFamily="34" charset="0"/>
              </a:rPr>
              <a:t>: si la proposición </a:t>
            </a:r>
          </a:p>
          <a:p>
            <a:pPr algn="ctr">
              <a:lnSpc>
                <a:spcPct val="150000"/>
              </a:lnSpc>
            </a:pPr>
            <a:r>
              <a:rPr lang="es-AR" b="1" dirty="0" err="1">
                <a:latin typeface="Arial" pitchFamily="34" charset="0"/>
                <a:cs typeface="Arial" pitchFamily="34" charset="0"/>
              </a:rPr>
              <a:t>Estará_soleado_mañana</a:t>
            </a:r>
            <a:r>
              <a:rPr lang="es-AR" dirty="0">
                <a:latin typeface="Arial" pitchFamily="34" charset="0"/>
                <a:cs typeface="Arial" pitchFamily="34" charset="0"/>
              </a:rPr>
              <a:t> </a:t>
            </a:r>
          </a:p>
          <a:p>
            <a:pPr algn="just">
              <a:lnSpc>
                <a:spcPct val="150000"/>
              </a:lnSpc>
            </a:pPr>
            <a:r>
              <a:rPr lang="es-AR" dirty="0">
                <a:latin typeface="Arial" pitchFamily="34" charset="0"/>
                <a:cs typeface="Arial" pitchFamily="34" charset="0"/>
              </a:rPr>
              <a:t>tiene el valor de verdad Verdadero, la proposición </a:t>
            </a:r>
          </a:p>
          <a:p>
            <a:pPr algn="ctr">
              <a:lnSpc>
                <a:spcPct val="150000"/>
              </a:lnSpc>
            </a:pPr>
            <a:r>
              <a:rPr lang="es-AR" b="1" dirty="0">
                <a:latin typeface="Arial" pitchFamily="34" charset="0"/>
                <a:cs typeface="Arial" pitchFamily="34" charset="0"/>
              </a:rPr>
              <a:t>No </a:t>
            </a:r>
            <a:r>
              <a:rPr lang="es-AR" b="1" dirty="0" err="1">
                <a:latin typeface="Arial" pitchFamily="34" charset="0"/>
                <a:cs typeface="Arial" pitchFamily="34" charset="0"/>
              </a:rPr>
              <a:t>Estará_soleado_mañana</a:t>
            </a:r>
            <a:r>
              <a:rPr lang="es-AR" b="1" dirty="0">
                <a:latin typeface="Arial" pitchFamily="34" charset="0"/>
                <a:cs typeface="Arial" pitchFamily="34" charset="0"/>
              </a:rPr>
              <a:t> </a:t>
            </a:r>
          </a:p>
          <a:p>
            <a:pPr>
              <a:lnSpc>
                <a:spcPct val="150000"/>
              </a:lnSpc>
            </a:pPr>
            <a:r>
              <a:rPr lang="es-AR" dirty="0">
                <a:latin typeface="Arial" pitchFamily="34" charset="0"/>
                <a:cs typeface="Arial" pitchFamily="34" charset="0"/>
              </a:rPr>
              <a:t>tiene el valor de verdad Falso.</a:t>
            </a:r>
          </a:p>
        </p:txBody>
      </p:sp>
      <p:sp>
        <p:nvSpPr>
          <p:cNvPr id="7"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Tablas de verdad</a:t>
            </a:r>
          </a:p>
        </p:txBody>
      </p:sp>
    </p:spTree>
    <p:extLst>
      <p:ext uri="{BB962C8B-B14F-4D97-AF65-F5344CB8AC3E}">
        <p14:creationId xmlns:p14="http://schemas.microsoft.com/office/powerpoint/2010/main" val="117913084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838200" y="2133600"/>
            <a:ext cx="6781800" cy="762000"/>
          </a:xfrm>
        </p:spPr>
        <p:txBody>
          <a:bodyPr>
            <a:noAutofit/>
          </a:bodyPr>
          <a:lstStyle/>
          <a:p>
            <a:pPr marL="0" indent="0" algn="just">
              <a:lnSpc>
                <a:spcPct val="100000"/>
              </a:lnSpc>
              <a:buNone/>
            </a:pPr>
            <a:r>
              <a:rPr lang="es-AR" sz="2000" b="1" dirty="0">
                <a:solidFill>
                  <a:schemeClr val="tx1"/>
                </a:solidFill>
                <a:latin typeface="Arial" pitchFamily="34" charset="0"/>
                <a:cs typeface="Arial" pitchFamily="34" charset="0"/>
              </a:rPr>
              <a:t>Conjunción </a:t>
            </a:r>
            <a:r>
              <a:rPr lang="es-AR" sz="2000" dirty="0">
                <a:solidFill>
                  <a:schemeClr val="tx1"/>
                </a:solidFill>
                <a:latin typeface="Arial" pitchFamily="34" charset="0"/>
                <a:cs typeface="Arial" pitchFamily="34" charset="0"/>
              </a:rPr>
              <a:t>(binaria)</a:t>
            </a:r>
          </a:p>
        </p:txBody>
      </p:sp>
      <p:graphicFrame>
        <p:nvGraphicFramePr>
          <p:cNvPr id="2" name="Tabla 1"/>
          <p:cNvGraphicFramePr>
            <a:graphicFrameLocks noGrp="1"/>
          </p:cNvGraphicFramePr>
          <p:nvPr>
            <p:extLst>
              <p:ext uri="{D42A27DB-BD31-4B8C-83A1-F6EECF244321}">
                <p14:modId xmlns:p14="http://schemas.microsoft.com/office/powerpoint/2010/main" val="1614897948"/>
              </p:ext>
            </p:extLst>
          </p:nvPr>
        </p:nvGraphicFramePr>
        <p:xfrm>
          <a:off x="457200" y="4191000"/>
          <a:ext cx="2379218" cy="2003745"/>
        </p:xfrm>
        <a:graphic>
          <a:graphicData uri="http://schemas.openxmlformats.org/drawingml/2006/table">
            <a:tbl>
              <a:tblPr firstRow="1" firstCol="1" bandRow="1">
                <a:tableStyleId>{69012ECD-51FC-41F1-AA8D-1B2483CD663E}</a:tableStyleId>
              </a:tblPr>
              <a:tblGrid>
                <a:gridCol w="630555">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1024763">
                  <a:extLst>
                    <a:ext uri="{9D8B030D-6E8A-4147-A177-3AD203B41FA5}">
                      <a16:colId xmlns:a16="http://schemas.microsoft.com/office/drawing/2014/main" val="20002"/>
                    </a:ext>
                  </a:extLst>
                </a:gridCol>
              </a:tblGrid>
              <a:tr h="0">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 ˄ 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3"/>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4"/>
                  </a:ext>
                </a:extLst>
              </a:tr>
            </a:tbl>
          </a:graphicData>
        </a:graphic>
      </p:graphicFrame>
      <p:sp>
        <p:nvSpPr>
          <p:cNvPr id="3" name="2 Rectángulo"/>
          <p:cNvSpPr/>
          <p:nvPr/>
        </p:nvSpPr>
        <p:spPr>
          <a:xfrm>
            <a:off x="914400" y="2667000"/>
            <a:ext cx="8077200" cy="646331"/>
          </a:xfrm>
          <a:prstGeom prst="rect">
            <a:avLst/>
          </a:prstGeom>
        </p:spPr>
        <p:txBody>
          <a:bodyPr wrap="square">
            <a:spAutoFit/>
          </a:bodyPr>
          <a:lstStyle/>
          <a:p>
            <a:pPr algn="just"/>
            <a:r>
              <a:rPr lang="es-AR" dirty="0">
                <a:latin typeface="Arial" pitchFamily="34" charset="0"/>
                <a:cs typeface="Arial" pitchFamily="34" charset="0"/>
              </a:rPr>
              <a:t>Si se tiene una </a:t>
            </a:r>
            <a:r>
              <a:rPr lang="es-AR" dirty="0" err="1">
                <a:latin typeface="Arial" pitchFamily="34" charset="0"/>
                <a:cs typeface="Arial" pitchFamily="34" charset="0"/>
              </a:rPr>
              <a:t>fbf</a:t>
            </a:r>
            <a:r>
              <a:rPr lang="es-AR" dirty="0">
                <a:latin typeface="Arial" pitchFamily="34" charset="0"/>
                <a:cs typeface="Arial" pitchFamily="34" charset="0"/>
              </a:rPr>
              <a:t> (P ˄ Q) tomará el valor de verdad </a:t>
            </a:r>
            <a:r>
              <a:rPr lang="es-AR" b="1" dirty="0">
                <a:latin typeface="Arial" pitchFamily="34" charset="0"/>
                <a:cs typeface="Arial" pitchFamily="34" charset="0"/>
              </a:rPr>
              <a:t>Verdadero </a:t>
            </a:r>
            <a:r>
              <a:rPr lang="es-AR" dirty="0">
                <a:latin typeface="Arial" pitchFamily="34" charset="0"/>
                <a:cs typeface="Arial" pitchFamily="34" charset="0"/>
              </a:rPr>
              <a:t>solamente cuando ambas proposiciones que la componen sean </a:t>
            </a:r>
            <a:r>
              <a:rPr lang="es-AR" b="1" dirty="0">
                <a:latin typeface="Arial" pitchFamily="34" charset="0"/>
                <a:cs typeface="Arial" pitchFamily="34" charset="0"/>
              </a:rPr>
              <a:t>Verdaderas.</a:t>
            </a:r>
            <a:endParaRPr lang="es-AR" dirty="0">
              <a:latin typeface="Arial" pitchFamily="34" charset="0"/>
              <a:cs typeface="Arial" pitchFamily="34" charset="0"/>
            </a:endParaRPr>
          </a:p>
        </p:txBody>
      </p:sp>
      <p:sp>
        <p:nvSpPr>
          <p:cNvPr id="5" name="4 Rectángulo"/>
          <p:cNvSpPr/>
          <p:nvPr/>
        </p:nvSpPr>
        <p:spPr>
          <a:xfrm>
            <a:off x="3358597" y="5486400"/>
            <a:ext cx="4207242" cy="646331"/>
          </a:xfrm>
          <a:prstGeom prst="rect">
            <a:avLst/>
          </a:prstGeom>
        </p:spPr>
        <p:txBody>
          <a:bodyPr wrap="none">
            <a:spAutoFit/>
          </a:bodyPr>
          <a:lstStyle/>
          <a:p>
            <a:pPr algn="just"/>
            <a:r>
              <a:rPr lang="es-AR" dirty="0">
                <a:latin typeface="Arial" pitchFamily="34" charset="0"/>
                <a:cs typeface="Arial" pitchFamily="34" charset="0"/>
              </a:rPr>
              <a:t>donde P representa a </a:t>
            </a:r>
            <a:r>
              <a:rPr lang="es-AR" b="1" dirty="0" err="1">
                <a:latin typeface="Arial" pitchFamily="34" charset="0"/>
                <a:cs typeface="Arial" pitchFamily="34" charset="0"/>
              </a:rPr>
              <a:t>Maria_es_rubia</a:t>
            </a:r>
            <a:r>
              <a:rPr lang="es-AR" dirty="0">
                <a:latin typeface="Arial" pitchFamily="34" charset="0"/>
                <a:cs typeface="Arial" pitchFamily="34" charset="0"/>
              </a:rPr>
              <a:t> </a:t>
            </a:r>
          </a:p>
          <a:p>
            <a:pPr algn="just"/>
            <a:r>
              <a:rPr lang="es-AR" dirty="0">
                <a:latin typeface="Arial" pitchFamily="34" charset="0"/>
                <a:cs typeface="Arial" pitchFamily="34" charset="0"/>
              </a:rPr>
              <a:t>y Q representa </a:t>
            </a:r>
            <a:r>
              <a:rPr lang="es-AR" b="1" dirty="0" err="1">
                <a:latin typeface="Arial" pitchFamily="34" charset="0"/>
                <a:cs typeface="Arial" pitchFamily="34" charset="0"/>
              </a:rPr>
              <a:t>Juan_es_alto</a:t>
            </a:r>
            <a:endParaRPr lang="es-AR" b="1" dirty="0">
              <a:latin typeface="Arial" pitchFamily="34" charset="0"/>
              <a:cs typeface="Arial" pitchFamily="34" charset="0"/>
            </a:endParaRPr>
          </a:p>
        </p:txBody>
      </p:sp>
      <p:sp>
        <p:nvSpPr>
          <p:cNvPr id="8" name="7 Rectángulo"/>
          <p:cNvSpPr/>
          <p:nvPr/>
        </p:nvSpPr>
        <p:spPr>
          <a:xfrm>
            <a:off x="4062760" y="5040868"/>
            <a:ext cx="3481040" cy="369332"/>
          </a:xfrm>
          <a:prstGeom prst="rect">
            <a:avLst/>
          </a:prstGeom>
        </p:spPr>
        <p:txBody>
          <a:bodyPr wrap="square">
            <a:spAutoFit/>
          </a:bodyPr>
          <a:lstStyle/>
          <a:p>
            <a:r>
              <a:rPr lang="es-AR" dirty="0">
                <a:latin typeface="Arial" panose="020B0604020202020204" pitchFamily="34" charset="0"/>
                <a:cs typeface="Arial" panose="020B0604020202020204" pitchFamily="34" charset="0"/>
              </a:rPr>
              <a:t>         (P           </a:t>
            </a:r>
            <a:r>
              <a:rPr lang="es-AR" b="1" dirty="0">
                <a:solidFill>
                  <a:schemeClr val="accent1"/>
                </a:solidFill>
                <a:latin typeface="Arial" panose="020B0604020202020204" pitchFamily="34" charset="0"/>
                <a:cs typeface="Arial" panose="020B0604020202020204" pitchFamily="34" charset="0"/>
              </a:rPr>
              <a:t>˄</a:t>
            </a:r>
            <a:r>
              <a:rPr lang="es-AR" dirty="0">
                <a:latin typeface="Arial" panose="020B0604020202020204" pitchFamily="34" charset="0"/>
                <a:cs typeface="Arial" panose="020B0604020202020204" pitchFamily="34" charset="0"/>
              </a:rPr>
              <a:t>         Q)</a:t>
            </a:r>
            <a:endParaRPr lang="es-AR" dirty="0"/>
          </a:p>
        </p:txBody>
      </p:sp>
      <p:sp>
        <p:nvSpPr>
          <p:cNvPr id="9" name="8 Cerrar llave"/>
          <p:cNvSpPr/>
          <p:nvPr/>
        </p:nvSpPr>
        <p:spPr>
          <a:xfrm rot="5400000">
            <a:off x="4838700" y="4140399"/>
            <a:ext cx="76200" cy="15240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0" name="9 Cerrar llave"/>
          <p:cNvSpPr/>
          <p:nvPr/>
        </p:nvSpPr>
        <p:spPr>
          <a:xfrm rot="5400000">
            <a:off x="6400800" y="4255532"/>
            <a:ext cx="76200" cy="12954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1" name="10 Rectángulo"/>
          <p:cNvSpPr/>
          <p:nvPr/>
        </p:nvSpPr>
        <p:spPr>
          <a:xfrm>
            <a:off x="3200400" y="3974068"/>
            <a:ext cx="1018227" cy="369332"/>
          </a:xfrm>
          <a:prstGeom prst="rect">
            <a:avLst/>
          </a:prstGeom>
        </p:spPr>
        <p:txBody>
          <a:bodyPr wrap="none">
            <a:spAutoFit/>
          </a:bodyPr>
          <a:lstStyle/>
          <a:p>
            <a:r>
              <a:rPr lang="es-AR" i="1" dirty="0">
                <a:latin typeface="Arial" pitchFamily="34" charset="0"/>
                <a:cs typeface="Arial" pitchFamily="34" charset="0"/>
              </a:rPr>
              <a:t>Ejemplo</a:t>
            </a:r>
            <a:endParaRPr lang="es-AR" i="1" dirty="0"/>
          </a:p>
        </p:txBody>
      </p:sp>
      <p:sp>
        <p:nvSpPr>
          <p:cNvPr id="12" name="11 Rectángulo"/>
          <p:cNvSpPr/>
          <p:nvPr/>
        </p:nvSpPr>
        <p:spPr>
          <a:xfrm>
            <a:off x="4062760" y="4495800"/>
            <a:ext cx="3134191" cy="369332"/>
          </a:xfrm>
          <a:prstGeom prst="rect">
            <a:avLst/>
          </a:prstGeom>
        </p:spPr>
        <p:txBody>
          <a:bodyPr wrap="none">
            <a:spAutoFit/>
          </a:bodyPr>
          <a:lstStyle/>
          <a:p>
            <a:pPr algn="just"/>
            <a:r>
              <a:rPr lang="es-AR" dirty="0" err="1">
                <a:latin typeface="Arial" pitchFamily="34" charset="0"/>
                <a:cs typeface="Arial" pitchFamily="34" charset="0"/>
              </a:rPr>
              <a:t>Maria</a:t>
            </a:r>
            <a:r>
              <a:rPr lang="es-AR" dirty="0">
                <a:latin typeface="Arial" pitchFamily="34" charset="0"/>
                <a:cs typeface="Arial" pitchFamily="34" charset="0"/>
              </a:rPr>
              <a:t> es rubia </a:t>
            </a:r>
            <a:r>
              <a:rPr lang="es-AR" b="1" dirty="0">
                <a:latin typeface="Arial" pitchFamily="34" charset="0"/>
                <a:cs typeface="Arial" pitchFamily="34" charset="0"/>
              </a:rPr>
              <a:t>y</a:t>
            </a:r>
            <a:r>
              <a:rPr lang="es-AR" dirty="0">
                <a:latin typeface="Arial" pitchFamily="34" charset="0"/>
                <a:cs typeface="Arial" pitchFamily="34" charset="0"/>
              </a:rPr>
              <a:t> Juan es alto</a:t>
            </a:r>
          </a:p>
        </p:txBody>
      </p:sp>
      <p:sp>
        <p:nvSpPr>
          <p:cNvPr id="13"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Tablas de verdad</a:t>
            </a:r>
          </a:p>
        </p:txBody>
      </p:sp>
    </p:spTree>
    <p:extLst>
      <p:ext uri="{BB962C8B-B14F-4D97-AF65-F5344CB8AC3E}">
        <p14:creationId xmlns:p14="http://schemas.microsoft.com/office/powerpoint/2010/main" val="339156953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3" grpId="0"/>
      <p:bldP spid="5" grpId="0"/>
      <p:bldP spid="8" grpId="0"/>
      <p:bldP spid="9" grpId="0" animBg="1"/>
      <p:bldP spid="10" grpId="0" animBg="1"/>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p:cNvSpPr/>
          <p:nvPr/>
        </p:nvSpPr>
        <p:spPr>
          <a:xfrm>
            <a:off x="3347859" y="5486400"/>
            <a:ext cx="4228722" cy="646331"/>
          </a:xfrm>
          <a:prstGeom prst="rect">
            <a:avLst/>
          </a:prstGeom>
        </p:spPr>
        <p:txBody>
          <a:bodyPr wrap="none">
            <a:spAutoFit/>
          </a:bodyPr>
          <a:lstStyle/>
          <a:p>
            <a:pPr algn="just"/>
            <a:r>
              <a:rPr lang="es-AR" dirty="0">
                <a:latin typeface="Arial" pitchFamily="34" charset="0"/>
                <a:cs typeface="Arial" pitchFamily="34" charset="0"/>
              </a:rPr>
              <a:t>donde P representa a </a:t>
            </a:r>
            <a:r>
              <a:rPr lang="es-AR" b="1" dirty="0" err="1">
                <a:latin typeface="Arial" pitchFamily="34" charset="0"/>
                <a:cs typeface="Arial" pitchFamily="34" charset="0"/>
              </a:rPr>
              <a:t>Viajaré_a_París</a:t>
            </a:r>
            <a:r>
              <a:rPr lang="es-AR" b="1" dirty="0">
                <a:latin typeface="Arial" pitchFamily="34" charset="0"/>
                <a:cs typeface="Arial" pitchFamily="34" charset="0"/>
              </a:rPr>
              <a:t> </a:t>
            </a:r>
          </a:p>
          <a:p>
            <a:pPr algn="just"/>
            <a:r>
              <a:rPr lang="es-AR" dirty="0">
                <a:latin typeface="Arial" pitchFamily="34" charset="0"/>
                <a:cs typeface="Arial" pitchFamily="34" charset="0"/>
              </a:rPr>
              <a:t>y Q representa </a:t>
            </a:r>
            <a:r>
              <a:rPr lang="es-AR" b="1" dirty="0" err="1">
                <a:latin typeface="Arial" pitchFamily="34" charset="0"/>
                <a:cs typeface="Arial" pitchFamily="34" charset="0"/>
              </a:rPr>
              <a:t>Viajaré_a_Roma</a:t>
            </a:r>
            <a:endParaRPr lang="es-AR" b="1" dirty="0">
              <a:latin typeface="Arial" pitchFamily="34" charset="0"/>
              <a:cs typeface="Arial"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3986179720"/>
              </p:ext>
            </p:extLst>
          </p:nvPr>
        </p:nvGraphicFramePr>
        <p:xfrm>
          <a:off x="457200" y="4191000"/>
          <a:ext cx="2379218" cy="2003745"/>
        </p:xfrm>
        <a:graphic>
          <a:graphicData uri="http://schemas.openxmlformats.org/drawingml/2006/table">
            <a:tbl>
              <a:tblPr firstRow="1" firstCol="1" bandRow="1">
                <a:tableStyleId>{69012ECD-51FC-41F1-AA8D-1B2483CD663E}</a:tableStyleId>
              </a:tblPr>
              <a:tblGrid>
                <a:gridCol w="630555">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1024763">
                  <a:extLst>
                    <a:ext uri="{9D8B030D-6E8A-4147-A177-3AD203B41FA5}">
                      <a16:colId xmlns:a16="http://schemas.microsoft.com/office/drawing/2014/main" val="20002"/>
                    </a:ext>
                  </a:extLst>
                </a:gridCol>
              </a:tblGrid>
              <a:tr h="0">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 ˅ 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ea typeface="+mn-ea"/>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3"/>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4"/>
                  </a:ext>
                </a:extLst>
              </a:tr>
            </a:tbl>
          </a:graphicData>
        </a:graphic>
      </p:graphicFrame>
      <p:sp>
        <p:nvSpPr>
          <p:cNvPr id="6" name="Marcador de contenido 13"/>
          <p:cNvSpPr>
            <a:spLocks noGrp="1"/>
          </p:cNvSpPr>
          <p:nvPr>
            <p:ph idx="1"/>
          </p:nvPr>
        </p:nvSpPr>
        <p:spPr>
          <a:xfrm>
            <a:off x="838200" y="2133600"/>
            <a:ext cx="6781800" cy="762000"/>
          </a:xfrm>
        </p:spPr>
        <p:txBody>
          <a:bodyPr>
            <a:noAutofit/>
          </a:bodyPr>
          <a:lstStyle/>
          <a:p>
            <a:pPr marL="0" indent="0" algn="just">
              <a:lnSpc>
                <a:spcPct val="100000"/>
              </a:lnSpc>
              <a:buNone/>
            </a:pPr>
            <a:r>
              <a:rPr lang="es-AR" sz="2000" b="1" dirty="0">
                <a:solidFill>
                  <a:schemeClr val="tx1"/>
                </a:solidFill>
                <a:latin typeface="Arial" pitchFamily="34" charset="0"/>
                <a:cs typeface="Arial" pitchFamily="34" charset="0"/>
              </a:rPr>
              <a:t>Disyunción </a:t>
            </a:r>
            <a:r>
              <a:rPr lang="es-AR" sz="2000" dirty="0">
                <a:solidFill>
                  <a:schemeClr val="tx1"/>
                </a:solidFill>
                <a:latin typeface="Arial" pitchFamily="34" charset="0"/>
                <a:cs typeface="Arial" pitchFamily="34" charset="0"/>
              </a:rPr>
              <a:t>(binaria)</a:t>
            </a:r>
          </a:p>
        </p:txBody>
      </p:sp>
      <p:sp>
        <p:nvSpPr>
          <p:cNvPr id="7" name="Rectángulo 6"/>
          <p:cNvSpPr/>
          <p:nvPr/>
        </p:nvSpPr>
        <p:spPr>
          <a:xfrm>
            <a:off x="5945573" y="6488370"/>
            <a:ext cx="3046027" cy="400110"/>
          </a:xfrm>
          <a:prstGeom prst="rect">
            <a:avLst/>
          </a:prstGeom>
        </p:spPr>
        <p:txBody>
          <a:bodyPr wrap="none">
            <a:spAutoFit/>
          </a:bodyPr>
          <a:lstStyle/>
          <a:p>
            <a:r>
              <a:rPr lang="es-AR" sz="2000" b="1" dirty="0">
                <a:latin typeface="Arial" panose="020B0604020202020204" pitchFamily="34" charset="0"/>
                <a:cs typeface="Arial" panose="020B0604020202020204" pitchFamily="34" charset="0"/>
              </a:rPr>
              <a:t>F </a:t>
            </a:r>
            <a:r>
              <a:rPr lang="es-AR" sz="2000" dirty="0">
                <a:latin typeface="Arial" panose="020B0604020202020204" pitchFamily="34" charset="0"/>
                <a:cs typeface="Arial" panose="020B0604020202020204" pitchFamily="34" charset="0"/>
              </a:rPr>
              <a:t>sólo si ambas </a:t>
            </a:r>
            <a:r>
              <a:rPr lang="es-AR" sz="2000" dirty="0" err="1">
                <a:latin typeface="Arial" panose="020B0604020202020204" pitchFamily="34" charset="0"/>
                <a:cs typeface="Arial" panose="020B0604020202020204" pitchFamily="34" charset="0"/>
              </a:rPr>
              <a:t>fbf</a:t>
            </a:r>
            <a:r>
              <a:rPr lang="es-AR" sz="2000" dirty="0">
                <a:latin typeface="Arial" panose="020B0604020202020204" pitchFamily="34" charset="0"/>
                <a:cs typeface="Arial" panose="020B0604020202020204" pitchFamily="34" charset="0"/>
              </a:rPr>
              <a:t> son </a:t>
            </a:r>
            <a:r>
              <a:rPr lang="es-AR" sz="2000" b="1" dirty="0">
                <a:latin typeface="Arial" panose="020B0604020202020204" pitchFamily="34" charset="0"/>
                <a:cs typeface="Arial" panose="020B0604020202020204" pitchFamily="34" charset="0"/>
              </a:rPr>
              <a:t>F</a:t>
            </a:r>
          </a:p>
        </p:txBody>
      </p:sp>
      <p:sp>
        <p:nvSpPr>
          <p:cNvPr id="9" name="8 Rectángulo"/>
          <p:cNvSpPr/>
          <p:nvPr/>
        </p:nvSpPr>
        <p:spPr>
          <a:xfrm>
            <a:off x="914400" y="2667000"/>
            <a:ext cx="8077200" cy="923330"/>
          </a:xfrm>
          <a:prstGeom prst="rect">
            <a:avLst/>
          </a:prstGeom>
        </p:spPr>
        <p:txBody>
          <a:bodyPr wrap="square">
            <a:spAutoFit/>
          </a:bodyPr>
          <a:lstStyle/>
          <a:p>
            <a:pPr algn="just"/>
            <a:r>
              <a:rPr lang="es-AR" dirty="0">
                <a:latin typeface="Arial" pitchFamily="34" charset="0"/>
                <a:cs typeface="Arial" pitchFamily="34" charset="0"/>
              </a:rPr>
              <a:t>Si se tiene una </a:t>
            </a:r>
            <a:r>
              <a:rPr lang="es-AR" dirty="0" err="1">
                <a:latin typeface="Arial" pitchFamily="34" charset="0"/>
                <a:cs typeface="Arial" pitchFamily="34" charset="0"/>
              </a:rPr>
              <a:t>fbf</a:t>
            </a:r>
            <a:r>
              <a:rPr lang="es-AR" dirty="0">
                <a:latin typeface="Arial" pitchFamily="34" charset="0"/>
                <a:cs typeface="Arial" pitchFamily="34" charset="0"/>
              </a:rPr>
              <a:t> (P </a:t>
            </a:r>
            <a:r>
              <a:rPr lang="es-AR" dirty="0">
                <a:latin typeface="Lucida Sans Unicode"/>
                <a:cs typeface="Lucida Sans Unicode"/>
              </a:rPr>
              <a:t>∨</a:t>
            </a:r>
            <a:r>
              <a:rPr lang="es-AR" dirty="0">
                <a:latin typeface="Arial" panose="020B0604020202020204" pitchFamily="34" charset="0"/>
                <a:cs typeface="Arial" panose="020B0604020202020204" pitchFamily="34" charset="0"/>
              </a:rPr>
              <a:t> Q) tomará el valor de verdad </a:t>
            </a:r>
            <a:r>
              <a:rPr lang="es-AR" b="1" dirty="0">
                <a:latin typeface="Arial" pitchFamily="34" charset="0"/>
                <a:cs typeface="Arial" pitchFamily="34" charset="0"/>
              </a:rPr>
              <a:t>Verdadero </a:t>
            </a:r>
            <a:r>
              <a:rPr lang="es-AR" dirty="0">
                <a:latin typeface="Arial" pitchFamily="34" charset="0"/>
                <a:cs typeface="Arial" pitchFamily="34" charset="0"/>
              </a:rPr>
              <a:t>solamente cuando, al menos, una de las proposiciones que la componen sea </a:t>
            </a:r>
            <a:r>
              <a:rPr lang="es-AR" b="1" dirty="0">
                <a:latin typeface="Arial" pitchFamily="34" charset="0"/>
                <a:cs typeface="Arial" pitchFamily="34" charset="0"/>
              </a:rPr>
              <a:t>Verdadera.</a:t>
            </a:r>
            <a:endParaRPr lang="es-AR" dirty="0">
              <a:latin typeface="Arial" pitchFamily="34" charset="0"/>
              <a:cs typeface="Arial" pitchFamily="34" charset="0"/>
            </a:endParaRPr>
          </a:p>
        </p:txBody>
      </p:sp>
      <p:sp>
        <p:nvSpPr>
          <p:cNvPr id="11" name="10 Rectángulo"/>
          <p:cNvSpPr/>
          <p:nvPr/>
        </p:nvSpPr>
        <p:spPr>
          <a:xfrm>
            <a:off x="4062760" y="5040868"/>
            <a:ext cx="3481040" cy="369332"/>
          </a:xfrm>
          <a:prstGeom prst="rect">
            <a:avLst/>
          </a:prstGeom>
        </p:spPr>
        <p:txBody>
          <a:bodyPr wrap="square">
            <a:spAutoFit/>
          </a:bodyPr>
          <a:lstStyle/>
          <a:p>
            <a:r>
              <a:rPr lang="es-AR" dirty="0">
                <a:latin typeface="Arial" panose="020B0604020202020204" pitchFamily="34" charset="0"/>
                <a:cs typeface="Arial" panose="020B0604020202020204" pitchFamily="34" charset="0"/>
              </a:rPr>
              <a:t>             (P          </a:t>
            </a:r>
            <a:r>
              <a:rPr lang="es-AR" b="1" dirty="0">
                <a:solidFill>
                  <a:schemeClr val="accent1"/>
                </a:solidFill>
                <a:latin typeface="Lucida Sans Unicode"/>
                <a:cs typeface="Lucida Sans Unicode"/>
              </a:rPr>
              <a:t>∨</a:t>
            </a:r>
            <a:r>
              <a:rPr lang="es-AR" dirty="0">
                <a:latin typeface="Arial" panose="020B0604020202020204" pitchFamily="34" charset="0"/>
                <a:cs typeface="Arial" panose="020B0604020202020204" pitchFamily="34" charset="0"/>
              </a:rPr>
              <a:t>      Q)</a:t>
            </a:r>
            <a:endParaRPr lang="es-AR" dirty="0"/>
          </a:p>
        </p:txBody>
      </p:sp>
      <p:sp>
        <p:nvSpPr>
          <p:cNvPr id="12" name="11 Cerrar llave"/>
          <p:cNvSpPr/>
          <p:nvPr/>
        </p:nvSpPr>
        <p:spPr>
          <a:xfrm rot="5400000">
            <a:off x="5066883" y="4140816"/>
            <a:ext cx="77035" cy="1524001"/>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3" name="12 Cerrar llave"/>
          <p:cNvSpPr/>
          <p:nvPr/>
        </p:nvSpPr>
        <p:spPr>
          <a:xfrm rot="5400000">
            <a:off x="6476999" y="4484133"/>
            <a:ext cx="76202" cy="838200"/>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4" name="13 Rectángulo"/>
          <p:cNvSpPr/>
          <p:nvPr/>
        </p:nvSpPr>
        <p:spPr>
          <a:xfrm>
            <a:off x="3200400" y="3974068"/>
            <a:ext cx="1018227" cy="369332"/>
          </a:xfrm>
          <a:prstGeom prst="rect">
            <a:avLst/>
          </a:prstGeom>
        </p:spPr>
        <p:txBody>
          <a:bodyPr wrap="none">
            <a:spAutoFit/>
          </a:bodyPr>
          <a:lstStyle/>
          <a:p>
            <a:r>
              <a:rPr lang="es-AR" i="1" dirty="0">
                <a:solidFill>
                  <a:schemeClr val="tx1">
                    <a:lumMod val="75000"/>
                    <a:lumOff val="25000"/>
                  </a:schemeClr>
                </a:solidFill>
                <a:latin typeface="Arial" pitchFamily="34" charset="0"/>
                <a:cs typeface="Arial" pitchFamily="34" charset="0"/>
              </a:rPr>
              <a:t>Ejemplo</a:t>
            </a:r>
            <a:endParaRPr lang="es-AR" i="1" dirty="0">
              <a:solidFill>
                <a:schemeClr val="tx1">
                  <a:lumMod val="75000"/>
                  <a:lumOff val="25000"/>
                </a:schemeClr>
              </a:solidFill>
            </a:endParaRPr>
          </a:p>
        </p:txBody>
      </p:sp>
      <p:sp>
        <p:nvSpPr>
          <p:cNvPr id="15" name="14 Rectángulo"/>
          <p:cNvSpPr/>
          <p:nvPr/>
        </p:nvSpPr>
        <p:spPr>
          <a:xfrm>
            <a:off x="4250794" y="4495800"/>
            <a:ext cx="2758127" cy="369332"/>
          </a:xfrm>
          <a:prstGeom prst="rect">
            <a:avLst/>
          </a:prstGeom>
        </p:spPr>
        <p:txBody>
          <a:bodyPr wrap="none">
            <a:spAutoFit/>
          </a:bodyPr>
          <a:lstStyle/>
          <a:p>
            <a:pPr algn="just"/>
            <a:r>
              <a:rPr lang="es-AR" dirty="0">
                <a:latin typeface="Arial" pitchFamily="34" charset="0"/>
                <a:cs typeface="Arial" pitchFamily="34" charset="0"/>
              </a:rPr>
              <a:t>Viajaré a París </a:t>
            </a:r>
            <a:r>
              <a:rPr lang="es-AR" b="1" dirty="0">
                <a:latin typeface="Arial" pitchFamily="34" charset="0"/>
                <a:cs typeface="Arial" pitchFamily="34" charset="0"/>
              </a:rPr>
              <a:t>o</a:t>
            </a:r>
            <a:r>
              <a:rPr lang="es-AR" dirty="0">
                <a:latin typeface="Arial" pitchFamily="34" charset="0"/>
                <a:cs typeface="Arial" pitchFamily="34" charset="0"/>
              </a:rPr>
              <a:t> a Roma</a:t>
            </a:r>
          </a:p>
        </p:txBody>
      </p:sp>
      <p:sp>
        <p:nvSpPr>
          <p:cNvPr id="16"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Tablas de verdad</a:t>
            </a:r>
          </a:p>
        </p:txBody>
      </p:sp>
    </p:spTree>
    <p:extLst>
      <p:ext uri="{BB962C8B-B14F-4D97-AF65-F5344CB8AC3E}">
        <p14:creationId xmlns:p14="http://schemas.microsoft.com/office/powerpoint/2010/main" val="351305249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9" grpId="0"/>
      <p:bldP spid="11" grpId="0"/>
      <p:bldP spid="12" grpId="0" animBg="1"/>
      <p:bldP spid="13" grpId="0" animBg="1"/>
      <p:bldP spid="14" grpId="0"/>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838200" y="2133600"/>
            <a:ext cx="6781800" cy="762000"/>
          </a:xfrm>
        </p:spPr>
        <p:txBody>
          <a:bodyPr>
            <a:noAutofit/>
          </a:bodyPr>
          <a:lstStyle/>
          <a:p>
            <a:pPr marL="0" indent="0" algn="just">
              <a:lnSpc>
                <a:spcPct val="100000"/>
              </a:lnSpc>
              <a:buNone/>
            </a:pPr>
            <a:r>
              <a:rPr lang="es-AR" sz="2000" b="1" dirty="0">
                <a:solidFill>
                  <a:schemeClr val="tx1"/>
                </a:solidFill>
                <a:latin typeface="Arial" pitchFamily="34" charset="0"/>
                <a:cs typeface="Arial" pitchFamily="34" charset="0"/>
              </a:rPr>
              <a:t>Implicación </a:t>
            </a:r>
            <a:r>
              <a:rPr lang="es-AR" sz="2000" dirty="0">
                <a:solidFill>
                  <a:schemeClr val="tx1"/>
                </a:solidFill>
                <a:latin typeface="Arial" pitchFamily="34" charset="0"/>
                <a:cs typeface="Arial" pitchFamily="34" charset="0"/>
              </a:rPr>
              <a:t>(binaria)</a:t>
            </a:r>
          </a:p>
        </p:txBody>
      </p:sp>
      <p:graphicFrame>
        <p:nvGraphicFramePr>
          <p:cNvPr id="2" name="Tabla 1"/>
          <p:cNvGraphicFramePr>
            <a:graphicFrameLocks noGrp="1"/>
          </p:cNvGraphicFramePr>
          <p:nvPr>
            <p:extLst>
              <p:ext uri="{D42A27DB-BD31-4B8C-83A1-F6EECF244321}">
                <p14:modId xmlns:p14="http://schemas.microsoft.com/office/powerpoint/2010/main" val="2188481911"/>
              </p:ext>
            </p:extLst>
          </p:nvPr>
        </p:nvGraphicFramePr>
        <p:xfrm>
          <a:off x="457200" y="4191000"/>
          <a:ext cx="2485581" cy="2003745"/>
        </p:xfrm>
        <a:graphic>
          <a:graphicData uri="http://schemas.openxmlformats.org/drawingml/2006/table">
            <a:tbl>
              <a:tblPr firstRow="1" firstCol="1" bandRow="1">
                <a:tableStyleId>{69012ECD-51FC-41F1-AA8D-1B2483CD663E}</a:tableStyleId>
              </a:tblPr>
              <a:tblGrid>
                <a:gridCol w="630555">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1131126">
                  <a:extLst>
                    <a:ext uri="{9D8B030D-6E8A-4147-A177-3AD203B41FA5}">
                      <a16:colId xmlns:a16="http://schemas.microsoft.com/office/drawing/2014/main" val="20002"/>
                    </a:ext>
                  </a:extLst>
                </a:gridCol>
              </a:tblGrid>
              <a:tr h="0">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 → 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ea typeface="+mn-ea"/>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3"/>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4"/>
                  </a:ext>
                </a:extLst>
              </a:tr>
            </a:tbl>
          </a:graphicData>
        </a:graphic>
      </p:graphicFrame>
      <p:sp>
        <p:nvSpPr>
          <p:cNvPr id="11" name="10 Rectángulo"/>
          <p:cNvSpPr/>
          <p:nvPr/>
        </p:nvSpPr>
        <p:spPr>
          <a:xfrm>
            <a:off x="4062760" y="3745468"/>
            <a:ext cx="4319240" cy="369332"/>
          </a:xfrm>
          <a:prstGeom prst="rect">
            <a:avLst/>
          </a:prstGeom>
        </p:spPr>
        <p:txBody>
          <a:bodyPr wrap="square">
            <a:spAutoFit/>
          </a:bodyPr>
          <a:lstStyle/>
          <a:p>
            <a:r>
              <a:rPr lang="es-AR" dirty="0">
                <a:latin typeface="Arial" panose="020B0604020202020204" pitchFamily="34" charset="0"/>
                <a:cs typeface="Arial" panose="020B0604020202020204" pitchFamily="34" charset="0"/>
              </a:rPr>
              <a:t>(P                   </a:t>
            </a:r>
            <a:r>
              <a:rPr lang="es-AR" b="1" dirty="0">
                <a:solidFill>
                  <a:schemeClr val="accent1"/>
                </a:solidFill>
                <a:latin typeface="Lucida Sans Unicode"/>
                <a:cs typeface="Lucida Sans Unicode"/>
                <a:sym typeface="Symbol"/>
              </a:rPr>
              <a:t></a:t>
            </a:r>
            <a:r>
              <a:rPr lang="es-AR" dirty="0">
                <a:latin typeface="Arial" panose="020B0604020202020204" pitchFamily="34" charset="0"/>
                <a:cs typeface="Arial" panose="020B0604020202020204" pitchFamily="34" charset="0"/>
              </a:rPr>
              <a:t>                           Q)</a:t>
            </a:r>
            <a:endParaRPr lang="es-AR" dirty="0"/>
          </a:p>
        </p:txBody>
      </p:sp>
      <p:sp>
        <p:nvSpPr>
          <p:cNvPr id="12" name="11 Cerrar llave"/>
          <p:cNvSpPr/>
          <p:nvPr/>
        </p:nvSpPr>
        <p:spPr>
          <a:xfrm rot="5400000">
            <a:off x="4202118" y="2666452"/>
            <a:ext cx="126802" cy="1832161"/>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3" name="12 Cerrar llave"/>
          <p:cNvSpPr/>
          <p:nvPr/>
        </p:nvSpPr>
        <p:spPr>
          <a:xfrm rot="5400000">
            <a:off x="7608281" y="2232133"/>
            <a:ext cx="45719" cy="2720918"/>
          </a:xfrm>
          <a:prstGeom prst="rightBrace">
            <a:avLst/>
          </a:prstGeom>
          <a:ln w="25400">
            <a:miter lim="800000"/>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4" name="13 Rectángulo"/>
          <p:cNvSpPr/>
          <p:nvPr/>
        </p:nvSpPr>
        <p:spPr>
          <a:xfrm>
            <a:off x="3200400" y="2678668"/>
            <a:ext cx="1018227" cy="369332"/>
          </a:xfrm>
          <a:prstGeom prst="rect">
            <a:avLst/>
          </a:prstGeom>
        </p:spPr>
        <p:txBody>
          <a:bodyPr wrap="none">
            <a:spAutoFit/>
          </a:bodyPr>
          <a:lstStyle/>
          <a:p>
            <a:r>
              <a:rPr lang="es-AR" i="1" dirty="0">
                <a:latin typeface="Arial" pitchFamily="34" charset="0"/>
                <a:cs typeface="Arial" pitchFamily="34" charset="0"/>
              </a:rPr>
              <a:t>Ejemplo</a:t>
            </a:r>
            <a:endParaRPr lang="es-AR" i="1" dirty="0"/>
          </a:p>
        </p:txBody>
      </p:sp>
      <p:sp>
        <p:nvSpPr>
          <p:cNvPr id="15" name="14 Rectángulo"/>
          <p:cNvSpPr/>
          <p:nvPr/>
        </p:nvSpPr>
        <p:spPr>
          <a:xfrm>
            <a:off x="2996433" y="3200400"/>
            <a:ext cx="6199133" cy="369332"/>
          </a:xfrm>
          <a:prstGeom prst="rect">
            <a:avLst/>
          </a:prstGeom>
        </p:spPr>
        <p:txBody>
          <a:bodyPr wrap="none">
            <a:spAutoFit/>
          </a:bodyPr>
          <a:lstStyle/>
          <a:p>
            <a:pPr algn="just"/>
            <a:r>
              <a:rPr lang="es-AR" b="1" dirty="0">
                <a:solidFill>
                  <a:schemeClr val="accent1"/>
                </a:solidFill>
                <a:latin typeface="Arial" pitchFamily="34" charset="0"/>
                <a:cs typeface="Arial" pitchFamily="34" charset="0"/>
              </a:rPr>
              <a:t>Si</a:t>
            </a:r>
            <a:r>
              <a:rPr lang="es-AR" dirty="0">
                <a:solidFill>
                  <a:schemeClr val="accent1"/>
                </a:solidFill>
                <a:latin typeface="Arial" pitchFamily="34" charset="0"/>
                <a:cs typeface="Arial" pitchFamily="34" charset="0"/>
              </a:rPr>
              <a:t> </a:t>
            </a:r>
            <a:r>
              <a:rPr lang="es-AR" dirty="0">
                <a:latin typeface="Arial" pitchFamily="34" charset="0"/>
                <a:cs typeface="Arial" pitchFamily="34" charset="0"/>
              </a:rPr>
              <a:t>termino el trabajo, </a:t>
            </a:r>
            <a:r>
              <a:rPr lang="es-AR" b="1" dirty="0">
                <a:solidFill>
                  <a:schemeClr val="accent1"/>
                </a:solidFill>
                <a:latin typeface="Arial" pitchFamily="34" charset="0"/>
                <a:cs typeface="Arial" pitchFamily="34" charset="0"/>
              </a:rPr>
              <a:t>entonces</a:t>
            </a:r>
            <a:r>
              <a:rPr lang="es-AR" dirty="0">
                <a:solidFill>
                  <a:schemeClr val="accent1"/>
                </a:solidFill>
                <a:latin typeface="Arial" pitchFamily="34" charset="0"/>
                <a:cs typeface="Arial" pitchFamily="34" charset="0"/>
              </a:rPr>
              <a:t> </a:t>
            </a:r>
            <a:r>
              <a:rPr lang="es-AR" dirty="0">
                <a:latin typeface="Arial" pitchFamily="34" charset="0"/>
                <a:cs typeface="Arial" pitchFamily="34" charset="0"/>
              </a:rPr>
              <a:t>podré salir con mis amigos</a:t>
            </a:r>
          </a:p>
        </p:txBody>
      </p:sp>
      <p:cxnSp>
        <p:nvCxnSpPr>
          <p:cNvPr id="16" name="15 Conector recto de flecha"/>
          <p:cNvCxnSpPr/>
          <p:nvPr/>
        </p:nvCxnSpPr>
        <p:spPr>
          <a:xfrm flipV="1">
            <a:off x="4572000" y="2678668"/>
            <a:ext cx="381000" cy="521732"/>
          </a:xfrm>
          <a:prstGeom prst="straightConnector1">
            <a:avLst/>
          </a:prstGeom>
          <a:ln w="25400">
            <a:miter lim="800000"/>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flipH="1" flipV="1">
            <a:off x="7391400" y="2678668"/>
            <a:ext cx="239740" cy="521732"/>
          </a:xfrm>
          <a:prstGeom prst="straightConnector1">
            <a:avLst/>
          </a:prstGeom>
          <a:ln w="25400">
            <a:miter lim="800000"/>
            <a:tailEnd type="arrow"/>
          </a:ln>
        </p:spPr>
        <p:style>
          <a:lnRef idx="1">
            <a:schemeClr val="accent1"/>
          </a:lnRef>
          <a:fillRef idx="0">
            <a:schemeClr val="accent1"/>
          </a:fillRef>
          <a:effectRef idx="0">
            <a:schemeClr val="accent1"/>
          </a:effectRef>
          <a:fontRef idx="minor">
            <a:schemeClr val="tx1"/>
          </a:fontRef>
        </p:style>
      </p:cxnSp>
      <p:sp>
        <p:nvSpPr>
          <p:cNvPr id="19" name="18 Rectángulo"/>
          <p:cNvSpPr/>
          <p:nvPr/>
        </p:nvSpPr>
        <p:spPr>
          <a:xfrm>
            <a:off x="4191000" y="2322790"/>
            <a:ext cx="1454244" cy="369332"/>
          </a:xfrm>
          <a:prstGeom prst="rect">
            <a:avLst/>
          </a:prstGeom>
        </p:spPr>
        <p:txBody>
          <a:bodyPr wrap="none">
            <a:spAutoFit/>
          </a:bodyPr>
          <a:lstStyle/>
          <a:p>
            <a:r>
              <a:rPr lang="es-AR" dirty="0">
                <a:latin typeface="Arial" pitchFamily="34" charset="0"/>
                <a:cs typeface="Arial" pitchFamily="34" charset="0"/>
              </a:rPr>
              <a:t>antecedente</a:t>
            </a:r>
            <a:endParaRPr lang="es-AR" dirty="0"/>
          </a:p>
        </p:txBody>
      </p:sp>
      <p:sp>
        <p:nvSpPr>
          <p:cNvPr id="20" name="19 Rectángulo"/>
          <p:cNvSpPr/>
          <p:nvPr/>
        </p:nvSpPr>
        <p:spPr>
          <a:xfrm>
            <a:off x="6679518" y="2322790"/>
            <a:ext cx="1492716" cy="369332"/>
          </a:xfrm>
          <a:prstGeom prst="rect">
            <a:avLst/>
          </a:prstGeom>
        </p:spPr>
        <p:txBody>
          <a:bodyPr wrap="none">
            <a:spAutoFit/>
          </a:bodyPr>
          <a:lstStyle/>
          <a:p>
            <a:r>
              <a:rPr lang="es-AR" dirty="0">
                <a:latin typeface="Arial" pitchFamily="34" charset="0"/>
                <a:cs typeface="Arial" pitchFamily="34" charset="0"/>
              </a:rPr>
              <a:t>consecuente</a:t>
            </a:r>
            <a:endParaRPr lang="es-AR" dirty="0"/>
          </a:p>
        </p:txBody>
      </p:sp>
      <p:sp>
        <p:nvSpPr>
          <p:cNvPr id="23" name="22 Rectángulo"/>
          <p:cNvSpPr/>
          <p:nvPr/>
        </p:nvSpPr>
        <p:spPr>
          <a:xfrm>
            <a:off x="3779520" y="4572000"/>
            <a:ext cx="4831080" cy="1200329"/>
          </a:xfrm>
          <a:prstGeom prst="rect">
            <a:avLst/>
          </a:prstGeom>
        </p:spPr>
        <p:txBody>
          <a:bodyPr wrap="square">
            <a:spAutoFit/>
          </a:bodyPr>
          <a:lstStyle/>
          <a:p>
            <a:pPr algn="just"/>
            <a:r>
              <a:rPr lang="es-AR" dirty="0">
                <a:latin typeface="Arial" pitchFamily="34" charset="0"/>
                <a:cs typeface="Arial" pitchFamily="34" charset="0"/>
              </a:rPr>
              <a:t>Si el antecedente es </a:t>
            </a:r>
            <a:r>
              <a:rPr lang="es-AR" b="1" i="1" dirty="0">
                <a:latin typeface="Arial" pitchFamily="34" charset="0"/>
                <a:cs typeface="Arial" pitchFamily="34" charset="0"/>
              </a:rPr>
              <a:t>falso</a:t>
            </a:r>
            <a:r>
              <a:rPr lang="es-AR" dirty="0">
                <a:latin typeface="Arial" pitchFamily="34" charset="0"/>
                <a:cs typeface="Arial" pitchFamily="34" charset="0"/>
              </a:rPr>
              <a:t> no es necesario considerar el valor de verdad asociado al consecuente porque siempre la proposición será </a:t>
            </a:r>
            <a:r>
              <a:rPr lang="es-AR" b="1" i="1" dirty="0">
                <a:latin typeface="Arial" pitchFamily="34" charset="0"/>
                <a:cs typeface="Arial" pitchFamily="34" charset="0"/>
              </a:rPr>
              <a:t>verdadera</a:t>
            </a:r>
            <a:r>
              <a:rPr lang="es-AR" dirty="0">
                <a:latin typeface="Arial" pitchFamily="34" charset="0"/>
                <a:cs typeface="Arial" pitchFamily="34" charset="0"/>
              </a:rPr>
              <a:t>.</a:t>
            </a:r>
          </a:p>
        </p:txBody>
      </p:sp>
      <p:sp>
        <p:nvSpPr>
          <p:cNvPr id="25" name="Rectángulo 6"/>
          <p:cNvSpPr/>
          <p:nvPr/>
        </p:nvSpPr>
        <p:spPr>
          <a:xfrm>
            <a:off x="3490157" y="6128862"/>
            <a:ext cx="5211683" cy="369332"/>
          </a:xfrm>
          <a:prstGeom prst="rect">
            <a:avLst/>
          </a:prstGeom>
        </p:spPr>
        <p:txBody>
          <a:bodyPr wrap="none">
            <a:spAutoFit/>
          </a:bodyPr>
          <a:lstStyle/>
          <a:p>
            <a:r>
              <a:rPr lang="es-AR" b="1" dirty="0">
                <a:latin typeface="Arial" panose="020B0604020202020204" pitchFamily="34" charset="0"/>
                <a:cs typeface="Arial" panose="020B0604020202020204" pitchFamily="34" charset="0"/>
              </a:rPr>
              <a:t>F </a:t>
            </a:r>
            <a:r>
              <a:rPr lang="es-AR" dirty="0">
                <a:latin typeface="Arial" panose="020B0604020202020204" pitchFamily="34" charset="0"/>
                <a:cs typeface="Arial" panose="020B0604020202020204" pitchFamily="34" charset="0"/>
              </a:rPr>
              <a:t>sólo si antecedente es </a:t>
            </a:r>
            <a:r>
              <a:rPr lang="es-AR" b="1" dirty="0">
                <a:latin typeface="Arial" panose="020B0604020202020204" pitchFamily="34" charset="0"/>
                <a:cs typeface="Arial" panose="020B0604020202020204" pitchFamily="34" charset="0"/>
              </a:rPr>
              <a:t>V </a:t>
            </a:r>
            <a:r>
              <a:rPr lang="es-AR" dirty="0">
                <a:latin typeface="Arial" panose="020B0604020202020204" pitchFamily="34" charset="0"/>
                <a:cs typeface="Arial" panose="020B0604020202020204" pitchFamily="34" charset="0"/>
              </a:rPr>
              <a:t>y</a:t>
            </a:r>
            <a:r>
              <a:rPr lang="es-AR" b="1" dirty="0">
                <a:latin typeface="Arial" panose="020B0604020202020204" pitchFamily="34" charset="0"/>
                <a:cs typeface="Arial" panose="020B0604020202020204" pitchFamily="34" charset="0"/>
              </a:rPr>
              <a:t> </a:t>
            </a:r>
            <a:r>
              <a:rPr lang="es-AR" dirty="0">
                <a:latin typeface="Arial" panose="020B0604020202020204" pitchFamily="34" charset="0"/>
                <a:cs typeface="Arial" panose="020B0604020202020204" pitchFamily="34" charset="0"/>
              </a:rPr>
              <a:t>el consecuente es </a:t>
            </a:r>
            <a:r>
              <a:rPr lang="es-AR" b="1" dirty="0">
                <a:latin typeface="Arial" panose="020B0604020202020204" pitchFamily="34" charset="0"/>
                <a:cs typeface="Arial" panose="020B0604020202020204" pitchFamily="34" charset="0"/>
              </a:rPr>
              <a:t>F</a:t>
            </a:r>
          </a:p>
        </p:txBody>
      </p:sp>
      <p:sp>
        <p:nvSpPr>
          <p:cNvPr id="17"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Tablas de verdad</a:t>
            </a:r>
          </a:p>
        </p:txBody>
      </p:sp>
    </p:spTree>
    <p:extLst>
      <p:ext uri="{BB962C8B-B14F-4D97-AF65-F5344CB8AC3E}">
        <p14:creationId xmlns:p14="http://schemas.microsoft.com/office/powerpoint/2010/main" val="220399285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945201" y="624110"/>
            <a:ext cx="7046399" cy="1280890"/>
          </a:xfrm>
        </p:spPr>
        <p:txBody>
          <a:bodyPr>
            <a:normAutofit/>
          </a:bodyPr>
          <a:lstStyle/>
          <a:p>
            <a:r>
              <a:rPr lang="es-AR" b="1" dirty="0">
                <a:solidFill>
                  <a:schemeClr val="tx1"/>
                </a:solidFill>
                <a:latin typeface="Eras Medium ITC" pitchFamily="34" charset="0"/>
                <a:cs typeface="Arial" pitchFamily="34" charset="0"/>
              </a:rPr>
              <a:t>¿Para qué sirve la Lógica en la vida diaria?</a:t>
            </a:r>
            <a:endParaRPr lang="es-ES" b="1" dirty="0">
              <a:solidFill>
                <a:schemeClr val="tx1"/>
              </a:solidFill>
              <a:latin typeface="Eras Medium ITC" pitchFamily="34" charset="0"/>
              <a:cs typeface="Arial" pitchFamily="34" charset="0"/>
            </a:endParaRPr>
          </a:p>
        </p:txBody>
      </p:sp>
      <p:sp>
        <p:nvSpPr>
          <p:cNvPr id="6" name="Marcador de contenido 13"/>
          <p:cNvSpPr>
            <a:spLocks noGrp="1"/>
          </p:cNvSpPr>
          <p:nvPr>
            <p:ph idx="1"/>
          </p:nvPr>
        </p:nvSpPr>
        <p:spPr>
          <a:xfrm>
            <a:off x="609600" y="2057400"/>
            <a:ext cx="8305800" cy="3886200"/>
          </a:xfrm>
          <a:solidFill>
            <a:schemeClr val="bg2"/>
          </a:solidFill>
          <a:ln>
            <a:solidFill>
              <a:schemeClr val="accent1"/>
            </a:solidFill>
          </a:ln>
        </p:spPr>
        <p:txBody>
          <a:bodyPr>
            <a:noAutofit/>
          </a:bodyPr>
          <a:lstStyle/>
          <a:p>
            <a:pPr algn="just" fontAlgn="base"/>
            <a:r>
              <a:rPr lang="es-AR" sz="2000" dirty="0">
                <a:solidFill>
                  <a:schemeClr val="tx1"/>
                </a:solidFill>
                <a:latin typeface="Arial" pitchFamily="34" charset="0"/>
                <a:cs typeface="Arial" pitchFamily="34" charset="0"/>
              </a:rPr>
              <a:t>Darse cuenta de errores en razonamientos</a:t>
            </a:r>
          </a:p>
          <a:p>
            <a:pPr algn="just" fontAlgn="base"/>
            <a:r>
              <a:rPr lang="es-AR" sz="2000" dirty="0">
                <a:solidFill>
                  <a:schemeClr val="tx1"/>
                </a:solidFill>
                <a:latin typeface="Arial" pitchFamily="34" charset="0"/>
                <a:cs typeface="Arial" pitchFamily="34" charset="0"/>
              </a:rPr>
              <a:t>Detectar errores en argumentos de otros</a:t>
            </a:r>
          </a:p>
          <a:p>
            <a:pPr algn="just" fontAlgn="base"/>
            <a:r>
              <a:rPr lang="es-AR" sz="2000" dirty="0">
                <a:solidFill>
                  <a:schemeClr val="tx1"/>
                </a:solidFill>
                <a:latin typeface="Arial" pitchFamily="34" charset="0"/>
                <a:cs typeface="Arial" pitchFamily="34" charset="0"/>
              </a:rPr>
              <a:t>Anticipar conflictos</a:t>
            </a:r>
          </a:p>
          <a:p>
            <a:pPr algn="just" fontAlgn="base"/>
            <a:r>
              <a:rPr lang="es-AR" sz="2000" dirty="0">
                <a:solidFill>
                  <a:schemeClr val="tx1"/>
                </a:solidFill>
                <a:latin typeface="Arial" pitchFamily="34" charset="0"/>
                <a:cs typeface="Arial" pitchFamily="34" charset="0"/>
              </a:rPr>
              <a:t>Desenvolverse mejor en cualquier discusión</a:t>
            </a:r>
          </a:p>
          <a:p>
            <a:pPr marL="0" indent="0" algn="just" fontAlgn="base">
              <a:buNone/>
            </a:pPr>
            <a:endParaRPr lang="es-AR" sz="2000" dirty="0">
              <a:solidFill>
                <a:schemeClr val="tx1"/>
              </a:solidFill>
              <a:latin typeface="Arial" pitchFamily="34" charset="0"/>
              <a:cs typeface="Arial" pitchFamily="34" charset="0"/>
            </a:endParaRPr>
          </a:p>
          <a:p>
            <a:pPr marL="0" indent="0" algn="just" fontAlgn="base">
              <a:buNone/>
            </a:pPr>
            <a:r>
              <a:rPr lang="es-AR" sz="2000" dirty="0">
                <a:solidFill>
                  <a:schemeClr val="tx1"/>
                </a:solidFill>
                <a:latin typeface="Arial" pitchFamily="34" charset="0"/>
                <a:cs typeface="Arial" pitchFamily="34" charset="0"/>
              </a:rPr>
              <a:t>La Lógica es primordial ya que el hombre es un ser naturalmente social que vive comunicándose diariamente con otros, y tomando decisiones individuales y en grupo.</a:t>
            </a:r>
          </a:p>
        </p:txBody>
      </p:sp>
    </p:spTree>
    <p:extLst>
      <p:ext uri="{BB962C8B-B14F-4D97-AF65-F5344CB8AC3E}">
        <p14:creationId xmlns:p14="http://schemas.microsoft.com/office/powerpoint/2010/main" val="38587955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838200" y="2133600"/>
            <a:ext cx="6781800" cy="762000"/>
          </a:xfrm>
        </p:spPr>
        <p:txBody>
          <a:bodyPr>
            <a:noAutofit/>
          </a:bodyPr>
          <a:lstStyle/>
          <a:p>
            <a:pPr marL="0" indent="0" algn="just">
              <a:lnSpc>
                <a:spcPct val="100000"/>
              </a:lnSpc>
              <a:buNone/>
            </a:pPr>
            <a:r>
              <a:rPr lang="es-AR" sz="2000" b="1" dirty="0">
                <a:solidFill>
                  <a:schemeClr val="tx1"/>
                </a:solidFill>
                <a:latin typeface="Arial" pitchFamily="34" charset="0"/>
                <a:cs typeface="Arial" pitchFamily="34" charset="0"/>
              </a:rPr>
              <a:t>Doble Implicación </a:t>
            </a:r>
            <a:r>
              <a:rPr lang="es-AR" sz="2000" dirty="0">
                <a:solidFill>
                  <a:schemeClr val="tx1"/>
                </a:solidFill>
                <a:latin typeface="Arial" pitchFamily="34" charset="0"/>
                <a:cs typeface="Arial" pitchFamily="34" charset="0"/>
              </a:rPr>
              <a:t>(binaria)</a:t>
            </a:r>
          </a:p>
        </p:txBody>
      </p:sp>
      <p:graphicFrame>
        <p:nvGraphicFramePr>
          <p:cNvPr id="2" name="Tabla 1"/>
          <p:cNvGraphicFramePr>
            <a:graphicFrameLocks noGrp="1"/>
          </p:cNvGraphicFramePr>
          <p:nvPr>
            <p:extLst>
              <p:ext uri="{D42A27DB-BD31-4B8C-83A1-F6EECF244321}">
                <p14:modId xmlns:p14="http://schemas.microsoft.com/office/powerpoint/2010/main" val="1945285579"/>
              </p:ext>
            </p:extLst>
          </p:nvPr>
        </p:nvGraphicFramePr>
        <p:xfrm>
          <a:off x="457200" y="4191000"/>
          <a:ext cx="2460181" cy="2003745"/>
        </p:xfrm>
        <a:graphic>
          <a:graphicData uri="http://schemas.openxmlformats.org/drawingml/2006/table">
            <a:tbl>
              <a:tblPr firstRow="1" firstCol="1" bandRow="1">
                <a:tableStyleId>{69012ECD-51FC-41F1-AA8D-1B2483CD663E}</a:tableStyleId>
              </a:tblPr>
              <a:tblGrid>
                <a:gridCol w="630555">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1105726">
                  <a:extLst>
                    <a:ext uri="{9D8B030D-6E8A-4147-A177-3AD203B41FA5}">
                      <a16:colId xmlns:a16="http://schemas.microsoft.com/office/drawing/2014/main" val="20002"/>
                    </a:ext>
                  </a:extLst>
                </a:gridCol>
              </a:tblGrid>
              <a:tr h="0">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 </a:t>
                      </a:r>
                      <a:r>
                        <a:rPr lang="es-AR" sz="1800" dirty="0">
                          <a:effectLst/>
                          <a:latin typeface="Arial" panose="020B0604020202020204" pitchFamily="34" charset="0"/>
                          <a:cs typeface="Arial" panose="020B0604020202020204" pitchFamily="34" charset="0"/>
                        </a:rPr>
                        <a:t>↔</a:t>
                      </a:r>
                      <a:r>
                        <a:rPr lang="es-AR" sz="2000" dirty="0">
                          <a:effectLst/>
                          <a:latin typeface="Arial" panose="020B0604020202020204" pitchFamily="34" charset="0"/>
                          <a:cs typeface="Arial" panose="020B0604020202020204" pitchFamily="34" charset="0"/>
                        </a:rPr>
                        <a:t> 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0">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ea typeface="+mn-ea"/>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3"/>
                  </a:ext>
                </a:extLst>
              </a:tr>
              <a:tr h="0">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F</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a:lnSpc>
                          <a:spcPct val="150000"/>
                        </a:lnSpc>
                        <a:spcAft>
                          <a:spcPts val="0"/>
                        </a:spcAft>
                      </a:pPr>
                      <a:r>
                        <a:rPr lang="es-AR" sz="2000" b="1" dirty="0">
                          <a:solidFill>
                            <a:schemeClr val="tx1">
                              <a:lumMod val="75000"/>
                              <a:lumOff val="25000"/>
                            </a:schemeClr>
                          </a:solidFill>
                          <a:effectLst/>
                          <a:latin typeface="Arial" panose="020B0604020202020204" pitchFamily="34" charset="0"/>
                          <a:cs typeface="Arial" panose="020B0604020202020204" pitchFamily="34" charset="0"/>
                        </a:rPr>
                        <a:t>V</a:t>
                      </a:r>
                      <a:endParaRPr lang="es-AR" sz="20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extLst>
                  <a:ext uri="{0D108BD9-81ED-4DB2-BD59-A6C34878D82A}">
                    <a16:rowId xmlns:a16="http://schemas.microsoft.com/office/drawing/2014/main" val="10004"/>
                  </a:ext>
                </a:extLst>
              </a:tr>
            </a:tbl>
          </a:graphicData>
        </a:graphic>
      </p:graphicFrame>
      <p:sp>
        <p:nvSpPr>
          <p:cNvPr id="5" name="4 Rectángulo"/>
          <p:cNvSpPr/>
          <p:nvPr/>
        </p:nvSpPr>
        <p:spPr>
          <a:xfrm>
            <a:off x="3429000" y="4035386"/>
            <a:ext cx="5334000" cy="1200329"/>
          </a:xfrm>
          <a:prstGeom prst="rect">
            <a:avLst/>
          </a:prstGeom>
        </p:spPr>
        <p:txBody>
          <a:bodyPr wrap="square">
            <a:spAutoFit/>
          </a:bodyPr>
          <a:lstStyle/>
          <a:p>
            <a:pPr algn="just"/>
            <a:r>
              <a:rPr lang="es-AR" dirty="0">
                <a:latin typeface="Arial" pitchFamily="34" charset="0"/>
                <a:cs typeface="Arial" pitchFamily="34" charset="0"/>
              </a:rPr>
              <a:t>Si P es </a:t>
            </a:r>
            <a:r>
              <a:rPr lang="es-AR" b="1" i="1" dirty="0">
                <a:latin typeface="Arial" pitchFamily="34" charset="0"/>
                <a:cs typeface="Arial" pitchFamily="34" charset="0"/>
              </a:rPr>
              <a:t>verdadero</a:t>
            </a:r>
            <a:r>
              <a:rPr lang="es-AR" dirty="0">
                <a:latin typeface="Arial" pitchFamily="34" charset="0"/>
                <a:cs typeface="Arial" pitchFamily="34" charset="0"/>
              </a:rPr>
              <a:t> y Q es </a:t>
            </a:r>
            <a:r>
              <a:rPr lang="es-AR" b="1" i="1" dirty="0">
                <a:latin typeface="Arial" pitchFamily="34" charset="0"/>
                <a:cs typeface="Arial" pitchFamily="34" charset="0"/>
              </a:rPr>
              <a:t>falso</a:t>
            </a:r>
            <a:r>
              <a:rPr lang="es-AR" dirty="0">
                <a:latin typeface="Arial" pitchFamily="34" charset="0"/>
                <a:cs typeface="Arial" pitchFamily="34" charset="0"/>
              </a:rPr>
              <a:t> (o viceversa), la doble implicación es </a:t>
            </a:r>
            <a:r>
              <a:rPr lang="es-AR" b="1" i="1" dirty="0">
                <a:latin typeface="Arial" pitchFamily="34" charset="0"/>
                <a:cs typeface="Arial" pitchFamily="34" charset="0"/>
              </a:rPr>
              <a:t>falsa</a:t>
            </a:r>
            <a:r>
              <a:rPr lang="es-AR" dirty="0">
                <a:latin typeface="Arial" pitchFamily="34" charset="0"/>
                <a:cs typeface="Arial" pitchFamily="34" charset="0"/>
              </a:rPr>
              <a:t>.</a:t>
            </a:r>
          </a:p>
          <a:p>
            <a:pPr algn="just"/>
            <a:r>
              <a:rPr lang="es-AR" dirty="0">
                <a:latin typeface="Arial" pitchFamily="34" charset="0"/>
                <a:cs typeface="Arial" pitchFamily="34" charset="0"/>
              </a:rPr>
              <a:t>Si P y Q son ambos </a:t>
            </a:r>
            <a:r>
              <a:rPr lang="es-AR" b="1" i="1" dirty="0">
                <a:latin typeface="Arial" pitchFamily="34" charset="0"/>
                <a:cs typeface="Arial" pitchFamily="34" charset="0"/>
              </a:rPr>
              <a:t>verdaderos</a:t>
            </a:r>
            <a:r>
              <a:rPr lang="es-AR" dirty="0">
                <a:latin typeface="Arial" pitchFamily="34" charset="0"/>
                <a:cs typeface="Arial" pitchFamily="34" charset="0"/>
              </a:rPr>
              <a:t>, o ambos son </a:t>
            </a:r>
            <a:r>
              <a:rPr lang="es-AR" b="1" i="1" dirty="0">
                <a:latin typeface="Arial" pitchFamily="34" charset="0"/>
                <a:cs typeface="Arial" pitchFamily="34" charset="0"/>
              </a:rPr>
              <a:t>falsos</a:t>
            </a:r>
            <a:r>
              <a:rPr lang="es-AR" b="1" dirty="0">
                <a:latin typeface="Arial" pitchFamily="34" charset="0"/>
                <a:cs typeface="Arial" pitchFamily="34" charset="0"/>
              </a:rPr>
              <a:t>, </a:t>
            </a:r>
            <a:r>
              <a:rPr lang="es-AR" dirty="0">
                <a:latin typeface="Arial" pitchFamily="34" charset="0"/>
                <a:cs typeface="Arial" pitchFamily="34" charset="0"/>
              </a:rPr>
              <a:t>la doble implicación es </a:t>
            </a:r>
            <a:r>
              <a:rPr lang="es-AR" b="1" i="1" dirty="0">
                <a:latin typeface="Arial" pitchFamily="34" charset="0"/>
                <a:cs typeface="Arial" pitchFamily="34" charset="0"/>
              </a:rPr>
              <a:t>verdadera</a:t>
            </a:r>
            <a:r>
              <a:rPr lang="es-AR" dirty="0">
                <a:latin typeface="Arial" pitchFamily="34" charset="0"/>
                <a:cs typeface="Arial" pitchFamily="34" charset="0"/>
              </a:rPr>
              <a:t>.</a:t>
            </a:r>
          </a:p>
        </p:txBody>
      </p:sp>
      <p:sp>
        <p:nvSpPr>
          <p:cNvPr id="7" name="2 Rectángulo">
            <a:extLst>
              <a:ext uri="{FF2B5EF4-FFF2-40B4-BE49-F238E27FC236}">
                <a16:creationId xmlns:a16="http://schemas.microsoft.com/office/drawing/2014/main" id="{174DCA98-F3A5-42FC-966C-47E4332BBD64}"/>
              </a:ext>
            </a:extLst>
          </p:cNvPr>
          <p:cNvSpPr/>
          <p:nvPr/>
        </p:nvSpPr>
        <p:spPr>
          <a:xfrm>
            <a:off x="914400" y="2779544"/>
            <a:ext cx="7924800" cy="646331"/>
          </a:xfrm>
          <a:prstGeom prst="rect">
            <a:avLst/>
          </a:prstGeom>
        </p:spPr>
        <p:txBody>
          <a:bodyPr wrap="square">
            <a:spAutoFit/>
          </a:bodyPr>
          <a:lstStyle/>
          <a:p>
            <a:r>
              <a:rPr lang="es-AR" dirty="0">
                <a:latin typeface="Arial" panose="020B0604020202020204" pitchFamily="34" charset="0"/>
                <a:cs typeface="Arial" panose="020B0604020202020204" pitchFamily="34" charset="0"/>
              </a:rPr>
              <a:t>(P </a:t>
            </a:r>
            <a:r>
              <a:rPr lang="es-AR" sz="1600" dirty="0">
                <a:latin typeface="Arial" panose="020B0604020202020204" pitchFamily="34" charset="0"/>
                <a:cs typeface="Arial" panose="020B0604020202020204" pitchFamily="34" charset="0"/>
              </a:rPr>
              <a:t>↔</a:t>
            </a:r>
            <a:r>
              <a:rPr lang="es-AR" dirty="0">
                <a:latin typeface="Arial" panose="020B0604020202020204" pitchFamily="34" charset="0"/>
                <a:cs typeface="Arial" panose="020B0604020202020204" pitchFamily="34" charset="0"/>
              </a:rPr>
              <a:t> Q) equivale a la conjunción de “Si P entonces Q y Si Q entonces P”</a:t>
            </a:r>
          </a:p>
          <a:p>
            <a:r>
              <a:rPr lang="es-AR" dirty="0">
                <a:latin typeface="Arial" panose="020B0604020202020204" pitchFamily="34" charset="0"/>
                <a:cs typeface="Arial" panose="020B0604020202020204" pitchFamily="34" charset="0"/>
              </a:rPr>
              <a:t>((P </a:t>
            </a:r>
            <a:r>
              <a:rPr lang="es-AR" b="1" dirty="0">
                <a:latin typeface="Lucida Sans Unicode"/>
                <a:cs typeface="Lucida Sans Unicode"/>
                <a:sym typeface="Symbol"/>
              </a:rPr>
              <a:t></a:t>
            </a:r>
            <a:r>
              <a:rPr lang="es-AR" dirty="0">
                <a:latin typeface="Arial" pitchFamily="34" charset="0"/>
                <a:cs typeface="Arial" pitchFamily="34" charset="0"/>
              </a:rPr>
              <a:t> Q) </a:t>
            </a:r>
            <a:r>
              <a:rPr lang="es-AR" dirty="0">
                <a:latin typeface="Lucida Sans Unicode"/>
                <a:cs typeface="Lucida Sans Unicode"/>
              </a:rPr>
              <a:t>∧ </a:t>
            </a:r>
            <a:r>
              <a:rPr lang="es-AR" dirty="0">
                <a:latin typeface="Arial" pitchFamily="34" charset="0"/>
                <a:cs typeface="Arial" pitchFamily="34" charset="0"/>
              </a:rPr>
              <a:t>(Q </a:t>
            </a:r>
            <a:r>
              <a:rPr lang="es-AR" b="1" dirty="0">
                <a:latin typeface="Lucida Sans Unicode"/>
                <a:cs typeface="Lucida Sans Unicode"/>
                <a:sym typeface="Symbol"/>
              </a:rPr>
              <a:t></a:t>
            </a:r>
            <a:r>
              <a:rPr lang="es-AR" dirty="0">
                <a:latin typeface="Arial" panose="020B0604020202020204" pitchFamily="34" charset="0"/>
                <a:cs typeface="Arial" panose="020B0604020202020204" pitchFamily="34" charset="0"/>
              </a:rPr>
              <a:t> P)) </a:t>
            </a:r>
            <a:endParaRPr lang="es-AR" dirty="0"/>
          </a:p>
        </p:txBody>
      </p:sp>
      <p:sp>
        <p:nvSpPr>
          <p:cNvPr id="8"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Tablas de verdad</a:t>
            </a:r>
          </a:p>
        </p:txBody>
      </p:sp>
    </p:spTree>
    <p:extLst>
      <p:ext uri="{BB962C8B-B14F-4D97-AF65-F5344CB8AC3E}">
        <p14:creationId xmlns:p14="http://schemas.microsoft.com/office/powerpoint/2010/main" val="313558648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152400" y="1600200"/>
            <a:ext cx="8915400" cy="2362200"/>
          </a:xfrm>
          <a:solidFill>
            <a:schemeClr val="bg2"/>
          </a:solidFill>
        </p:spPr>
        <p:txBody>
          <a:bodyPr>
            <a:noAutofit/>
          </a:bodyPr>
          <a:lstStyle/>
          <a:p>
            <a:pPr marL="0" indent="0" algn="just">
              <a:lnSpc>
                <a:spcPct val="100000"/>
              </a:lnSpc>
              <a:buNone/>
            </a:pPr>
            <a:r>
              <a:rPr lang="es-AR" sz="2000" dirty="0">
                <a:solidFill>
                  <a:schemeClr val="tx1"/>
                </a:solidFill>
                <a:latin typeface="Arial" pitchFamily="34" charset="0"/>
                <a:cs typeface="Arial" pitchFamily="34" charset="0"/>
              </a:rPr>
              <a:t>Los paréntesis se utilizan en la escritura de las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 para asegurar una interpretación única del significado de las proposiciones. En caso de no usarlos habría que considerar, al interpretar la proposición, otras reglas que establezcan la prioridad de cada una de las conectivas.</a:t>
            </a:r>
          </a:p>
          <a:p>
            <a:pPr marL="0" indent="0" algn="just">
              <a:lnSpc>
                <a:spcPct val="100000"/>
              </a:lnSpc>
              <a:buNone/>
            </a:pPr>
            <a:r>
              <a:rPr lang="es-AR" sz="2000" b="1" dirty="0">
                <a:solidFill>
                  <a:schemeClr val="tx1"/>
                </a:solidFill>
                <a:latin typeface="Arial" pitchFamily="34" charset="0"/>
                <a:cs typeface="Arial" pitchFamily="34" charset="0"/>
              </a:rPr>
              <a:t>Regla de jerarquía: </a:t>
            </a:r>
            <a:r>
              <a:rPr lang="es-AR" sz="2000" dirty="0">
                <a:solidFill>
                  <a:schemeClr val="tx1"/>
                </a:solidFill>
                <a:latin typeface="Arial" pitchFamily="34" charset="0"/>
                <a:cs typeface="Arial" pitchFamily="34" charset="0"/>
              </a:rPr>
              <a:t>permite definir una jerarquía entre las operaciones lógicas, ordenándolas por orden de prioridad y de esta forma puede evitarse el uso redundante de paréntesis.</a:t>
            </a:r>
          </a:p>
        </p:txBody>
      </p:sp>
      <p:sp>
        <p:nvSpPr>
          <p:cNvPr id="9" name="Rectángulo 8"/>
          <p:cNvSpPr/>
          <p:nvPr/>
        </p:nvSpPr>
        <p:spPr>
          <a:xfrm>
            <a:off x="182880" y="4748008"/>
            <a:ext cx="2971800" cy="923330"/>
          </a:xfrm>
          <a:prstGeom prst="rect">
            <a:avLst/>
          </a:prstGeom>
          <a:solidFill>
            <a:schemeClr val="bg2"/>
          </a:solidFill>
        </p:spPr>
        <p:txBody>
          <a:bodyPr wrap="square">
            <a:spAutoFit/>
          </a:bodyPr>
          <a:lstStyle/>
          <a:p>
            <a:pPr algn="ctr"/>
            <a:r>
              <a:rPr lang="es-AR" b="1" dirty="0">
                <a:latin typeface="Arial" panose="020B0604020202020204" pitchFamily="34" charset="0"/>
                <a:ea typeface="Calibri" panose="020F0502020204030204" pitchFamily="34" charset="0"/>
                <a:cs typeface="Arial" panose="020B0604020202020204" pitchFamily="34" charset="0"/>
              </a:rPr>
              <a:t>Primero</a:t>
            </a:r>
            <a:r>
              <a:rPr lang="es-AR" dirty="0">
                <a:latin typeface="Arial" panose="020B0604020202020204" pitchFamily="34" charset="0"/>
                <a:ea typeface="Calibri" panose="020F0502020204030204" pitchFamily="34" charset="0"/>
                <a:cs typeface="Arial" panose="020B0604020202020204" pitchFamily="34" charset="0"/>
              </a:rPr>
              <a:t> se deben evaluar las </a:t>
            </a:r>
            <a:r>
              <a:rPr lang="es-AR" dirty="0" err="1">
                <a:latin typeface="Arial" panose="020B0604020202020204" pitchFamily="34" charset="0"/>
                <a:ea typeface="Calibri" panose="020F0502020204030204" pitchFamily="34" charset="0"/>
                <a:cs typeface="Arial" panose="020B0604020202020204" pitchFamily="34" charset="0"/>
              </a:rPr>
              <a:t>fbf</a:t>
            </a:r>
            <a:r>
              <a:rPr lang="es-AR" dirty="0">
                <a:latin typeface="Arial" panose="020B0604020202020204" pitchFamily="34" charset="0"/>
                <a:ea typeface="Calibri" panose="020F0502020204030204" pitchFamily="34" charset="0"/>
                <a:cs typeface="Arial" panose="020B0604020202020204" pitchFamily="34" charset="0"/>
              </a:rPr>
              <a:t> encerradas entre paréntesis</a:t>
            </a:r>
          </a:p>
        </p:txBody>
      </p:sp>
      <p:sp>
        <p:nvSpPr>
          <p:cNvPr id="12" name="Flecha abajo 11"/>
          <p:cNvSpPr/>
          <p:nvPr/>
        </p:nvSpPr>
        <p:spPr>
          <a:xfrm>
            <a:off x="7391400" y="4695946"/>
            <a:ext cx="304800" cy="1371600"/>
          </a:xfrm>
          <a:prstGeom prst="down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prstClr val="white"/>
              </a:solidFill>
            </a:endParaRPr>
          </a:p>
        </p:txBody>
      </p:sp>
      <p:graphicFrame>
        <p:nvGraphicFramePr>
          <p:cNvPr id="8" name="Tabla 7"/>
          <p:cNvGraphicFramePr>
            <a:graphicFrameLocks noGrp="1"/>
          </p:cNvGraphicFramePr>
          <p:nvPr>
            <p:extLst>
              <p:ext uri="{D42A27DB-BD31-4B8C-83A1-F6EECF244321}">
                <p14:modId xmlns:p14="http://schemas.microsoft.com/office/powerpoint/2010/main" val="330533880"/>
              </p:ext>
            </p:extLst>
          </p:nvPr>
        </p:nvGraphicFramePr>
        <p:xfrm>
          <a:off x="3356928" y="4485388"/>
          <a:ext cx="3320922" cy="1924434"/>
        </p:xfrm>
        <a:graphic>
          <a:graphicData uri="http://schemas.openxmlformats.org/drawingml/2006/table">
            <a:tbl>
              <a:tblPr firstRow="1" firstCol="1" bandRow="1">
                <a:tableStyleId>{69CF1AB2-1976-4502-BF36-3FF5EA218861}</a:tableStyleId>
              </a:tblPr>
              <a:tblGrid>
                <a:gridCol w="1634172">
                  <a:extLst>
                    <a:ext uri="{9D8B030D-6E8A-4147-A177-3AD203B41FA5}">
                      <a16:colId xmlns:a16="http://schemas.microsoft.com/office/drawing/2014/main" val="20000"/>
                    </a:ext>
                  </a:extLst>
                </a:gridCol>
                <a:gridCol w="1686750">
                  <a:extLst>
                    <a:ext uri="{9D8B030D-6E8A-4147-A177-3AD203B41FA5}">
                      <a16:colId xmlns:a16="http://schemas.microsoft.com/office/drawing/2014/main" val="20001"/>
                    </a:ext>
                  </a:extLst>
                </a:gridCol>
              </a:tblGrid>
              <a:tr h="282956">
                <a:tc>
                  <a:txBody>
                    <a:bodyPr/>
                    <a:lstStyle/>
                    <a:p>
                      <a:pPr marL="449580" indent="-449580" algn="ctr">
                        <a:lnSpc>
                          <a:spcPct val="115000"/>
                        </a:lnSpc>
                        <a:spcAft>
                          <a:spcPts val="600"/>
                        </a:spcAft>
                      </a:pPr>
                      <a:r>
                        <a:rPr lang="es-AR" sz="2000" dirty="0">
                          <a:solidFill>
                            <a:schemeClr val="bg1"/>
                          </a:solidFill>
                          <a:effectLst/>
                          <a:latin typeface="Arial" panose="020B0604020202020204" pitchFamily="34" charset="0"/>
                          <a:cs typeface="Arial" panose="020B0604020202020204" pitchFamily="34" charset="0"/>
                        </a:rPr>
                        <a:t>PRIORIDAD</a:t>
                      </a:r>
                      <a:endParaRPr lang="es-A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solidFill>
                  </a:tcPr>
                </a:tc>
                <a:tc>
                  <a:txBody>
                    <a:bodyPr/>
                    <a:lstStyle/>
                    <a:p>
                      <a:pPr algn="ctr">
                        <a:lnSpc>
                          <a:spcPct val="115000"/>
                        </a:lnSpc>
                        <a:spcAft>
                          <a:spcPts val="600"/>
                        </a:spcAft>
                      </a:pPr>
                      <a:r>
                        <a:rPr lang="es-AR" sz="2000" dirty="0">
                          <a:solidFill>
                            <a:schemeClr val="bg1"/>
                          </a:solidFill>
                          <a:effectLst/>
                          <a:latin typeface="Arial" panose="020B0604020202020204" pitchFamily="34" charset="0"/>
                          <a:cs typeface="Arial" panose="020B0604020202020204" pitchFamily="34" charset="0"/>
                        </a:rPr>
                        <a:t>CONECTIVA</a:t>
                      </a:r>
                      <a:endParaRPr lang="es-A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solidFill>
                  </a:tcPr>
                </a:tc>
                <a:extLst>
                  <a:ext uri="{0D108BD9-81ED-4DB2-BD59-A6C34878D82A}">
                    <a16:rowId xmlns:a16="http://schemas.microsoft.com/office/drawing/2014/main" val="10000"/>
                  </a:ext>
                </a:extLst>
              </a:tr>
              <a:tr h="282956">
                <a:tc>
                  <a:txBody>
                    <a:bodyPr/>
                    <a:lstStyle/>
                    <a:p>
                      <a:pPr algn="ctr">
                        <a:lnSpc>
                          <a:spcPct val="115000"/>
                        </a:lnSpc>
                        <a:spcAft>
                          <a:spcPts val="600"/>
                        </a:spcAft>
                      </a:pPr>
                      <a:r>
                        <a:rPr lang="es-AR" sz="2000" dirty="0">
                          <a:solidFill>
                            <a:schemeClr val="tx1"/>
                          </a:solidFill>
                          <a:effectLst/>
                          <a:latin typeface="Arial" panose="020B0604020202020204" pitchFamily="34" charset="0"/>
                          <a:cs typeface="Arial" panose="020B0604020202020204" pitchFamily="34" charset="0"/>
                        </a:rPr>
                        <a:t>1</a:t>
                      </a:r>
                      <a:endParaRPr lang="es-A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tc>
                  <a:txBody>
                    <a:bodyPr/>
                    <a:lstStyle/>
                    <a:p>
                      <a:pPr algn="ctr">
                        <a:lnSpc>
                          <a:spcPct val="115000"/>
                        </a:lnSpc>
                        <a:spcAft>
                          <a:spcPts val="600"/>
                        </a:spcAft>
                      </a:pPr>
                      <a:r>
                        <a:rPr lang="es-AR" sz="2000" dirty="0">
                          <a:solidFill>
                            <a:schemeClr val="tx1">
                              <a:lumMod val="75000"/>
                              <a:lumOff val="25000"/>
                            </a:schemeClr>
                          </a:solidFill>
                          <a:effectLst/>
                          <a:latin typeface="Arial" panose="020B0604020202020204" pitchFamily="34" charset="0"/>
                          <a:cs typeface="Arial" panose="020B0604020202020204" pitchFamily="34" charset="0"/>
                        </a:rPr>
                        <a:t>~</a:t>
                      </a:r>
                      <a:endParaRPr lang="es-AR" sz="2000"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0001"/>
                  </a:ext>
                </a:extLst>
              </a:tr>
              <a:tr h="282956">
                <a:tc>
                  <a:txBody>
                    <a:bodyPr/>
                    <a:lstStyle/>
                    <a:p>
                      <a:pPr algn="ctr">
                        <a:lnSpc>
                          <a:spcPct val="115000"/>
                        </a:lnSpc>
                        <a:spcAft>
                          <a:spcPts val="600"/>
                        </a:spcAft>
                      </a:pPr>
                      <a:r>
                        <a:rPr lang="es-AR" sz="2000" dirty="0">
                          <a:solidFill>
                            <a:schemeClr val="tx1"/>
                          </a:solidFill>
                          <a:effectLst/>
                          <a:latin typeface="Arial" panose="020B0604020202020204" pitchFamily="34" charset="0"/>
                          <a:cs typeface="Arial" panose="020B0604020202020204" pitchFamily="34" charset="0"/>
                        </a:rPr>
                        <a:t>2</a:t>
                      </a:r>
                      <a:endParaRPr lang="es-A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tc>
                  <a:txBody>
                    <a:bodyPr/>
                    <a:lstStyle/>
                    <a:p>
                      <a:pPr algn="ctr">
                        <a:lnSpc>
                          <a:spcPct val="115000"/>
                        </a:lnSpc>
                        <a:spcAft>
                          <a:spcPts val="600"/>
                        </a:spcAft>
                      </a:pPr>
                      <a:r>
                        <a:rPr lang="es-AR" sz="2000" dirty="0">
                          <a:solidFill>
                            <a:schemeClr val="tx1">
                              <a:lumMod val="75000"/>
                              <a:lumOff val="25000"/>
                            </a:schemeClr>
                          </a:solidFill>
                          <a:effectLst/>
                          <a:latin typeface="Arial" panose="020B0604020202020204" pitchFamily="34" charset="0"/>
                          <a:cs typeface="Arial" panose="020B0604020202020204" pitchFamily="34" charset="0"/>
                        </a:rPr>
                        <a:t>˄</a:t>
                      </a:r>
                      <a:endParaRPr lang="es-AR" sz="2000"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0002"/>
                  </a:ext>
                </a:extLst>
              </a:tr>
              <a:tr h="282956">
                <a:tc>
                  <a:txBody>
                    <a:bodyPr/>
                    <a:lstStyle/>
                    <a:p>
                      <a:pPr algn="ctr">
                        <a:lnSpc>
                          <a:spcPct val="115000"/>
                        </a:lnSpc>
                        <a:spcAft>
                          <a:spcPts val="600"/>
                        </a:spcAft>
                      </a:pPr>
                      <a:r>
                        <a:rPr lang="es-AR" sz="2000" dirty="0">
                          <a:solidFill>
                            <a:schemeClr val="tx1"/>
                          </a:solidFill>
                          <a:effectLst/>
                          <a:latin typeface="Arial" panose="020B0604020202020204" pitchFamily="34" charset="0"/>
                          <a:cs typeface="Arial" panose="020B0604020202020204" pitchFamily="34" charset="0"/>
                        </a:rPr>
                        <a:t>3</a:t>
                      </a:r>
                      <a:endParaRPr lang="es-A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tc>
                  <a:txBody>
                    <a:bodyPr/>
                    <a:lstStyle/>
                    <a:p>
                      <a:pPr algn="ctr">
                        <a:lnSpc>
                          <a:spcPct val="115000"/>
                        </a:lnSpc>
                        <a:spcAft>
                          <a:spcPts val="600"/>
                        </a:spcAft>
                      </a:pPr>
                      <a:r>
                        <a:rPr lang="es-AR" sz="2000" dirty="0">
                          <a:solidFill>
                            <a:schemeClr val="tx1">
                              <a:lumMod val="75000"/>
                              <a:lumOff val="25000"/>
                            </a:schemeClr>
                          </a:solidFill>
                          <a:effectLst/>
                          <a:latin typeface="Arial" panose="020B0604020202020204" pitchFamily="34" charset="0"/>
                          <a:cs typeface="Arial" panose="020B0604020202020204" pitchFamily="34" charset="0"/>
                        </a:rPr>
                        <a:t>˅</a:t>
                      </a:r>
                      <a:endParaRPr lang="es-AR" sz="2000"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0003"/>
                  </a:ext>
                </a:extLst>
              </a:tr>
              <a:tr h="282956">
                <a:tc>
                  <a:txBody>
                    <a:bodyPr/>
                    <a:lstStyle/>
                    <a:p>
                      <a:pPr algn="ctr">
                        <a:lnSpc>
                          <a:spcPct val="115000"/>
                        </a:lnSpc>
                        <a:spcAft>
                          <a:spcPts val="600"/>
                        </a:spcAft>
                      </a:pPr>
                      <a:r>
                        <a:rPr lang="es-AR" sz="2000" dirty="0">
                          <a:solidFill>
                            <a:schemeClr val="tx1"/>
                          </a:solidFill>
                          <a:effectLst/>
                          <a:latin typeface="Arial" panose="020B0604020202020204" pitchFamily="34" charset="0"/>
                          <a:cs typeface="Arial" panose="020B0604020202020204" pitchFamily="34" charset="0"/>
                        </a:rPr>
                        <a:t>4</a:t>
                      </a:r>
                      <a:endParaRPr lang="es-A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tc>
                  <a:txBody>
                    <a:bodyPr/>
                    <a:lstStyle/>
                    <a:p>
                      <a:pPr algn="ctr">
                        <a:lnSpc>
                          <a:spcPct val="115000"/>
                        </a:lnSpc>
                        <a:spcAft>
                          <a:spcPts val="600"/>
                        </a:spcAft>
                      </a:pPr>
                      <a:r>
                        <a:rPr lang="es-AR" sz="2000" dirty="0">
                          <a:solidFill>
                            <a:schemeClr val="tx1">
                              <a:lumMod val="75000"/>
                              <a:lumOff val="25000"/>
                            </a:schemeClr>
                          </a:solidFill>
                          <a:effectLst/>
                          <a:latin typeface="Arial" panose="020B0604020202020204" pitchFamily="34" charset="0"/>
                          <a:cs typeface="Arial" panose="020B0604020202020204" pitchFamily="34" charset="0"/>
                        </a:rPr>
                        <a:t>→</a:t>
                      </a:r>
                      <a:endParaRPr lang="es-AR" sz="2000"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0004"/>
                  </a:ext>
                </a:extLst>
              </a:tr>
              <a:tr h="197734">
                <a:tc>
                  <a:txBody>
                    <a:bodyPr/>
                    <a:lstStyle/>
                    <a:p>
                      <a:pPr algn="ctr">
                        <a:lnSpc>
                          <a:spcPct val="115000"/>
                        </a:lnSpc>
                        <a:spcAft>
                          <a:spcPts val="600"/>
                        </a:spcAft>
                      </a:pPr>
                      <a:r>
                        <a:rPr lang="es-AR" sz="2000" dirty="0">
                          <a:solidFill>
                            <a:schemeClr val="tx1"/>
                          </a:solidFill>
                          <a:effectLst/>
                          <a:latin typeface="Arial" panose="020B0604020202020204" pitchFamily="34" charset="0"/>
                          <a:cs typeface="Arial" panose="020B0604020202020204" pitchFamily="34" charset="0"/>
                        </a:rPr>
                        <a:t>5</a:t>
                      </a:r>
                      <a:endParaRPr lang="es-AR"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tc>
                  <a:txBody>
                    <a:bodyPr/>
                    <a:lstStyle/>
                    <a:p>
                      <a:pPr algn="ctr">
                        <a:lnSpc>
                          <a:spcPct val="115000"/>
                        </a:lnSpc>
                        <a:spcAft>
                          <a:spcPts val="600"/>
                        </a:spcAft>
                      </a:pPr>
                      <a:r>
                        <a:rPr lang="es-AR" sz="2000" dirty="0">
                          <a:solidFill>
                            <a:schemeClr val="tx1">
                              <a:lumMod val="75000"/>
                              <a:lumOff val="25000"/>
                            </a:schemeClr>
                          </a:solidFill>
                          <a:effectLst/>
                          <a:latin typeface="Arial" panose="020B0604020202020204" pitchFamily="34" charset="0"/>
                          <a:cs typeface="Arial" panose="020B0604020202020204" pitchFamily="34" charset="0"/>
                        </a:rPr>
                        <a:t>↔</a:t>
                      </a:r>
                      <a:endParaRPr lang="es-AR" sz="2000"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noFill/>
                  </a:tcPr>
                </a:tc>
                <a:extLst>
                  <a:ext uri="{0D108BD9-81ED-4DB2-BD59-A6C34878D82A}">
                    <a16:rowId xmlns:a16="http://schemas.microsoft.com/office/drawing/2014/main" val="10005"/>
                  </a:ext>
                </a:extLst>
              </a:tr>
            </a:tbl>
          </a:graphicData>
        </a:graphic>
      </p:graphicFrame>
      <p:sp>
        <p:nvSpPr>
          <p:cNvPr id="3" name="2 Rectángulo"/>
          <p:cNvSpPr/>
          <p:nvPr/>
        </p:nvSpPr>
        <p:spPr>
          <a:xfrm>
            <a:off x="6974573" y="6183124"/>
            <a:ext cx="1138452" cy="416204"/>
          </a:xfrm>
          <a:prstGeom prst="rect">
            <a:avLst/>
          </a:prstGeom>
        </p:spPr>
        <p:txBody>
          <a:bodyPr wrap="none">
            <a:spAutoFit/>
          </a:bodyPr>
          <a:lstStyle/>
          <a:p>
            <a:pPr algn="ctr">
              <a:lnSpc>
                <a:spcPct val="115000"/>
              </a:lnSpc>
              <a:spcAft>
                <a:spcPts val="600"/>
              </a:spcAft>
            </a:pPr>
            <a:r>
              <a:rPr lang="es-AR" sz="2000" b="1" dirty="0">
                <a:latin typeface="Arial" panose="020B0604020202020204" pitchFamily="34" charset="0"/>
                <a:cs typeface="Arial" panose="020B0604020202020204" pitchFamily="34" charset="0"/>
              </a:rPr>
              <a:t>(menor)</a:t>
            </a:r>
            <a:endParaRPr lang="es-AR" sz="2000" b="1" dirty="0">
              <a:latin typeface="Arial" panose="020B0604020202020204" pitchFamily="34" charset="0"/>
              <a:ea typeface="Calibri" panose="020F0502020204030204" pitchFamily="34" charset="0"/>
              <a:cs typeface="Arial" panose="020B0604020202020204" pitchFamily="34" charset="0"/>
            </a:endParaRPr>
          </a:p>
        </p:txBody>
      </p:sp>
      <p:sp>
        <p:nvSpPr>
          <p:cNvPr id="10"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Jerarquía de las conectivas</a:t>
            </a:r>
          </a:p>
        </p:txBody>
      </p:sp>
    </p:spTree>
    <p:extLst>
      <p:ext uri="{BB962C8B-B14F-4D97-AF65-F5344CB8AC3E}">
        <p14:creationId xmlns:p14="http://schemas.microsoft.com/office/powerpoint/2010/main" val="40555075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838200" y="1981200"/>
            <a:ext cx="8077200" cy="1066800"/>
          </a:xfrm>
        </p:spPr>
        <p:txBody>
          <a:bodyPr>
            <a:noAutofit/>
          </a:bodyPr>
          <a:lstStyle/>
          <a:p>
            <a:pPr marL="0" indent="0" algn="just">
              <a:lnSpc>
                <a:spcPct val="100000"/>
              </a:lnSpc>
              <a:buNone/>
            </a:pPr>
            <a:r>
              <a:rPr lang="es-AR" sz="2000" dirty="0">
                <a:solidFill>
                  <a:schemeClr val="tx1"/>
                </a:solidFill>
                <a:latin typeface="Arial" pitchFamily="34" charset="0"/>
                <a:cs typeface="Arial" pitchFamily="34" charset="0"/>
              </a:rPr>
              <a:t>Al trabajar con una lógica bivalente, el número de combinaciones posibles de valores de verdad atribuibles a una </a:t>
            </a:r>
            <a:r>
              <a:rPr lang="es-AR" sz="2000" dirty="0" err="1">
                <a:solidFill>
                  <a:schemeClr val="tx1"/>
                </a:solidFill>
                <a:latin typeface="Arial" pitchFamily="34" charset="0"/>
                <a:cs typeface="Arial" pitchFamily="34" charset="0"/>
              </a:rPr>
              <a:t>fbf</a:t>
            </a:r>
            <a:r>
              <a:rPr lang="es-AR" sz="2000" dirty="0">
                <a:solidFill>
                  <a:schemeClr val="tx1"/>
                </a:solidFill>
                <a:latin typeface="Arial" pitchFamily="34" charset="0"/>
                <a:cs typeface="Arial" pitchFamily="34" charset="0"/>
              </a:rPr>
              <a:t> compuesta de </a:t>
            </a:r>
            <a:r>
              <a:rPr lang="es-AR" sz="2000" b="1" i="1" dirty="0">
                <a:solidFill>
                  <a:schemeClr val="tx1"/>
                </a:solidFill>
                <a:latin typeface="Arial" pitchFamily="34" charset="0"/>
                <a:cs typeface="Arial" pitchFamily="34" charset="0"/>
              </a:rPr>
              <a:t>n</a:t>
            </a:r>
            <a:r>
              <a:rPr lang="es-AR" sz="2000" dirty="0">
                <a:solidFill>
                  <a:schemeClr val="tx1"/>
                </a:solidFill>
                <a:latin typeface="Arial" pitchFamily="34" charset="0"/>
                <a:cs typeface="Arial" pitchFamily="34" charset="0"/>
              </a:rPr>
              <a:t> fórmulas atómicas es </a:t>
            </a:r>
            <a:r>
              <a:rPr lang="es-AR" sz="2000" b="1" dirty="0">
                <a:solidFill>
                  <a:schemeClr val="tx1"/>
                </a:solidFill>
                <a:latin typeface="Arial" pitchFamily="34" charset="0"/>
                <a:cs typeface="Arial" pitchFamily="34" charset="0"/>
              </a:rPr>
              <a:t>2</a:t>
            </a:r>
            <a:r>
              <a:rPr lang="es-AR" sz="2000" b="1" i="1" baseline="30000" dirty="0">
                <a:solidFill>
                  <a:schemeClr val="tx1"/>
                </a:solidFill>
                <a:latin typeface="Arial" pitchFamily="34" charset="0"/>
                <a:cs typeface="Arial" pitchFamily="34" charset="0"/>
              </a:rPr>
              <a:t>n</a:t>
            </a:r>
            <a:r>
              <a:rPr lang="es-AR" sz="2000" dirty="0">
                <a:solidFill>
                  <a:schemeClr val="tx1"/>
                </a:solidFill>
                <a:latin typeface="Arial" pitchFamily="34" charset="0"/>
                <a:cs typeface="Arial" pitchFamily="34" charset="0"/>
              </a:rPr>
              <a:t>.</a:t>
            </a:r>
          </a:p>
        </p:txBody>
      </p:sp>
      <p:sp>
        <p:nvSpPr>
          <p:cNvPr id="5" name="Rectángulo 4"/>
          <p:cNvSpPr/>
          <p:nvPr/>
        </p:nvSpPr>
        <p:spPr>
          <a:xfrm>
            <a:off x="2895600" y="3352800"/>
            <a:ext cx="3333348" cy="400110"/>
          </a:xfrm>
          <a:prstGeom prst="rect">
            <a:avLst/>
          </a:prstGeom>
        </p:spPr>
        <p:txBody>
          <a:bodyPr wrap="none">
            <a:spAutoFit/>
          </a:bodyPr>
          <a:lstStyle/>
          <a:p>
            <a:r>
              <a:rPr lang="es-AR" sz="2000" dirty="0">
                <a:latin typeface="Arial" panose="020B0604020202020204" pitchFamily="34" charset="0"/>
                <a:cs typeface="Arial" panose="020B0604020202020204" pitchFamily="34" charset="0"/>
              </a:rPr>
              <a:t> (~ P ˅ Q) → ((P → Q) ˄ P) </a:t>
            </a:r>
          </a:p>
        </p:txBody>
      </p:sp>
      <p:sp>
        <p:nvSpPr>
          <p:cNvPr id="8" name="Marcador de contenido 13"/>
          <p:cNvSpPr txBox="1">
            <a:spLocks/>
          </p:cNvSpPr>
          <p:nvPr/>
        </p:nvSpPr>
        <p:spPr>
          <a:xfrm>
            <a:off x="1143000" y="4114800"/>
            <a:ext cx="7772400" cy="1066800"/>
          </a:xfrm>
          <a:prstGeom prst="rect">
            <a:avLst/>
          </a:prstGeom>
        </p:spPr>
        <p:txBody>
          <a:bodyPr vert="horz" lIns="91440" tIns="45720" rIns="91440" bIns="45720" rtlCol="0">
            <a:noAutofit/>
          </a:bodyPr>
          <a:lstStyle>
            <a:lvl1pPr marL="274320" indent="-274320" algn="l" defTabSz="914400" rtl="0" eaLnBrk="1" latinLnBrk="0" hangingPunct="1">
              <a:lnSpc>
                <a:spcPct val="90000"/>
              </a:lnSpc>
              <a:spcBef>
                <a:spcPts val="1800"/>
              </a:spcBef>
              <a:buSzPct val="100000"/>
              <a:buFont typeface="Arial" pitchFamily="34" charset="0"/>
              <a:buChar char="▪"/>
              <a:defRPr lang="es-ES" sz="2400" kern="1200">
                <a:solidFill>
                  <a:schemeClr val="tx1"/>
                </a:solidFill>
                <a:latin typeface="+mn-lt"/>
                <a:ea typeface="+mn-ea"/>
                <a:cs typeface="+mn-cs"/>
              </a:defRPr>
            </a:lvl1pPr>
            <a:lvl2pPr marL="548640" indent="-274320" algn="l" defTabSz="914400" rtl="0" eaLnBrk="1" latinLnBrk="0" hangingPunct="1">
              <a:lnSpc>
                <a:spcPct val="90000"/>
              </a:lnSpc>
              <a:spcBef>
                <a:spcPts val="600"/>
              </a:spcBef>
              <a:buSzPct val="100000"/>
              <a:buFont typeface="Consolas" pitchFamily="49" charset="0"/>
              <a:buChar char="–"/>
              <a:defRPr lang="es-ES" sz="2000" kern="1200">
                <a:solidFill>
                  <a:schemeClr val="tx1"/>
                </a:solidFill>
                <a:latin typeface="+mn-lt"/>
                <a:ea typeface="+mn-ea"/>
                <a:cs typeface="+mn-cs"/>
              </a:defRPr>
            </a:lvl2pPr>
            <a:lvl3pPr marL="777240" indent="-228600" algn="l" defTabSz="914400" rtl="0" eaLnBrk="1" latinLnBrk="0" hangingPunct="1">
              <a:lnSpc>
                <a:spcPct val="90000"/>
              </a:lnSpc>
              <a:spcBef>
                <a:spcPts val="600"/>
              </a:spcBef>
              <a:buSzPct val="100000"/>
              <a:buFont typeface="Arial" pitchFamily="34" charset="0"/>
              <a:buChar char="▪"/>
              <a:defRPr lang="es-ES" sz="1800" kern="1200">
                <a:solidFill>
                  <a:schemeClr val="tx1"/>
                </a:solidFill>
                <a:latin typeface="+mn-lt"/>
                <a:ea typeface="+mn-ea"/>
                <a:cs typeface="+mn-cs"/>
              </a:defRPr>
            </a:lvl3pPr>
            <a:lvl4pPr marL="1005840" indent="-228600" algn="l" defTabSz="914400" rtl="0" eaLnBrk="1" latinLnBrk="0" hangingPunct="1">
              <a:lnSpc>
                <a:spcPct val="90000"/>
              </a:lnSpc>
              <a:spcBef>
                <a:spcPts val="600"/>
              </a:spcBef>
              <a:buSzPct val="100000"/>
              <a:buFont typeface="Consolas" pitchFamily="49" charset="0"/>
              <a:buChar char="–"/>
              <a:defRPr lang="es-ES" sz="1600" kern="1200">
                <a:solidFill>
                  <a:schemeClr val="tx1"/>
                </a:solidFill>
                <a:latin typeface="+mn-lt"/>
                <a:ea typeface="+mn-ea"/>
                <a:cs typeface="+mn-cs"/>
              </a:defRPr>
            </a:lvl4pPr>
            <a:lvl5pPr marL="1234440" indent="-228600" algn="l" defTabSz="914400" rtl="0" eaLnBrk="1" latinLnBrk="0" hangingPunct="1">
              <a:lnSpc>
                <a:spcPct val="90000"/>
              </a:lnSpc>
              <a:spcBef>
                <a:spcPts val="600"/>
              </a:spcBef>
              <a:buSzPct val="100000"/>
              <a:buFont typeface="Arial" pitchFamily="34" charset="0"/>
              <a:buChar char="▪"/>
              <a:defRPr lang="es-ES" sz="1600" kern="1200">
                <a:solidFill>
                  <a:schemeClr val="tx1"/>
                </a:solidFill>
                <a:latin typeface="+mn-lt"/>
                <a:ea typeface="+mn-ea"/>
                <a:cs typeface="+mn-cs"/>
              </a:defRPr>
            </a:lvl5pPr>
            <a:lvl6pPr marL="14630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6pPr>
            <a:lvl7pPr marL="16916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7pPr>
            <a:lvl8pPr marL="1920240" indent="-228600" algn="l" defTabSz="914400" rtl="0" eaLnBrk="1" latinLnBrk="0" hangingPunct="1">
              <a:lnSpc>
                <a:spcPct val="90000"/>
              </a:lnSpc>
              <a:spcBef>
                <a:spcPts val="600"/>
              </a:spcBef>
              <a:buSzPct val="100000"/>
              <a:buFont typeface="Consolas" pitchFamily="49" charset="0"/>
              <a:buChar char="–"/>
              <a:defRPr lang="es-ES" sz="1600" kern="1200" baseline="0">
                <a:solidFill>
                  <a:schemeClr val="tx1"/>
                </a:solidFill>
                <a:latin typeface="+mn-lt"/>
                <a:ea typeface="+mn-ea"/>
                <a:cs typeface="+mn-cs"/>
              </a:defRPr>
            </a:lvl8pPr>
            <a:lvl9pPr marL="2148840" indent="-228600" algn="l" defTabSz="914400" rtl="0" eaLnBrk="1" latinLnBrk="0" hangingPunct="1">
              <a:lnSpc>
                <a:spcPct val="90000"/>
              </a:lnSpc>
              <a:spcBef>
                <a:spcPts val="600"/>
              </a:spcBef>
              <a:buSzPct val="100000"/>
              <a:buFont typeface="Arial" pitchFamily="34" charset="0"/>
              <a:buChar char="▪"/>
              <a:defRPr lang="es-ES" sz="1600" kern="1200" baseline="0">
                <a:solidFill>
                  <a:schemeClr val="tx1"/>
                </a:solidFill>
                <a:latin typeface="+mn-lt"/>
                <a:ea typeface="+mn-ea"/>
                <a:cs typeface="+mn-cs"/>
              </a:defRPr>
            </a:lvl9pPr>
          </a:lstStyle>
          <a:p>
            <a:pPr marL="0" indent="0" algn="just">
              <a:lnSpc>
                <a:spcPct val="100000"/>
              </a:lnSpc>
              <a:buNone/>
            </a:pPr>
            <a:r>
              <a:rPr lang="es-AR" sz="2000" b="1" i="1" dirty="0">
                <a:latin typeface="Arial" pitchFamily="34" charset="0"/>
                <a:cs typeface="Arial" pitchFamily="34" charset="0"/>
              </a:rPr>
              <a:t>n</a:t>
            </a:r>
            <a:r>
              <a:rPr lang="es-AR" sz="2000" dirty="0">
                <a:latin typeface="Arial" pitchFamily="34" charset="0"/>
                <a:cs typeface="Arial" pitchFamily="34" charset="0"/>
              </a:rPr>
              <a:t> = 2 (P y Q) </a:t>
            </a:r>
          </a:p>
          <a:p>
            <a:pPr marL="0" indent="0" algn="just">
              <a:lnSpc>
                <a:spcPct val="100000"/>
              </a:lnSpc>
              <a:buNone/>
            </a:pPr>
            <a:r>
              <a:rPr lang="es-AR" sz="2000" dirty="0">
                <a:latin typeface="Arial" pitchFamily="34" charset="0"/>
                <a:cs typeface="Arial" pitchFamily="34" charset="0"/>
              </a:rPr>
              <a:t>Por lo tanto, el número de combinaciones es </a:t>
            </a:r>
            <a:r>
              <a:rPr lang="es-AR" sz="2000" b="1" dirty="0">
                <a:latin typeface="Arial" pitchFamily="34" charset="0"/>
                <a:cs typeface="Arial" pitchFamily="34" charset="0"/>
              </a:rPr>
              <a:t>2</a:t>
            </a:r>
            <a:r>
              <a:rPr lang="es-AR" sz="2000" b="1" i="1" baseline="30000" dirty="0">
                <a:latin typeface="Arial" pitchFamily="34" charset="0"/>
                <a:cs typeface="Arial" pitchFamily="34" charset="0"/>
              </a:rPr>
              <a:t>2</a:t>
            </a:r>
            <a:r>
              <a:rPr lang="es-AR" sz="2000" dirty="0">
                <a:latin typeface="Arial" pitchFamily="34" charset="0"/>
                <a:cs typeface="Arial" pitchFamily="34" charset="0"/>
              </a:rPr>
              <a:t> = 4.</a:t>
            </a:r>
          </a:p>
        </p:txBody>
      </p:sp>
      <p:sp>
        <p:nvSpPr>
          <p:cNvPr id="7" name="1 Título"/>
          <p:cNvSpPr txBox="1">
            <a:spLocks/>
          </p:cNvSpPr>
          <p:nvPr/>
        </p:nvSpPr>
        <p:spPr>
          <a:xfrm>
            <a:off x="1447800" y="624110"/>
            <a:ext cx="7696201"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Significado de una fórmula compuesta </a:t>
            </a:r>
          </a:p>
        </p:txBody>
      </p:sp>
    </p:spTree>
    <p:extLst>
      <p:ext uri="{BB962C8B-B14F-4D97-AF65-F5344CB8AC3E}">
        <p14:creationId xmlns:p14="http://schemas.microsoft.com/office/powerpoint/2010/main" val="21659858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417419348"/>
              </p:ext>
            </p:extLst>
          </p:nvPr>
        </p:nvGraphicFramePr>
        <p:xfrm>
          <a:off x="381000" y="3048000"/>
          <a:ext cx="8522335" cy="2003745"/>
        </p:xfrm>
        <a:graphic>
          <a:graphicData uri="http://schemas.openxmlformats.org/drawingml/2006/table">
            <a:tbl>
              <a:tblPr firstRow="1" firstCol="1" bandRow="1">
                <a:tableStyleId>{69012ECD-51FC-41F1-AA8D-1B2483CD663E}</a:tableStyleId>
              </a:tblPr>
              <a:tblGrid>
                <a:gridCol w="376872">
                  <a:extLst>
                    <a:ext uri="{9D8B030D-6E8A-4147-A177-3AD203B41FA5}">
                      <a16:colId xmlns:a16="http://schemas.microsoft.com/office/drawing/2014/main" val="20000"/>
                    </a:ext>
                  </a:extLst>
                </a:gridCol>
                <a:gridCol w="403860">
                  <a:extLst>
                    <a:ext uri="{9D8B030D-6E8A-4147-A177-3AD203B41FA5}">
                      <a16:colId xmlns:a16="http://schemas.microsoft.com/office/drawing/2014/main" val="20001"/>
                    </a:ext>
                  </a:extLst>
                </a:gridCol>
                <a:gridCol w="594360">
                  <a:extLst>
                    <a:ext uri="{9D8B030D-6E8A-4147-A177-3AD203B41FA5}">
                      <a16:colId xmlns:a16="http://schemas.microsoft.com/office/drawing/2014/main" val="20002"/>
                    </a:ext>
                  </a:extLst>
                </a:gridCol>
                <a:gridCol w="1242250">
                  <a:extLst>
                    <a:ext uri="{9D8B030D-6E8A-4147-A177-3AD203B41FA5}">
                      <a16:colId xmlns:a16="http://schemas.microsoft.com/office/drawing/2014/main" val="20003"/>
                    </a:ext>
                  </a:extLst>
                </a:gridCol>
                <a:gridCol w="1131126">
                  <a:extLst>
                    <a:ext uri="{9D8B030D-6E8A-4147-A177-3AD203B41FA5}">
                      <a16:colId xmlns:a16="http://schemas.microsoft.com/office/drawing/2014/main" val="20005"/>
                    </a:ext>
                  </a:extLst>
                </a:gridCol>
                <a:gridCol w="1588326">
                  <a:extLst>
                    <a:ext uri="{9D8B030D-6E8A-4147-A177-3AD203B41FA5}">
                      <a16:colId xmlns:a16="http://schemas.microsoft.com/office/drawing/2014/main" val="20006"/>
                    </a:ext>
                  </a:extLst>
                </a:gridCol>
                <a:gridCol w="3185541">
                  <a:extLst>
                    <a:ext uri="{9D8B030D-6E8A-4147-A177-3AD203B41FA5}">
                      <a16:colId xmlns:a16="http://schemas.microsoft.com/office/drawing/2014/main" val="20007"/>
                    </a:ext>
                  </a:extLst>
                </a:gridCol>
              </a:tblGrid>
              <a:tr h="0">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P</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2000" dirty="0">
                          <a:effectLst/>
                          <a:latin typeface="Arial" panose="020B0604020202020204" pitchFamily="34" charset="0"/>
                          <a:cs typeface="Arial" panose="020B0604020202020204" pitchFamily="34" charset="0"/>
                        </a:rPr>
                        <a:t>~ P</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2000" dirty="0">
                          <a:latin typeface="Arial" panose="020B0604020202020204" pitchFamily="34" charset="0"/>
                          <a:cs typeface="Arial" panose="020B0604020202020204" pitchFamily="34" charset="0"/>
                        </a:rPr>
                        <a:t>(~ P ˅ 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2000" dirty="0">
                          <a:latin typeface="Arial" panose="020B0604020202020204" pitchFamily="34" charset="0"/>
                          <a:cs typeface="Arial" panose="020B0604020202020204" pitchFamily="34" charset="0"/>
                        </a:rPr>
                        <a:t>(P → Q)</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2000" dirty="0">
                          <a:latin typeface="Arial" panose="020B0604020202020204" pitchFamily="34" charset="0"/>
                          <a:cs typeface="Arial" panose="020B0604020202020204" pitchFamily="34" charset="0"/>
                        </a:rPr>
                        <a:t>(P → Q) ˄ P</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2000" dirty="0">
                          <a:latin typeface="Arial" panose="020B0604020202020204" pitchFamily="34" charset="0"/>
                          <a:cs typeface="Arial" panose="020B0604020202020204" pitchFamily="34" charset="0"/>
                        </a:rPr>
                        <a:t>(~ P ˅ Q) →((P → Q) ˄ P) </a:t>
                      </a:r>
                      <a:endParaRPr lang="es-A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2000" b="1" dirty="0">
                          <a:effectLst/>
                          <a:latin typeface="Arial" panose="020B0604020202020204" pitchFamily="34" charset="0"/>
                          <a:cs typeface="Arial" panose="020B0604020202020204" pitchFamily="34" charset="0"/>
                        </a:rPr>
                        <a:t>V</a:t>
                      </a:r>
                      <a:endParaRPr lang="es-A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b="1" dirty="0">
                          <a:effectLst/>
                          <a:latin typeface="Arial" panose="020B0604020202020204" pitchFamily="34" charset="0"/>
                          <a:cs typeface="Arial" panose="020B0604020202020204" pitchFamily="34" charset="0"/>
                        </a:rPr>
                        <a:t>V</a:t>
                      </a:r>
                      <a:endParaRPr lang="es-A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2000" b="1" dirty="0">
                          <a:effectLst/>
                          <a:latin typeface="Arial" panose="020B0604020202020204" pitchFamily="34" charset="0"/>
                          <a:cs typeface="Arial" panose="020B0604020202020204" pitchFamily="34" charset="0"/>
                        </a:rPr>
                        <a:t>V</a:t>
                      </a:r>
                      <a:endParaRPr lang="es-A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b="1" dirty="0">
                          <a:effectLst/>
                          <a:latin typeface="Arial" panose="020B0604020202020204" pitchFamily="34" charset="0"/>
                          <a:cs typeface="Arial" panose="020B0604020202020204" pitchFamily="34" charset="0"/>
                        </a:rPr>
                        <a:t>F</a:t>
                      </a:r>
                      <a:endParaRPr lang="es-A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2"/>
                  </a:ext>
                </a:extLst>
              </a:tr>
              <a:tr h="0">
                <a:tc>
                  <a:txBody>
                    <a:bodyPr/>
                    <a:lstStyle/>
                    <a:p>
                      <a:pPr algn="ctr">
                        <a:lnSpc>
                          <a:spcPct val="150000"/>
                        </a:lnSpc>
                        <a:spcAft>
                          <a:spcPts val="0"/>
                        </a:spcAft>
                      </a:pPr>
                      <a:r>
                        <a:rPr lang="es-AR" sz="2000" b="1">
                          <a:effectLst/>
                          <a:latin typeface="Arial" panose="020B0604020202020204" pitchFamily="34" charset="0"/>
                          <a:cs typeface="Arial" panose="020B0604020202020204" pitchFamily="34" charset="0"/>
                        </a:rPr>
                        <a:t>F</a:t>
                      </a:r>
                      <a:endParaRPr lang="es-AR"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b="1" dirty="0">
                          <a:effectLst/>
                          <a:latin typeface="Arial" panose="020B0604020202020204" pitchFamily="34" charset="0"/>
                          <a:cs typeface="Arial" panose="020B0604020202020204" pitchFamily="34" charset="0"/>
                        </a:rPr>
                        <a:t>V</a:t>
                      </a:r>
                      <a:endParaRPr lang="es-A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3"/>
                  </a:ext>
                </a:extLst>
              </a:tr>
              <a:tr h="0">
                <a:tc>
                  <a:txBody>
                    <a:bodyPr/>
                    <a:lstStyle/>
                    <a:p>
                      <a:pPr algn="ctr">
                        <a:lnSpc>
                          <a:spcPct val="150000"/>
                        </a:lnSpc>
                        <a:spcAft>
                          <a:spcPts val="0"/>
                        </a:spcAft>
                      </a:pPr>
                      <a:r>
                        <a:rPr lang="es-AR" sz="2000" b="1" dirty="0">
                          <a:effectLst/>
                          <a:latin typeface="Arial" panose="020B0604020202020204" pitchFamily="34" charset="0"/>
                          <a:cs typeface="Arial" panose="020B0604020202020204" pitchFamily="34" charset="0"/>
                        </a:rPr>
                        <a:t>F</a:t>
                      </a:r>
                      <a:endParaRPr lang="es-A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2000" b="1" dirty="0">
                          <a:effectLst/>
                          <a:latin typeface="Arial" panose="020B0604020202020204" pitchFamily="34" charset="0"/>
                          <a:cs typeface="Arial" panose="020B0604020202020204" pitchFamily="34" charset="0"/>
                        </a:rPr>
                        <a:t>F</a:t>
                      </a:r>
                      <a:endParaRPr lang="es-AR"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50000"/>
                        </a:lnSpc>
                        <a:spcAft>
                          <a:spcPts val="0"/>
                        </a:spcAft>
                      </a:pPr>
                      <a:r>
                        <a:rPr lang="es-AR" sz="20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4"/>
                  </a:ext>
                </a:extLst>
              </a:tr>
            </a:tbl>
          </a:graphicData>
        </a:graphic>
      </p:graphicFrame>
      <p:sp>
        <p:nvSpPr>
          <p:cNvPr id="5" name="Rectángulo 4"/>
          <p:cNvSpPr/>
          <p:nvPr/>
        </p:nvSpPr>
        <p:spPr>
          <a:xfrm>
            <a:off x="2895600" y="1657290"/>
            <a:ext cx="3333348" cy="400110"/>
          </a:xfrm>
          <a:prstGeom prst="rect">
            <a:avLst/>
          </a:prstGeom>
        </p:spPr>
        <p:txBody>
          <a:bodyPr wrap="none">
            <a:spAutoFit/>
          </a:bodyPr>
          <a:lstStyle/>
          <a:p>
            <a:r>
              <a:rPr lang="es-AR" sz="2000" dirty="0">
                <a:solidFill>
                  <a:schemeClr val="accent1"/>
                </a:solidFill>
                <a:latin typeface="Arial" panose="020B0604020202020204" pitchFamily="34" charset="0"/>
                <a:cs typeface="Arial" panose="020B0604020202020204" pitchFamily="34" charset="0"/>
              </a:rPr>
              <a:t> (~ P ˅ Q) → ((P → Q) ˄ P) </a:t>
            </a:r>
          </a:p>
        </p:txBody>
      </p:sp>
      <p:sp>
        <p:nvSpPr>
          <p:cNvPr id="10" name="Rectángulo 9"/>
          <p:cNvSpPr/>
          <p:nvPr/>
        </p:nvSpPr>
        <p:spPr>
          <a:xfrm>
            <a:off x="990600" y="2219235"/>
            <a:ext cx="4615751" cy="400110"/>
          </a:xfrm>
          <a:prstGeom prst="rect">
            <a:avLst/>
          </a:prstGeom>
        </p:spPr>
        <p:txBody>
          <a:bodyPr wrap="none">
            <a:spAutoFit/>
          </a:bodyPr>
          <a:lstStyle/>
          <a:p>
            <a:r>
              <a:rPr lang="es-AR" sz="2000" dirty="0">
                <a:latin typeface="Arial" panose="020B0604020202020204" pitchFamily="34" charset="0"/>
                <a:cs typeface="Arial" panose="020B0604020202020204" pitchFamily="34" charset="0"/>
              </a:rPr>
              <a:t> Se evalúa: (~ P ˅ Q) </a:t>
            </a:r>
            <a:r>
              <a:rPr lang="es-AR" sz="2000" dirty="0">
                <a:solidFill>
                  <a:schemeClr val="accent1"/>
                </a:solidFill>
                <a:latin typeface="Arial" panose="020B0604020202020204" pitchFamily="34" charset="0"/>
                <a:cs typeface="Arial" panose="020B0604020202020204" pitchFamily="34" charset="0"/>
              </a:rPr>
              <a:t>→</a:t>
            </a:r>
            <a:r>
              <a:rPr lang="es-AR" sz="2000" dirty="0">
                <a:latin typeface="Arial" panose="020B0604020202020204" pitchFamily="34" charset="0"/>
                <a:cs typeface="Arial" panose="020B0604020202020204" pitchFamily="34" charset="0"/>
              </a:rPr>
              <a:t> ((P → Q) ˄ P) </a:t>
            </a:r>
          </a:p>
        </p:txBody>
      </p:sp>
      <p:sp>
        <p:nvSpPr>
          <p:cNvPr id="7" name="1 Título"/>
          <p:cNvSpPr txBox="1">
            <a:spLocks/>
          </p:cNvSpPr>
          <p:nvPr/>
        </p:nvSpPr>
        <p:spPr>
          <a:xfrm>
            <a:off x="1447800" y="624110"/>
            <a:ext cx="7696201"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Significado de una fórmula compuesta </a:t>
            </a:r>
          </a:p>
        </p:txBody>
      </p:sp>
    </p:spTree>
    <p:extLst>
      <p:ext uri="{BB962C8B-B14F-4D97-AF65-F5344CB8AC3E}">
        <p14:creationId xmlns:p14="http://schemas.microsoft.com/office/powerpoint/2010/main" val="370423732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224589" y="1632336"/>
            <a:ext cx="8686800" cy="1323439"/>
          </a:xfrm>
          <a:prstGeom prst="rect">
            <a:avLst/>
          </a:prstGeom>
          <a:solidFill>
            <a:schemeClr val="bg2"/>
          </a:solidFill>
        </p:spPr>
        <p:txBody>
          <a:bodyPr wrap="square">
            <a:spAutoFit/>
          </a:bodyPr>
          <a:lstStyle/>
          <a:p>
            <a:pPr algn="just"/>
            <a:r>
              <a:rPr lang="es-AR" sz="2000" dirty="0">
                <a:latin typeface="Arial" panose="020B0604020202020204" pitchFamily="34" charset="0"/>
                <a:cs typeface="Arial" panose="020B0604020202020204" pitchFamily="34" charset="0"/>
              </a:rPr>
              <a:t>Una </a:t>
            </a:r>
            <a:r>
              <a:rPr lang="es-AR" sz="2000" dirty="0" err="1">
                <a:latin typeface="Arial" panose="020B0604020202020204" pitchFamily="34" charset="0"/>
                <a:cs typeface="Arial" panose="020B0604020202020204" pitchFamily="34" charset="0"/>
              </a:rPr>
              <a:t>fbf</a:t>
            </a:r>
            <a:r>
              <a:rPr lang="es-AR" sz="2000" dirty="0">
                <a:latin typeface="Arial" panose="020B0604020202020204" pitchFamily="34" charset="0"/>
                <a:cs typeface="Arial" panose="020B0604020202020204" pitchFamily="34" charset="0"/>
              </a:rPr>
              <a:t> es una </a:t>
            </a:r>
            <a:r>
              <a:rPr lang="es-AR" sz="2000" i="1" dirty="0">
                <a:solidFill>
                  <a:schemeClr val="accent1"/>
                </a:solidFill>
                <a:latin typeface="Arial" panose="020B0604020202020204" pitchFamily="34" charset="0"/>
                <a:cs typeface="Arial" panose="020B0604020202020204" pitchFamily="34" charset="0"/>
              </a:rPr>
              <a:t>tautología</a:t>
            </a:r>
            <a:r>
              <a:rPr lang="es-AR" sz="2000" dirty="0">
                <a:solidFill>
                  <a:schemeClr val="tx1">
                    <a:lumMod val="75000"/>
                    <a:lumOff val="25000"/>
                  </a:schemeClr>
                </a:solidFill>
                <a:latin typeface="Arial" panose="020B0604020202020204" pitchFamily="34" charset="0"/>
                <a:cs typeface="Arial" panose="020B0604020202020204" pitchFamily="34" charset="0"/>
              </a:rPr>
              <a:t> </a:t>
            </a:r>
            <a:r>
              <a:rPr lang="es-AR" sz="2000" dirty="0">
                <a:latin typeface="Arial" panose="020B0604020202020204" pitchFamily="34" charset="0"/>
                <a:cs typeface="Arial" panose="020B0604020202020204" pitchFamily="34" charset="0"/>
              </a:rPr>
              <a:t>si toma el valor de verdad </a:t>
            </a:r>
            <a:r>
              <a:rPr lang="es-AR" sz="2000" b="1" dirty="0">
                <a:latin typeface="Arial" panose="020B0604020202020204" pitchFamily="34" charset="0"/>
                <a:cs typeface="Arial" panose="020B0604020202020204" pitchFamily="34" charset="0"/>
              </a:rPr>
              <a:t>Verdadero</a:t>
            </a:r>
            <a:r>
              <a:rPr lang="es-AR" sz="2000" dirty="0">
                <a:latin typeface="Arial" panose="020B0604020202020204" pitchFamily="34" charset="0"/>
                <a:cs typeface="Arial" panose="020B0604020202020204" pitchFamily="34" charset="0"/>
              </a:rPr>
              <a:t> para cada una de las posibles combinaciones de valores de verdad de sus variables proposicionales.</a:t>
            </a:r>
          </a:p>
          <a:p>
            <a:pPr algn="just"/>
            <a:r>
              <a:rPr lang="es-AR" sz="2000" dirty="0">
                <a:latin typeface="Arial" panose="020B0604020202020204" pitchFamily="34" charset="0"/>
                <a:cs typeface="Arial" panose="020B0604020202020204" pitchFamily="34" charset="0"/>
              </a:rPr>
              <a:t>Ejemplo: (P ˅ ~P) </a:t>
            </a:r>
          </a:p>
        </p:txBody>
      </p:sp>
      <p:sp>
        <p:nvSpPr>
          <p:cNvPr id="5" name="Rectángulo 4"/>
          <p:cNvSpPr/>
          <p:nvPr/>
        </p:nvSpPr>
        <p:spPr>
          <a:xfrm>
            <a:off x="249989" y="4152596"/>
            <a:ext cx="8686800" cy="1323439"/>
          </a:xfrm>
          <a:prstGeom prst="rect">
            <a:avLst/>
          </a:prstGeom>
          <a:solidFill>
            <a:schemeClr val="bg2"/>
          </a:solidFill>
        </p:spPr>
        <p:txBody>
          <a:bodyPr wrap="square">
            <a:spAutoFit/>
          </a:bodyPr>
          <a:lstStyle/>
          <a:p>
            <a:pPr algn="just"/>
            <a:r>
              <a:rPr lang="es-AR" sz="2000" dirty="0">
                <a:latin typeface="Arial" panose="020B0604020202020204" pitchFamily="34" charset="0"/>
                <a:cs typeface="Arial" panose="020B0604020202020204" pitchFamily="34" charset="0"/>
              </a:rPr>
              <a:t>Una </a:t>
            </a:r>
            <a:r>
              <a:rPr lang="es-AR" sz="2000" dirty="0" err="1">
                <a:latin typeface="Arial" panose="020B0604020202020204" pitchFamily="34" charset="0"/>
                <a:cs typeface="Arial" panose="020B0604020202020204" pitchFamily="34" charset="0"/>
              </a:rPr>
              <a:t>fbf</a:t>
            </a:r>
            <a:r>
              <a:rPr lang="es-AR" sz="2000" dirty="0">
                <a:latin typeface="Arial" panose="020B0604020202020204" pitchFamily="34" charset="0"/>
                <a:cs typeface="Arial" panose="020B0604020202020204" pitchFamily="34" charset="0"/>
              </a:rPr>
              <a:t> es una </a:t>
            </a:r>
            <a:r>
              <a:rPr lang="es-AR" sz="2000" i="1" dirty="0">
                <a:solidFill>
                  <a:schemeClr val="accent1"/>
                </a:solidFill>
                <a:latin typeface="Arial" panose="020B0604020202020204" pitchFamily="34" charset="0"/>
                <a:cs typeface="Arial" panose="020B0604020202020204" pitchFamily="34" charset="0"/>
              </a:rPr>
              <a:t>contradicción</a:t>
            </a:r>
            <a:r>
              <a:rPr lang="es-AR" sz="2000" dirty="0">
                <a:solidFill>
                  <a:schemeClr val="tx1">
                    <a:lumMod val="75000"/>
                    <a:lumOff val="25000"/>
                  </a:schemeClr>
                </a:solidFill>
                <a:latin typeface="Arial" panose="020B0604020202020204" pitchFamily="34" charset="0"/>
                <a:cs typeface="Arial" panose="020B0604020202020204" pitchFamily="34" charset="0"/>
              </a:rPr>
              <a:t> </a:t>
            </a:r>
            <a:r>
              <a:rPr lang="es-AR" sz="2000" dirty="0">
                <a:latin typeface="Arial" panose="020B0604020202020204" pitchFamily="34" charset="0"/>
                <a:cs typeface="Arial" panose="020B0604020202020204" pitchFamily="34" charset="0"/>
              </a:rPr>
              <a:t>si para cada una de las combinaciones posibles de los valores de verdad de sus variables de proposicionales, ésta toma el valor de verdad </a:t>
            </a:r>
            <a:r>
              <a:rPr lang="es-AR" sz="2000" b="1" dirty="0">
                <a:latin typeface="Arial" panose="020B0604020202020204" pitchFamily="34" charset="0"/>
                <a:cs typeface="Arial" panose="020B0604020202020204" pitchFamily="34" charset="0"/>
              </a:rPr>
              <a:t>Falso</a:t>
            </a:r>
            <a:r>
              <a:rPr lang="es-AR" sz="2000" dirty="0">
                <a:latin typeface="Arial" panose="020B0604020202020204" pitchFamily="34" charset="0"/>
                <a:cs typeface="Arial" panose="020B0604020202020204" pitchFamily="34" charset="0"/>
              </a:rPr>
              <a:t>.</a:t>
            </a:r>
          </a:p>
          <a:p>
            <a:r>
              <a:rPr lang="es-AR" sz="2000" dirty="0">
                <a:latin typeface="Arial" panose="020B0604020202020204" pitchFamily="34" charset="0"/>
                <a:cs typeface="Arial" panose="020B0604020202020204" pitchFamily="34" charset="0"/>
              </a:rPr>
              <a:t>Ejemplo: (P ˄ ~P) </a:t>
            </a:r>
          </a:p>
        </p:txBody>
      </p:sp>
      <p:sp>
        <p:nvSpPr>
          <p:cNvPr id="7" name="1 Título"/>
          <p:cNvSpPr txBox="1">
            <a:spLocks/>
          </p:cNvSpPr>
          <p:nvPr/>
        </p:nvSpPr>
        <p:spPr>
          <a:xfrm>
            <a:off x="1447800" y="624110"/>
            <a:ext cx="7696201"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Clasificación de Fórmulas</a:t>
            </a:r>
          </a:p>
        </p:txBody>
      </p:sp>
      <p:graphicFrame>
        <p:nvGraphicFramePr>
          <p:cNvPr id="8" name="Tabla 7">
            <a:extLst>
              <a:ext uri="{FF2B5EF4-FFF2-40B4-BE49-F238E27FC236}">
                <a16:creationId xmlns:a16="http://schemas.microsoft.com/office/drawing/2014/main" id="{5A0194F7-0EE1-4115-9C91-A2308840F8D4}"/>
              </a:ext>
            </a:extLst>
          </p:cNvPr>
          <p:cNvGraphicFramePr>
            <a:graphicFrameLocks noGrp="1"/>
          </p:cNvGraphicFramePr>
          <p:nvPr>
            <p:extLst>
              <p:ext uri="{D42A27DB-BD31-4B8C-83A1-F6EECF244321}">
                <p14:modId xmlns:p14="http://schemas.microsoft.com/office/powerpoint/2010/main" val="1991090945"/>
              </p:ext>
            </p:extLst>
          </p:nvPr>
        </p:nvGraphicFramePr>
        <p:xfrm>
          <a:off x="3429000" y="2955775"/>
          <a:ext cx="2082164" cy="1082040"/>
        </p:xfrm>
        <a:graphic>
          <a:graphicData uri="http://schemas.openxmlformats.org/drawingml/2006/table">
            <a:tbl>
              <a:tblPr firstRow="1" firstCol="1" bandRow="1">
                <a:tableStyleId>{69012ECD-51FC-41F1-AA8D-1B2483CD663E}</a:tableStyleId>
              </a:tblPr>
              <a:tblGrid>
                <a:gridCol w="376872">
                  <a:extLst>
                    <a:ext uri="{9D8B030D-6E8A-4147-A177-3AD203B41FA5}">
                      <a16:colId xmlns:a16="http://schemas.microsoft.com/office/drawing/2014/main" val="20000"/>
                    </a:ext>
                  </a:extLst>
                </a:gridCol>
                <a:gridCol w="594360">
                  <a:extLst>
                    <a:ext uri="{9D8B030D-6E8A-4147-A177-3AD203B41FA5}">
                      <a16:colId xmlns:a16="http://schemas.microsoft.com/office/drawing/2014/main" val="20001"/>
                    </a:ext>
                  </a:extLst>
                </a:gridCol>
                <a:gridCol w="1110932">
                  <a:extLst>
                    <a:ext uri="{9D8B030D-6E8A-4147-A177-3AD203B41FA5}">
                      <a16:colId xmlns:a16="http://schemas.microsoft.com/office/drawing/2014/main" val="20002"/>
                    </a:ext>
                  </a:extLst>
                </a:gridCol>
              </a:tblGrid>
              <a:tr h="0">
                <a:tc>
                  <a:txBody>
                    <a:bodyPr/>
                    <a:lstStyle/>
                    <a:p>
                      <a:pPr algn="ctr">
                        <a:lnSpc>
                          <a:spcPct val="150000"/>
                        </a:lnSpc>
                        <a:spcAft>
                          <a:spcPts val="0"/>
                        </a:spcAft>
                      </a:pPr>
                      <a:r>
                        <a:rPr lang="es-AR" sz="1800" dirty="0">
                          <a:effectLst/>
                          <a:latin typeface="Arial" panose="020B0604020202020204" pitchFamily="34" charset="0"/>
                          <a:cs typeface="Arial" panose="020B0604020202020204" pitchFamily="34" charset="0"/>
                        </a:rPr>
                        <a:t>P</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1800" dirty="0">
                          <a:effectLst/>
                          <a:latin typeface="Arial" panose="020B0604020202020204" pitchFamily="34" charset="0"/>
                          <a:cs typeface="Arial" panose="020B0604020202020204" pitchFamily="34" charset="0"/>
                        </a:rPr>
                        <a:t>~ P</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1800" dirty="0">
                          <a:effectLst/>
                          <a:latin typeface="Arial" panose="020B0604020202020204" pitchFamily="34" charset="0"/>
                          <a:cs typeface="Arial" panose="020B0604020202020204" pitchFamily="34" charset="0"/>
                        </a:rPr>
                        <a:t>(P ˅ ~ P)</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1800" b="1" dirty="0">
                          <a:effectLst/>
                          <a:latin typeface="Arial" panose="020B0604020202020204" pitchFamily="34" charset="0"/>
                          <a:cs typeface="Arial" panose="020B0604020202020204" pitchFamily="34" charset="0"/>
                        </a:rPr>
                        <a:t>V</a:t>
                      </a:r>
                      <a:endParaRPr lang="es-A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18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18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1800" b="1" dirty="0">
                          <a:effectLst/>
                          <a:latin typeface="Arial" panose="020B0604020202020204" pitchFamily="34" charset="0"/>
                          <a:cs typeface="Arial" panose="020B0604020202020204" pitchFamily="34" charset="0"/>
                        </a:rPr>
                        <a:t>F</a:t>
                      </a:r>
                      <a:endParaRPr lang="es-A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18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1800" b="1" kern="1200" dirty="0">
                          <a:solidFill>
                            <a:schemeClr val="tx1"/>
                          </a:solidFill>
                          <a:effectLst/>
                          <a:latin typeface="Arial" panose="020B0604020202020204" pitchFamily="34" charset="0"/>
                          <a:ea typeface="+mn-ea"/>
                          <a:cs typeface="Arial" panose="020B0604020202020204" pitchFamily="34" charset="0"/>
                        </a:rPr>
                        <a:t>V</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9" name="Tabla 8">
            <a:extLst>
              <a:ext uri="{FF2B5EF4-FFF2-40B4-BE49-F238E27FC236}">
                <a16:creationId xmlns:a16="http://schemas.microsoft.com/office/drawing/2014/main" id="{40F2B752-1ED0-4BCC-B200-C3776126BE15}"/>
              </a:ext>
            </a:extLst>
          </p:cNvPr>
          <p:cNvGraphicFramePr>
            <a:graphicFrameLocks noGrp="1"/>
          </p:cNvGraphicFramePr>
          <p:nvPr>
            <p:extLst>
              <p:ext uri="{D42A27DB-BD31-4B8C-83A1-F6EECF244321}">
                <p14:modId xmlns:p14="http://schemas.microsoft.com/office/powerpoint/2010/main" val="2235036745"/>
              </p:ext>
            </p:extLst>
          </p:nvPr>
        </p:nvGraphicFramePr>
        <p:xfrm>
          <a:off x="3429000" y="5590816"/>
          <a:ext cx="2082164" cy="1082040"/>
        </p:xfrm>
        <a:graphic>
          <a:graphicData uri="http://schemas.openxmlformats.org/drawingml/2006/table">
            <a:tbl>
              <a:tblPr firstRow="1" firstCol="1" bandRow="1">
                <a:tableStyleId>{69012ECD-51FC-41F1-AA8D-1B2483CD663E}</a:tableStyleId>
              </a:tblPr>
              <a:tblGrid>
                <a:gridCol w="376872">
                  <a:extLst>
                    <a:ext uri="{9D8B030D-6E8A-4147-A177-3AD203B41FA5}">
                      <a16:colId xmlns:a16="http://schemas.microsoft.com/office/drawing/2014/main" val="20000"/>
                    </a:ext>
                  </a:extLst>
                </a:gridCol>
                <a:gridCol w="594360">
                  <a:extLst>
                    <a:ext uri="{9D8B030D-6E8A-4147-A177-3AD203B41FA5}">
                      <a16:colId xmlns:a16="http://schemas.microsoft.com/office/drawing/2014/main" val="20001"/>
                    </a:ext>
                  </a:extLst>
                </a:gridCol>
                <a:gridCol w="1110932">
                  <a:extLst>
                    <a:ext uri="{9D8B030D-6E8A-4147-A177-3AD203B41FA5}">
                      <a16:colId xmlns:a16="http://schemas.microsoft.com/office/drawing/2014/main" val="20002"/>
                    </a:ext>
                  </a:extLst>
                </a:gridCol>
              </a:tblGrid>
              <a:tr h="0">
                <a:tc>
                  <a:txBody>
                    <a:bodyPr/>
                    <a:lstStyle/>
                    <a:p>
                      <a:pPr algn="ctr">
                        <a:lnSpc>
                          <a:spcPct val="150000"/>
                        </a:lnSpc>
                        <a:spcAft>
                          <a:spcPts val="0"/>
                        </a:spcAft>
                      </a:pPr>
                      <a:r>
                        <a:rPr lang="es-AR" sz="1800" dirty="0">
                          <a:effectLst/>
                          <a:latin typeface="Arial" panose="020B0604020202020204" pitchFamily="34" charset="0"/>
                          <a:cs typeface="Arial" panose="020B0604020202020204" pitchFamily="34" charset="0"/>
                        </a:rPr>
                        <a:t>P</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1800" dirty="0">
                          <a:effectLst/>
                          <a:latin typeface="Arial" panose="020B0604020202020204" pitchFamily="34" charset="0"/>
                          <a:cs typeface="Arial" panose="020B0604020202020204" pitchFamily="34" charset="0"/>
                        </a:rPr>
                        <a:t>~ P</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s-AR" sz="1800" dirty="0">
                          <a:effectLst/>
                          <a:latin typeface="Arial" panose="020B0604020202020204" pitchFamily="34" charset="0"/>
                          <a:cs typeface="Arial" panose="020B0604020202020204" pitchFamily="34" charset="0"/>
                        </a:rPr>
                        <a:t>(P ˄ ~ P)</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50000"/>
                        </a:lnSpc>
                        <a:spcAft>
                          <a:spcPts val="0"/>
                        </a:spcAft>
                      </a:pPr>
                      <a:r>
                        <a:rPr lang="es-AR" sz="1800" b="1" dirty="0">
                          <a:effectLst/>
                          <a:latin typeface="Arial" panose="020B0604020202020204" pitchFamily="34" charset="0"/>
                          <a:cs typeface="Arial" panose="020B0604020202020204" pitchFamily="34" charset="0"/>
                        </a:rPr>
                        <a:t>V</a:t>
                      </a:r>
                      <a:endParaRPr lang="es-A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1800" b="1" dirty="0">
                          <a:effectLst/>
                          <a:latin typeface="Arial" panose="020B0604020202020204" pitchFamily="34" charset="0"/>
                          <a:cs typeface="Arial" panose="020B0604020202020204" pitchFamily="34" charset="0"/>
                        </a:rPr>
                        <a:t>F</a:t>
                      </a:r>
                      <a:endParaRPr lang="es-A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18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1"/>
                  </a:ext>
                </a:extLst>
              </a:tr>
              <a:tr h="0">
                <a:tc>
                  <a:txBody>
                    <a:bodyPr/>
                    <a:lstStyle/>
                    <a:p>
                      <a:pPr algn="ctr">
                        <a:lnSpc>
                          <a:spcPct val="150000"/>
                        </a:lnSpc>
                        <a:spcAft>
                          <a:spcPts val="0"/>
                        </a:spcAft>
                      </a:pPr>
                      <a:r>
                        <a:rPr lang="es-AR" sz="1800" b="1">
                          <a:effectLst/>
                          <a:latin typeface="Arial" panose="020B0604020202020204" pitchFamily="34" charset="0"/>
                          <a:cs typeface="Arial" panose="020B0604020202020204" pitchFamily="34" charset="0"/>
                        </a:rPr>
                        <a:t>F</a:t>
                      </a:r>
                      <a:endParaRPr lang="es-AR" sz="18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lnSpc>
                          <a:spcPct val="150000"/>
                        </a:lnSpc>
                        <a:spcAft>
                          <a:spcPts val="0"/>
                        </a:spcAft>
                      </a:pPr>
                      <a:r>
                        <a:rPr lang="es-AR" sz="1800" b="1" dirty="0">
                          <a:effectLst/>
                          <a:latin typeface="Arial" panose="020B0604020202020204" pitchFamily="34" charset="0"/>
                          <a:cs typeface="Arial" panose="020B0604020202020204" pitchFamily="34" charset="0"/>
                        </a:rPr>
                        <a:t>V</a:t>
                      </a:r>
                      <a:endParaRPr lang="es-A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457200" rtl="0" eaLnBrk="1" latinLnBrk="0" hangingPunct="1">
                        <a:lnSpc>
                          <a:spcPct val="150000"/>
                        </a:lnSpc>
                        <a:spcAft>
                          <a:spcPts val="0"/>
                        </a:spcAft>
                      </a:pPr>
                      <a:r>
                        <a:rPr lang="es-AR" sz="1800" b="1" kern="1200" dirty="0">
                          <a:solidFill>
                            <a:schemeClr val="tx1"/>
                          </a:solidFill>
                          <a:effectLst/>
                          <a:latin typeface="Arial" panose="020B0604020202020204" pitchFamily="34" charset="0"/>
                          <a:ea typeface="+mn-ea"/>
                          <a:cs typeface="Arial" panose="020B0604020202020204" pitchFamily="34" charset="0"/>
                        </a:rPr>
                        <a:t>F</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438016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447800" y="624110"/>
            <a:ext cx="7696201"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Clasificación de Fórmulas</a:t>
            </a:r>
          </a:p>
        </p:txBody>
      </p:sp>
      <p:sp>
        <p:nvSpPr>
          <p:cNvPr id="3" name="Rectángulo 2">
            <a:extLst>
              <a:ext uri="{FF2B5EF4-FFF2-40B4-BE49-F238E27FC236}">
                <a16:creationId xmlns:a16="http://schemas.microsoft.com/office/drawing/2014/main" id="{12696323-6D03-4E57-9C3C-B1100489644F}"/>
              </a:ext>
            </a:extLst>
          </p:cNvPr>
          <p:cNvSpPr/>
          <p:nvPr/>
        </p:nvSpPr>
        <p:spPr>
          <a:xfrm>
            <a:off x="234616" y="1524000"/>
            <a:ext cx="8674768" cy="2805320"/>
          </a:xfrm>
          <a:prstGeom prst="rect">
            <a:avLst/>
          </a:prstGeom>
          <a:solidFill>
            <a:schemeClr val="bg2"/>
          </a:solidFill>
        </p:spPr>
        <p:txBody>
          <a:bodyPr wrap="square">
            <a:spAutoFit/>
          </a:bodyPr>
          <a:lstStyle/>
          <a:p>
            <a:pPr algn="just">
              <a:lnSpc>
                <a:spcPct val="150000"/>
              </a:lnSpc>
            </a:pPr>
            <a:r>
              <a:rPr lang="es-AR" sz="2000" dirty="0">
                <a:latin typeface="Arial" panose="020B0604020202020204" pitchFamily="34" charset="0"/>
                <a:cs typeface="Arial" panose="020B0604020202020204" pitchFamily="34" charset="0"/>
              </a:rPr>
              <a:t>Sean P y Q dos </a:t>
            </a:r>
            <a:r>
              <a:rPr lang="es-AR" sz="2000" b="1" dirty="0" err="1">
                <a:latin typeface="Arial" panose="020B0604020202020204" pitchFamily="34" charset="0"/>
                <a:cs typeface="Arial" panose="020B0604020202020204" pitchFamily="34" charset="0"/>
              </a:rPr>
              <a:t>fbf</a:t>
            </a:r>
            <a:r>
              <a:rPr lang="es-AR" sz="2000" dirty="0">
                <a:latin typeface="Arial" panose="020B0604020202020204" pitchFamily="34" charset="0"/>
                <a:cs typeface="Arial" panose="020B0604020202020204" pitchFamily="34" charset="0"/>
              </a:rPr>
              <a:t>, P es </a:t>
            </a:r>
            <a:r>
              <a:rPr lang="es-AR" sz="2000" i="1" dirty="0">
                <a:solidFill>
                  <a:srgbClr val="C00000"/>
                </a:solidFill>
                <a:latin typeface="Arial" panose="020B0604020202020204" pitchFamily="34" charset="0"/>
                <a:cs typeface="Arial" panose="020B0604020202020204" pitchFamily="34" charset="0"/>
              </a:rPr>
              <a:t>lógicamente equivalentes </a:t>
            </a:r>
            <a:r>
              <a:rPr lang="es-AR" sz="2000" dirty="0">
                <a:latin typeface="Arial" panose="020B0604020202020204" pitchFamily="34" charset="0"/>
                <a:cs typeface="Arial" panose="020B0604020202020204" pitchFamily="34" charset="0"/>
              </a:rPr>
              <a:t>a Q (P ≡ Q) cuando tienen los mismos valores de verdad para todas las asignaciones posibles de valores de verdad de sus fórmulas componentes.</a:t>
            </a:r>
          </a:p>
          <a:p>
            <a:pPr algn="just">
              <a:lnSpc>
                <a:spcPct val="150000"/>
              </a:lnSpc>
            </a:pPr>
            <a:endParaRPr lang="es-AR" sz="2000" dirty="0">
              <a:latin typeface="Arial" panose="020B0604020202020204" pitchFamily="34" charset="0"/>
              <a:cs typeface="Arial" panose="020B0604020202020204" pitchFamily="34" charset="0"/>
            </a:endParaRPr>
          </a:p>
          <a:p>
            <a:pPr algn="just">
              <a:lnSpc>
                <a:spcPct val="150000"/>
              </a:lnSpc>
            </a:pPr>
            <a:r>
              <a:rPr lang="es-AR" sz="2000" dirty="0">
                <a:latin typeface="Arial" panose="020B0604020202020204" pitchFamily="34" charset="0"/>
                <a:cs typeface="Arial" panose="020B0604020202020204" pitchFamily="34" charset="0"/>
              </a:rPr>
              <a:t>También se dice que dos </a:t>
            </a:r>
            <a:r>
              <a:rPr lang="es-AR" sz="2000" dirty="0" err="1">
                <a:latin typeface="Arial" panose="020B0604020202020204" pitchFamily="34" charset="0"/>
                <a:cs typeface="Arial" panose="020B0604020202020204" pitchFamily="34" charset="0"/>
              </a:rPr>
              <a:t>fbf</a:t>
            </a:r>
            <a:r>
              <a:rPr lang="es-AR" sz="2000" dirty="0">
                <a:latin typeface="Arial" panose="020B0604020202020204" pitchFamily="34" charset="0"/>
                <a:cs typeface="Arial" panose="020B0604020202020204" pitchFamily="34" charset="0"/>
              </a:rPr>
              <a:t>, P y Q, son lógicamente equivalentes si y sólo si (P ↔ Q) es una tautología.</a:t>
            </a:r>
          </a:p>
        </p:txBody>
      </p:sp>
    </p:spTree>
    <p:extLst>
      <p:ext uri="{BB962C8B-B14F-4D97-AF65-F5344CB8AC3E}">
        <p14:creationId xmlns:p14="http://schemas.microsoft.com/office/powerpoint/2010/main" val="355793990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upo 19">
            <a:extLst>
              <a:ext uri="{FF2B5EF4-FFF2-40B4-BE49-F238E27FC236}">
                <a16:creationId xmlns:a16="http://schemas.microsoft.com/office/drawing/2014/main" id="{AC195F5E-D22C-47A2-A940-35ECDA61D794}"/>
              </a:ext>
            </a:extLst>
          </p:cNvPr>
          <p:cNvGrpSpPr/>
          <p:nvPr/>
        </p:nvGrpSpPr>
        <p:grpSpPr>
          <a:xfrm>
            <a:off x="1905000" y="609600"/>
            <a:ext cx="7010400" cy="4651979"/>
            <a:chOff x="1988231" y="762000"/>
            <a:chExt cx="7010400" cy="4651979"/>
          </a:xfrm>
        </p:grpSpPr>
        <p:sp>
          <p:nvSpPr>
            <p:cNvPr id="12" name="CuadroTexto 11">
              <a:extLst>
                <a:ext uri="{FF2B5EF4-FFF2-40B4-BE49-F238E27FC236}">
                  <a16:creationId xmlns:a16="http://schemas.microsoft.com/office/drawing/2014/main" id="{3E17431B-A389-47D8-A29D-38E6AB145B40}"/>
                </a:ext>
              </a:extLst>
            </p:cNvPr>
            <p:cNvSpPr txBox="1"/>
            <p:nvPr/>
          </p:nvSpPr>
          <p:spPr>
            <a:xfrm>
              <a:off x="1988231" y="762000"/>
              <a:ext cx="7010400" cy="4651979"/>
            </a:xfrm>
            <a:prstGeom prst="rect">
              <a:avLst/>
            </a:prstGeom>
            <a:noFill/>
          </p:spPr>
          <p:txBody>
            <a:bodyPr wrap="square">
              <a:spAutoFit/>
            </a:bodyPr>
            <a:lstStyle/>
            <a:p>
              <a:pPr>
                <a:lnSpc>
                  <a:spcPct val="150000"/>
                </a:lnSpc>
              </a:pPr>
              <a:r>
                <a:rPr lang="es-AR" sz="2000" dirty="0">
                  <a:latin typeface="Arial" panose="020B0604020202020204" pitchFamily="34" charset="0"/>
                  <a:cs typeface="Arial" panose="020B0604020202020204" pitchFamily="34" charset="0"/>
                </a:rPr>
                <a:t>Guía didáctica:</a:t>
              </a:r>
            </a:p>
            <a:p>
              <a:pPr>
                <a:lnSpc>
                  <a:spcPct val="150000"/>
                </a:lnSpc>
              </a:pPr>
              <a:r>
                <a:rPr lang="es-AR" sz="2000" dirty="0">
                  <a:latin typeface="Arial" panose="020B0604020202020204" pitchFamily="34" charset="0"/>
                  <a:cs typeface="Arial" panose="020B0604020202020204" pitchFamily="34" charset="0"/>
                </a:rPr>
                <a:t>1° Leer el </a:t>
              </a:r>
              <a:r>
                <a:rPr lang="es-AR" sz="2000" dirty="0">
                  <a:latin typeface="Arial" panose="020B0604020202020204" pitchFamily="34" charset="0"/>
                  <a:cs typeface="Arial" panose="020B0604020202020204" pitchFamily="34" charset="0"/>
                  <a:hlinkClick r:id="rId3"/>
                </a:rPr>
                <a:t>apunte teórico</a:t>
              </a:r>
              <a:r>
                <a:rPr lang="es-AR" sz="2000" dirty="0">
                  <a:latin typeface="Arial" panose="020B0604020202020204" pitchFamily="34" charset="0"/>
                  <a:cs typeface="Arial" panose="020B0604020202020204" pitchFamily="34" charset="0"/>
                </a:rPr>
                <a:t> y las </a:t>
              </a:r>
              <a:r>
                <a:rPr lang="es-AR" sz="2000" dirty="0">
                  <a:latin typeface="Arial" panose="020B0604020202020204" pitchFamily="34" charset="0"/>
                  <a:cs typeface="Arial" panose="020B0604020202020204" pitchFamily="34" charset="0"/>
                  <a:hlinkClick r:id="rId4"/>
                </a:rPr>
                <a:t>diapositivas</a:t>
              </a:r>
              <a:r>
                <a:rPr lang="es-AR" sz="2000" dirty="0">
                  <a:latin typeface="Arial" panose="020B0604020202020204" pitchFamily="34" charset="0"/>
                  <a:cs typeface="Arial" panose="020B0604020202020204" pitchFamily="34" charset="0"/>
                </a:rPr>
                <a:t>.</a:t>
              </a:r>
            </a:p>
            <a:p>
              <a:pPr>
                <a:lnSpc>
                  <a:spcPct val="150000"/>
                </a:lnSpc>
              </a:pPr>
              <a:r>
                <a:rPr lang="es-AR" sz="2000" dirty="0">
                  <a:latin typeface="Arial" panose="020B0604020202020204" pitchFamily="34" charset="0"/>
                  <a:cs typeface="Arial" panose="020B0604020202020204" pitchFamily="34" charset="0"/>
                </a:rPr>
                <a:t>2° Si surgieron dudas, </a:t>
              </a:r>
              <a:r>
                <a:rPr lang="es-AR" sz="2000" dirty="0">
                  <a:latin typeface="Arial" panose="020B0604020202020204" pitchFamily="34" charset="0"/>
                  <a:cs typeface="Arial" panose="020B0604020202020204" pitchFamily="34" charset="0"/>
                  <a:hlinkClick r:id="rId5"/>
                </a:rPr>
                <a:t>consultarlas</a:t>
              </a:r>
              <a:r>
                <a:rPr lang="es-AR" sz="2000" dirty="0">
                  <a:latin typeface="Arial" panose="020B0604020202020204" pitchFamily="34" charset="0"/>
                  <a:cs typeface="Arial" panose="020B0604020202020204" pitchFamily="34" charset="0"/>
                </a:rPr>
                <a:t>.</a:t>
              </a:r>
            </a:p>
            <a:p>
              <a:pPr>
                <a:lnSpc>
                  <a:spcPct val="150000"/>
                </a:lnSpc>
              </a:pPr>
              <a:r>
                <a:rPr lang="es-AR" sz="2000" dirty="0">
                  <a:latin typeface="Arial" panose="020B0604020202020204" pitchFamily="34" charset="0"/>
                  <a:cs typeface="Arial" panose="020B0604020202020204" pitchFamily="34" charset="0"/>
                </a:rPr>
                <a:t>3° Hacer la </a:t>
              </a:r>
              <a:r>
                <a:rPr lang="es-AR" sz="2000" dirty="0">
                  <a:latin typeface="Arial" panose="020B0604020202020204" pitchFamily="34" charset="0"/>
                  <a:cs typeface="Arial" panose="020B0604020202020204" pitchFamily="34" charset="0"/>
                  <a:hlinkClick r:id="rId6"/>
                </a:rPr>
                <a:t>Evaluación Teórica</a:t>
              </a:r>
              <a:r>
                <a:rPr lang="es-AR" sz="2000" dirty="0">
                  <a:latin typeface="Arial" panose="020B0604020202020204" pitchFamily="34" charset="0"/>
                  <a:cs typeface="Arial" panose="020B0604020202020204" pitchFamily="34" charset="0"/>
                </a:rPr>
                <a:t>.</a:t>
              </a:r>
            </a:p>
            <a:p>
              <a:pPr>
                <a:lnSpc>
                  <a:spcPct val="150000"/>
                </a:lnSpc>
              </a:pPr>
              <a:endParaRPr lang="es-AR" sz="2000" dirty="0">
                <a:latin typeface="Arial" panose="020B0604020202020204" pitchFamily="34" charset="0"/>
                <a:cs typeface="Arial" panose="020B0604020202020204" pitchFamily="34" charset="0"/>
              </a:endParaRPr>
            </a:p>
            <a:p>
              <a:pPr>
                <a:lnSpc>
                  <a:spcPct val="150000"/>
                </a:lnSpc>
              </a:pPr>
              <a:endParaRPr lang="es-AR" sz="2000" dirty="0">
                <a:latin typeface="Arial" panose="020B0604020202020204" pitchFamily="34" charset="0"/>
                <a:cs typeface="Arial" panose="020B0604020202020204" pitchFamily="34" charset="0"/>
              </a:endParaRPr>
            </a:p>
            <a:p>
              <a:pPr>
                <a:lnSpc>
                  <a:spcPct val="150000"/>
                </a:lnSpc>
              </a:pPr>
              <a:endParaRPr lang="es-AR" sz="2000" dirty="0">
                <a:latin typeface="Arial" panose="020B0604020202020204" pitchFamily="34" charset="0"/>
                <a:cs typeface="Arial" panose="020B0604020202020204" pitchFamily="34" charset="0"/>
              </a:endParaRPr>
            </a:p>
            <a:p>
              <a:pPr>
                <a:lnSpc>
                  <a:spcPct val="150000"/>
                </a:lnSpc>
              </a:pPr>
              <a:r>
                <a:rPr lang="es-AR" sz="2000" dirty="0">
                  <a:latin typeface="Arial" panose="020B0604020202020204" pitchFamily="34" charset="0"/>
                  <a:cs typeface="Arial" panose="020B0604020202020204" pitchFamily="34" charset="0"/>
                </a:rPr>
                <a:t>4° Hacer el </a:t>
              </a:r>
              <a:r>
                <a:rPr lang="es-AR" sz="2000" dirty="0">
                  <a:latin typeface="Arial" panose="020B0604020202020204" pitchFamily="34" charset="0"/>
                  <a:cs typeface="Arial" panose="020B0604020202020204" pitchFamily="34" charset="0"/>
                  <a:hlinkClick r:id="rId7"/>
                </a:rPr>
                <a:t>Trabajo Práctico</a:t>
              </a:r>
              <a:r>
                <a:rPr lang="es-AR" sz="2000" dirty="0">
                  <a:latin typeface="Arial" panose="020B0604020202020204" pitchFamily="34" charset="0"/>
                  <a:cs typeface="Arial" panose="020B0604020202020204" pitchFamily="34" charset="0"/>
                </a:rPr>
                <a:t>.</a:t>
              </a:r>
            </a:p>
            <a:p>
              <a:pPr>
                <a:lnSpc>
                  <a:spcPct val="150000"/>
                </a:lnSpc>
              </a:pPr>
              <a:r>
                <a:rPr lang="es-AR" sz="2000" dirty="0">
                  <a:latin typeface="Arial" panose="020B0604020202020204" pitchFamily="34" charset="0"/>
                  <a:cs typeface="Arial" panose="020B0604020202020204" pitchFamily="34" charset="0"/>
                </a:rPr>
                <a:t>5° Realizar las consultas presenciales, por </a:t>
              </a:r>
              <a:r>
                <a:rPr lang="es-AR" sz="2000" dirty="0" err="1">
                  <a:latin typeface="Arial" panose="020B0604020202020204" pitchFamily="34" charset="0"/>
                  <a:cs typeface="Arial" panose="020B0604020202020204" pitchFamily="34" charset="0"/>
                </a:rPr>
                <a:t>Meet</a:t>
              </a:r>
              <a:r>
                <a:rPr lang="es-AR" sz="2000" dirty="0">
                  <a:latin typeface="Arial" panose="020B0604020202020204" pitchFamily="34" charset="0"/>
                  <a:cs typeface="Arial" panose="020B0604020202020204" pitchFamily="34" charset="0"/>
                </a:rPr>
                <a:t> o </a:t>
              </a:r>
            </a:p>
            <a:p>
              <a:pPr>
                <a:lnSpc>
                  <a:spcPct val="150000"/>
                </a:lnSpc>
              </a:pPr>
              <a:r>
                <a:rPr lang="es-AR" sz="2000" dirty="0">
                  <a:latin typeface="Arial" panose="020B0604020202020204" pitchFamily="34" charset="0"/>
                  <a:cs typeface="Arial" panose="020B0604020202020204" pitchFamily="34" charset="0"/>
                </a:rPr>
                <a:t>por </a:t>
              </a:r>
              <a:r>
                <a:rPr lang="es-AR" sz="2000" dirty="0" err="1">
                  <a:latin typeface="Arial" panose="020B0604020202020204" pitchFamily="34" charset="0"/>
                  <a:cs typeface="Arial" panose="020B0604020202020204" pitchFamily="34" charset="0"/>
                </a:rPr>
                <a:t>Whatsapp</a:t>
              </a:r>
              <a:r>
                <a:rPr lang="es-AR" sz="2000" dirty="0">
                  <a:latin typeface="Arial" panose="020B0604020202020204" pitchFamily="34" charset="0"/>
                  <a:cs typeface="Arial" panose="020B0604020202020204" pitchFamily="34" charset="0"/>
                </a:rPr>
                <a:t>.</a:t>
              </a:r>
            </a:p>
          </p:txBody>
        </p:sp>
        <p:sp>
          <p:nvSpPr>
            <p:cNvPr id="13" name="CuadroTexto 12">
              <a:extLst>
                <a:ext uri="{FF2B5EF4-FFF2-40B4-BE49-F238E27FC236}">
                  <a16:creationId xmlns:a16="http://schemas.microsoft.com/office/drawing/2014/main" id="{70842A82-4591-4642-B5D0-7B7FE21A0F98}"/>
                </a:ext>
              </a:extLst>
            </p:cNvPr>
            <p:cNvSpPr txBox="1"/>
            <p:nvPr/>
          </p:nvSpPr>
          <p:spPr>
            <a:xfrm>
              <a:off x="3215064" y="2949490"/>
              <a:ext cx="2460930" cy="830997"/>
            </a:xfrm>
            <a:prstGeom prst="rect">
              <a:avLst/>
            </a:prstGeom>
            <a:noFill/>
          </p:spPr>
          <p:txBody>
            <a:bodyPr wrap="square">
              <a:spAutoFit/>
            </a:bodyPr>
            <a:lstStyle/>
            <a:p>
              <a:pPr algn="ctr"/>
              <a:r>
                <a:rPr lang="es-AR" sz="1600" dirty="0">
                  <a:latin typeface="Arial" panose="020B0604020202020204" pitchFamily="34" charset="0"/>
                  <a:cs typeface="Arial" panose="020B0604020202020204" pitchFamily="34" charset="0"/>
                </a:rPr>
                <a:t>Tienen tiempo hasta el </a:t>
              </a:r>
              <a:r>
                <a:rPr lang="es-AR" sz="1600" b="1" dirty="0">
                  <a:latin typeface="Arial" panose="020B0604020202020204" pitchFamily="34" charset="0"/>
                  <a:cs typeface="Arial" panose="020B0604020202020204" pitchFamily="34" charset="0"/>
                </a:rPr>
                <a:t>08-04 a las 18hs</a:t>
              </a:r>
              <a:r>
                <a:rPr lang="es-AR" sz="1600" dirty="0">
                  <a:latin typeface="Arial" panose="020B0604020202020204" pitchFamily="34" charset="0"/>
                  <a:cs typeface="Arial" panose="020B0604020202020204" pitchFamily="34" charset="0"/>
                </a:rPr>
                <a:t>. para contestarla.</a:t>
              </a:r>
            </a:p>
          </p:txBody>
        </p:sp>
        <p:sp>
          <p:nvSpPr>
            <p:cNvPr id="17" name="Flecha: hacia abajo 16">
              <a:extLst>
                <a:ext uri="{FF2B5EF4-FFF2-40B4-BE49-F238E27FC236}">
                  <a16:creationId xmlns:a16="http://schemas.microsoft.com/office/drawing/2014/main" id="{EF28EDBD-049F-4937-99D8-2D38AC7FDF65}"/>
                </a:ext>
              </a:extLst>
            </p:cNvPr>
            <p:cNvSpPr/>
            <p:nvPr/>
          </p:nvSpPr>
          <p:spPr>
            <a:xfrm rot="16200000" flipH="1">
              <a:off x="5868891" y="2940403"/>
              <a:ext cx="325405"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pSp>
      <p:pic>
        <p:nvPicPr>
          <p:cNvPr id="26" name="Picture 2" descr="Resultado de imagen para frase inspiradora">
            <a:extLst>
              <a:ext uri="{FF2B5EF4-FFF2-40B4-BE49-F238E27FC236}">
                <a16:creationId xmlns:a16="http://schemas.microsoft.com/office/drawing/2014/main" id="{E43B87AD-B9E8-4BF5-B2D8-83FE1910101A}"/>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8826" t="8172" r="8939" b="13369"/>
          <a:stretch/>
        </p:blipFill>
        <p:spPr bwMode="auto">
          <a:xfrm>
            <a:off x="0" y="1244710"/>
            <a:ext cx="1570152" cy="172025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Generador de Códigos QR Codes">
            <a:extLst>
              <a:ext uri="{FF2B5EF4-FFF2-40B4-BE49-F238E27FC236}">
                <a16:creationId xmlns:a16="http://schemas.microsoft.com/office/drawing/2014/main" id="{51FE2A58-AD77-4181-9801-692B6783F90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03962" y="2383968"/>
            <a:ext cx="1743075" cy="174307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grpSp>
        <p:nvGrpSpPr>
          <p:cNvPr id="8" name="Grupo 7">
            <a:extLst>
              <a:ext uri="{FF2B5EF4-FFF2-40B4-BE49-F238E27FC236}">
                <a16:creationId xmlns:a16="http://schemas.microsoft.com/office/drawing/2014/main" id="{CF9A496A-884F-4B00-9423-FA37186C994E}"/>
              </a:ext>
            </a:extLst>
          </p:cNvPr>
          <p:cNvGrpSpPr/>
          <p:nvPr/>
        </p:nvGrpSpPr>
        <p:grpSpPr>
          <a:xfrm>
            <a:off x="126319" y="4876800"/>
            <a:ext cx="2152650" cy="1835288"/>
            <a:chOff x="8174723" y="976029"/>
            <a:chExt cx="2152650" cy="1835288"/>
          </a:xfrm>
        </p:grpSpPr>
        <p:pic>
          <p:nvPicPr>
            <p:cNvPr id="9" name="Picture 4" descr="Pin en BISUARTE">
              <a:extLst>
                <a:ext uri="{FF2B5EF4-FFF2-40B4-BE49-F238E27FC236}">
                  <a16:creationId xmlns:a16="http://schemas.microsoft.com/office/drawing/2014/main" id="{B5CE49D8-F5F3-4E7C-960D-744425C641D3}"/>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t="28336"/>
            <a:stretch/>
          </p:blipFill>
          <p:spPr bwMode="auto">
            <a:xfrm>
              <a:off x="8174723" y="1289110"/>
              <a:ext cx="2152650" cy="1522207"/>
            </a:xfrm>
            <a:prstGeom prst="rect">
              <a:avLst/>
            </a:prstGeom>
            <a:noFill/>
            <a:extLst>
              <a:ext uri="{909E8E84-426E-40DD-AFC4-6F175D3DCCD1}">
                <a14:hiddenFill xmlns:a14="http://schemas.microsoft.com/office/drawing/2010/main">
                  <a:solidFill>
                    <a:srgbClr val="FFFFFF"/>
                  </a:solidFill>
                </a14:hiddenFill>
              </a:ext>
            </a:extLst>
          </p:spPr>
        </p:pic>
        <p:sp>
          <p:nvSpPr>
            <p:cNvPr id="10" name="Bocadillo: rectángulo 9">
              <a:extLst>
                <a:ext uri="{FF2B5EF4-FFF2-40B4-BE49-F238E27FC236}">
                  <a16:creationId xmlns:a16="http://schemas.microsoft.com/office/drawing/2014/main" id="{F5E1411A-C24F-4F6A-A153-544DA7522DBF}"/>
                </a:ext>
              </a:extLst>
            </p:cNvPr>
            <p:cNvSpPr/>
            <p:nvPr/>
          </p:nvSpPr>
          <p:spPr>
            <a:xfrm>
              <a:off x="8478982" y="976029"/>
              <a:ext cx="1318161" cy="483192"/>
            </a:xfrm>
            <a:prstGeom prst="wedge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AR" b="1" dirty="0">
                  <a:latin typeface="Calibri" panose="020F0502020204030204" pitchFamily="34" charset="0"/>
                  <a:cs typeface="Calibri" panose="020F0502020204030204" pitchFamily="34" charset="0"/>
                </a:rPr>
                <a:t>A practicar!</a:t>
              </a:r>
            </a:p>
          </p:txBody>
        </p:sp>
      </p:grpSp>
    </p:spTree>
    <p:extLst>
      <p:ext uri="{BB962C8B-B14F-4D97-AF65-F5344CB8AC3E}">
        <p14:creationId xmlns:p14="http://schemas.microsoft.com/office/powerpoint/2010/main" val="341803320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945201" y="624110"/>
            <a:ext cx="4226999" cy="1280890"/>
          </a:xfrm>
        </p:spPr>
        <p:txBody>
          <a:bodyPr/>
          <a:lstStyle/>
          <a:p>
            <a:r>
              <a:rPr lang="es-ES" b="1" dirty="0">
                <a:solidFill>
                  <a:schemeClr val="tx1"/>
                </a:solidFill>
                <a:latin typeface="Eras Medium ITC" pitchFamily="34" charset="0"/>
                <a:cs typeface="Arial" pitchFamily="34" charset="0"/>
              </a:rPr>
              <a:t>¿Qué es la Lógica?</a:t>
            </a:r>
          </a:p>
        </p:txBody>
      </p:sp>
      <p:sp>
        <p:nvSpPr>
          <p:cNvPr id="6" name="Marcador de contenido 13"/>
          <p:cNvSpPr>
            <a:spLocks noGrp="1"/>
          </p:cNvSpPr>
          <p:nvPr>
            <p:ph idx="1"/>
          </p:nvPr>
        </p:nvSpPr>
        <p:spPr>
          <a:xfrm>
            <a:off x="609600" y="1600200"/>
            <a:ext cx="8305800" cy="5029200"/>
          </a:xfrm>
          <a:solidFill>
            <a:schemeClr val="bg2"/>
          </a:solidFill>
          <a:ln>
            <a:solidFill>
              <a:schemeClr val="accent1"/>
            </a:solidFill>
          </a:ln>
        </p:spPr>
        <p:txBody>
          <a:bodyPr>
            <a:noAutofit/>
          </a:bodyPr>
          <a:lstStyle/>
          <a:p>
            <a:pPr algn="just">
              <a:buNone/>
            </a:pPr>
            <a:r>
              <a:rPr lang="es-AR" sz="2000" dirty="0">
                <a:solidFill>
                  <a:schemeClr val="tx1"/>
                </a:solidFill>
                <a:latin typeface="Arial" pitchFamily="34" charset="0"/>
                <a:cs typeface="Arial" pitchFamily="34" charset="0"/>
              </a:rPr>
              <a:t>Es una ciencia que estudia la coherencia interna de los razonamientos, es decir, su forma y no su contenido. Mediante reglas y técnicas estudia la forma del </a:t>
            </a:r>
            <a:r>
              <a:rPr lang="es-AR" sz="2000" b="1" dirty="0">
                <a:solidFill>
                  <a:schemeClr val="tx1"/>
                </a:solidFill>
                <a:latin typeface="Arial" pitchFamily="34" charset="0"/>
                <a:cs typeface="Arial" pitchFamily="34" charset="0"/>
              </a:rPr>
              <a:t>razonamiento</a:t>
            </a:r>
            <a:r>
              <a:rPr lang="es-AR" sz="2000" dirty="0">
                <a:solidFill>
                  <a:schemeClr val="tx1"/>
                </a:solidFill>
                <a:latin typeface="Arial" pitchFamily="34" charset="0"/>
                <a:cs typeface="Arial" pitchFamily="34" charset="0"/>
              </a:rPr>
              <a:t>. </a:t>
            </a:r>
          </a:p>
          <a:p>
            <a:pPr algn="just">
              <a:buNone/>
            </a:pPr>
            <a:endParaRPr lang="es-AR" sz="2000" dirty="0">
              <a:solidFill>
                <a:schemeClr val="tx1"/>
              </a:solidFill>
              <a:latin typeface="Arial" pitchFamily="34" charset="0"/>
              <a:cs typeface="Arial" pitchFamily="34" charset="0"/>
            </a:endParaRPr>
          </a:p>
          <a:p>
            <a:pPr algn="just">
              <a:buNone/>
            </a:pPr>
            <a:endParaRPr lang="es-AR" sz="2000" dirty="0">
              <a:solidFill>
                <a:schemeClr val="tx1"/>
              </a:solidFill>
              <a:latin typeface="Arial" pitchFamily="34" charset="0"/>
              <a:cs typeface="Arial" pitchFamily="34" charset="0"/>
            </a:endParaRPr>
          </a:p>
          <a:p>
            <a:pPr algn="just">
              <a:buNone/>
            </a:pPr>
            <a:endParaRPr lang="es-AR" sz="2000" dirty="0">
              <a:solidFill>
                <a:schemeClr val="tx1"/>
              </a:solidFill>
              <a:latin typeface="Arial" pitchFamily="34" charset="0"/>
              <a:cs typeface="Arial" pitchFamily="34" charset="0"/>
            </a:endParaRPr>
          </a:p>
          <a:p>
            <a:pPr algn="just">
              <a:buNone/>
            </a:pPr>
            <a:endParaRPr lang="es-AR" sz="2000" dirty="0">
              <a:solidFill>
                <a:schemeClr val="tx1"/>
              </a:solidFill>
              <a:latin typeface="Arial" pitchFamily="34" charset="0"/>
              <a:cs typeface="Arial" pitchFamily="34" charset="0"/>
            </a:endParaRPr>
          </a:p>
          <a:p>
            <a:pPr algn="just">
              <a:buNone/>
            </a:pPr>
            <a:r>
              <a:rPr lang="es-AR" sz="2000" dirty="0">
                <a:solidFill>
                  <a:schemeClr val="tx1"/>
                </a:solidFill>
                <a:latin typeface="Arial" pitchFamily="34" charset="0"/>
                <a:cs typeface="Arial" pitchFamily="34" charset="0"/>
              </a:rPr>
              <a:t>Un razonamiento es correcto si la manera en que está construido garantiza la conservación de la verdad</a:t>
            </a:r>
          </a:p>
        </p:txBody>
      </p:sp>
      <p:sp>
        <p:nvSpPr>
          <p:cNvPr id="2" name="Flecha: hacia abajo 1" descr="por lo tanto">
            <a:extLst>
              <a:ext uri="{FF2B5EF4-FFF2-40B4-BE49-F238E27FC236}">
                <a16:creationId xmlns:a16="http://schemas.microsoft.com/office/drawing/2014/main" id="{42F49048-492D-444A-BCB1-EE90DEEA24F5}"/>
              </a:ext>
            </a:extLst>
          </p:cNvPr>
          <p:cNvSpPr/>
          <p:nvPr/>
        </p:nvSpPr>
        <p:spPr>
          <a:xfrm>
            <a:off x="4025900" y="2743200"/>
            <a:ext cx="2667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CuadroTexto 6">
            <a:extLst>
              <a:ext uri="{FF2B5EF4-FFF2-40B4-BE49-F238E27FC236}">
                <a16:creationId xmlns:a16="http://schemas.microsoft.com/office/drawing/2014/main" id="{ED84580A-C801-47A2-BCD2-BF5D43CFEB2F}"/>
              </a:ext>
            </a:extLst>
          </p:cNvPr>
          <p:cNvSpPr txBox="1"/>
          <p:nvPr/>
        </p:nvSpPr>
        <p:spPr>
          <a:xfrm>
            <a:off x="1333500" y="3303658"/>
            <a:ext cx="6477000" cy="707886"/>
          </a:xfrm>
          <a:prstGeom prst="rect">
            <a:avLst/>
          </a:prstGeom>
          <a:noFill/>
          <a:ln>
            <a:solidFill>
              <a:schemeClr val="accent1"/>
            </a:solidFill>
          </a:ln>
        </p:spPr>
        <p:txBody>
          <a:bodyPr wrap="square">
            <a:spAutoFit/>
          </a:bodyPr>
          <a:lstStyle/>
          <a:p>
            <a:pPr algn="ctr">
              <a:buNone/>
            </a:pPr>
            <a:r>
              <a:rPr lang="es-AR" sz="2000" dirty="0">
                <a:latin typeface="Arial" pitchFamily="34" charset="0"/>
                <a:cs typeface="Arial" pitchFamily="34" charset="0"/>
              </a:rPr>
              <a:t>Proceso por el cual se derivan conclusiones a partir de premisas, apoyándose en verdades supuestas.</a:t>
            </a:r>
          </a:p>
        </p:txBody>
      </p:sp>
      <p:sp>
        <p:nvSpPr>
          <p:cNvPr id="8" name="CuadroTexto 7">
            <a:extLst>
              <a:ext uri="{FF2B5EF4-FFF2-40B4-BE49-F238E27FC236}">
                <a16:creationId xmlns:a16="http://schemas.microsoft.com/office/drawing/2014/main" id="{845DF88F-99D9-4BD5-A693-BA6D3E916451}"/>
              </a:ext>
            </a:extLst>
          </p:cNvPr>
          <p:cNvSpPr txBox="1"/>
          <p:nvPr/>
        </p:nvSpPr>
        <p:spPr>
          <a:xfrm>
            <a:off x="1333499" y="5601832"/>
            <a:ext cx="6476999" cy="923330"/>
          </a:xfrm>
          <a:prstGeom prst="rect">
            <a:avLst/>
          </a:prstGeom>
          <a:noFill/>
        </p:spPr>
        <p:txBody>
          <a:bodyPr wrap="square">
            <a:spAutoFit/>
          </a:bodyPr>
          <a:lstStyle/>
          <a:p>
            <a:pPr algn="just">
              <a:buNone/>
            </a:pPr>
            <a:r>
              <a:rPr lang="es-AR" dirty="0">
                <a:latin typeface="Arial" pitchFamily="34" charset="0"/>
                <a:cs typeface="Arial" pitchFamily="34" charset="0"/>
              </a:rPr>
              <a:t>S</a:t>
            </a:r>
            <a:r>
              <a:rPr lang="es-AR" sz="1800" dirty="0">
                <a:solidFill>
                  <a:schemeClr val="tx1"/>
                </a:solidFill>
                <a:latin typeface="Arial" pitchFamily="34" charset="0"/>
                <a:cs typeface="Arial" pitchFamily="34" charset="0"/>
              </a:rPr>
              <a:t>i las premisas son verdaderas y el razonamiento es correcto, entonces la conclusión es necesariamente verdadera</a:t>
            </a:r>
            <a:r>
              <a:rPr lang="es-AR" dirty="0">
                <a:solidFill>
                  <a:schemeClr val="tx1"/>
                </a:solidFill>
                <a:latin typeface="Arial" pitchFamily="34" charset="0"/>
                <a:cs typeface="Arial" pitchFamily="34" charset="0"/>
              </a:rPr>
              <a:t>.</a:t>
            </a:r>
          </a:p>
        </p:txBody>
      </p:sp>
      <p:sp>
        <p:nvSpPr>
          <p:cNvPr id="10" name="Flecha: hacia abajo 9" descr="es decir">
            <a:extLst>
              <a:ext uri="{FF2B5EF4-FFF2-40B4-BE49-F238E27FC236}">
                <a16:creationId xmlns:a16="http://schemas.microsoft.com/office/drawing/2014/main" id="{4EBB2CD8-E1E9-4EE7-8AF3-6FEF71DF8D21}"/>
              </a:ext>
            </a:extLst>
          </p:cNvPr>
          <p:cNvSpPr/>
          <p:nvPr/>
        </p:nvSpPr>
        <p:spPr>
          <a:xfrm>
            <a:off x="4025900" y="5091872"/>
            <a:ext cx="2667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CuadroTexto 11">
            <a:extLst>
              <a:ext uri="{FF2B5EF4-FFF2-40B4-BE49-F238E27FC236}">
                <a16:creationId xmlns:a16="http://schemas.microsoft.com/office/drawing/2014/main" id="{A60EFE5F-1C24-423B-A6AB-836BB7CB83D6}"/>
              </a:ext>
            </a:extLst>
          </p:cNvPr>
          <p:cNvSpPr txBox="1"/>
          <p:nvPr/>
        </p:nvSpPr>
        <p:spPr>
          <a:xfrm>
            <a:off x="6324600" y="572632"/>
            <a:ext cx="2743200" cy="923330"/>
          </a:xfrm>
          <a:prstGeom prst="rect">
            <a:avLst/>
          </a:prstGeom>
          <a:noFill/>
        </p:spPr>
        <p:txBody>
          <a:bodyPr wrap="square">
            <a:spAutoFit/>
          </a:bodyPr>
          <a:lstStyle/>
          <a:p>
            <a:pPr>
              <a:buFont typeface="Arial" pitchFamily="34" charset="0"/>
              <a:buNone/>
            </a:pPr>
            <a:r>
              <a:rPr lang="es-AR" sz="1800" b="1" dirty="0"/>
              <a:t>Permite verificar si el RAZONAMIENTO es correcto o incorrecto.</a:t>
            </a:r>
          </a:p>
        </p:txBody>
      </p:sp>
      <p:sp>
        <p:nvSpPr>
          <p:cNvPr id="13" name="Flecha: hacia abajo 12" descr="Resumiendo...&#10;">
            <a:extLst>
              <a:ext uri="{FF2B5EF4-FFF2-40B4-BE49-F238E27FC236}">
                <a16:creationId xmlns:a16="http://schemas.microsoft.com/office/drawing/2014/main" id="{BF26E458-433E-4E35-8A21-1BC3B2CA6E44}"/>
              </a:ext>
            </a:extLst>
          </p:cNvPr>
          <p:cNvSpPr/>
          <p:nvPr/>
        </p:nvSpPr>
        <p:spPr>
          <a:xfrm rot="16200000">
            <a:off x="5962650" y="731342"/>
            <a:ext cx="2667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78155709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animBg="1"/>
      <p:bldP spid="2" grpId="0" animBg="1"/>
      <p:bldP spid="7" grpId="0" animBg="1"/>
      <p:bldP spid="8" grpId="0"/>
      <p:bldP spid="10" grpId="0" animBg="1"/>
      <p:bldP spid="12"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b="1" dirty="0">
                <a:solidFill>
                  <a:schemeClr val="tx1"/>
                </a:solidFill>
                <a:latin typeface="Eras Medium ITC" pitchFamily="34" charset="0"/>
                <a:cs typeface="Arial" pitchFamily="34" charset="0"/>
              </a:rPr>
              <a:t>¿Para qué se usa la Lógica?</a:t>
            </a:r>
          </a:p>
        </p:txBody>
      </p:sp>
      <p:sp>
        <p:nvSpPr>
          <p:cNvPr id="6" name="Marcador de contenido 13"/>
          <p:cNvSpPr>
            <a:spLocks noGrp="1"/>
          </p:cNvSpPr>
          <p:nvPr>
            <p:ph idx="1"/>
          </p:nvPr>
        </p:nvSpPr>
        <p:spPr>
          <a:xfrm>
            <a:off x="609600" y="1600200"/>
            <a:ext cx="8305800" cy="5029200"/>
          </a:xfrm>
          <a:solidFill>
            <a:schemeClr val="bg2"/>
          </a:solidFill>
          <a:ln>
            <a:solidFill>
              <a:schemeClr val="accent1"/>
            </a:solidFill>
          </a:ln>
        </p:spPr>
        <p:txBody>
          <a:bodyPr>
            <a:noAutofit/>
          </a:bodyPr>
          <a:lstStyle/>
          <a:p>
            <a:pPr algn="just">
              <a:lnSpc>
                <a:spcPct val="150000"/>
              </a:lnSpc>
              <a:buNone/>
            </a:pPr>
            <a:r>
              <a:rPr lang="es-AR" sz="2000" dirty="0">
                <a:solidFill>
                  <a:schemeClr val="tx1"/>
                </a:solidFill>
                <a:latin typeface="Arial" pitchFamily="34" charset="0"/>
                <a:cs typeface="Arial" pitchFamily="34" charset="0"/>
              </a:rPr>
              <a:t>En </a:t>
            </a:r>
            <a:r>
              <a:rPr lang="es-AR" sz="2000" i="1" dirty="0">
                <a:solidFill>
                  <a:schemeClr val="tx1"/>
                </a:solidFill>
                <a:latin typeface="Arial" pitchFamily="34" charset="0"/>
                <a:cs typeface="Arial" pitchFamily="34" charset="0"/>
              </a:rPr>
              <a:t>Matemática</a:t>
            </a:r>
            <a:r>
              <a:rPr lang="es-AR" sz="2000" dirty="0">
                <a:solidFill>
                  <a:schemeClr val="tx1"/>
                </a:solidFill>
                <a:latin typeface="Arial" pitchFamily="34" charset="0"/>
                <a:cs typeface="Arial" pitchFamily="34" charset="0"/>
              </a:rPr>
              <a:t> se emplea para demostrar teoremas.</a:t>
            </a:r>
          </a:p>
          <a:p>
            <a:pPr algn="just">
              <a:lnSpc>
                <a:spcPct val="150000"/>
              </a:lnSpc>
              <a:buNone/>
            </a:pPr>
            <a:r>
              <a:rPr lang="es-AR" sz="2000" dirty="0">
                <a:solidFill>
                  <a:schemeClr val="tx1"/>
                </a:solidFill>
                <a:latin typeface="Arial" pitchFamily="34" charset="0"/>
                <a:cs typeface="Arial" pitchFamily="34" charset="0"/>
              </a:rPr>
              <a:t>En </a:t>
            </a:r>
            <a:r>
              <a:rPr lang="es-AR" sz="2000" i="1" dirty="0">
                <a:solidFill>
                  <a:schemeClr val="tx1"/>
                </a:solidFill>
                <a:latin typeface="Arial" pitchFamily="34" charset="0"/>
                <a:cs typeface="Arial" pitchFamily="34" charset="0"/>
              </a:rPr>
              <a:t>Física</a:t>
            </a:r>
            <a:r>
              <a:rPr lang="es-AR" sz="2000" dirty="0">
                <a:solidFill>
                  <a:schemeClr val="tx1"/>
                </a:solidFill>
                <a:latin typeface="Arial" pitchFamily="34" charset="0"/>
                <a:cs typeface="Arial" pitchFamily="34" charset="0"/>
              </a:rPr>
              <a:t>, para dar conclusiones de experimentos.</a:t>
            </a:r>
          </a:p>
          <a:p>
            <a:pPr algn="just">
              <a:lnSpc>
                <a:spcPct val="150000"/>
              </a:lnSpc>
              <a:buNone/>
            </a:pPr>
            <a:r>
              <a:rPr lang="es-AR" sz="2000" dirty="0">
                <a:solidFill>
                  <a:schemeClr val="tx1"/>
                </a:solidFill>
                <a:latin typeface="Arial" pitchFamily="34" charset="0"/>
                <a:cs typeface="Arial" pitchFamily="34" charset="0"/>
              </a:rPr>
              <a:t>En las </a:t>
            </a:r>
            <a:r>
              <a:rPr lang="es-AR" sz="2000" i="1" dirty="0">
                <a:solidFill>
                  <a:schemeClr val="tx1"/>
                </a:solidFill>
                <a:latin typeface="Arial" pitchFamily="34" charset="0"/>
                <a:cs typeface="Arial" pitchFamily="34" charset="0"/>
              </a:rPr>
              <a:t>Ciencias de la Computación</a:t>
            </a:r>
            <a:r>
              <a:rPr lang="es-AR" sz="2000" dirty="0">
                <a:solidFill>
                  <a:schemeClr val="tx1"/>
                </a:solidFill>
                <a:latin typeface="Arial" pitchFamily="34" charset="0"/>
                <a:cs typeface="Arial" pitchFamily="34" charset="0"/>
              </a:rPr>
              <a:t>:</a:t>
            </a:r>
          </a:p>
          <a:p>
            <a:pPr algn="just">
              <a:lnSpc>
                <a:spcPct val="150000"/>
              </a:lnSpc>
              <a:buFontTx/>
              <a:buChar char="-"/>
            </a:pPr>
            <a:r>
              <a:rPr lang="es-AR" dirty="0">
                <a:solidFill>
                  <a:schemeClr val="tx1"/>
                </a:solidFill>
                <a:latin typeface="Arial" pitchFamily="34" charset="0"/>
                <a:cs typeface="Arial" pitchFamily="34" charset="0"/>
              </a:rPr>
              <a:t>diseño y especificación de algoritmos, </a:t>
            </a:r>
          </a:p>
          <a:p>
            <a:pPr algn="just">
              <a:lnSpc>
                <a:spcPct val="150000"/>
              </a:lnSpc>
              <a:buFontTx/>
              <a:buChar char="-"/>
            </a:pPr>
            <a:r>
              <a:rPr lang="es-AR" dirty="0">
                <a:solidFill>
                  <a:schemeClr val="tx1"/>
                </a:solidFill>
                <a:latin typeface="Arial" pitchFamily="34" charset="0"/>
                <a:cs typeface="Arial" pitchFamily="34" charset="0"/>
              </a:rPr>
              <a:t>diseño de circuitos lógicos, </a:t>
            </a:r>
          </a:p>
          <a:p>
            <a:pPr algn="just">
              <a:lnSpc>
                <a:spcPct val="150000"/>
              </a:lnSpc>
              <a:buFontTx/>
              <a:buChar char="-"/>
            </a:pPr>
            <a:r>
              <a:rPr lang="es-AR" dirty="0">
                <a:solidFill>
                  <a:schemeClr val="tx1"/>
                </a:solidFill>
                <a:latin typeface="Arial" pitchFamily="34" charset="0"/>
                <a:cs typeface="Arial" pitchFamily="34" charset="0"/>
              </a:rPr>
              <a:t>enfoque para resolver cierto tipo de problemas (programación lógica), </a:t>
            </a:r>
          </a:p>
          <a:p>
            <a:pPr algn="just">
              <a:lnSpc>
                <a:spcPct val="150000"/>
              </a:lnSpc>
              <a:buFontTx/>
              <a:buChar char="-"/>
            </a:pPr>
            <a:r>
              <a:rPr lang="es-AR" dirty="0">
                <a:solidFill>
                  <a:schemeClr val="tx1"/>
                </a:solidFill>
                <a:latin typeface="Arial" pitchFamily="34" charset="0"/>
                <a:cs typeface="Arial" pitchFamily="34" charset="0"/>
              </a:rPr>
              <a:t>en inteligencia artificial, </a:t>
            </a:r>
          </a:p>
          <a:p>
            <a:pPr algn="just">
              <a:lnSpc>
                <a:spcPct val="150000"/>
              </a:lnSpc>
              <a:buFontTx/>
              <a:buChar char="-"/>
            </a:pPr>
            <a:r>
              <a:rPr lang="es-AR" dirty="0">
                <a:solidFill>
                  <a:schemeClr val="tx1"/>
                </a:solidFill>
                <a:latin typeface="Arial" pitchFamily="34" charset="0"/>
                <a:cs typeface="Arial" pitchFamily="34" charset="0"/>
              </a:rPr>
              <a:t>entre otras.</a:t>
            </a:r>
          </a:p>
        </p:txBody>
      </p:sp>
    </p:spTree>
    <p:extLst>
      <p:ext uri="{BB962C8B-B14F-4D97-AF65-F5344CB8AC3E}">
        <p14:creationId xmlns:p14="http://schemas.microsoft.com/office/powerpoint/2010/main" val="304072079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945201" y="624110"/>
            <a:ext cx="6970199" cy="1280890"/>
          </a:xfrm>
        </p:spPr>
        <p:txBody>
          <a:bodyPr/>
          <a:lstStyle/>
          <a:p>
            <a:pPr algn="just"/>
            <a:r>
              <a:rPr lang="es-AR" b="1" dirty="0">
                <a:solidFill>
                  <a:schemeClr val="tx1"/>
                </a:solidFill>
                <a:latin typeface="Eras Medium ITC" pitchFamily="34" charset="0"/>
                <a:cs typeface="Arial" pitchFamily="34" charset="0"/>
              </a:rPr>
              <a:t>Lógica Proposicional</a:t>
            </a:r>
          </a:p>
        </p:txBody>
      </p:sp>
      <p:sp>
        <p:nvSpPr>
          <p:cNvPr id="6" name="Marcador de contenido 13"/>
          <p:cNvSpPr>
            <a:spLocks noGrp="1"/>
          </p:cNvSpPr>
          <p:nvPr>
            <p:ph idx="1"/>
          </p:nvPr>
        </p:nvSpPr>
        <p:spPr>
          <a:xfrm>
            <a:off x="609600" y="1524001"/>
            <a:ext cx="8305800" cy="5257800"/>
          </a:xfrm>
          <a:solidFill>
            <a:schemeClr val="bg2"/>
          </a:solidFill>
          <a:ln>
            <a:solidFill>
              <a:schemeClr val="accent1"/>
            </a:solidFill>
          </a:ln>
        </p:spPr>
        <p:txBody>
          <a:bodyPr>
            <a:noAutofit/>
          </a:bodyPr>
          <a:lstStyle/>
          <a:p>
            <a:pPr marL="0" indent="12700" algn="just">
              <a:lnSpc>
                <a:spcPct val="200000"/>
              </a:lnSpc>
              <a:buNone/>
            </a:pPr>
            <a:r>
              <a:rPr lang="es-AR" sz="2000" dirty="0">
                <a:solidFill>
                  <a:schemeClr val="tx1"/>
                </a:solidFill>
                <a:latin typeface="Arial" pitchFamily="34" charset="0"/>
                <a:cs typeface="Arial" pitchFamily="34" charset="0"/>
              </a:rPr>
              <a:t>Busca formalizar la representación de diferentes argumentos para analizar su veracidad en forma o estructura, sin importar el significado de los mismos.</a:t>
            </a:r>
          </a:p>
          <a:p>
            <a:pPr lvl="2" algn="just">
              <a:buFontTx/>
              <a:buChar char="-"/>
            </a:pPr>
            <a:r>
              <a:rPr lang="es-AR" sz="2000" dirty="0">
                <a:solidFill>
                  <a:schemeClr val="tx1"/>
                </a:solidFill>
                <a:latin typeface="Arial" pitchFamily="34" charset="0"/>
                <a:cs typeface="Arial" pitchFamily="34" charset="0"/>
              </a:rPr>
              <a:t>Sintaxis precisa</a:t>
            </a:r>
          </a:p>
          <a:p>
            <a:pPr lvl="2" algn="just">
              <a:buFontTx/>
              <a:buChar char="-"/>
            </a:pPr>
            <a:r>
              <a:rPr lang="es-AR" sz="2000" dirty="0">
                <a:solidFill>
                  <a:schemeClr val="tx1"/>
                </a:solidFill>
                <a:latin typeface="Arial" pitchFamily="34" charset="0"/>
                <a:cs typeface="Arial" pitchFamily="34" charset="0"/>
              </a:rPr>
              <a:t>Semántica bien definida</a:t>
            </a:r>
          </a:p>
          <a:p>
            <a:pPr marL="0" indent="0" algn="just">
              <a:lnSpc>
                <a:spcPct val="200000"/>
              </a:lnSpc>
              <a:buNone/>
            </a:pPr>
            <a:r>
              <a:rPr lang="es-AR" sz="2000" dirty="0">
                <a:solidFill>
                  <a:schemeClr val="tx1"/>
                </a:solidFill>
                <a:latin typeface="Arial" pitchFamily="34" charset="0"/>
                <a:cs typeface="Arial" pitchFamily="34" charset="0"/>
              </a:rPr>
              <a:t>Es un lenguaje formal, acotado y más limitado que el lenguaje natural, mediante el cual se pueden escribir </a:t>
            </a:r>
            <a:r>
              <a:rPr lang="es-AR" sz="2000" i="1" dirty="0">
                <a:solidFill>
                  <a:schemeClr val="tx1"/>
                </a:solidFill>
                <a:latin typeface="Arial" pitchFamily="34" charset="0"/>
                <a:cs typeface="Arial" pitchFamily="34" charset="0"/>
              </a:rPr>
              <a:t>proposiciones</a:t>
            </a:r>
            <a:r>
              <a:rPr lang="es-AR" sz="2000" dirty="0">
                <a:solidFill>
                  <a:schemeClr val="tx1"/>
                </a:solidFill>
                <a:latin typeface="Arial" pitchFamily="34" charset="0"/>
                <a:cs typeface="Arial" pitchFamily="34" charset="0"/>
              </a:rPr>
              <a:t> con los que se denotarán hechos acerca del mundo.</a:t>
            </a:r>
          </a:p>
        </p:txBody>
      </p:sp>
    </p:spTree>
    <p:extLst>
      <p:ext uri="{BB962C8B-B14F-4D97-AF65-F5344CB8AC3E}">
        <p14:creationId xmlns:p14="http://schemas.microsoft.com/office/powerpoint/2010/main" val="225615137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990600" y="1600201"/>
            <a:ext cx="7620000" cy="3048000"/>
          </a:xfrm>
        </p:spPr>
        <p:txBody>
          <a:bodyPr>
            <a:noAutofit/>
          </a:bodyPr>
          <a:lstStyle/>
          <a:p>
            <a:pPr algn="just">
              <a:lnSpc>
                <a:spcPct val="150000"/>
              </a:lnSpc>
              <a:buNone/>
            </a:pPr>
            <a:r>
              <a:rPr lang="es-AR" sz="2000" dirty="0">
                <a:solidFill>
                  <a:schemeClr val="tx1"/>
                </a:solidFill>
                <a:latin typeface="Arial" pitchFamily="34" charset="0"/>
                <a:cs typeface="Arial" pitchFamily="34" charset="0"/>
              </a:rPr>
              <a:t>Una </a:t>
            </a:r>
            <a:r>
              <a:rPr lang="es-AR" sz="2000" i="1" dirty="0">
                <a:solidFill>
                  <a:schemeClr val="tx1"/>
                </a:solidFill>
                <a:latin typeface="Arial" pitchFamily="34" charset="0"/>
                <a:cs typeface="Arial" pitchFamily="34" charset="0"/>
              </a:rPr>
              <a:t>proposición</a:t>
            </a:r>
            <a:r>
              <a:rPr lang="es-AR" sz="2000" dirty="0">
                <a:solidFill>
                  <a:schemeClr val="tx1"/>
                </a:solidFill>
                <a:latin typeface="Arial" pitchFamily="34" charset="0"/>
                <a:cs typeface="Arial" pitchFamily="34" charset="0"/>
              </a:rPr>
              <a:t> es:</a:t>
            </a:r>
          </a:p>
          <a:p>
            <a:pPr algn="just">
              <a:lnSpc>
                <a:spcPct val="150000"/>
              </a:lnSpc>
              <a:buFontTx/>
              <a:buChar char="-"/>
            </a:pPr>
            <a:r>
              <a:rPr lang="es-AR" sz="2000" dirty="0">
                <a:solidFill>
                  <a:schemeClr val="tx1"/>
                </a:solidFill>
                <a:latin typeface="Arial" pitchFamily="34" charset="0"/>
                <a:cs typeface="Arial" pitchFamily="34" charset="0"/>
              </a:rPr>
              <a:t>oración </a:t>
            </a:r>
            <a:r>
              <a:rPr lang="es-AR" sz="2000" b="1" dirty="0">
                <a:solidFill>
                  <a:schemeClr val="tx1"/>
                </a:solidFill>
                <a:latin typeface="Arial" pitchFamily="34" charset="0"/>
                <a:cs typeface="Arial" pitchFamily="34" charset="0"/>
              </a:rPr>
              <a:t>declarativa</a:t>
            </a:r>
            <a:r>
              <a:rPr lang="es-AR" sz="2000" dirty="0">
                <a:solidFill>
                  <a:schemeClr val="tx1"/>
                </a:solidFill>
                <a:latin typeface="Arial" pitchFamily="34" charset="0"/>
                <a:cs typeface="Arial" pitchFamily="34" charset="0"/>
              </a:rPr>
              <a:t> (no interrogativa, no exclamativa y no imperativa) que consta de sujeto y predicado.</a:t>
            </a:r>
          </a:p>
          <a:p>
            <a:pPr algn="just">
              <a:lnSpc>
                <a:spcPct val="150000"/>
              </a:lnSpc>
              <a:buFontTx/>
              <a:buChar char="-"/>
            </a:pPr>
            <a:r>
              <a:rPr lang="es-AR" sz="2000" dirty="0">
                <a:solidFill>
                  <a:schemeClr val="tx1"/>
                </a:solidFill>
                <a:latin typeface="Arial" pitchFamily="34" charset="0"/>
                <a:cs typeface="Arial" pitchFamily="34" charset="0"/>
              </a:rPr>
              <a:t>enunciado coherente que se </a:t>
            </a:r>
            <a:r>
              <a:rPr lang="es-AR" sz="2000" b="1" dirty="0">
                <a:solidFill>
                  <a:schemeClr val="tx1"/>
                </a:solidFill>
                <a:latin typeface="Arial" pitchFamily="34" charset="0"/>
                <a:cs typeface="Arial" pitchFamily="34" charset="0"/>
              </a:rPr>
              <a:t>puede evaluar</a:t>
            </a:r>
            <a:r>
              <a:rPr lang="es-AR" sz="2000" dirty="0">
                <a:solidFill>
                  <a:schemeClr val="tx1"/>
                </a:solidFill>
                <a:latin typeface="Arial" pitchFamily="34" charset="0"/>
                <a:cs typeface="Arial" pitchFamily="34" charset="0"/>
              </a:rPr>
              <a:t>, sin ambigüedades y en determinado contexto.</a:t>
            </a:r>
          </a:p>
        </p:txBody>
      </p:sp>
      <p:sp>
        <p:nvSpPr>
          <p:cNvPr id="5" name="20 Rectángulo"/>
          <p:cNvSpPr/>
          <p:nvPr/>
        </p:nvSpPr>
        <p:spPr>
          <a:xfrm>
            <a:off x="3886200" y="4975159"/>
            <a:ext cx="577402" cy="707886"/>
          </a:xfrm>
          <a:prstGeom prst="rect">
            <a:avLst/>
          </a:prstGeom>
        </p:spPr>
        <p:txBody>
          <a:bodyPr wrap="none">
            <a:spAutoFit/>
          </a:bodyPr>
          <a:lstStyle/>
          <a:p>
            <a:r>
              <a:rPr lang="es-AR" sz="4000" b="1" dirty="0">
                <a:solidFill>
                  <a:srgbClr val="00B050"/>
                </a:solidFill>
                <a:latin typeface="Lucida Sans Unicode" pitchFamily="34" charset="0"/>
                <a:cs typeface="Lucida Sans Unicode" pitchFamily="34" charset="0"/>
                <a:sym typeface="Wingdings 2"/>
              </a:rPr>
              <a:t></a:t>
            </a:r>
            <a:endParaRPr lang="es-AR" sz="4000" dirty="0"/>
          </a:p>
        </p:txBody>
      </p:sp>
      <p:sp>
        <p:nvSpPr>
          <p:cNvPr id="7" name="13 Rectángulo"/>
          <p:cNvSpPr/>
          <p:nvPr/>
        </p:nvSpPr>
        <p:spPr>
          <a:xfrm>
            <a:off x="3886200" y="5638800"/>
            <a:ext cx="381000" cy="553998"/>
          </a:xfrm>
          <a:prstGeom prst="rect">
            <a:avLst/>
          </a:prstGeom>
        </p:spPr>
        <p:txBody>
          <a:bodyPr wrap="square">
            <a:spAutoFit/>
          </a:bodyPr>
          <a:lstStyle/>
          <a:p>
            <a:r>
              <a:rPr lang="es-AR" sz="3000" b="1" dirty="0">
                <a:solidFill>
                  <a:srgbClr val="FF0000"/>
                </a:solidFill>
                <a:latin typeface="Lucida Sans Unicode" pitchFamily="34" charset="0"/>
                <a:cs typeface="Lucida Sans Unicode" pitchFamily="34" charset="0"/>
                <a:sym typeface="Wingdings 2"/>
              </a:rPr>
              <a:t></a:t>
            </a:r>
            <a:endParaRPr lang="es-AR" sz="3000" dirty="0">
              <a:solidFill>
                <a:srgbClr val="FF0000"/>
              </a:solidFill>
            </a:endParaRPr>
          </a:p>
        </p:txBody>
      </p:sp>
      <p:sp>
        <p:nvSpPr>
          <p:cNvPr id="3" name="Rectángulo 2"/>
          <p:cNvSpPr/>
          <p:nvPr/>
        </p:nvSpPr>
        <p:spPr>
          <a:xfrm>
            <a:off x="990600" y="4690645"/>
            <a:ext cx="4572000" cy="1384995"/>
          </a:xfrm>
          <a:prstGeom prst="rect">
            <a:avLst/>
          </a:prstGeom>
        </p:spPr>
        <p:txBody>
          <a:bodyPr>
            <a:spAutoFit/>
          </a:bodyPr>
          <a:lstStyle/>
          <a:p>
            <a:pPr lvl="0" algn="just">
              <a:lnSpc>
                <a:spcPct val="90000"/>
              </a:lnSpc>
              <a:spcBef>
                <a:spcPts val="1800"/>
              </a:spcBef>
              <a:buSzPct val="100000"/>
            </a:pPr>
            <a:r>
              <a:rPr lang="es-AR" sz="2000" dirty="0">
                <a:latin typeface="Arial" pitchFamily="34" charset="0"/>
                <a:cs typeface="Arial" pitchFamily="34" charset="0"/>
              </a:rPr>
              <a:t>Por ejemplo: </a:t>
            </a:r>
          </a:p>
          <a:p>
            <a:pPr lvl="0" algn="just">
              <a:lnSpc>
                <a:spcPct val="90000"/>
              </a:lnSpc>
              <a:spcBef>
                <a:spcPts val="1800"/>
              </a:spcBef>
              <a:buSzPct val="100000"/>
            </a:pPr>
            <a:r>
              <a:rPr lang="es-AR" sz="2000" dirty="0">
                <a:latin typeface="Arial" pitchFamily="34" charset="0"/>
                <a:cs typeface="Arial" pitchFamily="34" charset="0"/>
              </a:rPr>
              <a:t>Juan comió empanadas </a:t>
            </a:r>
          </a:p>
          <a:p>
            <a:pPr lvl="0" algn="just">
              <a:lnSpc>
                <a:spcPct val="90000"/>
              </a:lnSpc>
              <a:spcBef>
                <a:spcPts val="1800"/>
              </a:spcBef>
              <a:buSzPct val="100000"/>
            </a:pPr>
            <a:r>
              <a:rPr lang="es-AR" sz="2000" dirty="0">
                <a:latin typeface="Arial" pitchFamily="34" charset="0"/>
                <a:cs typeface="Arial" pitchFamily="34" charset="0"/>
              </a:rPr>
              <a:t>¿A qué hora come Juan?</a:t>
            </a:r>
          </a:p>
        </p:txBody>
      </p:sp>
      <p:sp>
        <p:nvSpPr>
          <p:cNvPr id="2" name="1 Título"/>
          <p:cNvSpPr>
            <a:spLocks noGrp="1"/>
          </p:cNvSpPr>
          <p:nvPr>
            <p:ph type="title"/>
          </p:nvPr>
        </p:nvSpPr>
        <p:spPr/>
        <p:txBody>
          <a:bodyPr>
            <a:normAutofit/>
          </a:bodyPr>
          <a:lstStyle/>
          <a:p>
            <a:r>
              <a:rPr lang="es-AR" b="1" dirty="0">
                <a:solidFill>
                  <a:schemeClr val="tx1"/>
                </a:solidFill>
                <a:latin typeface="Eras Medium ITC" pitchFamily="34" charset="0"/>
                <a:cs typeface="Arial" pitchFamily="34" charset="0"/>
              </a:rPr>
              <a:t>Lógica</a:t>
            </a:r>
            <a:r>
              <a:rPr lang="es-AR" b="1" dirty="0">
                <a:latin typeface="Eras Medium ITC" pitchFamily="34" charset="0"/>
                <a:cs typeface="Arial" pitchFamily="34" charset="0"/>
              </a:rPr>
              <a:t> </a:t>
            </a:r>
            <a:r>
              <a:rPr lang="es-AR" b="1" dirty="0">
                <a:solidFill>
                  <a:schemeClr val="tx1"/>
                </a:solidFill>
                <a:latin typeface="Eras Medium ITC" pitchFamily="34" charset="0"/>
                <a:cs typeface="Arial" pitchFamily="34" charset="0"/>
              </a:rPr>
              <a:t>Proposicional</a:t>
            </a:r>
          </a:p>
        </p:txBody>
      </p:sp>
      <p:sp>
        <p:nvSpPr>
          <p:cNvPr id="8" name="7 Rectángulo"/>
          <p:cNvSpPr/>
          <p:nvPr/>
        </p:nvSpPr>
        <p:spPr>
          <a:xfrm>
            <a:off x="5080000" y="5842337"/>
            <a:ext cx="4038600" cy="1015663"/>
          </a:xfrm>
          <a:prstGeom prst="rect">
            <a:avLst/>
          </a:prstGeom>
        </p:spPr>
        <p:txBody>
          <a:bodyPr wrap="square">
            <a:spAutoFit/>
          </a:bodyPr>
          <a:lstStyle/>
          <a:p>
            <a:pPr algn="just"/>
            <a:r>
              <a:rPr lang="es-AR" sz="2000" i="1" dirty="0">
                <a:latin typeface="Arial" pitchFamily="34" charset="0"/>
                <a:cs typeface="Arial" pitchFamily="34" charset="0"/>
              </a:rPr>
              <a:t>No interesa el significado del enunciado sino la forma en que éste se expresa.</a:t>
            </a:r>
          </a:p>
        </p:txBody>
      </p:sp>
    </p:spTree>
    <p:extLst>
      <p:ext uri="{BB962C8B-B14F-4D97-AF65-F5344CB8AC3E}">
        <p14:creationId xmlns:p14="http://schemas.microsoft.com/office/powerpoint/2010/main" val="19853865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3"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304800" y="1600200"/>
            <a:ext cx="8610600" cy="5080000"/>
          </a:xfrm>
          <a:solidFill>
            <a:schemeClr val="bg2"/>
          </a:solidFill>
          <a:ln>
            <a:solidFill>
              <a:schemeClr val="accent1"/>
            </a:solidFill>
          </a:ln>
        </p:spPr>
        <p:txBody>
          <a:bodyPr>
            <a:noAutofit/>
          </a:bodyPr>
          <a:lstStyle/>
          <a:p>
            <a:pPr marL="0" indent="0" algn="just">
              <a:lnSpc>
                <a:spcPct val="200000"/>
              </a:lnSpc>
              <a:buNone/>
            </a:pPr>
            <a:r>
              <a:rPr lang="es-ES" altLang="es-AR" sz="2000" b="1" dirty="0">
                <a:solidFill>
                  <a:schemeClr val="tx1"/>
                </a:solidFill>
                <a:latin typeface="Arial" pitchFamily="34" charset="0"/>
                <a:cs typeface="Arial" pitchFamily="34" charset="0"/>
              </a:rPr>
              <a:t>Tipos de proposiciones:</a:t>
            </a:r>
          </a:p>
          <a:p>
            <a:pPr marL="0" indent="0" algn="just">
              <a:lnSpc>
                <a:spcPct val="200000"/>
              </a:lnSpc>
              <a:buNone/>
            </a:pPr>
            <a:r>
              <a:rPr lang="es-ES" altLang="es-AR" sz="2000" u="sng" dirty="0">
                <a:solidFill>
                  <a:schemeClr val="tx1"/>
                </a:solidFill>
                <a:latin typeface="Arial" pitchFamily="34" charset="0"/>
                <a:cs typeface="Arial" pitchFamily="34" charset="0"/>
              </a:rPr>
              <a:t>Simples</a:t>
            </a:r>
            <a:r>
              <a:rPr lang="es-ES" altLang="es-AR" sz="2000" dirty="0">
                <a:solidFill>
                  <a:schemeClr val="tx1"/>
                </a:solidFill>
                <a:latin typeface="Arial" pitchFamily="34" charset="0"/>
                <a:cs typeface="Arial" pitchFamily="34" charset="0"/>
              </a:rPr>
              <a:t>: </a:t>
            </a:r>
            <a:r>
              <a:rPr lang="es-AR" altLang="es-AR" sz="2000" dirty="0">
                <a:solidFill>
                  <a:schemeClr val="tx1"/>
                </a:solidFill>
                <a:latin typeface="Arial" pitchFamily="34" charset="0"/>
                <a:cs typeface="Arial" pitchFamily="34" charset="0"/>
              </a:rPr>
              <a:t>tienen una única idea, es decir, una </a:t>
            </a:r>
            <a:r>
              <a:rPr lang="es-AR" altLang="es-AR" sz="2000" b="1" u="sng" dirty="0">
                <a:solidFill>
                  <a:schemeClr val="tx1"/>
                </a:solidFill>
                <a:latin typeface="Arial" pitchFamily="34" charset="0"/>
                <a:cs typeface="Arial" pitchFamily="34" charset="0"/>
              </a:rPr>
              <a:t>sola afirmación</a:t>
            </a:r>
            <a:r>
              <a:rPr lang="es-AR" altLang="es-AR" sz="2000" dirty="0">
                <a:solidFill>
                  <a:schemeClr val="tx1"/>
                </a:solidFill>
                <a:latin typeface="Arial" pitchFamily="34" charset="0"/>
                <a:cs typeface="Arial" pitchFamily="34" charset="0"/>
              </a:rPr>
              <a:t>.</a:t>
            </a:r>
          </a:p>
          <a:p>
            <a:pPr lvl="1">
              <a:lnSpc>
                <a:spcPct val="200000"/>
              </a:lnSpc>
            </a:pPr>
            <a:r>
              <a:rPr lang="es-AR" altLang="es-AR" sz="1800" dirty="0">
                <a:solidFill>
                  <a:schemeClr val="tx1"/>
                </a:solidFill>
                <a:latin typeface="Arial" pitchFamily="34" charset="0"/>
                <a:cs typeface="Arial" pitchFamily="34" charset="0"/>
              </a:rPr>
              <a:t>Lima es la capital de Perú.</a:t>
            </a:r>
          </a:p>
          <a:p>
            <a:pPr lvl="1">
              <a:lnSpc>
                <a:spcPct val="200000"/>
              </a:lnSpc>
            </a:pPr>
            <a:r>
              <a:rPr lang="es-AR" altLang="es-AR" sz="1800" dirty="0">
                <a:solidFill>
                  <a:schemeClr val="tx1"/>
                </a:solidFill>
                <a:latin typeface="Arial" pitchFamily="34" charset="0"/>
                <a:cs typeface="Arial" pitchFamily="34" charset="0"/>
              </a:rPr>
              <a:t>25 es múltiplo de 6</a:t>
            </a:r>
            <a:r>
              <a:rPr lang="es-ES" altLang="es-AR" sz="1800" dirty="0">
                <a:solidFill>
                  <a:schemeClr val="tx1"/>
                </a:solidFill>
                <a:latin typeface="Arial" pitchFamily="34" charset="0"/>
                <a:cs typeface="Arial" pitchFamily="34" charset="0"/>
              </a:rPr>
              <a:t>.</a:t>
            </a:r>
            <a:r>
              <a:rPr lang="es-ES" altLang="es-AR" dirty="0">
                <a:solidFill>
                  <a:schemeClr val="tx1"/>
                </a:solidFill>
                <a:latin typeface="Arial" pitchFamily="34" charset="0"/>
                <a:cs typeface="Arial" pitchFamily="34" charset="0"/>
              </a:rPr>
              <a:t>	</a:t>
            </a:r>
          </a:p>
          <a:p>
            <a:pPr marL="0" lvl="1" indent="7938">
              <a:lnSpc>
                <a:spcPct val="200000"/>
              </a:lnSpc>
              <a:buNone/>
            </a:pPr>
            <a:r>
              <a:rPr lang="es-ES" altLang="es-AR" sz="2000" u="sng" dirty="0">
                <a:solidFill>
                  <a:schemeClr val="tx1"/>
                </a:solidFill>
                <a:latin typeface="Arial" pitchFamily="34" charset="0"/>
                <a:cs typeface="Arial" pitchFamily="34" charset="0"/>
              </a:rPr>
              <a:t>Compuestas</a:t>
            </a:r>
            <a:r>
              <a:rPr lang="es-ES" altLang="es-AR" dirty="0">
                <a:solidFill>
                  <a:schemeClr val="tx1"/>
                </a:solidFill>
                <a:latin typeface="Arial" pitchFamily="34" charset="0"/>
                <a:cs typeface="Arial" pitchFamily="34" charset="0"/>
              </a:rPr>
              <a:t>: </a:t>
            </a:r>
            <a:r>
              <a:rPr lang="es-AR" altLang="es-AR" sz="2000" dirty="0">
                <a:solidFill>
                  <a:schemeClr val="tx1"/>
                </a:solidFill>
                <a:latin typeface="Arial" pitchFamily="34" charset="0"/>
                <a:cs typeface="Arial" pitchFamily="34" charset="0"/>
              </a:rPr>
              <a:t>formadas por dos o más proposiciones simples.</a:t>
            </a:r>
            <a:endParaRPr lang="es-ES" altLang="es-AR" sz="2000" dirty="0">
              <a:solidFill>
                <a:schemeClr val="tx1"/>
              </a:solidFill>
              <a:latin typeface="Arial" pitchFamily="34" charset="0"/>
              <a:cs typeface="Arial" pitchFamily="34" charset="0"/>
            </a:endParaRPr>
          </a:p>
          <a:p>
            <a:pPr lvl="1">
              <a:lnSpc>
                <a:spcPct val="200000"/>
              </a:lnSpc>
            </a:pPr>
            <a:r>
              <a:rPr lang="es-AR" altLang="es-AR" sz="1800" dirty="0">
                <a:solidFill>
                  <a:schemeClr val="tx1"/>
                </a:solidFill>
                <a:latin typeface="Arial" pitchFamily="34" charset="0"/>
                <a:cs typeface="Arial" pitchFamily="34" charset="0"/>
              </a:rPr>
              <a:t>La Lógica y la Matemática son ciencias formales.</a:t>
            </a:r>
            <a:endParaRPr lang="es-ES" altLang="es-AR" sz="1800" dirty="0">
              <a:solidFill>
                <a:schemeClr val="tx1"/>
              </a:solidFill>
              <a:latin typeface="Arial" pitchFamily="34" charset="0"/>
              <a:cs typeface="Arial" pitchFamily="34" charset="0"/>
            </a:endParaRPr>
          </a:p>
          <a:p>
            <a:pPr lvl="1">
              <a:lnSpc>
                <a:spcPct val="200000"/>
              </a:lnSpc>
            </a:pPr>
            <a:r>
              <a:rPr lang="it-IT" altLang="es-AR" sz="1800" dirty="0">
                <a:solidFill>
                  <a:schemeClr val="tx1"/>
                </a:solidFill>
                <a:latin typeface="Arial" pitchFamily="34" charset="0"/>
                <a:cs typeface="Arial" pitchFamily="34" charset="0"/>
              </a:rPr>
              <a:t>Las proposiciones son simples o compuestas</a:t>
            </a:r>
            <a:r>
              <a:rPr lang="it-IT" altLang="es-AR" dirty="0">
                <a:solidFill>
                  <a:schemeClr val="tx1"/>
                </a:solidFill>
                <a:latin typeface="Arial" pitchFamily="34" charset="0"/>
                <a:cs typeface="Arial" pitchFamily="34" charset="0"/>
              </a:rPr>
              <a:t>.</a:t>
            </a:r>
            <a:endParaRPr lang="es-AR" dirty="0">
              <a:solidFill>
                <a:schemeClr val="tx1"/>
              </a:solidFill>
              <a:latin typeface="Arial" pitchFamily="34" charset="0"/>
              <a:cs typeface="Arial" pitchFamily="34" charset="0"/>
            </a:endParaRPr>
          </a:p>
        </p:txBody>
      </p:sp>
      <p:sp>
        <p:nvSpPr>
          <p:cNvPr id="5" name="1 Título"/>
          <p:cNvSpPr>
            <a:spLocks noGrp="1"/>
          </p:cNvSpPr>
          <p:nvPr>
            <p:ph type="title"/>
          </p:nvPr>
        </p:nvSpPr>
        <p:spPr>
          <a:xfrm>
            <a:off x="1945201" y="624110"/>
            <a:ext cx="6589199" cy="1280890"/>
          </a:xfrm>
        </p:spPr>
        <p:txBody>
          <a:bodyPr>
            <a:normAutofit/>
          </a:bodyPr>
          <a:lstStyle/>
          <a:p>
            <a:r>
              <a:rPr lang="es-AR" b="1" dirty="0">
                <a:solidFill>
                  <a:schemeClr val="tx1"/>
                </a:solidFill>
                <a:latin typeface="Eras Medium ITC" pitchFamily="34" charset="0"/>
                <a:cs typeface="Arial" pitchFamily="34" charset="0"/>
              </a:rPr>
              <a:t>Lógica Proposicional</a:t>
            </a:r>
          </a:p>
        </p:txBody>
      </p:sp>
    </p:spTree>
    <p:extLst>
      <p:ext uri="{BB962C8B-B14F-4D97-AF65-F5344CB8AC3E}">
        <p14:creationId xmlns:p14="http://schemas.microsoft.com/office/powerpoint/2010/main" val="404352321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1295400" y="2057401"/>
            <a:ext cx="7391400" cy="3200400"/>
          </a:xfrm>
        </p:spPr>
        <p:txBody>
          <a:bodyPr>
            <a:noAutofit/>
          </a:bodyPr>
          <a:lstStyle/>
          <a:p>
            <a:pPr marL="0" indent="0" algn="just">
              <a:lnSpc>
                <a:spcPct val="150000"/>
              </a:lnSpc>
              <a:buNone/>
            </a:pPr>
            <a:r>
              <a:rPr lang="es-AR" sz="2000" u="sng" dirty="0">
                <a:solidFill>
                  <a:schemeClr val="tx1"/>
                </a:solidFill>
                <a:latin typeface="Arial" pitchFamily="34" charset="0"/>
                <a:cs typeface="Arial" pitchFamily="34" charset="0"/>
              </a:rPr>
              <a:t>Sintaxis</a:t>
            </a:r>
            <a:r>
              <a:rPr lang="es-AR" sz="2000" dirty="0">
                <a:solidFill>
                  <a:schemeClr val="tx1"/>
                </a:solidFill>
                <a:latin typeface="Arial" pitchFamily="34" charset="0"/>
                <a:cs typeface="Arial" pitchFamily="34" charset="0"/>
              </a:rPr>
              <a:t>: cómo construir enunciados acerca del mundo (fórmulas como cadenas de símbolos). </a:t>
            </a:r>
            <a:r>
              <a:rPr lang="es-AR" sz="2000" i="1" u="sng" dirty="0">
                <a:solidFill>
                  <a:schemeClr val="tx1"/>
                </a:solidFill>
                <a:latin typeface="Arial" pitchFamily="34" charset="0"/>
                <a:cs typeface="Arial" pitchFamily="34" charset="0"/>
              </a:rPr>
              <a:t>Alfabeto</a:t>
            </a:r>
            <a:r>
              <a:rPr lang="es-AR" sz="2000" i="1" dirty="0">
                <a:solidFill>
                  <a:schemeClr val="tx1"/>
                </a:solidFill>
                <a:latin typeface="Arial" pitchFamily="34" charset="0"/>
                <a:cs typeface="Arial" pitchFamily="34" charset="0"/>
              </a:rPr>
              <a:t> </a:t>
            </a:r>
          </a:p>
          <a:p>
            <a:pPr marL="0" indent="0" algn="just">
              <a:lnSpc>
                <a:spcPct val="150000"/>
              </a:lnSpc>
              <a:buNone/>
            </a:pPr>
            <a:endParaRPr lang="es-AR" sz="2000" i="1" dirty="0">
              <a:solidFill>
                <a:schemeClr val="tx1"/>
              </a:solidFill>
              <a:latin typeface="Arial" pitchFamily="34" charset="0"/>
              <a:cs typeface="Arial" pitchFamily="34" charset="0"/>
            </a:endParaRPr>
          </a:p>
          <a:p>
            <a:pPr marL="0" indent="0" algn="just">
              <a:lnSpc>
                <a:spcPct val="150000"/>
              </a:lnSpc>
              <a:buNone/>
            </a:pPr>
            <a:r>
              <a:rPr lang="es-AR" sz="2000" u="sng" dirty="0">
                <a:solidFill>
                  <a:schemeClr val="tx1"/>
                </a:solidFill>
                <a:latin typeface="Arial" pitchFamily="34" charset="0"/>
                <a:cs typeface="Arial" pitchFamily="34" charset="0"/>
              </a:rPr>
              <a:t>Semántica</a:t>
            </a:r>
            <a:r>
              <a:rPr lang="es-AR" sz="2000" dirty="0">
                <a:solidFill>
                  <a:schemeClr val="tx1"/>
                </a:solidFill>
                <a:latin typeface="Arial" pitchFamily="34" charset="0"/>
                <a:cs typeface="Arial" pitchFamily="34" charset="0"/>
              </a:rPr>
              <a:t>: cómo interpretar esos enunciados, es decir, cómo asignarles un valor de verdad (fórmulas como enunciados que pueden ser verdaderos o falsos). </a:t>
            </a:r>
            <a:r>
              <a:rPr lang="es-AR" sz="2000" i="1" u="sng" dirty="0">
                <a:solidFill>
                  <a:schemeClr val="tx1"/>
                </a:solidFill>
                <a:latin typeface="Arial" pitchFamily="34" charset="0"/>
                <a:cs typeface="Arial" pitchFamily="34" charset="0"/>
              </a:rPr>
              <a:t>Valuaciones</a:t>
            </a:r>
          </a:p>
          <a:p>
            <a:pPr marL="0" indent="0" algn="just">
              <a:lnSpc>
                <a:spcPct val="150000"/>
              </a:lnSpc>
              <a:buNone/>
            </a:pPr>
            <a:endParaRPr lang="es-AR" sz="2000" dirty="0">
              <a:solidFill>
                <a:schemeClr val="tx1"/>
              </a:solidFill>
              <a:latin typeface="Arial" pitchFamily="34" charset="0"/>
              <a:cs typeface="Arial" pitchFamily="34" charset="0"/>
            </a:endParaRPr>
          </a:p>
        </p:txBody>
      </p:sp>
      <p:sp>
        <p:nvSpPr>
          <p:cNvPr id="7" name="1 Título"/>
          <p:cNvSpPr txBox="1">
            <a:spLocks/>
          </p:cNvSpPr>
          <p:nvPr/>
        </p:nvSpPr>
        <p:spPr>
          <a:xfrm>
            <a:off x="1945201" y="624110"/>
            <a:ext cx="7198799" cy="1280890"/>
          </a:xfrm>
          <a:prstGeom prst="rect">
            <a:avLst/>
          </a:prstGeom>
        </p:spPr>
        <p:txBody>
          <a:bodyPr vert="horz" lIns="91440" tIns="45720" rIns="91440" bIns="45720" rtlCol="0" anchor="t">
            <a:normAutofit fontScale="775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4200" b="1" dirty="0">
                <a:solidFill>
                  <a:schemeClr val="tx1"/>
                </a:solidFill>
                <a:latin typeface="Eras Medium ITC" pitchFamily="34" charset="0"/>
                <a:cs typeface="Arial" pitchFamily="34" charset="0"/>
              </a:rPr>
              <a:t>Lenguaje de la Lógica Proposicional</a:t>
            </a:r>
            <a:br>
              <a:rPr lang="es-AR" b="1" dirty="0">
                <a:solidFill>
                  <a:schemeClr val="tx1"/>
                </a:solidFill>
                <a:latin typeface="Eras Medium ITC" pitchFamily="34" charset="0"/>
                <a:cs typeface="Arial" pitchFamily="34" charset="0"/>
              </a:rPr>
            </a:br>
            <a:r>
              <a:rPr lang="es-AR" sz="2800" b="1" dirty="0">
                <a:solidFill>
                  <a:schemeClr val="tx1"/>
                </a:solidFill>
                <a:latin typeface="Eras Medium ITC" pitchFamily="34" charset="0"/>
                <a:cs typeface="Arial" pitchFamily="34" charset="0"/>
              </a:rPr>
              <a:t>(Cálculo Proposicional o Cálculo de Predicados de Orden 0)</a:t>
            </a:r>
          </a:p>
        </p:txBody>
      </p:sp>
    </p:spTree>
    <p:extLst>
      <p:ext uri="{BB962C8B-B14F-4D97-AF65-F5344CB8AC3E}">
        <p14:creationId xmlns:p14="http://schemas.microsoft.com/office/powerpoint/2010/main" val="27642451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13"/>
          <p:cNvSpPr>
            <a:spLocks noGrp="1"/>
          </p:cNvSpPr>
          <p:nvPr>
            <p:ph idx="1"/>
          </p:nvPr>
        </p:nvSpPr>
        <p:spPr>
          <a:xfrm>
            <a:off x="533400" y="1600200"/>
            <a:ext cx="8153400" cy="5029199"/>
          </a:xfrm>
          <a:solidFill>
            <a:schemeClr val="bg2"/>
          </a:solidFill>
          <a:ln>
            <a:solidFill>
              <a:schemeClr val="accent1"/>
            </a:solidFill>
          </a:ln>
        </p:spPr>
        <p:txBody>
          <a:bodyPr>
            <a:noAutofit/>
          </a:bodyPr>
          <a:lstStyle/>
          <a:p>
            <a:pPr marL="0" indent="0">
              <a:lnSpc>
                <a:spcPct val="150000"/>
              </a:lnSpc>
              <a:buNone/>
            </a:pPr>
            <a:r>
              <a:rPr lang="es-AR" sz="2000" b="1" dirty="0">
                <a:solidFill>
                  <a:schemeClr val="tx1"/>
                </a:solidFill>
                <a:latin typeface="Arial" pitchFamily="34" charset="0"/>
                <a:cs typeface="Arial" pitchFamily="34" charset="0"/>
              </a:rPr>
              <a:t>Alfabeto</a:t>
            </a:r>
            <a:r>
              <a:rPr lang="es-AR" sz="2000" dirty="0">
                <a:solidFill>
                  <a:schemeClr val="tx1"/>
                </a:solidFill>
                <a:latin typeface="Arial" pitchFamily="34" charset="0"/>
                <a:cs typeface="Arial" pitchFamily="34" charset="0"/>
              </a:rPr>
              <a:t> para construir enunciados acerca del mundo:</a:t>
            </a:r>
          </a:p>
          <a:p>
            <a:pPr marL="0" indent="0">
              <a:lnSpc>
                <a:spcPct val="150000"/>
              </a:lnSpc>
              <a:buNone/>
            </a:pPr>
            <a:r>
              <a:rPr lang="es-AR" sz="2000" b="1" dirty="0">
                <a:solidFill>
                  <a:schemeClr val="tx1"/>
                </a:solidFill>
                <a:latin typeface="Arial" pitchFamily="34" charset="0"/>
                <a:cs typeface="Arial" pitchFamily="34" charset="0"/>
              </a:rPr>
              <a:t>1.</a:t>
            </a:r>
            <a:r>
              <a:rPr lang="es-AR" sz="2000" dirty="0">
                <a:solidFill>
                  <a:schemeClr val="tx1"/>
                </a:solidFill>
                <a:latin typeface="Arial" pitchFamily="34" charset="0"/>
                <a:cs typeface="Arial" pitchFamily="34" charset="0"/>
              </a:rPr>
              <a:t> Conjunto infinito (numerable) de cadenas de símbolos                   (</a:t>
            </a:r>
            <a:r>
              <a:rPr lang="es-AR" sz="2000" b="1" dirty="0" err="1">
                <a:solidFill>
                  <a:schemeClr val="tx1"/>
                </a:solidFill>
                <a:latin typeface="Arial" pitchFamily="34" charset="0"/>
                <a:cs typeface="Arial" pitchFamily="34" charset="0"/>
              </a:rPr>
              <a:t>E</a:t>
            </a:r>
            <a:r>
              <a:rPr lang="es-AR" sz="2000" dirty="0" err="1">
                <a:solidFill>
                  <a:schemeClr val="tx1"/>
                </a:solidFill>
                <a:latin typeface="Arial" pitchFamily="34" charset="0"/>
                <a:cs typeface="Arial" pitchFamily="34" charset="0"/>
              </a:rPr>
              <a:t>s_verano</a:t>
            </a:r>
            <a:r>
              <a:rPr lang="es-AR" sz="2000" dirty="0">
                <a:solidFill>
                  <a:schemeClr val="tx1"/>
                </a:solidFill>
                <a:latin typeface="Arial" pitchFamily="34" charset="0"/>
                <a:cs typeface="Arial" pitchFamily="34" charset="0"/>
              </a:rPr>
              <a:t>, </a:t>
            </a:r>
            <a:r>
              <a:rPr lang="es-AR" sz="2000" b="1" dirty="0" err="1">
                <a:solidFill>
                  <a:schemeClr val="tx1"/>
                </a:solidFill>
                <a:latin typeface="Arial" pitchFamily="34" charset="0"/>
                <a:cs typeface="Arial" pitchFamily="34" charset="0"/>
              </a:rPr>
              <a:t>A</a:t>
            </a:r>
            <a:r>
              <a:rPr lang="es-AR" sz="2000" dirty="0" err="1">
                <a:solidFill>
                  <a:schemeClr val="tx1"/>
                </a:solidFill>
                <a:latin typeface="Arial" pitchFamily="34" charset="0"/>
                <a:cs typeface="Arial" pitchFamily="34" charset="0"/>
              </a:rPr>
              <a:t>na_es_estudiante</a:t>
            </a:r>
            <a:r>
              <a:rPr lang="es-AR" sz="2000" dirty="0">
                <a:solidFill>
                  <a:schemeClr val="tx1"/>
                </a:solidFill>
                <a:latin typeface="Arial" pitchFamily="34" charset="0"/>
                <a:cs typeface="Arial" pitchFamily="34" charset="0"/>
              </a:rPr>
              <a:t>, etc.)</a:t>
            </a:r>
          </a:p>
          <a:p>
            <a:pPr marL="0" indent="0">
              <a:lnSpc>
                <a:spcPct val="150000"/>
              </a:lnSpc>
              <a:buNone/>
            </a:pPr>
            <a:r>
              <a:rPr lang="es-AR" i="1" dirty="0">
                <a:solidFill>
                  <a:schemeClr val="tx1"/>
                </a:solidFill>
                <a:latin typeface="Arial" pitchFamily="34" charset="0"/>
                <a:cs typeface="Arial" pitchFamily="34" charset="0"/>
              </a:rPr>
              <a:t>Variables de enunciado o proposicionales</a:t>
            </a:r>
            <a:r>
              <a:rPr lang="es-AR" dirty="0">
                <a:solidFill>
                  <a:schemeClr val="tx1"/>
                </a:solidFill>
                <a:latin typeface="Arial" pitchFamily="34" charset="0"/>
                <a:cs typeface="Arial" pitchFamily="34" charset="0"/>
              </a:rPr>
              <a:t>: A, B, C, …, Z, … (A: </a:t>
            </a:r>
            <a:r>
              <a:rPr lang="es-AR" dirty="0" err="1">
                <a:solidFill>
                  <a:schemeClr val="tx1"/>
                </a:solidFill>
                <a:latin typeface="Arial" pitchFamily="34" charset="0"/>
                <a:cs typeface="Arial" pitchFamily="34" charset="0"/>
              </a:rPr>
              <a:t>Es_verano</a:t>
            </a:r>
            <a:r>
              <a:rPr lang="es-AR" dirty="0">
                <a:solidFill>
                  <a:schemeClr val="tx1"/>
                </a:solidFill>
                <a:latin typeface="Arial" pitchFamily="34" charset="0"/>
                <a:cs typeface="Arial" pitchFamily="34" charset="0"/>
              </a:rPr>
              <a:t>,            B: </a:t>
            </a:r>
            <a:r>
              <a:rPr lang="es-AR" dirty="0" err="1">
                <a:solidFill>
                  <a:schemeClr val="tx1"/>
                </a:solidFill>
                <a:latin typeface="Arial" pitchFamily="34" charset="0"/>
                <a:cs typeface="Arial" pitchFamily="34" charset="0"/>
              </a:rPr>
              <a:t>An</a:t>
            </a:r>
            <a:r>
              <a:rPr lang="es-AR" sz="1800" dirty="0" err="1">
                <a:solidFill>
                  <a:schemeClr val="tx1"/>
                </a:solidFill>
                <a:latin typeface="Arial" pitchFamily="34" charset="0"/>
                <a:cs typeface="Arial" pitchFamily="34" charset="0"/>
              </a:rPr>
              <a:t>a_es_estudiante</a:t>
            </a:r>
            <a:r>
              <a:rPr lang="es-AR" dirty="0">
                <a:solidFill>
                  <a:schemeClr val="tx1"/>
                </a:solidFill>
                <a:latin typeface="Arial" pitchFamily="34" charset="0"/>
                <a:cs typeface="Arial" pitchFamily="34" charset="0"/>
              </a:rPr>
              <a:t>, ...)</a:t>
            </a:r>
          </a:p>
          <a:p>
            <a:pPr marL="0" indent="0">
              <a:lnSpc>
                <a:spcPct val="150000"/>
              </a:lnSpc>
              <a:buNone/>
            </a:pPr>
            <a:r>
              <a:rPr lang="es-AR" sz="2000" b="1" dirty="0">
                <a:solidFill>
                  <a:schemeClr val="tx1"/>
                </a:solidFill>
                <a:latin typeface="Arial" pitchFamily="34" charset="0"/>
                <a:cs typeface="Arial" pitchFamily="34" charset="0"/>
              </a:rPr>
              <a:t>2. </a:t>
            </a:r>
            <a:r>
              <a:rPr lang="es-AR" sz="2000" dirty="0">
                <a:solidFill>
                  <a:schemeClr val="tx1"/>
                </a:solidFill>
                <a:latin typeface="Arial" pitchFamily="34" charset="0"/>
                <a:cs typeface="Arial" pitchFamily="34" charset="0"/>
              </a:rPr>
              <a:t>Símbolos de Conectivas u Operadores Lógicos: </a:t>
            </a:r>
          </a:p>
          <a:p>
            <a:pPr marL="0" indent="0">
              <a:lnSpc>
                <a:spcPct val="150000"/>
              </a:lnSpc>
              <a:buNone/>
            </a:pPr>
            <a:r>
              <a:rPr lang="es-AR" sz="2000" b="1" dirty="0">
                <a:solidFill>
                  <a:schemeClr val="tx1"/>
                </a:solidFill>
                <a:latin typeface="Arial" pitchFamily="34" charset="0"/>
                <a:cs typeface="Arial" pitchFamily="34" charset="0"/>
              </a:rPr>
              <a:t>		~</a:t>
            </a:r>
            <a:r>
              <a:rPr lang="es-AR" sz="2000" dirty="0">
                <a:solidFill>
                  <a:schemeClr val="tx1"/>
                </a:solidFill>
                <a:latin typeface="Arial" pitchFamily="34" charset="0"/>
                <a:cs typeface="Arial" pitchFamily="34" charset="0"/>
              </a:rPr>
              <a:t> (negación)  	</a:t>
            </a:r>
            <a:r>
              <a:rPr lang="es-AR" sz="2000" b="1" dirty="0">
                <a:solidFill>
                  <a:schemeClr val="tx1"/>
                </a:solidFill>
                <a:latin typeface="Arial" pitchFamily="34" charset="0"/>
                <a:cs typeface="Arial" pitchFamily="34" charset="0"/>
              </a:rPr>
              <a:t>∧</a:t>
            </a:r>
            <a:r>
              <a:rPr lang="es-AR" sz="2000" dirty="0">
                <a:solidFill>
                  <a:schemeClr val="tx1"/>
                </a:solidFill>
                <a:latin typeface="Arial" pitchFamily="34" charset="0"/>
                <a:cs typeface="Arial" pitchFamily="34" charset="0"/>
              </a:rPr>
              <a:t> (conjunción) 		</a:t>
            </a:r>
            <a:r>
              <a:rPr lang="es-AR" sz="2000" b="1" dirty="0">
                <a:solidFill>
                  <a:schemeClr val="tx1"/>
                </a:solidFill>
                <a:latin typeface="Arial" pitchFamily="34" charset="0"/>
                <a:cs typeface="Arial" pitchFamily="34" charset="0"/>
              </a:rPr>
              <a:t>∨</a:t>
            </a:r>
            <a:r>
              <a:rPr lang="es-AR" sz="2000" dirty="0">
                <a:solidFill>
                  <a:schemeClr val="tx1"/>
                </a:solidFill>
                <a:latin typeface="Arial" pitchFamily="34" charset="0"/>
                <a:cs typeface="Arial" pitchFamily="34" charset="0"/>
              </a:rPr>
              <a:t> (disyunción) </a:t>
            </a:r>
          </a:p>
          <a:p>
            <a:pPr marL="0" indent="0">
              <a:lnSpc>
                <a:spcPct val="150000"/>
              </a:lnSpc>
              <a:buNone/>
            </a:pPr>
            <a:r>
              <a:rPr lang="es-AR" sz="2000" b="1" dirty="0">
                <a:solidFill>
                  <a:schemeClr val="tx1"/>
                </a:solidFill>
                <a:latin typeface="Arial" pitchFamily="34" charset="0"/>
                <a:cs typeface="Arial" pitchFamily="34" charset="0"/>
              </a:rPr>
              <a:t>			→</a:t>
            </a:r>
            <a:r>
              <a:rPr lang="es-AR" sz="2000" dirty="0">
                <a:solidFill>
                  <a:schemeClr val="tx1"/>
                </a:solidFill>
                <a:latin typeface="Arial" pitchFamily="34" charset="0"/>
                <a:cs typeface="Arial" pitchFamily="34" charset="0"/>
              </a:rPr>
              <a:t> (implicación)	 	</a:t>
            </a:r>
            <a:r>
              <a:rPr lang="es-AR" sz="2000" b="1" dirty="0">
                <a:solidFill>
                  <a:schemeClr val="tx1"/>
                </a:solidFill>
                <a:latin typeface="Arial" pitchFamily="34" charset="0"/>
                <a:cs typeface="Arial" pitchFamily="34" charset="0"/>
              </a:rPr>
              <a:t>↔</a:t>
            </a:r>
            <a:r>
              <a:rPr lang="es-AR" sz="2000" dirty="0">
                <a:solidFill>
                  <a:schemeClr val="tx1"/>
                </a:solidFill>
                <a:latin typeface="Arial" pitchFamily="34" charset="0"/>
                <a:cs typeface="Arial" pitchFamily="34" charset="0"/>
              </a:rPr>
              <a:t> (doble implicación)</a:t>
            </a:r>
          </a:p>
          <a:p>
            <a:pPr marL="0" indent="0">
              <a:lnSpc>
                <a:spcPct val="150000"/>
              </a:lnSpc>
              <a:buNone/>
            </a:pPr>
            <a:r>
              <a:rPr lang="es-AR" sz="2000" b="1" dirty="0">
                <a:solidFill>
                  <a:schemeClr val="tx1"/>
                </a:solidFill>
                <a:latin typeface="Arial" pitchFamily="34" charset="0"/>
                <a:cs typeface="Arial" pitchFamily="34" charset="0"/>
              </a:rPr>
              <a:t>3. </a:t>
            </a:r>
            <a:r>
              <a:rPr lang="es-AR" sz="2000" dirty="0">
                <a:solidFill>
                  <a:schemeClr val="tx1"/>
                </a:solidFill>
                <a:latin typeface="Arial" pitchFamily="34" charset="0"/>
                <a:cs typeface="Arial" pitchFamily="34" charset="0"/>
              </a:rPr>
              <a:t>Paréntesis: </a:t>
            </a:r>
            <a:r>
              <a:rPr lang="es-AR" sz="2000" b="1" dirty="0">
                <a:solidFill>
                  <a:schemeClr val="tx1"/>
                </a:solidFill>
                <a:latin typeface="Arial" pitchFamily="34" charset="0"/>
                <a:cs typeface="Arial" pitchFamily="34" charset="0"/>
              </a:rPr>
              <a:t>(</a:t>
            </a:r>
            <a:r>
              <a:rPr lang="es-AR" sz="2000" dirty="0">
                <a:solidFill>
                  <a:schemeClr val="tx1"/>
                </a:solidFill>
                <a:latin typeface="Arial" pitchFamily="34" charset="0"/>
                <a:cs typeface="Arial" pitchFamily="34" charset="0"/>
              </a:rPr>
              <a:t>, </a:t>
            </a:r>
            <a:r>
              <a:rPr lang="es-AR" sz="2000" b="1" dirty="0">
                <a:solidFill>
                  <a:schemeClr val="tx1"/>
                </a:solidFill>
                <a:latin typeface="Arial" pitchFamily="34" charset="0"/>
                <a:cs typeface="Arial" pitchFamily="34" charset="0"/>
              </a:rPr>
              <a:t>)</a:t>
            </a:r>
            <a:r>
              <a:rPr lang="es-AR" sz="2000" dirty="0">
                <a:solidFill>
                  <a:schemeClr val="tx1"/>
                </a:solidFill>
                <a:latin typeface="Arial" pitchFamily="34" charset="0"/>
                <a:cs typeface="Arial" pitchFamily="34" charset="0"/>
              </a:rPr>
              <a:t>.</a:t>
            </a:r>
          </a:p>
        </p:txBody>
      </p:sp>
      <p:sp>
        <p:nvSpPr>
          <p:cNvPr id="5" name="1 Título"/>
          <p:cNvSpPr txBox="1">
            <a:spLocks/>
          </p:cNvSpPr>
          <p:nvPr/>
        </p:nvSpPr>
        <p:spPr>
          <a:xfrm>
            <a:off x="1945201" y="624110"/>
            <a:ext cx="71987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sz="3400" b="1" dirty="0">
                <a:latin typeface="Eras Medium ITC" pitchFamily="34" charset="0"/>
                <a:cs typeface="Arial" pitchFamily="34" charset="0"/>
              </a:rPr>
              <a:t>Lenguaje de la Lógica Proposicional</a:t>
            </a:r>
          </a:p>
        </p:txBody>
      </p:sp>
    </p:spTree>
    <p:extLst>
      <p:ext uri="{BB962C8B-B14F-4D97-AF65-F5344CB8AC3E}">
        <p14:creationId xmlns:p14="http://schemas.microsoft.com/office/powerpoint/2010/main" val="3800639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Este valor indica el número de revisiones o de veces que se ha guardado. La aplicación es la responsable de actualizar este valor después de cada revisión.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DocumentoBibliotecaFormulario</Display>
  <Edit>DocumentoBibliotecaFormulario</Edit>
  <New>DocumentoBibliotecaFormulario</New>
</FormTemplates>
</file>

<file path=customXml/itemProps1.xml><?xml version="1.0" encoding="utf-8"?>
<ds:datastoreItem xmlns:ds="http://schemas.openxmlformats.org/officeDocument/2006/customXml" ds:itemID="{08F4CB80-51E5-47C8-B45D-3834AA25DD5F}">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185DBF61-A50A-4EA0-945F-5445B1740A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41CC889-B55A-4246-8D72-AEC912BCD2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TM01859868[[fn=Thermal]]</Template>
  <TotalTime>15489</TotalTime>
  <Words>2389</Words>
  <Application>Microsoft Office PowerPoint</Application>
  <PresentationFormat>Presentación en pantalla (4:3)</PresentationFormat>
  <Paragraphs>375</Paragraphs>
  <Slides>26</Slides>
  <Notes>26</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26</vt:i4>
      </vt:variant>
    </vt:vector>
  </HeadingPairs>
  <TitlesOfParts>
    <vt:vector size="34" baseType="lpstr">
      <vt:lpstr>Arial</vt:lpstr>
      <vt:lpstr>Calibri</vt:lpstr>
      <vt:lpstr>Century Gothic</vt:lpstr>
      <vt:lpstr>Corbel</vt:lpstr>
      <vt:lpstr>Eras Medium ITC</vt:lpstr>
      <vt:lpstr>Lucida Sans Unicode</vt:lpstr>
      <vt:lpstr>Wingdings 3</vt:lpstr>
      <vt:lpstr>Espiral</vt:lpstr>
      <vt:lpstr>Introducción a la  Lógica Proposicional </vt:lpstr>
      <vt:lpstr>¿Para qué sirve la Lógica en la vida diaria?</vt:lpstr>
      <vt:lpstr>¿Qué es la Lógica?</vt:lpstr>
      <vt:lpstr>¿Para qué se usa la Lógica?</vt:lpstr>
      <vt:lpstr>Lógica Proposicional</vt:lpstr>
      <vt:lpstr>Lógica Proposicional</vt:lpstr>
      <vt:lpstr>Lógica Proposicional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LógicaProposicional</dc:title>
  <dc:creator>Summer</dc:creator>
  <cp:lastModifiedBy>Gisela Dorzan</cp:lastModifiedBy>
  <cp:revision>612</cp:revision>
  <cp:lastPrinted>2021-04-05T14:45:46Z</cp:lastPrinted>
  <dcterms:created xsi:type="dcterms:W3CDTF">2013-04-05T19:59:21Z</dcterms:created>
  <dcterms:modified xsi:type="dcterms:W3CDTF">2021-08-13T23:08:26Z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