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6" r:id="rId4"/>
    <p:sldId id="258" r:id="rId5"/>
    <p:sldId id="259" r:id="rId6"/>
    <p:sldId id="257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5/13/2021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5/13/2021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5/13/2021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5/13/2021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5/13/2021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5/13/2021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5/13/2021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5/13/2021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5/13/2021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5/13/2021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5/13/2021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5/13/2021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Dr6Fjx" TargetMode="External"/><Relationship Id="rId2" Type="http://schemas.openxmlformats.org/officeDocument/2006/relationships/hyperlink" Target="http://bit.ly/2Drwn7i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es-MX" dirty="0" smtClean="0"/>
              <a:t>Desarrollo Territorial/Local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849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Videos</a:t>
            </a:r>
            <a:endParaRPr lang="en-US" dirty="0"/>
          </a:p>
        </p:txBody>
      </p:sp>
      <p:sp>
        <p:nvSpPr>
          <p:cNvPr id="3" name="Rectángulo 2"/>
          <p:cNvSpPr/>
          <p:nvPr/>
        </p:nvSpPr>
        <p:spPr>
          <a:xfrm>
            <a:off x="854440" y="2412699"/>
            <a:ext cx="990849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>
                <a:solidFill>
                  <a:schemeClr val="bg1"/>
                </a:solidFill>
              </a:rPr>
              <a:t>1: Diagnóstico territorial – http://bit.ly/2FWmlc0 </a:t>
            </a:r>
            <a:endParaRPr lang="es-MX" sz="2800" dirty="0" smtClean="0">
              <a:solidFill>
                <a:schemeClr val="bg1"/>
              </a:solidFill>
            </a:endParaRPr>
          </a:p>
          <a:p>
            <a:endParaRPr lang="es-MX" sz="2800" dirty="0">
              <a:solidFill>
                <a:schemeClr val="bg1"/>
              </a:solidFill>
            </a:endParaRPr>
          </a:p>
          <a:p>
            <a:r>
              <a:rPr lang="es-MX" sz="2800" dirty="0">
                <a:solidFill>
                  <a:schemeClr val="bg1"/>
                </a:solidFill>
              </a:rPr>
              <a:t>2: Plan de ordenamiento territorial y Plan de uso del suelo - </a:t>
            </a:r>
            <a:r>
              <a:rPr lang="es-MX" sz="2800" dirty="0">
                <a:solidFill>
                  <a:schemeClr val="bg1"/>
                </a:solidFill>
                <a:hlinkClick r:id="rId2"/>
              </a:rPr>
              <a:t>http://</a:t>
            </a:r>
            <a:r>
              <a:rPr lang="es-MX" sz="2800" dirty="0" smtClean="0">
                <a:solidFill>
                  <a:schemeClr val="bg1"/>
                </a:solidFill>
                <a:hlinkClick r:id="rId2"/>
              </a:rPr>
              <a:t>bit.ly/2Drwn7i</a:t>
            </a:r>
            <a:endParaRPr lang="es-MX" sz="2800" dirty="0" smtClean="0">
              <a:solidFill>
                <a:schemeClr val="bg1"/>
              </a:solidFill>
            </a:endParaRPr>
          </a:p>
          <a:p>
            <a:endParaRPr lang="es-MX" sz="2800" dirty="0">
              <a:solidFill>
                <a:schemeClr val="bg1"/>
              </a:solidFill>
            </a:endParaRPr>
          </a:p>
          <a:p>
            <a:r>
              <a:rPr lang="es-MX" sz="2800" dirty="0" smtClean="0">
                <a:solidFill>
                  <a:schemeClr val="bg1"/>
                </a:solidFill>
              </a:rPr>
              <a:t>3: Diagnóstico </a:t>
            </a:r>
            <a:r>
              <a:rPr lang="es-MX" sz="2800" dirty="0">
                <a:solidFill>
                  <a:schemeClr val="bg1"/>
                </a:solidFill>
              </a:rPr>
              <a:t>Participativo y las políticas de Desarrollo local/territorial y </a:t>
            </a:r>
            <a:r>
              <a:rPr lang="es-MX" sz="2800" dirty="0" err="1">
                <a:solidFill>
                  <a:schemeClr val="bg1"/>
                </a:solidFill>
              </a:rPr>
              <a:t>ESCyS</a:t>
            </a:r>
            <a:r>
              <a:rPr lang="es-MX" sz="2800" dirty="0">
                <a:solidFill>
                  <a:schemeClr val="bg1"/>
                </a:solidFill>
              </a:rPr>
              <a:t> del Municipio de Rosario Vera Peñaloza, La Rioja, </a:t>
            </a:r>
            <a:r>
              <a:rPr lang="es-MX" sz="2800" dirty="0" smtClean="0">
                <a:solidFill>
                  <a:schemeClr val="bg1"/>
                </a:solidFill>
              </a:rPr>
              <a:t>Argentina</a:t>
            </a:r>
          </a:p>
          <a:p>
            <a:r>
              <a:rPr lang="es-MX" sz="2800" dirty="0">
                <a:solidFill>
                  <a:schemeClr val="bg1"/>
                </a:solidFill>
              </a:rPr>
              <a:t>Ver en: </a:t>
            </a:r>
            <a:r>
              <a:rPr lang="es-MX" sz="2800" u="sng" dirty="0">
                <a:solidFill>
                  <a:schemeClr val="bg1"/>
                </a:solidFill>
                <a:hlinkClick r:id="rId3"/>
              </a:rPr>
              <a:t>http://</a:t>
            </a:r>
            <a:r>
              <a:rPr lang="es-MX" sz="2800" u="sng" dirty="0" smtClean="0">
                <a:solidFill>
                  <a:schemeClr val="bg1"/>
                </a:solidFill>
                <a:hlinkClick r:id="rId3"/>
              </a:rPr>
              <a:t>bit.ly/2Dr6Fjx</a:t>
            </a:r>
            <a:endParaRPr lang="es-MX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563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779504" y="2332745"/>
            <a:ext cx="109648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</a:rPr>
              <a:t>¿Qué entiende por Desarrollo Local/ territorio?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665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771" y="529389"/>
            <a:ext cx="10982426" cy="6063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546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Desarrollo Territorial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680321" y="2413338"/>
            <a:ext cx="105023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800" dirty="0" smtClean="0">
                <a:solidFill>
                  <a:schemeClr val="bg1"/>
                </a:solidFill>
              </a:rPr>
              <a:t>“Proceso </a:t>
            </a:r>
            <a:r>
              <a:rPr lang="es-MX" sz="2800" dirty="0">
                <a:solidFill>
                  <a:schemeClr val="bg1"/>
                </a:solidFill>
              </a:rPr>
              <a:t>de construcción social del entorno, impulsado por la interacción entre las características geofísicas, las iniciativas individuales y colectivas de distintos actores y la operación de las fuerzas económicas, tecnológicas, sociopolíticas, culturales y ambientales en el territorio</a:t>
            </a:r>
            <a:r>
              <a:rPr lang="es-MX" sz="2800" dirty="0" smtClean="0">
                <a:solidFill>
                  <a:schemeClr val="bg1"/>
                </a:solidFill>
              </a:rPr>
              <a:t>”.</a:t>
            </a:r>
          </a:p>
          <a:p>
            <a:pPr algn="r">
              <a:lnSpc>
                <a:spcPct val="150000"/>
              </a:lnSpc>
            </a:pPr>
            <a:r>
              <a:rPr lang="es-MX" sz="2800" dirty="0" err="1" smtClean="0">
                <a:solidFill>
                  <a:schemeClr val="bg1"/>
                </a:solidFill>
              </a:rPr>
              <a:t>Cepal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279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214202" y="932899"/>
            <a:ext cx="9353863" cy="5172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>
                <a:solidFill>
                  <a:schemeClr val="bg1"/>
                </a:solidFill>
              </a:rPr>
              <a:t>Se produce una relación estrecha entre el modelo de desarrollo y la conformación del territorio, y por lo tanto el modelo de desarrollo se configura a partir de las características que asuma, y la inserción que se promueva. Donde se vincule lo productivo, lo social, lo político, lo ambiental, las condiciones de vida.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313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928" y="554636"/>
            <a:ext cx="8934138" cy="5261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282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Territorio</a:t>
            </a:r>
            <a:endParaRPr lang="en-US" sz="4000" dirty="0"/>
          </a:p>
        </p:txBody>
      </p:sp>
      <p:sp>
        <p:nvSpPr>
          <p:cNvPr id="3" name="Rectángulo 2"/>
          <p:cNvSpPr/>
          <p:nvPr/>
        </p:nvSpPr>
        <p:spPr>
          <a:xfrm>
            <a:off x="809469" y="2551837"/>
            <a:ext cx="948471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>
                <a:solidFill>
                  <a:schemeClr val="bg1"/>
                </a:solidFill>
              </a:rPr>
              <a:t>Espacio delimitado por y a partir de relaciones de poder y definido por relaciones sociales, políticas, culturales y económicas </a:t>
            </a:r>
          </a:p>
          <a:p>
            <a:r>
              <a:rPr lang="es-MX" sz="3200" dirty="0" smtClean="0">
                <a:solidFill>
                  <a:schemeClr val="bg1"/>
                </a:solidFill>
              </a:rPr>
              <a:t>Dimensión </a:t>
            </a:r>
            <a:r>
              <a:rPr lang="es-MX" sz="3200" dirty="0">
                <a:solidFill>
                  <a:schemeClr val="bg1"/>
                </a:solidFill>
              </a:rPr>
              <a:t>analítica y conceptual</a:t>
            </a:r>
          </a:p>
          <a:p>
            <a:r>
              <a:rPr lang="es-MX" sz="3200" dirty="0">
                <a:solidFill>
                  <a:schemeClr val="bg1"/>
                </a:solidFill>
              </a:rPr>
              <a:t>Asume diversas formas, escalas y manifestaciones socio económicas </a:t>
            </a:r>
          </a:p>
        </p:txBody>
      </p:sp>
    </p:spTree>
    <p:extLst>
      <p:ext uri="{BB962C8B-B14F-4D97-AF65-F5344CB8AC3E}">
        <p14:creationId xmlns:p14="http://schemas.microsoft.com/office/powerpoint/2010/main" val="829075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accent1">
                    <a:tint val="88000"/>
                    <a:satMod val="150000"/>
                  </a:schemeClr>
                </a:solidFill>
                <a:latin typeface="Stylus BT" pitchFamily="34" charset="0"/>
              </a:rPr>
              <a:t>Identificación de actores involucrados en el proceso de desarrollo local </a:t>
            </a:r>
            <a:endParaRPr lang="en-US" dirty="0"/>
          </a:p>
        </p:txBody>
      </p:sp>
      <p:sp>
        <p:nvSpPr>
          <p:cNvPr id="3" name="Rectángulo 2"/>
          <p:cNvSpPr/>
          <p:nvPr/>
        </p:nvSpPr>
        <p:spPr>
          <a:xfrm>
            <a:off x="1064302" y="2141488"/>
            <a:ext cx="803472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chemeClr val="bg1"/>
                </a:solidFill>
              </a:rPr>
              <a:t>Espacio </a:t>
            </a:r>
            <a:r>
              <a:rPr lang="es-MX" sz="2800" dirty="0" err="1">
                <a:solidFill>
                  <a:schemeClr val="bg1"/>
                </a:solidFill>
              </a:rPr>
              <a:t>multiactoral</a:t>
            </a:r>
            <a:r>
              <a:rPr lang="es-MX" sz="2800" dirty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MX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chemeClr val="bg1"/>
                </a:solidFill>
              </a:rPr>
              <a:t>Proceso social interactivo de gestión social planificada</a:t>
            </a:r>
          </a:p>
          <a:p>
            <a:endParaRPr lang="es-MX" sz="2800" dirty="0">
              <a:solidFill>
                <a:schemeClr val="bg1"/>
              </a:solidFill>
            </a:endParaRPr>
          </a:p>
          <a:p>
            <a:endParaRPr lang="es-MX" sz="2800" dirty="0">
              <a:solidFill>
                <a:schemeClr val="bg1"/>
              </a:solidFill>
            </a:endParaRPr>
          </a:p>
          <a:p>
            <a:endParaRPr lang="es-MX" sz="2800" dirty="0">
              <a:solidFill>
                <a:schemeClr val="bg1"/>
              </a:solidFill>
            </a:endParaRPr>
          </a:p>
          <a:p>
            <a:endParaRPr lang="es-MX" sz="2800" dirty="0">
              <a:solidFill>
                <a:schemeClr val="bg1"/>
              </a:solidFill>
            </a:endParaRPr>
          </a:p>
          <a:p>
            <a:pPr algn="ctr"/>
            <a:r>
              <a:rPr lang="es-MX" sz="2800" dirty="0">
                <a:solidFill>
                  <a:schemeClr val="bg1"/>
                </a:solidFill>
              </a:rPr>
              <a:t>ACTUACION PROFESIONAL DEL TS</a:t>
            </a:r>
          </a:p>
        </p:txBody>
      </p:sp>
      <p:sp>
        <p:nvSpPr>
          <p:cNvPr id="5" name="4 Flecha abajo"/>
          <p:cNvSpPr/>
          <p:nvPr/>
        </p:nvSpPr>
        <p:spPr>
          <a:xfrm>
            <a:off x="4295853" y="4280316"/>
            <a:ext cx="785812" cy="571500"/>
          </a:xfrm>
          <a:prstGeom prst="downArrow">
            <a:avLst>
              <a:gd name="adj1" fmla="val 50000"/>
              <a:gd name="adj2" fmla="val 48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4240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accent1">
                    <a:tint val="88000"/>
                    <a:satMod val="150000"/>
                  </a:schemeClr>
                </a:solidFill>
                <a:latin typeface="Stylus BT" pitchFamily="34" charset="0"/>
              </a:rPr>
              <a:t>Construcción social del espacio</a:t>
            </a:r>
            <a:endParaRPr lang="en-US" dirty="0"/>
          </a:p>
        </p:txBody>
      </p:sp>
      <p:sp>
        <p:nvSpPr>
          <p:cNvPr id="3" name="Rectángulo 2"/>
          <p:cNvSpPr/>
          <p:nvPr/>
        </p:nvSpPr>
        <p:spPr>
          <a:xfrm>
            <a:off x="680321" y="2409750"/>
            <a:ext cx="1051733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>
                <a:solidFill>
                  <a:schemeClr val="bg1"/>
                </a:solidFill>
              </a:rPr>
              <a:t>Desarrollo Territorial</a:t>
            </a:r>
          </a:p>
          <a:p>
            <a:endParaRPr lang="es-MX" sz="2800" dirty="0">
              <a:solidFill>
                <a:schemeClr val="bg1"/>
              </a:solidFill>
            </a:endParaRPr>
          </a:p>
          <a:p>
            <a:r>
              <a:rPr lang="es-MX" sz="2800" dirty="0">
                <a:solidFill>
                  <a:schemeClr val="bg1"/>
                </a:solidFill>
              </a:rPr>
              <a:t>Proceso que resulta de acciones articuladas que buscan inducir cambios y transformaciones socio económicas y ambientales</a:t>
            </a:r>
          </a:p>
          <a:p>
            <a:endParaRPr lang="es-MX" sz="2800" dirty="0">
              <a:solidFill>
                <a:schemeClr val="bg1"/>
              </a:solidFill>
            </a:endParaRPr>
          </a:p>
          <a:p>
            <a:r>
              <a:rPr lang="es-MX" sz="2800" dirty="0" smtClean="0">
                <a:solidFill>
                  <a:schemeClr val="bg1"/>
                </a:solidFill>
              </a:rPr>
              <a:t>Dinámicas </a:t>
            </a:r>
            <a:r>
              <a:rPr lang="es-MX" sz="2800" dirty="0">
                <a:solidFill>
                  <a:schemeClr val="bg1"/>
                </a:solidFill>
              </a:rPr>
              <a:t>territoriales </a:t>
            </a:r>
          </a:p>
          <a:p>
            <a:r>
              <a:rPr lang="es-MX" sz="2800" dirty="0">
                <a:solidFill>
                  <a:schemeClr val="bg1"/>
                </a:solidFill>
              </a:rPr>
              <a:t>Procesos organizacionales y de participación política </a:t>
            </a:r>
          </a:p>
        </p:txBody>
      </p:sp>
    </p:spTree>
    <p:extLst>
      <p:ext uri="{BB962C8B-B14F-4D97-AF65-F5344CB8AC3E}">
        <p14:creationId xmlns:p14="http://schemas.microsoft.com/office/powerpoint/2010/main" val="139026222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166</TotalTime>
  <Words>261</Words>
  <Application>Microsoft Office PowerPoint</Application>
  <PresentationFormat>Panorámica</PresentationFormat>
  <Paragraphs>33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Stylus BT</vt:lpstr>
      <vt:lpstr>Trebuchet MS</vt:lpstr>
      <vt:lpstr>Berlín</vt:lpstr>
      <vt:lpstr>Desarrollo Territorial/Local</vt:lpstr>
      <vt:lpstr>Presentación de PowerPoint</vt:lpstr>
      <vt:lpstr>Presentación de PowerPoint</vt:lpstr>
      <vt:lpstr>Desarrollo Territorial</vt:lpstr>
      <vt:lpstr>Presentación de PowerPoint</vt:lpstr>
      <vt:lpstr>Presentación de PowerPoint</vt:lpstr>
      <vt:lpstr>Territorio</vt:lpstr>
      <vt:lpstr>Identificación de actores involucrados en el proceso de desarrollo local </vt:lpstr>
      <vt:lpstr>Construcción social del espacio</vt:lpstr>
      <vt:lpstr>Videos</vt:lpstr>
    </vt:vector>
  </TitlesOfParts>
  <Company>Dixguel03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6</cp:revision>
  <dcterms:created xsi:type="dcterms:W3CDTF">2021-05-13T20:53:52Z</dcterms:created>
  <dcterms:modified xsi:type="dcterms:W3CDTF">2021-05-13T23:40:37Z</dcterms:modified>
</cp:coreProperties>
</file>