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>
        <p:scale>
          <a:sx n="82" d="100"/>
          <a:sy n="82" d="100"/>
        </p:scale>
        <p:origin x="1474" y="115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6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52" y="379603"/>
            <a:ext cx="5279390" cy="53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822" y="1236345"/>
            <a:ext cx="7766354" cy="2214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2913888"/>
            <a:ext cx="7900416" cy="899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711" y="2971800"/>
            <a:ext cx="73621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ADMINISTRACIÓN</a:t>
            </a:r>
            <a:r>
              <a:rPr sz="32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92936" y="4678629"/>
            <a:ext cx="6170930" cy="903605"/>
            <a:chOff x="1392936" y="4678629"/>
            <a:chExt cx="6170930" cy="903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2936" y="4678629"/>
              <a:ext cx="1930654" cy="903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5872" y="4678629"/>
              <a:ext cx="1095590" cy="903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3656" y="4678629"/>
              <a:ext cx="763358" cy="903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1984" y="4678629"/>
              <a:ext cx="3881373" cy="9035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36902" y="4793995"/>
            <a:ext cx="56584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Unidad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Nº</a:t>
            </a:r>
            <a:r>
              <a:rPr sz="32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9 Sistemas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Esbeltos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0265" y="821258"/>
            <a:ext cx="8015605" cy="12128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857250" marR="5080" indent="-845185">
              <a:lnSpc>
                <a:spcPts val="4420"/>
              </a:lnSpc>
              <a:spcBef>
                <a:spcPts val="670"/>
              </a:spcBef>
            </a:pPr>
            <a:r>
              <a:rPr sz="4100" dirty="0">
                <a:latin typeface="Arial MT"/>
                <a:cs typeface="Arial MT"/>
              </a:rPr>
              <a:t>Facultad</a:t>
            </a:r>
            <a:r>
              <a:rPr sz="4100" spc="-40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de</a:t>
            </a:r>
            <a:r>
              <a:rPr sz="4100" spc="-20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Ciencias</a:t>
            </a:r>
            <a:r>
              <a:rPr sz="4100" spc="-50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Económicas, </a:t>
            </a:r>
            <a:r>
              <a:rPr sz="4100" spc="-1125" dirty="0">
                <a:latin typeface="Arial MT"/>
                <a:cs typeface="Arial MT"/>
              </a:rPr>
              <a:t> </a:t>
            </a:r>
            <a:r>
              <a:rPr sz="4100" spc="5" dirty="0">
                <a:latin typeface="Arial MT"/>
                <a:cs typeface="Arial MT"/>
              </a:rPr>
              <a:t>Jurídicas</a:t>
            </a:r>
            <a:r>
              <a:rPr sz="4100" spc="-90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y</a:t>
            </a:r>
            <a:r>
              <a:rPr sz="4100" spc="-5" dirty="0">
                <a:latin typeface="Arial MT"/>
                <a:cs typeface="Arial MT"/>
              </a:rPr>
              <a:t> </a:t>
            </a:r>
            <a:r>
              <a:rPr sz="4100" dirty="0">
                <a:latin typeface="Arial MT"/>
                <a:cs typeface="Arial MT"/>
              </a:rPr>
              <a:t>Sociales-</a:t>
            </a:r>
            <a:r>
              <a:rPr sz="4100" spc="-40" dirty="0">
                <a:latin typeface="Arial MT"/>
                <a:cs typeface="Arial MT"/>
              </a:rPr>
              <a:t> </a:t>
            </a:r>
            <a:r>
              <a:rPr sz="4100" spc="-5" dirty="0">
                <a:latin typeface="Arial MT"/>
                <a:cs typeface="Arial MT"/>
              </a:rPr>
              <a:t>UNSL</a:t>
            </a:r>
            <a:endParaRPr sz="41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6021" y="710310"/>
            <a:ext cx="117284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10-</a:t>
            </a:r>
            <a:r>
              <a:rPr spc="-95" dirty="0"/>
              <a:t> </a:t>
            </a:r>
            <a:r>
              <a:rPr spc="5" dirty="0"/>
              <a:t>5´s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2705" y="1715770"/>
            <a:ext cx="2265045" cy="2381250"/>
            <a:chOff x="4632705" y="1715770"/>
            <a:chExt cx="2265045" cy="2381250"/>
          </a:xfrm>
        </p:grpSpPr>
        <p:sp>
          <p:nvSpPr>
            <p:cNvPr id="4" name="object 4"/>
            <p:cNvSpPr/>
            <p:nvPr/>
          </p:nvSpPr>
          <p:spPr>
            <a:xfrm>
              <a:off x="4639055" y="1722120"/>
              <a:ext cx="2252345" cy="2368550"/>
            </a:xfrm>
            <a:custGeom>
              <a:avLst/>
              <a:gdLst/>
              <a:ahLst/>
              <a:cxnLst/>
              <a:rect l="l" t="t" r="r" b="b"/>
              <a:pathLst>
                <a:path w="2252345" h="2368550">
                  <a:moveTo>
                    <a:pt x="0" y="0"/>
                  </a:moveTo>
                  <a:lnTo>
                    <a:pt x="0" y="2368296"/>
                  </a:lnTo>
                  <a:lnTo>
                    <a:pt x="2252345" y="1636394"/>
                  </a:lnTo>
                  <a:lnTo>
                    <a:pt x="2236804" y="1590170"/>
                  </a:lnTo>
                  <a:lnTo>
                    <a:pt x="2220379" y="1544430"/>
                  </a:lnTo>
                  <a:lnTo>
                    <a:pt x="2203082" y="1499184"/>
                  </a:lnTo>
                  <a:lnTo>
                    <a:pt x="2184923" y="1454438"/>
                  </a:lnTo>
                  <a:lnTo>
                    <a:pt x="2165915" y="1410202"/>
                  </a:lnTo>
                  <a:lnTo>
                    <a:pt x="2146068" y="1366484"/>
                  </a:lnTo>
                  <a:lnTo>
                    <a:pt x="2125395" y="1323291"/>
                  </a:lnTo>
                  <a:lnTo>
                    <a:pt x="2103906" y="1280634"/>
                  </a:lnTo>
                  <a:lnTo>
                    <a:pt x="2081612" y="1238518"/>
                  </a:lnTo>
                  <a:lnTo>
                    <a:pt x="2058526" y="1196954"/>
                  </a:lnTo>
                  <a:lnTo>
                    <a:pt x="2034659" y="1155949"/>
                  </a:lnTo>
                  <a:lnTo>
                    <a:pt x="2010022" y="1115512"/>
                  </a:lnTo>
                  <a:lnTo>
                    <a:pt x="1984626" y="1075650"/>
                  </a:lnTo>
                  <a:lnTo>
                    <a:pt x="1958484" y="1036372"/>
                  </a:lnTo>
                  <a:lnTo>
                    <a:pt x="1931605" y="997687"/>
                  </a:lnTo>
                  <a:lnTo>
                    <a:pt x="1904003" y="959603"/>
                  </a:lnTo>
                  <a:lnTo>
                    <a:pt x="1875687" y="922127"/>
                  </a:lnTo>
                  <a:lnTo>
                    <a:pt x="1846670" y="885269"/>
                  </a:lnTo>
                  <a:lnTo>
                    <a:pt x="1816963" y="849037"/>
                  </a:lnTo>
                  <a:lnTo>
                    <a:pt x="1786578" y="813438"/>
                  </a:lnTo>
                  <a:lnTo>
                    <a:pt x="1755525" y="778481"/>
                  </a:lnTo>
                  <a:lnTo>
                    <a:pt x="1723817" y="744175"/>
                  </a:lnTo>
                  <a:lnTo>
                    <a:pt x="1691464" y="710528"/>
                  </a:lnTo>
                  <a:lnTo>
                    <a:pt x="1658478" y="677548"/>
                  </a:lnTo>
                  <a:lnTo>
                    <a:pt x="1624871" y="645243"/>
                  </a:lnTo>
                  <a:lnTo>
                    <a:pt x="1590654" y="613621"/>
                  </a:lnTo>
                  <a:lnTo>
                    <a:pt x="1555838" y="582692"/>
                  </a:lnTo>
                  <a:lnTo>
                    <a:pt x="1520434" y="552463"/>
                  </a:lnTo>
                  <a:lnTo>
                    <a:pt x="1484455" y="522942"/>
                  </a:lnTo>
                  <a:lnTo>
                    <a:pt x="1447911" y="494138"/>
                  </a:lnTo>
                  <a:lnTo>
                    <a:pt x="1410815" y="466059"/>
                  </a:lnTo>
                  <a:lnTo>
                    <a:pt x="1373176" y="438714"/>
                  </a:lnTo>
                  <a:lnTo>
                    <a:pt x="1335008" y="412110"/>
                  </a:lnTo>
                  <a:lnTo>
                    <a:pt x="1296320" y="386256"/>
                  </a:lnTo>
                  <a:lnTo>
                    <a:pt x="1257125" y="361160"/>
                  </a:lnTo>
                  <a:lnTo>
                    <a:pt x="1217434" y="336831"/>
                  </a:lnTo>
                  <a:lnTo>
                    <a:pt x="1177259" y="313277"/>
                  </a:lnTo>
                  <a:lnTo>
                    <a:pt x="1136610" y="290506"/>
                  </a:lnTo>
                  <a:lnTo>
                    <a:pt x="1095500" y="268526"/>
                  </a:lnTo>
                  <a:lnTo>
                    <a:pt x="1053939" y="247346"/>
                  </a:lnTo>
                  <a:lnTo>
                    <a:pt x="1011940" y="226974"/>
                  </a:lnTo>
                  <a:lnTo>
                    <a:pt x="969513" y="207419"/>
                  </a:lnTo>
                  <a:lnTo>
                    <a:pt x="926670" y="188688"/>
                  </a:lnTo>
                  <a:lnTo>
                    <a:pt x="883422" y="170789"/>
                  </a:lnTo>
                  <a:lnTo>
                    <a:pt x="839781" y="153732"/>
                  </a:lnTo>
                  <a:lnTo>
                    <a:pt x="795757" y="137525"/>
                  </a:lnTo>
                  <a:lnTo>
                    <a:pt x="751364" y="122175"/>
                  </a:lnTo>
                  <a:lnTo>
                    <a:pt x="706611" y="107691"/>
                  </a:lnTo>
                  <a:lnTo>
                    <a:pt x="661511" y="94082"/>
                  </a:lnTo>
                  <a:lnTo>
                    <a:pt x="616075" y="81355"/>
                  </a:lnTo>
                  <a:lnTo>
                    <a:pt x="570314" y="69519"/>
                  </a:lnTo>
                  <a:lnTo>
                    <a:pt x="524239" y="58583"/>
                  </a:lnTo>
                  <a:lnTo>
                    <a:pt x="477863" y="48554"/>
                  </a:lnTo>
                  <a:lnTo>
                    <a:pt x="431196" y="39440"/>
                  </a:lnTo>
                  <a:lnTo>
                    <a:pt x="384249" y="31251"/>
                  </a:lnTo>
                  <a:lnTo>
                    <a:pt x="337035" y="23994"/>
                  </a:lnTo>
                  <a:lnTo>
                    <a:pt x="289565" y="17678"/>
                  </a:lnTo>
                  <a:lnTo>
                    <a:pt x="241850" y="12311"/>
                  </a:lnTo>
                  <a:lnTo>
                    <a:pt x="193901" y="7901"/>
                  </a:lnTo>
                  <a:lnTo>
                    <a:pt x="145730" y="4456"/>
                  </a:lnTo>
                  <a:lnTo>
                    <a:pt x="97349" y="1986"/>
                  </a:lnTo>
                  <a:lnTo>
                    <a:pt x="48768" y="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39055" y="1722120"/>
              <a:ext cx="2252345" cy="2368550"/>
            </a:xfrm>
            <a:custGeom>
              <a:avLst/>
              <a:gdLst/>
              <a:ahLst/>
              <a:cxnLst/>
              <a:rect l="l" t="t" r="r" b="b"/>
              <a:pathLst>
                <a:path w="2252345" h="2368550">
                  <a:moveTo>
                    <a:pt x="0" y="0"/>
                  </a:moveTo>
                  <a:lnTo>
                    <a:pt x="48768" y="497"/>
                  </a:lnTo>
                  <a:lnTo>
                    <a:pt x="97349" y="1986"/>
                  </a:lnTo>
                  <a:lnTo>
                    <a:pt x="145730" y="4456"/>
                  </a:lnTo>
                  <a:lnTo>
                    <a:pt x="193901" y="7901"/>
                  </a:lnTo>
                  <a:lnTo>
                    <a:pt x="241850" y="12311"/>
                  </a:lnTo>
                  <a:lnTo>
                    <a:pt x="289565" y="17678"/>
                  </a:lnTo>
                  <a:lnTo>
                    <a:pt x="337035" y="23994"/>
                  </a:lnTo>
                  <a:lnTo>
                    <a:pt x="384249" y="31251"/>
                  </a:lnTo>
                  <a:lnTo>
                    <a:pt x="431196" y="39440"/>
                  </a:lnTo>
                  <a:lnTo>
                    <a:pt x="477863" y="48554"/>
                  </a:lnTo>
                  <a:lnTo>
                    <a:pt x="524239" y="58583"/>
                  </a:lnTo>
                  <a:lnTo>
                    <a:pt x="570314" y="69519"/>
                  </a:lnTo>
                  <a:lnTo>
                    <a:pt x="616075" y="81355"/>
                  </a:lnTo>
                  <a:lnTo>
                    <a:pt x="661511" y="94082"/>
                  </a:lnTo>
                  <a:lnTo>
                    <a:pt x="706611" y="107691"/>
                  </a:lnTo>
                  <a:lnTo>
                    <a:pt x="751364" y="122175"/>
                  </a:lnTo>
                  <a:lnTo>
                    <a:pt x="795757" y="137525"/>
                  </a:lnTo>
                  <a:lnTo>
                    <a:pt x="839781" y="153732"/>
                  </a:lnTo>
                  <a:lnTo>
                    <a:pt x="883422" y="170789"/>
                  </a:lnTo>
                  <a:lnTo>
                    <a:pt x="926670" y="188688"/>
                  </a:lnTo>
                  <a:lnTo>
                    <a:pt x="969513" y="207419"/>
                  </a:lnTo>
                  <a:lnTo>
                    <a:pt x="1011940" y="226974"/>
                  </a:lnTo>
                  <a:lnTo>
                    <a:pt x="1053939" y="247346"/>
                  </a:lnTo>
                  <a:lnTo>
                    <a:pt x="1095500" y="268526"/>
                  </a:lnTo>
                  <a:lnTo>
                    <a:pt x="1136610" y="290506"/>
                  </a:lnTo>
                  <a:lnTo>
                    <a:pt x="1177259" y="313277"/>
                  </a:lnTo>
                  <a:lnTo>
                    <a:pt x="1217434" y="336831"/>
                  </a:lnTo>
                  <a:lnTo>
                    <a:pt x="1257125" y="361160"/>
                  </a:lnTo>
                  <a:lnTo>
                    <a:pt x="1296320" y="386256"/>
                  </a:lnTo>
                  <a:lnTo>
                    <a:pt x="1335008" y="412110"/>
                  </a:lnTo>
                  <a:lnTo>
                    <a:pt x="1373176" y="438714"/>
                  </a:lnTo>
                  <a:lnTo>
                    <a:pt x="1410815" y="466059"/>
                  </a:lnTo>
                  <a:lnTo>
                    <a:pt x="1447911" y="494138"/>
                  </a:lnTo>
                  <a:lnTo>
                    <a:pt x="1484455" y="522942"/>
                  </a:lnTo>
                  <a:lnTo>
                    <a:pt x="1520434" y="552463"/>
                  </a:lnTo>
                  <a:lnTo>
                    <a:pt x="1555838" y="582692"/>
                  </a:lnTo>
                  <a:lnTo>
                    <a:pt x="1590654" y="613621"/>
                  </a:lnTo>
                  <a:lnTo>
                    <a:pt x="1624871" y="645243"/>
                  </a:lnTo>
                  <a:lnTo>
                    <a:pt x="1658478" y="677548"/>
                  </a:lnTo>
                  <a:lnTo>
                    <a:pt x="1691464" y="710528"/>
                  </a:lnTo>
                  <a:lnTo>
                    <a:pt x="1723817" y="744175"/>
                  </a:lnTo>
                  <a:lnTo>
                    <a:pt x="1755525" y="778481"/>
                  </a:lnTo>
                  <a:lnTo>
                    <a:pt x="1786578" y="813438"/>
                  </a:lnTo>
                  <a:lnTo>
                    <a:pt x="1816963" y="849037"/>
                  </a:lnTo>
                  <a:lnTo>
                    <a:pt x="1846670" y="885269"/>
                  </a:lnTo>
                  <a:lnTo>
                    <a:pt x="1875687" y="922127"/>
                  </a:lnTo>
                  <a:lnTo>
                    <a:pt x="1904003" y="959603"/>
                  </a:lnTo>
                  <a:lnTo>
                    <a:pt x="1931605" y="997687"/>
                  </a:lnTo>
                  <a:lnTo>
                    <a:pt x="1958484" y="1036372"/>
                  </a:lnTo>
                  <a:lnTo>
                    <a:pt x="1984626" y="1075650"/>
                  </a:lnTo>
                  <a:lnTo>
                    <a:pt x="2010022" y="1115512"/>
                  </a:lnTo>
                  <a:lnTo>
                    <a:pt x="2034659" y="1155949"/>
                  </a:lnTo>
                  <a:lnTo>
                    <a:pt x="2058526" y="1196954"/>
                  </a:lnTo>
                  <a:lnTo>
                    <a:pt x="2081612" y="1238518"/>
                  </a:lnTo>
                  <a:lnTo>
                    <a:pt x="2103906" y="1280634"/>
                  </a:lnTo>
                  <a:lnTo>
                    <a:pt x="2125395" y="1323291"/>
                  </a:lnTo>
                  <a:lnTo>
                    <a:pt x="2146068" y="1366484"/>
                  </a:lnTo>
                  <a:lnTo>
                    <a:pt x="2165915" y="1410202"/>
                  </a:lnTo>
                  <a:lnTo>
                    <a:pt x="2184923" y="1454438"/>
                  </a:lnTo>
                  <a:lnTo>
                    <a:pt x="2203082" y="1499184"/>
                  </a:lnTo>
                  <a:lnTo>
                    <a:pt x="2220379" y="1544430"/>
                  </a:lnTo>
                  <a:lnTo>
                    <a:pt x="2236804" y="1590170"/>
                  </a:lnTo>
                  <a:lnTo>
                    <a:pt x="2252345" y="1636394"/>
                  </a:lnTo>
                  <a:lnTo>
                    <a:pt x="0" y="236829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02834" y="2532731"/>
            <a:ext cx="1201420" cy="8699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600" b="1" dirty="0">
                <a:latin typeface="Calibri"/>
                <a:cs typeface="Calibri"/>
              </a:rPr>
              <a:t>1-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Seleccionar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  <a:spcBef>
                <a:spcPts val="530"/>
              </a:spcBef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Tener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1835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necesario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72329" y="3477133"/>
            <a:ext cx="2381250" cy="2660650"/>
            <a:chOff x="4672329" y="3477133"/>
            <a:chExt cx="2381250" cy="2660650"/>
          </a:xfrm>
        </p:grpSpPr>
        <p:sp>
          <p:nvSpPr>
            <p:cNvPr id="8" name="object 8"/>
            <p:cNvSpPr/>
            <p:nvPr/>
          </p:nvSpPr>
          <p:spPr>
            <a:xfrm>
              <a:off x="4678679" y="3483483"/>
              <a:ext cx="2368550" cy="2647950"/>
            </a:xfrm>
            <a:custGeom>
              <a:avLst/>
              <a:gdLst/>
              <a:ahLst/>
              <a:cxnLst/>
              <a:rect l="l" t="t" r="r" b="b"/>
              <a:pathLst>
                <a:path w="2368550" h="2647950">
                  <a:moveTo>
                    <a:pt x="2252345" y="0"/>
                  </a:moveTo>
                  <a:lnTo>
                    <a:pt x="0" y="731900"/>
                  </a:lnTo>
                  <a:lnTo>
                    <a:pt x="1392047" y="2647886"/>
                  </a:lnTo>
                  <a:lnTo>
                    <a:pt x="1431208" y="2618819"/>
                  </a:lnTo>
                  <a:lnTo>
                    <a:pt x="1469636" y="2589061"/>
                  </a:lnTo>
                  <a:lnTo>
                    <a:pt x="1507325" y="2558626"/>
                  </a:lnTo>
                  <a:lnTo>
                    <a:pt x="1544271" y="2527526"/>
                  </a:lnTo>
                  <a:lnTo>
                    <a:pt x="1580470" y="2495776"/>
                  </a:lnTo>
                  <a:lnTo>
                    <a:pt x="1615918" y="2463389"/>
                  </a:lnTo>
                  <a:lnTo>
                    <a:pt x="1650609" y="2430377"/>
                  </a:lnTo>
                  <a:lnTo>
                    <a:pt x="1684540" y="2396756"/>
                  </a:lnTo>
                  <a:lnTo>
                    <a:pt x="1717707" y="2362537"/>
                  </a:lnTo>
                  <a:lnTo>
                    <a:pt x="1750105" y="2327735"/>
                  </a:lnTo>
                  <a:lnTo>
                    <a:pt x="1781729" y="2292363"/>
                  </a:lnTo>
                  <a:lnTo>
                    <a:pt x="1812576" y="2256433"/>
                  </a:lnTo>
                  <a:lnTo>
                    <a:pt x="1842640" y="2219961"/>
                  </a:lnTo>
                  <a:lnTo>
                    <a:pt x="1871918" y="2182959"/>
                  </a:lnTo>
                  <a:lnTo>
                    <a:pt x="1900406" y="2145440"/>
                  </a:lnTo>
                  <a:lnTo>
                    <a:pt x="1928098" y="2107417"/>
                  </a:lnTo>
                  <a:lnTo>
                    <a:pt x="1954990" y="2068906"/>
                  </a:lnTo>
                  <a:lnTo>
                    <a:pt x="1981079" y="2029918"/>
                  </a:lnTo>
                  <a:lnTo>
                    <a:pt x="2006360" y="1990467"/>
                  </a:lnTo>
                  <a:lnTo>
                    <a:pt x="2030828" y="1950566"/>
                  </a:lnTo>
                  <a:lnTo>
                    <a:pt x="2054478" y="1910230"/>
                  </a:lnTo>
                  <a:lnTo>
                    <a:pt x="2077308" y="1869471"/>
                  </a:lnTo>
                  <a:lnTo>
                    <a:pt x="2099312" y="1828303"/>
                  </a:lnTo>
                  <a:lnTo>
                    <a:pt x="2120486" y="1786739"/>
                  </a:lnTo>
                  <a:lnTo>
                    <a:pt x="2140825" y="1744792"/>
                  </a:lnTo>
                  <a:lnTo>
                    <a:pt x="2160326" y="1702477"/>
                  </a:lnTo>
                  <a:lnTo>
                    <a:pt x="2178984" y="1659806"/>
                  </a:lnTo>
                  <a:lnTo>
                    <a:pt x="2196794" y="1616793"/>
                  </a:lnTo>
                  <a:lnTo>
                    <a:pt x="2213752" y="1573451"/>
                  </a:lnTo>
                  <a:lnTo>
                    <a:pt x="2229854" y="1529794"/>
                  </a:lnTo>
                  <a:lnTo>
                    <a:pt x="2245095" y="1485835"/>
                  </a:lnTo>
                  <a:lnTo>
                    <a:pt x="2259472" y="1441587"/>
                  </a:lnTo>
                  <a:lnTo>
                    <a:pt x="2272979" y="1397064"/>
                  </a:lnTo>
                  <a:lnTo>
                    <a:pt x="2285613" y="1352280"/>
                  </a:lnTo>
                  <a:lnTo>
                    <a:pt x="2297368" y="1307247"/>
                  </a:lnTo>
                  <a:lnTo>
                    <a:pt x="2308242" y="1261980"/>
                  </a:lnTo>
                  <a:lnTo>
                    <a:pt x="2318228" y="1216491"/>
                  </a:lnTo>
                  <a:lnTo>
                    <a:pt x="2327323" y="1170794"/>
                  </a:lnTo>
                  <a:lnTo>
                    <a:pt x="2335523" y="1124903"/>
                  </a:lnTo>
                  <a:lnTo>
                    <a:pt x="2342823" y="1078830"/>
                  </a:lnTo>
                  <a:lnTo>
                    <a:pt x="2349219" y="1032589"/>
                  </a:lnTo>
                  <a:lnTo>
                    <a:pt x="2354706" y="986194"/>
                  </a:lnTo>
                  <a:lnTo>
                    <a:pt x="2359281" y="939659"/>
                  </a:lnTo>
                  <a:lnTo>
                    <a:pt x="2362938" y="892995"/>
                  </a:lnTo>
                  <a:lnTo>
                    <a:pt x="2365674" y="846218"/>
                  </a:lnTo>
                  <a:lnTo>
                    <a:pt x="2367483" y="799340"/>
                  </a:lnTo>
                  <a:lnTo>
                    <a:pt x="2368362" y="752374"/>
                  </a:lnTo>
                  <a:lnTo>
                    <a:pt x="2368307" y="705335"/>
                  </a:lnTo>
                  <a:lnTo>
                    <a:pt x="2367312" y="658235"/>
                  </a:lnTo>
                  <a:lnTo>
                    <a:pt x="2365374" y="611088"/>
                  </a:lnTo>
                  <a:lnTo>
                    <a:pt x="2362489" y="563908"/>
                  </a:lnTo>
                  <a:lnTo>
                    <a:pt x="2358651" y="516707"/>
                  </a:lnTo>
                  <a:lnTo>
                    <a:pt x="2353856" y="469499"/>
                  </a:lnTo>
                  <a:lnTo>
                    <a:pt x="2348101" y="422298"/>
                  </a:lnTo>
                  <a:lnTo>
                    <a:pt x="2341380" y="375117"/>
                  </a:lnTo>
                  <a:lnTo>
                    <a:pt x="2333690" y="327970"/>
                  </a:lnTo>
                  <a:lnTo>
                    <a:pt x="2325026" y="280869"/>
                  </a:lnTo>
                  <a:lnTo>
                    <a:pt x="2315384" y="233829"/>
                  </a:lnTo>
                  <a:lnTo>
                    <a:pt x="2304759" y="186862"/>
                  </a:lnTo>
                  <a:lnTo>
                    <a:pt x="2293147" y="139982"/>
                  </a:lnTo>
                  <a:lnTo>
                    <a:pt x="2280543" y="93203"/>
                  </a:lnTo>
                  <a:lnTo>
                    <a:pt x="2266944" y="46538"/>
                  </a:lnTo>
                  <a:lnTo>
                    <a:pt x="2252345" y="0"/>
                  </a:lnTo>
                  <a:close/>
                </a:path>
              </a:pathLst>
            </a:custGeom>
            <a:solidFill>
              <a:srgbClr val="85EF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8679" y="3483483"/>
              <a:ext cx="2368550" cy="2647950"/>
            </a:xfrm>
            <a:custGeom>
              <a:avLst/>
              <a:gdLst/>
              <a:ahLst/>
              <a:cxnLst/>
              <a:rect l="l" t="t" r="r" b="b"/>
              <a:pathLst>
                <a:path w="2368550" h="2647950">
                  <a:moveTo>
                    <a:pt x="2252345" y="0"/>
                  </a:moveTo>
                  <a:lnTo>
                    <a:pt x="2266944" y="46538"/>
                  </a:lnTo>
                  <a:lnTo>
                    <a:pt x="2280543" y="93203"/>
                  </a:lnTo>
                  <a:lnTo>
                    <a:pt x="2293147" y="139982"/>
                  </a:lnTo>
                  <a:lnTo>
                    <a:pt x="2304759" y="186862"/>
                  </a:lnTo>
                  <a:lnTo>
                    <a:pt x="2315384" y="233829"/>
                  </a:lnTo>
                  <a:lnTo>
                    <a:pt x="2325026" y="280869"/>
                  </a:lnTo>
                  <a:lnTo>
                    <a:pt x="2333690" y="327970"/>
                  </a:lnTo>
                  <a:lnTo>
                    <a:pt x="2341380" y="375117"/>
                  </a:lnTo>
                  <a:lnTo>
                    <a:pt x="2348101" y="422298"/>
                  </a:lnTo>
                  <a:lnTo>
                    <a:pt x="2353856" y="469499"/>
                  </a:lnTo>
                  <a:lnTo>
                    <a:pt x="2358651" y="516707"/>
                  </a:lnTo>
                  <a:lnTo>
                    <a:pt x="2362489" y="563908"/>
                  </a:lnTo>
                  <a:lnTo>
                    <a:pt x="2365374" y="611088"/>
                  </a:lnTo>
                  <a:lnTo>
                    <a:pt x="2367312" y="658235"/>
                  </a:lnTo>
                  <a:lnTo>
                    <a:pt x="2368307" y="705335"/>
                  </a:lnTo>
                  <a:lnTo>
                    <a:pt x="2368362" y="752374"/>
                  </a:lnTo>
                  <a:lnTo>
                    <a:pt x="2367483" y="799340"/>
                  </a:lnTo>
                  <a:lnTo>
                    <a:pt x="2365674" y="846218"/>
                  </a:lnTo>
                  <a:lnTo>
                    <a:pt x="2362938" y="892995"/>
                  </a:lnTo>
                  <a:lnTo>
                    <a:pt x="2359281" y="939659"/>
                  </a:lnTo>
                  <a:lnTo>
                    <a:pt x="2354706" y="986194"/>
                  </a:lnTo>
                  <a:lnTo>
                    <a:pt x="2349219" y="1032589"/>
                  </a:lnTo>
                  <a:lnTo>
                    <a:pt x="2342823" y="1078830"/>
                  </a:lnTo>
                  <a:lnTo>
                    <a:pt x="2335523" y="1124903"/>
                  </a:lnTo>
                  <a:lnTo>
                    <a:pt x="2327323" y="1170794"/>
                  </a:lnTo>
                  <a:lnTo>
                    <a:pt x="2318228" y="1216491"/>
                  </a:lnTo>
                  <a:lnTo>
                    <a:pt x="2308242" y="1261980"/>
                  </a:lnTo>
                  <a:lnTo>
                    <a:pt x="2297368" y="1307247"/>
                  </a:lnTo>
                  <a:lnTo>
                    <a:pt x="2285613" y="1352280"/>
                  </a:lnTo>
                  <a:lnTo>
                    <a:pt x="2272979" y="1397064"/>
                  </a:lnTo>
                  <a:lnTo>
                    <a:pt x="2259472" y="1441587"/>
                  </a:lnTo>
                  <a:lnTo>
                    <a:pt x="2245095" y="1485835"/>
                  </a:lnTo>
                  <a:lnTo>
                    <a:pt x="2229854" y="1529794"/>
                  </a:lnTo>
                  <a:lnTo>
                    <a:pt x="2213752" y="1573451"/>
                  </a:lnTo>
                  <a:lnTo>
                    <a:pt x="2196794" y="1616793"/>
                  </a:lnTo>
                  <a:lnTo>
                    <a:pt x="2178984" y="1659806"/>
                  </a:lnTo>
                  <a:lnTo>
                    <a:pt x="2160326" y="1702477"/>
                  </a:lnTo>
                  <a:lnTo>
                    <a:pt x="2140825" y="1744792"/>
                  </a:lnTo>
                  <a:lnTo>
                    <a:pt x="2120486" y="1786739"/>
                  </a:lnTo>
                  <a:lnTo>
                    <a:pt x="2099312" y="1828303"/>
                  </a:lnTo>
                  <a:lnTo>
                    <a:pt x="2077308" y="1869471"/>
                  </a:lnTo>
                  <a:lnTo>
                    <a:pt x="2054478" y="1910230"/>
                  </a:lnTo>
                  <a:lnTo>
                    <a:pt x="2030828" y="1950566"/>
                  </a:lnTo>
                  <a:lnTo>
                    <a:pt x="2006360" y="1990467"/>
                  </a:lnTo>
                  <a:lnTo>
                    <a:pt x="1981079" y="2029918"/>
                  </a:lnTo>
                  <a:lnTo>
                    <a:pt x="1954990" y="2068906"/>
                  </a:lnTo>
                  <a:lnTo>
                    <a:pt x="1928098" y="2107417"/>
                  </a:lnTo>
                  <a:lnTo>
                    <a:pt x="1900406" y="2145440"/>
                  </a:lnTo>
                  <a:lnTo>
                    <a:pt x="1871918" y="2182959"/>
                  </a:lnTo>
                  <a:lnTo>
                    <a:pt x="1842640" y="2219961"/>
                  </a:lnTo>
                  <a:lnTo>
                    <a:pt x="1812576" y="2256433"/>
                  </a:lnTo>
                  <a:lnTo>
                    <a:pt x="1781729" y="2292363"/>
                  </a:lnTo>
                  <a:lnTo>
                    <a:pt x="1750105" y="2327735"/>
                  </a:lnTo>
                  <a:lnTo>
                    <a:pt x="1717707" y="2362537"/>
                  </a:lnTo>
                  <a:lnTo>
                    <a:pt x="1684540" y="2396756"/>
                  </a:lnTo>
                  <a:lnTo>
                    <a:pt x="1650609" y="2430377"/>
                  </a:lnTo>
                  <a:lnTo>
                    <a:pt x="1615918" y="2463389"/>
                  </a:lnTo>
                  <a:lnTo>
                    <a:pt x="1580470" y="2495776"/>
                  </a:lnTo>
                  <a:lnTo>
                    <a:pt x="1544271" y="2527526"/>
                  </a:lnTo>
                  <a:lnTo>
                    <a:pt x="1507325" y="2558626"/>
                  </a:lnTo>
                  <a:lnTo>
                    <a:pt x="1469636" y="2589061"/>
                  </a:lnTo>
                  <a:lnTo>
                    <a:pt x="1431208" y="2618819"/>
                  </a:lnTo>
                  <a:lnTo>
                    <a:pt x="1392047" y="2647886"/>
                  </a:lnTo>
                  <a:lnTo>
                    <a:pt x="0" y="731900"/>
                  </a:lnTo>
                  <a:lnTo>
                    <a:pt x="2252345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47157" y="4083761"/>
            <a:ext cx="1237615" cy="8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>
              <a:lnSpc>
                <a:spcPct val="127499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2- Ordenar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cada</a:t>
            </a:r>
            <a:r>
              <a:rPr sz="16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cosa</a:t>
            </a:r>
            <a:endParaRPr sz="1600">
              <a:latin typeface="Calibri"/>
              <a:cs typeface="Calibri"/>
            </a:endParaRPr>
          </a:p>
          <a:p>
            <a:pPr marL="27305">
              <a:lnSpc>
                <a:spcPts val="175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tenga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su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lugar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73602" y="4285234"/>
            <a:ext cx="2797175" cy="2381250"/>
            <a:chOff x="3173602" y="4285234"/>
            <a:chExt cx="2797175" cy="2381250"/>
          </a:xfrm>
        </p:grpSpPr>
        <p:sp>
          <p:nvSpPr>
            <p:cNvPr id="12" name="object 12"/>
            <p:cNvSpPr/>
            <p:nvPr/>
          </p:nvSpPr>
          <p:spPr>
            <a:xfrm>
              <a:off x="3179952" y="4291584"/>
              <a:ext cx="2784475" cy="2368550"/>
            </a:xfrm>
            <a:custGeom>
              <a:avLst/>
              <a:gdLst/>
              <a:ahLst/>
              <a:cxnLst/>
              <a:rect l="l" t="t" r="r" b="b"/>
              <a:pathLst>
                <a:path w="2784475" h="2368550">
                  <a:moveTo>
                    <a:pt x="1392047" y="0"/>
                  </a:moveTo>
                  <a:lnTo>
                    <a:pt x="0" y="1915998"/>
                  </a:lnTo>
                  <a:lnTo>
                    <a:pt x="39747" y="1944259"/>
                  </a:lnTo>
                  <a:lnTo>
                    <a:pt x="79924" y="1971609"/>
                  </a:lnTo>
                  <a:lnTo>
                    <a:pt x="120517" y="1998048"/>
                  </a:lnTo>
                  <a:lnTo>
                    <a:pt x="161512" y="2023574"/>
                  </a:lnTo>
                  <a:lnTo>
                    <a:pt x="202895" y="2048189"/>
                  </a:lnTo>
                  <a:lnTo>
                    <a:pt x="244652" y="2071893"/>
                  </a:lnTo>
                  <a:lnTo>
                    <a:pt x="286768" y="2094684"/>
                  </a:lnTo>
                  <a:lnTo>
                    <a:pt x="329230" y="2116564"/>
                  </a:lnTo>
                  <a:lnTo>
                    <a:pt x="372024" y="2137533"/>
                  </a:lnTo>
                  <a:lnTo>
                    <a:pt x="415134" y="2157589"/>
                  </a:lnTo>
                  <a:lnTo>
                    <a:pt x="458548" y="2176734"/>
                  </a:lnTo>
                  <a:lnTo>
                    <a:pt x="502251" y="2194968"/>
                  </a:lnTo>
                  <a:lnTo>
                    <a:pt x="546229" y="2212289"/>
                  </a:lnTo>
                  <a:lnTo>
                    <a:pt x="590468" y="2228699"/>
                  </a:lnTo>
                  <a:lnTo>
                    <a:pt x="634954" y="2244197"/>
                  </a:lnTo>
                  <a:lnTo>
                    <a:pt x="679673" y="2258784"/>
                  </a:lnTo>
                  <a:lnTo>
                    <a:pt x="724610" y="2272459"/>
                  </a:lnTo>
                  <a:lnTo>
                    <a:pt x="769751" y="2285222"/>
                  </a:lnTo>
                  <a:lnTo>
                    <a:pt x="815083" y="2297074"/>
                  </a:lnTo>
                  <a:lnTo>
                    <a:pt x="860592" y="2308014"/>
                  </a:lnTo>
                  <a:lnTo>
                    <a:pt x="906262" y="2318042"/>
                  </a:lnTo>
                  <a:lnTo>
                    <a:pt x="952081" y="2327159"/>
                  </a:lnTo>
                  <a:lnTo>
                    <a:pt x="998033" y="2335364"/>
                  </a:lnTo>
                  <a:lnTo>
                    <a:pt x="1044106" y="2342657"/>
                  </a:lnTo>
                  <a:lnTo>
                    <a:pt x="1090284" y="2349039"/>
                  </a:lnTo>
                  <a:lnTo>
                    <a:pt x="1136554" y="2354509"/>
                  </a:lnTo>
                  <a:lnTo>
                    <a:pt x="1182901" y="2359067"/>
                  </a:lnTo>
                  <a:lnTo>
                    <a:pt x="1229312" y="2362714"/>
                  </a:lnTo>
                  <a:lnTo>
                    <a:pt x="1275772" y="2365449"/>
                  </a:lnTo>
                  <a:lnTo>
                    <a:pt x="1322268" y="2367272"/>
                  </a:lnTo>
                  <a:lnTo>
                    <a:pt x="1368785" y="2368184"/>
                  </a:lnTo>
                  <a:lnTo>
                    <a:pt x="1415308" y="2368184"/>
                  </a:lnTo>
                  <a:lnTo>
                    <a:pt x="1461825" y="2367272"/>
                  </a:lnTo>
                  <a:lnTo>
                    <a:pt x="1508321" y="2365449"/>
                  </a:lnTo>
                  <a:lnTo>
                    <a:pt x="1554781" y="2362714"/>
                  </a:lnTo>
                  <a:lnTo>
                    <a:pt x="1601192" y="2359067"/>
                  </a:lnTo>
                  <a:lnTo>
                    <a:pt x="1647539" y="2354509"/>
                  </a:lnTo>
                  <a:lnTo>
                    <a:pt x="1693809" y="2349039"/>
                  </a:lnTo>
                  <a:lnTo>
                    <a:pt x="1739987" y="2342657"/>
                  </a:lnTo>
                  <a:lnTo>
                    <a:pt x="1786060" y="2335364"/>
                  </a:lnTo>
                  <a:lnTo>
                    <a:pt x="1832012" y="2327159"/>
                  </a:lnTo>
                  <a:lnTo>
                    <a:pt x="1877831" y="2318042"/>
                  </a:lnTo>
                  <a:lnTo>
                    <a:pt x="1923501" y="2308014"/>
                  </a:lnTo>
                  <a:lnTo>
                    <a:pt x="1969010" y="2297074"/>
                  </a:lnTo>
                  <a:lnTo>
                    <a:pt x="2014342" y="2285222"/>
                  </a:lnTo>
                  <a:lnTo>
                    <a:pt x="2059483" y="2272459"/>
                  </a:lnTo>
                  <a:lnTo>
                    <a:pt x="2104420" y="2258784"/>
                  </a:lnTo>
                  <a:lnTo>
                    <a:pt x="2149139" y="2244197"/>
                  </a:lnTo>
                  <a:lnTo>
                    <a:pt x="2193625" y="2228699"/>
                  </a:lnTo>
                  <a:lnTo>
                    <a:pt x="2237864" y="2212289"/>
                  </a:lnTo>
                  <a:lnTo>
                    <a:pt x="2281842" y="2194968"/>
                  </a:lnTo>
                  <a:lnTo>
                    <a:pt x="2325545" y="2176734"/>
                  </a:lnTo>
                  <a:lnTo>
                    <a:pt x="2368959" y="2157589"/>
                  </a:lnTo>
                  <a:lnTo>
                    <a:pt x="2412069" y="2137533"/>
                  </a:lnTo>
                  <a:lnTo>
                    <a:pt x="2454863" y="2116564"/>
                  </a:lnTo>
                  <a:lnTo>
                    <a:pt x="2497325" y="2094684"/>
                  </a:lnTo>
                  <a:lnTo>
                    <a:pt x="2539441" y="2071893"/>
                  </a:lnTo>
                  <a:lnTo>
                    <a:pt x="2581198" y="2048189"/>
                  </a:lnTo>
                  <a:lnTo>
                    <a:pt x="2622581" y="2023574"/>
                  </a:lnTo>
                  <a:lnTo>
                    <a:pt x="2663576" y="1998048"/>
                  </a:lnTo>
                  <a:lnTo>
                    <a:pt x="2704169" y="1971609"/>
                  </a:lnTo>
                  <a:lnTo>
                    <a:pt x="2744346" y="1944259"/>
                  </a:lnTo>
                  <a:lnTo>
                    <a:pt x="2784094" y="1915998"/>
                  </a:lnTo>
                  <a:lnTo>
                    <a:pt x="1392047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9952" y="4291584"/>
              <a:ext cx="2784475" cy="2368550"/>
            </a:xfrm>
            <a:custGeom>
              <a:avLst/>
              <a:gdLst/>
              <a:ahLst/>
              <a:cxnLst/>
              <a:rect l="l" t="t" r="r" b="b"/>
              <a:pathLst>
                <a:path w="2784475" h="2368550">
                  <a:moveTo>
                    <a:pt x="2784094" y="1915998"/>
                  </a:moveTo>
                  <a:lnTo>
                    <a:pt x="2744346" y="1944259"/>
                  </a:lnTo>
                  <a:lnTo>
                    <a:pt x="2704169" y="1971609"/>
                  </a:lnTo>
                  <a:lnTo>
                    <a:pt x="2663576" y="1998048"/>
                  </a:lnTo>
                  <a:lnTo>
                    <a:pt x="2622581" y="2023574"/>
                  </a:lnTo>
                  <a:lnTo>
                    <a:pt x="2581198" y="2048189"/>
                  </a:lnTo>
                  <a:lnTo>
                    <a:pt x="2539441" y="2071893"/>
                  </a:lnTo>
                  <a:lnTo>
                    <a:pt x="2497325" y="2094684"/>
                  </a:lnTo>
                  <a:lnTo>
                    <a:pt x="2454863" y="2116564"/>
                  </a:lnTo>
                  <a:lnTo>
                    <a:pt x="2412069" y="2137533"/>
                  </a:lnTo>
                  <a:lnTo>
                    <a:pt x="2368959" y="2157589"/>
                  </a:lnTo>
                  <a:lnTo>
                    <a:pt x="2325545" y="2176734"/>
                  </a:lnTo>
                  <a:lnTo>
                    <a:pt x="2281842" y="2194968"/>
                  </a:lnTo>
                  <a:lnTo>
                    <a:pt x="2237864" y="2212289"/>
                  </a:lnTo>
                  <a:lnTo>
                    <a:pt x="2193625" y="2228699"/>
                  </a:lnTo>
                  <a:lnTo>
                    <a:pt x="2149139" y="2244197"/>
                  </a:lnTo>
                  <a:lnTo>
                    <a:pt x="2104420" y="2258784"/>
                  </a:lnTo>
                  <a:lnTo>
                    <a:pt x="2059483" y="2272459"/>
                  </a:lnTo>
                  <a:lnTo>
                    <a:pt x="2014342" y="2285222"/>
                  </a:lnTo>
                  <a:lnTo>
                    <a:pt x="1969010" y="2297074"/>
                  </a:lnTo>
                  <a:lnTo>
                    <a:pt x="1923501" y="2308014"/>
                  </a:lnTo>
                  <a:lnTo>
                    <a:pt x="1877831" y="2318042"/>
                  </a:lnTo>
                  <a:lnTo>
                    <a:pt x="1832012" y="2327159"/>
                  </a:lnTo>
                  <a:lnTo>
                    <a:pt x="1786060" y="2335364"/>
                  </a:lnTo>
                  <a:lnTo>
                    <a:pt x="1739987" y="2342657"/>
                  </a:lnTo>
                  <a:lnTo>
                    <a:pt x="1693809" y="2349039"/>
                  </a:lnTo>
                  <a:lnTo>
                    <a:pt x="1647539" y="2354509"/>
                  </a:lnTo>
                  <a:lnTo>
                    <a:pt x="1601192" y="2359067"/>
                  </a:lnTo>
                  <a:lnTo>
                    <a:pt x="1554781" y="2362714"/>
                  </a:lnTo>
                  <a:lnTo>
                    <a:pt x="1508321" y="2365449"/>
                  </a:lnTo>
                  <a:lnTo>
                    <a:pt x="1461825" y="2367272"/>
                  </a:lnTo>
                  <a:lnTo>
                    <a:pt x="1415308" y="2368184"/>
                  </a:lnTo>
                  <a:lnTo>
                    <a:pt x="1368785" y="2368184"/>
                  </a:lnTo>
                  <a:lnTo>
                    <a:pt x="1322268" y="2367272"/>
                  </a:lnTo>
                  <a:lnTo>
                    <a:pt x="1275772" y="2365449"/>
                  </a:lnTo>
                  <a:lnTo>
                    <a:pt x="1229312" y="2362714"/>
                  </a:lnTo>
                  <a:lnTo>
                    <a:pt x="1182901" y="2359067"/>
                  </a:lnTo>
                  <a:lnTo>
                    <a:pt x="1136554" y="2354509"/>
                  </a:lnTo>
                  <a:lnTo>
                    <a:pt x="1090284" y="2349039"/>
                  </a:lnTo>
                  <a:lnTo>
                    <a:pt x="1044106" y="2342657"/>
                  </a:lnTo>
                  <a:lnTo>
                    <a:pt x="998033" y="2335364"/>
                  </a:lnTo>
                  <a:lnTo>
                    <a:pt x="952081" y="2327159"/>
                  </a:lnTo>
                  <a:lnTo>
                    <a:pt x="906262" y="2318042"/>
                  </a:lnTo>
                  <a:lnTo>
                    <a:pt x="860592" y="2308014"/>
                  </a:lnTo>
                  <a:lnTo>
                    <a:pt x="815083" y="2297074"/>
                  </a:lnTo>
                  <a:lnTo>
                    <a:pt x="769751" y="2285222"/>
                  </a:lnTo>
                  <a:lnTo>
                    <a:pt x="724610" y="2272459"/>
                  </a:lnTo>
                  <a:lnTo>
                    <a:pt x="679673" y="2258784"/>
                  </a:lnTo>
                  <a:lnTo>
                    <a:pt x="634954" y="2244197"/>
                  </a:lnTo>
                  <a:lnTo>
                    <a:pt x="590468" y="2228699"/>
                  </a:lnTo>
                  <a:lnTo>
                    <a:pt x="546229" y="2212289"/>
                  </a:lnTo>
                  <a:lnTo>
                    <a:pt x="502251" y="2194968"/>
                  </a:lnTo>
                  <a:lnTo>
                    <a:pt x="458548" y="2176734"/>
                  </a:lnTo>
                  <a:lnTo>
                    <a:pt x="415134" y="2157589"/>
                  </a:lnTo>
                  <a:lnTo>
                    <a:pt x="372024" y="2137533"/>
                  </a:lnTo>
                  <a:lnTo>
                    <a:pt x="329230" y="2116564"/>
                  </a:lnTo>
                  <a:lnTo>
                    <a:pt x="286768" y="2094684"/>
                  </a:lnTo>
                  <a:lnTo>
                    <a:pt x="244652" y="2071893"/>
                  </a:lnTo>
                  <a:lnTo>
                    <a:pt x="202895" y="2048189"/>
                  </a:lnTo>
                  <a:lnTo>
                    <a:pt x="161512" y="2023574"/>
                  </a:lnTo>
                  <a:lnTo>
                    <a:pt x="120517" y="1998048"/>
                  </a:lnTo>
                  <a:lnTo>
                    <a:pt x="79924" y="1971609"/>
                  </a:lnTo>
                  <a:lnTo>
                    <a:pt x="39747" y="1944259"/>
                  </a:lnTo>
                  <a:lnTo>
                    <a:pt x="0" y="1915998"/>
                  </a:lnTo>
                  <a:lnTo>
                    <a:pt x="1392047" y="0"/>
                  </a:lnTo>
                  <a:lnTo>
                    <a:pt x="2784094" y="19159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04234" y="5381345"/>
            <a:ext cx="1336040" cy="8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315">
              <a:lnSpc>
                <a:spcPct val="127499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3- </a:t>
            </a:r>
            <a:r>
              <a:rPr sz="1600" b="1" spc="-5" dirty="0">
                <a:latin typeface="Calibri"/>
                <a:cs typeface="Calibri"/>
              </a:rPr>
              <a:t>Limpiar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Área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trabajo</a:t>
            </a:r>
            <a:endParaRPr sz="1600">
              <a:latin typeface="Calibri"/>
              <a:cs typeface="Calibri"/>
            </a:endParaRPr>
          </a:p>
          <a:p>
            <a:pPr marL="405765">
              <a:lnSpc>
                <a:spcPts val="1750"/>
              </a:lnSpc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limpia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90607" y="3477133"/>
            <a:ext cx="2381250" cy="2660650"/>
            <a:chOff x="2090607" y="3477133"/>
            <a:chExt cx="2381250" cy="2660650"/>
          </a:xfrm>
        </p:grpSpPr>
        <p:sp>
          <p:nvSpPr>
            <p:cNvPr id="16" name="object 16"/>
            <p:cNvSpPr/>
            <p:nvPr/>
          </p:nvSpPr>
          <p:spPr>
            <a:xfrm>
              <a:off x="2096957" y="3483483"/>
              <a:ext cx="2368550" cy="2647950"/>
            </a:xfrm>
            <a:custGeom>
              <a:avLst/>
              <a:gdLst/>
              <a:ahLst/>
              <a:cxnLst/>
              <a:rect l="l" t="t" r="r" b="b"/>
              <a:pathLst>
                <a:path w="2368550" h="2647950">
                  <a:moveTo>
                    <a:pt x="116017" y="0"/>
                  </a:moveTo>
                  <a:lnTo>
                    <a:pt x="101418" y="46538"/>
                  </a:lnTo>
                  <a:lnTo>
                    <a:pt x="87819" y="93203"/>
                  </a:lnTo>
                  <a:lnTo>
                    <a:pt x="75215" y="139982"/>
                  </a:lnTo>
                  <a:lnTo>
                    <a:pt x="63603" y="186862"/>
                  </a:lnTo>
                  <a:lnTo>
                    <a:pt x="52978" y="233829"/>
                  </a:lnTo>
                  <a:lnTo>
                    <a:pt x="43336" y="280869"/>
                  </a:lnTo>
                  <a:lnTo>
                    <a:pt x="34672" y="327970"/>
                  </a:lnTo>
                  <a:lnTo>
                    <a:pt x="26981" y="375117"/>
                  </a:lnTo>
                  <a:lnTo>
                    <a:pt x="20261" y="422298"/>
                  </a:lnTo>
                  <a:lnTo>
                    <a:pt x="14506" y="469499"/>
                  </a:lnTo>
                  <a:lnTo>
                    <a:pt x="9711" y="516707"/>
                  </a:lnTo>
                  <a:lnTo>
                    <a:pt x="5873" y="563908"/>
                  </a:lnTo>
                  <a:lnTo>
                    <a:pt x="2988" y="611088"/>
                  </a:lnTo>
                  <a:lnTo>
                    <a:pt x="1050" y="658235"/>
                  </a:lnTo>
                  <a:lnTo>
                    <a:pt x="55" y="705335"/>
                  </a:lnTo>
                  <a:lnTo>
                    <a:pt x="0" y="752374"/>
                  </a:lnTo>
                  <a:lnTo>
                    <a:pt x="879" y="799340"/>
                  </a:lnTo>
                  <a:lnTo>
                    <a:pt x="2688" y="846218"/>
                  </a:lnTo>
                  <a:lnTo>
                    <a:pt x="5424" y="892996"/>
                  </a:lnTo>
                  <a:lnTo>
                    <a:pt x="9081" y="939659"/>
                  </a:lnTo>
                  <a:lnTo>
                    <a:pt x="13655" y="986195"/>
                  </a:lnTo>
                  <a:lnTo>
                    <a:pt x="19143" y="1032590"/>
                  </a:lnTo>
                  <a:lnTo>
                    <a:pt x="25539" y="1078830"/>
                  </a:lnTo>
                  <a:lnTo>
                    <a:pt x="32839" y="1124903"/>
                  </a:lnTo>
                  <a:lnTo>
                    <a:pt x="41039" y="1170795"/>
                  </a:lnTo>
                  <a:lnTo>
                    <a:pt x="50134" y="1216492"/>
                  </a:lnTo>
                  <a:lnTo>
                    <a:pt x="60120" y="1261981"/>
                  </a:lnTo>
                  <a:lnTo>
                    <a:pt x="70994" y="1307248"/>
                  </a:lnTo>
                  <a:lnTo>
                    <a:pt x="82749" y="1352281"/>
                  </a:lnTo>
                  <a:lnTo>
                    <a:pt x="95383" y="1397066"/>
                  </a:lnTo>
                  <a:lnTo>
                    <a:pt x="108890" y="1441588"/>
                  </a:lnTo>
                  <a:lnTo>
                    <a:pt x="123266" y="1485836"/>
                  </a:lnTo>
                  <a:lnTo>
                    <a:pt x="138508" y="1529795"/>
                  </a:lnTo>
                  <a:lnTo>
                    <a:pt x="154610" y="1573453"/>
                  </a:lnTo>
                  <a:lnTo>
                    <a:pt x="171568" y="1616795"/>
                  </a:lnTo>
                  <a:lnTo>
                    <a:pt x="189378" y="1659808"/>
                  </a:lnTo>
                  <a:lnTo>
                    <a:pt x="208036" y="1702479"/>
                  </a:lnTo>
                  <a:lnTo>
                    <a:pt x="227537" y="1744795"/>
                  </a:lnTo>
                  <a:lnTo>
                    <a:pt x="247876" y="1786742"/>
                  </a:lnTo>
                  <a:lnTo>
                    <a:pt x="269050" y="1828306"/>
                  </a:lnTo>
                  <a:lnTo>
                    <a:pt x="291054" y="1869474"/>
                  </a:lnTo>
                  <a:lnTo>
                    <a:pt x="313883" y="1910234"/>
                  </a:lnTo>
                  <a:lnTo>
                    <a:pt x="337534" y="1950570"/>
                  </a:lnTo>
                  <a:lnTo>
                    <a:pt x="362002" y="1990471"/>
                  </a:lnTo>
                  <a:lnTo>
                    <a:pt x="387283" y="2029922"/>
                  </a:lnTo>
                  <a:lnTo>
                    <a:pt x="413372" y="2068911"/>
                  </a:lnTo>
                  <a:lnTo>
                    <a:pt x="440264" y="2107423"/>
                  </a:lnTo>
                  <a:lnTo>
                    <a:pt x="467956" y="2145445"/>
                  </a:lnTo>
                  <a:lnTo>
                    <a:pt x="496444" y="2182964"/>
                  </a:lnTo>
                  <a:lnTo>
                    <a:pt x="525722" y="2219967"/>
                  </a:lnTo>
                  <a:lnTo>
                    <a:pt x="555786" y="2256440"/>
                  </a:lnTo>
                  <a:lnTo>
                    <a:pt x="586633" y="2292370"/>
                  </a:lnTo>
                  <a:lnTo>
                    <a:pt x="618257" y="2327743"/>
                  </a:lnTo>
                  <a:lnTo>
                    <a:pt x="650655" y="2362545"/>
                  </a:lnTo>
                  <a:lnTo>
                    <a:pt x="683822" y="2396764"/>
                  </a:lnTo>
                  <a:lnTo>
                    <a:pt x="717753" y="2430386"/>
                  </a:lnTo>
                  <a:lnTo>
                    <a:pt x="752444" y="2463398"/>
                  </a:lnTo>
                  <a:lnTo>
                    <a:pt x="787892" y="2495786"/>
                  </a:lnTo>
                  <a:lnTo>
                    <a:pt x="824091" y="2527537"/>
                  </a:lnTo>
                  <a:lnTo>
                    <a:pt x="861037" y="2558637"/>
                  </a:lnTo>
                  <a:lnTo>
                    <a:pt x="898726" y="2589073"/>
                  </a:lnTo>
                  <a:lnTo>
                    <a:pt x="937154" y="2618831"/>
                  </a:lnTo>
                  <a:lnTo>
                    <a:pt x="976315" y="2647899"/>
                  </a:lnTo>
                  <a:lnTo>
                    <a:pt x="2368362" y="731900"/>
                  </a:lnTo>
                  <a:lnTo>
                    <a:pt x="116017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96957" y="3483483"/>
              <a:ext cx="2368550" cy="2647950"/>
            </a:xfrm>
            <a:custGeom>
              <a:avLst/>
              <a:gdLst/>
              <a:ahLst/>
              <a:cxnLst/>
              <a:rect l="l" t="t" r="r" b="b"/>
              <a:pathLst>
                <a:path w="2368550" h="2647950">
                  <a:moveTo>
                    <a:pt x="976315" y="2647899"/>
                  </a:moveTo>
                  <a:lnTo>
                    <a:pt x="937154" y="2618831"/>
                  </a:lnTo>
                  <a:lnTo>
                    <a:pt x="898726" y="2589073"/>
                  </a:lnTo>
                  <a:lnTo>
                    <a:pt x="861037" y="2558637"/>
                  </a:lnTo>
                  <a:lnTo>
                    <a:pt x="824091" y="2527537"/>
                  </a:lnTo>
                  <a:lnTo>
                    <a:pt x="787892" y="2495786"/>
                  </a:lnTo>
                  <a:lnTo>
                    <a:pt x="752444" y="2463398"/>
                  </a:lnTo>
                  <a:lnTo>
                    <a:pt x="717753" y="2430386"/>
                  </a:lnTo>
                  <a:lnTo>
                    <a:pt x="683822" y="2396764"/>
                  </a:lnTo>
                  <a:lnTo>
                    <a:pt x="650655" y="2362545"/>
                  </a:lnTo>
                  <a:lnTo>
                    <a:pt x="618257" y="2327743"/>
                  </a:lnTo>
                  <a:lnTo>
                    <a:pt x="586633" y="2292370"/>
                  </a:lnTo>
                  <a:lnTo>
                    <a:pt x="555786" y="2256440"/>
                  </a:lnTo>
                  <a:lnTo>
                    <a:pt x="525722" y="2219967"/>
                  </a:lnTo>
                  <a:lnTo>
                    <a:pt x="496444" y="2182964"/>
                  </a:lnTo>
                  <a:lnTo>
                    <a:pt x="467956" y="2145445"/>
                  </a:lnTo>
                  <a:lnTo>
                    <a:pt x="440264" y="2107423"/>
                  </a:lnTo>
                  <a:lnTo>
                    <a:pt x="413372" y="2068911"/>
                  </a:lnTo>
                  <a:lnTo>
                    <a:pt x="387283" y="2029922"/>
                  </a:lnTo>
                  <a:lnTo>
                    <a:pt x="362002" y="1990471"/>
                  </a:lnTo>
                  <a:lnTo>
                    <a:pt x="337534" y="1950570"/>
                  </a:lnTo>
                  <a:lnTo>
                    <a:pt x="313883" y="1910234"/>
                  </a:lnTo>
                  <a:lnTo>
                    <a:pt x="291054" y="1869474"/>
                  </a:lnTo>
                  <a:lnTo>
                    <a:pt x="269050" y="1828306"/>
                  </a:lnTo>
                  <a:lnTo>
                    <a:pt x="247876" y="1786742"/>
                  </a:lnTo>
                  <a:lnTo>
                    <a:pt x="227537" y="1744795"/>
                  </a:lnTo>
                  <a:lnTo>
                    <a:pt x="208036" y="1702479"/>
                  </a:lnTo>
                  <a:lnTo>
                    <a:pt x="189378" y="1659808"/>
                  </a:lnTo>
                  <a:lnTo>
                    <a:pt x="171568" y="1616795"/>
                  </a:lnTo>
                  <a:lnTo>
                    <a:pt x="154610" y="1573453"/>
                  </a:lnTo>
                  <a:lnTo>
                    <a:pt x="138508" y="1529795"/>
                  </a:lnTo>
                  <a:lnTo>
                    <a:pt x="123266" y="1485836"/>
                  </a:lnTo>
                  <a:lnTo>
                    <a:pt x="108890" y="1441588"/>
                  </a:lnTo>
                  <a:lnTo>
                    <a:pt x="95383" y="1397066"/>
                  </a:lnTo>
                  <a:lnTo>
                    <a:pt x="82749" y="1352281"/>
                  </a:lnTo>
                  <a:lnTo>
                    <a:pt x="70994" y="1307248"/>
                  </a:lnTo>
                  <a:lnTo>
                    <a:pt x="60120" y="1261981"/>
                  </a:lnTo>
                  <a:lnTo>
                    <a:pt x="50134" y="1216492"/>
                  </a:lnTo>
                  <a:lnTo>
                    <a:pt x="41039" y="1170795"/>
                  </a:lnTo>
                  <a:lnTo>
                    <a:pt x="32839" y="1124903"/>
                  </a:lnTo>
                  <a:lnTo>
                    <a:pt x="25539" y="1078830"/>
                  </a:lnTo>
                  <a:lnTo>
                    <a:pt x="19143" y="1032590"/>
                  </a:lnTo>
                  <a:lnTo>
                    <a:pt x="13655" y="986195"/>
                  </a:lnTo>
                  <a:lnTo>
                    <a:pt x="9081" y="939659"/>
                  </a:lnTo>
                  <a:lnTo>
                    <a:pt x="5424" y="892996"/>
                  </a:lnTo>
                  <a:lnTo>
                    <a:pt x="2688" y="846218"/>
                  </a:lnTo>
                  <a:lnTo>
                    <a:pt x="879" y="799340"/>
                  </a:lnTo>
                  <a:lnTo>
                    <a:pt x="0" y="752374"/>
                  </a:lnTo>
                  <a:lnTo>
                    <a:pt x="55" y="705335"/>
                  </a:lnTo>
                  <a:lnTo>
                    <a:pt x="1050" y="658235"/>
                  </a:lnTo>
                  <a:lnTo>
                    <a:pt x="2988" y="611088"/>
                  </a:lnTo>
                  <a:lnTo>
                    <a:pt x="5873" y="563908"/>
                  </a:lnTo>
                  <a:lnTo>
                    <a:pt x="9711" y="516707"/>
                  </a:lnTo>
                  <a:lnTo>
                    <a:pt x="14506" y="469499"/>
                  </a:lnTo>
                  <a:lnTo>
                    <a:pt x="20261" y="422298"/>
                  </a:lnTo>
                  <a:lnTo>
                    <a:pt x="26981" y="375117"/>
                  </a:lnTo>
                  <a:lnTo>
                    <a:pt x="34672" y="327970"/>
                  </a:lnTo>
                  <a:lnTo>
                    <a:pt x="43336" y="280869"/>
                  </a:lnTo>
                  <a:lnTo>
                    <a:pt x="52978" y="233829"/>
                  </a:lnTo>
                  <a:lnTo>
                    <a:pt x="63603" y="186862"/>
                  </a:lnTo>
                  <a:lnTo>
                    <a:pt x="75215" y="139982"/>
                  </a:lnTo>
                  <a:lnTo>
                    <a:pt x="87819" y="93203"/>
                  </a:lnTo>
                  <a:lnTo>
                    <a:pt x="101418" y="46538"/>
                  </a:lnTo>
                  <a:lnTo>
                    <a:pt x="116017" y="0"/>
                  </a:lnTo>
                  <a:lnTo>
                    <a:pt x="2368362" y="731900"/>
                  </a:lnTo>
                  <a:lnTo>
                    <a:pt x="976315" y="264789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84298" y="3971404"/>
            <a:ext cx="1390650" cy="109664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1600" b="1" dirty="0">
                <a:latin typeface="Calibri"/>
                <a:cs typeface="Calibri"/>
              </a:rPr>
              <a:t>4-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Estandarizar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91900"/>
              </a:lnSpc>
              <a:spcBef>
                <a:spcPts val="685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Cada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objeto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con </a:t>
            </a:r>
            <a:r>
              <a:rPr sz="1600" b="1" spc="-3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su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lugar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marcado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46502" y="1716023"/>
            <a:ext cx="2265045" cy="2380615"/>
            <a:chOff x="2246502" y="1716023"/>
            <a:chExt cx="2265045" cy="2380615"/>
          </a:xfrm>
        </p:grpSpPr>
        <p:sp>
          <p:nvSpPr>
            <p:cNvPr id="20" name="object 20"/>
            <p:cNvSpPr/>
            <p:nvPr/>
          </p:nvSpPr>
          <p:spPr>
            <a:xfrm>
              <a:off x="2252598" y="1722119"/>
              <a:ext cx="2252345" cy="2368550"/>
            </a:xfrm>
            <a:custGeom>
              <a:avLst/>
              <a:gdLst/>
              <a:ahLst/>
              <a:cxnLst/>
              <a:rect l="l" t="t" r="r" b="b"/>
              <a:pathLst>
                <a:path w="2252345" h="2368550">
                  <a:moveTo>
                    <a:pt x="2252345" y="0"/>
                  </a:moveTo>
                  <a:lnTo>
                    <a:pt x="2203576" y="497"/>
                  </a:lnTo>
                  <a:lnTo>
                    <a:pt x="2154995" y="1986"/>
                  </a:lnTo>
                  <a:lnTo>
                    <a:pt x="2106614" y="4456"/>
                  </a:lnTo>
                  <a:lnTo>
                    <a:pt x="2058443" y="7901"/>
                  </a:lnTo>
                  <a:lnTo>
                    <a:pt x="2010494" y="12311"/>
                  </a:lnTo>
                  <a:lnTo>
                    <a:pt x="1962779" y="17678"/>
                  </a:lnTo>
                  <a:lnTo>
                    <a:pt x="1915309" y="23994"/>
                  </a:lnTo>
                  <a:lnTo>
                    <a:pt x="1868095" y="31251"/>
                  </a:lnTo>
                  <a:lnTo>
                    <a:pt x="1821148" y="39440"/>
                  </a:lnTo>
                  <a:lnTo>
                    <a:pt x="1774481" y="48554"/>
                  </a:lnTo>
                  <a:lnTo>
                    <a:pt x="1728105" y="58583"/>
                  </a:lnTo>
                  <a:lnTo>
                    <a:pt x="1682030" y="69519"/>
                  </a:lnTo>
                  <a:lnTo>
                    <a:pt x="1636269" y="81355"/>
                  </a:lnTo>
                  <a:lnTo>
                    <a:pt x="1590833" y="94082"/>
                  </a:lnTo>
                  <a:lnTo>
                    <a:pt x="1545733" y="107691"/>
                  </a:lnTo>
                  <a:lnTo>
                    <a:pt x="1500980" y="122175"/>
                  </a:lnTo>
                  <a:lnTo>
                    <a:pt x="1456587" y="137525"/>
                  </a:lnTo>
                  <a:lnTo>
                    <a:pt x="1412563" y="153732"/>
                  </a:lnTo>
                  <a:lnTo>
                    <a:pt x="1368922" y="170789"/>
                  </a:lnTo>
                  <a:lnTo>
                    <a:pt x="1325674" y="188688"/>
                  </a:lnTo>
                  <a:lnTo>
                    <a:pt x="1282831" y="207419"/>
                  </a:lnTo>
                  <a:lnTo>
                    <a:pt x="1240404" y="226974"/>
                  </a:lnTo>
                  <a:lnTo>
                    <a:pt x="1198405" y="247346"/>
                  </a:lnTo>
                  <a:lnTo>
                    <a:pt x="1156844" y="268526"/>
                  </a:lnTo>
                  <a:lnTo>
                    <a:pt x="1115734" y="290506"/>
                  </a:lnTo>
                  <a:lnTo>
                    <a:pt x="1075085" y="313277"/>
                  </a:lnTo>
                  <a:lnTo>
                    <a:pt x="1034910" y="336831"/>
                  </a:lnTo>
                  <a:lnTo>
                    <a:pt x="995219" y="361160"/>
                  </a:lnTo>
                  <a:lnTo>
                    <a:pt x="956024" y="386256"/>
                  </a:lnTo>
                  <a:lnTo>
                    <a:pt x="917336" y="412110"/>
                  </a:lnTo>
                  <a:lnTo>
                    <a:pt x="879168" y="438714"/>
                  </a:lnTo>
                  <a:lnTo>
                    <a:pt x="841529" y="466059"/>
                  </a:lnTo>
                  <a:lnTo>
                    <a:pt x="804433" y="494138"/>
                  </a:lnTo>
                  <a:lnTo>
                    <a:pt x="767889" y="522942"/>
                  </a:lnTo>
                  <a:lnTo>
                    <a:pt x="731910" y="552463"/>
                  </a:lnTo>
                  <a:lnTo>
                    <a:pt x="696506" y="582692"/>
                  </a:lnTo>
                  <a:lnTo>
                    <a:pt x="661690" y="613621"/>
                  </a:lnTo>
                  <a:lnTo>
                    <a:pt x="627473" y="645243"/>
                  </a:lnTo>
                  <a:lnTo>
                    <a:pt x="593866" y="677548"/>
                  </a:lnTo>
                  <a:lnTo>
                    <a:pt x="560880" y="710528"/>
                  </a:lnTo>
                  <a:lnTo>
                    <a:pt x="528527" y="744175"/>
                  </a:lnTo>
                  <a:lnTo>
                    <a:pt x="496819" y="778481"/>
                  </a:lnTo>
                  <a:lnTo>
                    <a:pt x="465766" y="813438"/>
                  </a:lnTo>
                  <a:lnTo>
                    <a:pt x="435381" y="849037"/>
                  </a:lnTo>
                  <a:lnTo>
                    <a:pt x="405674" y="885269"/>
                  </a:lnTo>
                  <a:lnTo>
                    <a:pt x="376657" y="922127"/>
                  </a:lnTo>
                  <a:lnTo>
                    <a:pt x="348341" y="959603"/>
                  </a:lnTo>
                  <a:lnTo>
                    <a:pt x="320739" y="997687"/>
                  </a:lnTo>
                  <a:lnTo>
                    <a:pt x="293860" y="1036372"/>
                  </a:lnTo>
                  <a:lnTo>
                    <a:pt x="267718" y="1075650"/>
                  </a:lnTo>
                  <a:lnTo>
                    <a:pt x="242322" y="1115512"/>
                  </a:lnTo>
                  <a:lnTo>
                    <a:pt x="217685" y="1155949"/>
                  </a:lnTo>
                  <a:lnTo>
                    <a:pt x="193818" y="1196954"/>
                  </a:lnTo>
                  <a:lnTo>
                    <a:pt x="170732" y="1238518"/>
                  </a:lnTo>
                  <a:lnTo>
                    <a:pt x="148438" y="1280634"/>
                  </a:lnTo>
                  <a:lnTo>
                    <a:pt x="126949" y="1323291"/>
                  </a:lnTo>
                  <a:lnTo>
                    <a:pt x="106276" y="1366484"/>
                  </a:lnTo>
                  <a:lnTo>
                    <a:pt x="86429" y="1410202"/>
                  </a:lnTo>
                  <a:lnTo>
                    <a:pt x="67421" y="1454438"/>
                  </a:lnTo>
                  <a:lnTo>
                    <a:pt x="49262" y="1499184"/>
                  </a:lnTo>
                  <a:lnTo>
                    <a:pt x="31965" y="1544430"/>
                  </a:lnTo>
                  <a:lnTo>
                    <a:pt x="15540" y="1590170"/>
                  </a:lnTo>
                  <a:lnTo>
                    <a:pt x="0" y="1636394"/>
                  </a:lnTo>
                  <a:lnTo>
                    <a:pt x="2252345" y="2368296"/>
                  </a:lnTo>
                  <a:lnTo>
                    <a:pt x="2252345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2598" y="1722119"/>
              <a:ext cx="2252345" cy="2368550"/>
            </a:xfrm>
            <a:custGeom>
              <a:avLst/>
              <a:gdLst/>
              <a:ahLst/>
              <a:cxnLst/>
              <a:rect l="l" t="t" r="r" b="b"/>
              <a:pathLst>
                <a:path w="2252345" h="2368550">
                  <a:moveTo>
                    <a:pt x="0" y="1636394"/>
                  </a:moveTo>
                  <a:lnTo>
                    <a:pt x="15540" y="1590170"/>
                  </a:lnTo>
                  <a:lnTo>
                    <a:pt x="31965" y="1544430"/>
                  </a:lnTo>
                  <a:lnTo>
                    <a:pt x="49262" y="1499184"/>
                  </a:lnTo>
                  <a:lnTo>
                    <a:pt x="67421" y="1454438"/>
                  </a:lnTo>
                  <a:lnTo>
                    <a:pt x="86429" y="1410202"/>
                  </a:lnTo>
                  <a:lnTo>
                    <a:pt x="106276" y="1366484"/>
                  </a:lnTo>
                  <a:lnTo>
                    <a:pt x="126949" y="1323291"/>
                  </a:lnTo>
                  <a:lnTo>
                    <a:pt x="148438" y="1280634"/>
                  </a:lnTo>
                  <a:lnTo>
                    <a:pt x="170732" y="1238518"/>
                  </a:lnTo>
                  <a:lnTo>
                    <a:pt x="193818" y="1196954"/>
                  </a:lnTo>
                  <a:lnTo>
                    <a:pt x="217685" y="1155949"/>
                  </a:lnTo>
                  <a:lnTo>
                    <a:pt x="242322" y="1115512"/>
                  </a:lnTo>
                  <a:lnTo>
                    <a:pt x="267718" y="1075650"/>
                  </a:lnTo>
                  <a:lnTo>
                    <a:pt x="293860" y="1036372"/>
                  </a:lnTo>
                  <a:lnTo>
                    <a:pt x="320739" y="997687"/>
                  </a:lnTo>
                  <a:lnTo>
                    <a:pt x="348341" y="959603"/>
                  </a:lnTo>
                  <a:lnTo>
                    <a:pt x="376657" y="922127"/>
                  </a:lnTo>
                  <a:lnTo>
                    <a:pt x="405674" y="885269"/>
                  </a:lnTo>
                  <a:lnTo>
                    <a:pt x="435381" y="849037"/>
                  </a:lnTo>
                  <a:lnTo>
                    <a:pt x="465766" y="813438"/>
                  </a:lnTo>
                  <a:lnTo>
                    <a:pt x="496819" y="778481"/>
                  </a:lnTo>
                  <a:lnTo>
                    <a:pt x="528527" y="744175"/>
                  </a:lnTo>
                  <a:lnTo>
                    <a:pt x="560880" y="710528"/>
                  </a:lnTo>
                  <a:lnTo>
                    <a:pt x="593866" y="677548"/>
                  </a:lnTo>
                  <a:lnTo>
                    <a:pt x="627473" y="645243"/>
                  </a:lnTo>
                  <a:lnTo>
                    <a:pt x="661690" y="613621"/>
                  </a:lnTo>
                  <a:lnTo>
                    <a:pt x="696506" y="582692"/>
                  </a:lnTo>
                  <a:lnTo>
                    <a:pt x="731910" y="552463"/>
                  </a:lnTo>
                  <a:lnTo>
                    <a:pt x="767889" y="522942"/>
                  </a:lnTo>
                  <a:lnTo>
                    <a:pt x="804433" y="494138"/>
                  </a:lnTo>
                  <a:lnTo>
                    <a:pt x="841529" y="466059"/>
                  </a:lnTo>
                  <a:lnTo>
                    <a:pt x="879168" y="438714"/>
                  </a:lnTo>
                  <a:lnTo>
                    <a:pt x="917336" y="412110"/>
                  </a:lnTo>
                  <a:lnTo>
                    <a:pt x="956024" y="386256"/>
                  </a:lnTo>
                  <a:lnTo>
                    <a:pt x="995219" y="361160"/>
                  </a:lnTo>
                  <a:lnTo>
                    <a:pt x="1034910" y="336831"/>
                  </a:lnTo>
                  <a:lnTo>
                    <a:pt x="1075085" y="313277"/>
                  </a:lnTo>
                  <a:lnTo>
                    <a:pt x="1115734" y="290506"/>
                  </a:lnTo>
                  <a:lnTo>
                    <a:pt x="1156844" y="268526"/>
                  </a:lnTo>
                  <a:lnTo>
                    <a:pt x="1198405" y="247346"/>
                  </a:lnTo>
                  <a:lnTo>
                    <a:pt x="1240404" y="226974"/>
                  </a:lnTo>
                  <a:lnTo>
                    <a:pt x="1282831" y="207419"/>
                  </a:lnTo>
                  <a:lnTo>
                    <a:pt x="1325674" y="188688"/>
                  </a:lnTo>
                  <a:lnTo>
                    <a:pt x="1368922" y="170789"/>
                  </a:lnTo>
                  <a:lnTo>
                    <a:pt x="1412563" y="153732"/>
                  </a:lnTo>
                  <a:lnTo>
                    <a:pt x="1456587" y="137525"/>
                  </a:lnTo>
                  <a:lnTo>
                    <a:pt x="1500980" y="122175"/>
                  </a:lnTo>
                  <a:lnTo>
                    <a:pt x="1545733" y="107691"/>
                  </a:lnTo>
                  <a:lnTo>
                    <a:pt x="1590833" y="94082"/>
                  </a:lnTo>
                  <a:lnTo>
                    <a:pt x="1636269" y="81355"/>
                  </a:lnTo>
                  <a:lnTo>
                    <a:pt x="1682030" y="69519"/>
                  </a:lnTo>
                  <a:lnTo>
                    <a:pt x="1728105" y="58583"/>
                  </a:lnTo>
                  <a:lnTo>
                    <a:pt x="1774481" y="48554"/>
                  </a:lnTo>
                  <a:lnTo>
                    <a:pt x="1821148" y="39440"/>
                  </a:lnTo>
                  <a:lnTo>
                    <a:pt x="1868095" y="31251"/>
                  </a:lnTo>
                  <a:lnTo>
                    <a:pt x="1915309" y="23994"/>
                  </a:lnTo>
                  <a:lnTo>
                    <a:pt x="1962779" y="17678"/>
                  </a:lnTo>
                  <a:lnTo>
                    <a:pt x="2010494" y="12311"/>
                  </a:lnTo>
                  <a:lnTo>
                    <a:pt x="2058443" y="7901"/>
                  </a:lnTo>
                  <a:lnTo>
                    <a:pt x="2106614" y="4456"/>
                  </a:lnTo>
                  <a:lnTo>
                    <a:pt x="2154995" y="1986"/>
                  </a:lnTo>
                  <a:lnTo>
                    <a:pt x="2203576" y="497"/>
                  </a:lnTo>
                  <a:lnTo>
                    <a:pt x="2252345" y="0"/>
                  </a:lnTo>
                  <a:lnTo>
                    <a:pt x="2252345" y="2368296"/>
                  </a:lnTo>
                  <a:lnTo>
                    <a:pt x="0" y="163639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51123" y="2532731"/>
            <a:ext cx="979169" cy="8699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600" b="1" dirty="0">
                <a:latin typeface="Calibri"/>
                <a:cs typeface="Calibri"/>
              </a:rPr>
              <a:t>5-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Sostener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ts val="1835"/>
              </a:lnSpc>
              <a:spcBef>
                <a:spcPts val="53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Seguir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ts val="1835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mejorando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75789" y="1437132"/>
            <a:ext cx="5283835" cy="5338445"/>
            <a:chOff x="1875789" y="1437132"/>
            <a:chExt cx="5283835" cy="5338445"/>
          </a:xfrm>
        </p:grpSpPr>
        <p:sp>
          <p:nvSpPr>
            <p:cNvPr id="24" name="object 24"/>
            <p:cNvSpPr/>
            <p:nvPr/>
          </p:nvSpPr>
          <p:spPr>
            <a:xfrm>
              <a:off x="6045707" y="3448811"/>
              <a:ext cx="1113790" cy="2780030"/>
            </a:xfrm>
            <a:custGeom>
              <a:avLst/>
              <a:gdLst/>
              <a:ahLst/>
              <a:cxnLst/>
              <a:rect l="l" t="t" r="r" b="b"/>
              <a:pathLst>
                <a:path w="1113790" h="2780029">
                  <a:moveTo>
                    <a:pt x="992123" y="0"/>
                  </a:moveTo>
                  <a:lnTo>
                    <a:pt x="734694" y="83692"/>
                  </a:lnTo>
                  <a:lnTo>
                    <a:pt x="749462" y="130920"/>
                  </a:lnTo>
                  <a:lnTo>
                    <a:pt x="763128" y="178304"/>
                  </a:lnTo>
                  <a:lnTo>
                    <a:pt x="775699" y="225829"/>
                  </a:lnTo>
                  <a:lnTo>
                    <a:pt x="787177" y="273478"/>
                  </a:lnTo>
                  <a:lnTo>
                    <a:pt x="797569" y="321234"/>
                  </a:lnTo>
                  <a:lnTo>
                    <a:pt x="806878" y="369080"/>
                  </a:lnTo>
                  <a:lnTo>
                    <a:pt x="815108" y="417001"/>
                  </a:lnTo>
                  <a:lnTo>
                    <a:pt x="822265" y="464979"/>
                  </a:lnTo>
                  <a:lnTo>
                    <a:pt x="828352" y="512997"/>
                  </a:lnTo>
                  <a:lnTo>
                    <a:pt x="833375" y="561040"/>
                  </a:lnTo>
                  <a:lnTo>
                    <a:pt x="837337" y="609091"/>
                  </a:lnTo>
                  <a:lnTo>
                    <a:pt x="840243" y="657133"/>
                  </a:lnTo>
                  <a:lnTo>
                    <a:pt x="842098" y="705149"/>
                  </a:lnTo>
                  <a:lnTo>
                    <a:pt x="842907" y="753123"/>
                  </a:lnTo>
                  <a:lnTo>
                    <a:pt x="842672" y="801038"/>
                  </a:lnTo>
                  <a:lnTo>
                    <a:pt x="841400" y="848878"/>
                  </a:lnTo>
                  <a:lnTo>
                    <a:pt x="839095" y="896626"/>
                  </a:lnTo>
                  <a:lnTo>
                    <a:pt x="835760" y="944265"/>
                  </a:lnTo>
                  <a:lnTo>
                    <a:pt x="831402" y="991779"/>
                  </a:lnTo>
                  <a:lnTo>
                    <a:pt x="826023" y="1039151"/>
                  </a:lnTo>
                  <a:lnTo>
                    <a:pt x="819628" y="1086365"/>
                  </a:lnTo>
                  <a:lnTo>
                    <a:pt x="812223" y="1133405"/>
                  </a:lnTo>
                  <a:lnTo>
                    <a:pt x="803811" y="1180252"/>
                  </a:lnTo>
                  <a:lnTo>
                    <a:pt x="794397" y="1226892"/>
                  </a:lnTo>
                  <a:lnTo>
                    <a:pt x="783986" y="1273306"/>
                  </a:lnTo>
                  <a:lnTo>
                    <a:pt x="772581" y="1319479"/>
                  </a:lnTo>
                  <a:lnTo>
                    <a:pt x="760188" y="1365395"/>
                  </a:lnTo>
                  <a:lnTo>
                    <a:pt x="746811" y="1411036"/>
                  </a:lnTo>
                  <a:lnTo>
                    <a:pt x="732454" y="1456385"/>
                  </a:lnTo>
                  <a:lnTo>
                    <a:pt x="717122" y="1501427"/>
                  </a:lnTo>
                  <a:lnTo>
                    <a:pt x="700820" y="1546145"/>
                  </a:lnTo>
                  <a:lnTo>
                    <a:pt x="683551" y="1590522"/>
                  </a:lnTo>
                  <a:lnTo>
                    <a:pt x="665320" y="1634541"/>
                  </a:lnTo>
                  <a:lnTo>
                    <a:pt x="646133" y="1678186"/>
                  </a:lnTo>
                  <a:lnTo>
                    <a:pt x="625992" y="1721440"/>
                  </a:lnTo>
                  <a:lnTo>
                    <a:pt x="604904" y="1764287"/>
                  </a:lnTo>
                  <a:lnTo>
                    <a:pt x="582872" y="1806710"/>
                  </a:lnTo>
                  <a:lnTo>
                    <a:pt x="559900" y="1848693"/>
                  </a:lnTo>
                  <a:lnTo>
                    <a:pt x="535994" y="1890218"/>
                  </a:lnTo>
                  <a:lnTo>
                    <a:pt x="511157" y="1931270"/>
                  </a:lnTo>
                  <a:lnTo>
                    <a:pt x="485394" y="1971832"/>
                  </a:lnTo>
                  <a:lnTo>
                    <a:pt x="458711" y="2011886"/>
                  </a:lnTo>
                  <a:lnTo>
                    <a:pt x="431110" y="2051417"/>
                  </a:lnTo>
                  <a:lnTo>
                    <a:pt x="402597" y="2090408"/>
                  </a:lnTo>
                  <a:lnTo>
                    <a:pt x="373176" y="2128842"/>
                  </a:lnTo>
                  <a:lnTo>
                    <a:pt x="342852" y="2166703"/>
                  </a:lnTo>
                  <a:lnTo>
                    <a:pt x="311629" y="2203974"/>
                  </a:lnTo>
                  <a:lnTo>
                    <a:pt x="279511" y="2240638"/>
                  </a:lnTo>
                  <a:lnTo>
                    <a:pt x="246503" y="2276680"/>
                  </a:lnTo>
                  <a:lnTo>
                    <a:pt x="212610" y="2312081"/>
                  </a:lnTo>
                  <a:lnTo>
                    <a:pt x="177836" y="2346827"/>
                  </a:lnTo>
                  <a:lnTo>
                    <a:pt x="142186" y="2380899"/>
                  </a:lnTo>
                  <a:lnTo>
                    <a:pt x="105663" y="2414282"/>
                  </a:lnTo>
                  <a:lnTo>
                    <a:pt x="0" y="2268867"/>
                  </a:lnTo>
                  <a:lnTo>
                    <a:pt x="11302" y="2664002"/>
                  </a:lnTo>
                  <a:lnTo>
                    <a:pt x="371093" y="2779687"/>
                  </a:lnTo>
                  <a:lnTo>
                    <a:pt x="265429" y="2634221"/>
                  </a:lnTo>
                  <a:lnTo>
                    <a:pt x="302427" y="2601228"/>
                  </a:lnTo>
                  <a:lnTo>
                    <a:pt x="338650" y="2567609"/>
                  </a:lnTo>
                  <a:lnTo>
                    <a:pt x="374097" y="2533380"/>
                  </a:lnTo>
                  <a:lnTo>
                    <a:pt x="408764" y="2498552"/>
                  </a:lnTo>
                  <a:lnTo>
                    <a:pt x="442646" y="2463138"/>
                  </a:lnTo>
                  <a:lnTo>
                    <a:pt x="475740" y="2427153"/>
                  </a:lnTo>
                  <a:lnTo>
                    <a:pt x="508043" y="2390609"/>
                  </a:lnTo>
                  <a:lnTo>
                    <a:pt x="539551" y="2353519"/>
                  </a:lnTo>
                  <a:lnTo>
                    <a:pt x="570260" y="2315896"/>
                  </a:lnTo>
                  <a:lnTo>
                    <a:pt x="600167" y="2277755"/>
                  </a:lnTo>
                  <a:lnTo>
                    <a:pt x="629268" y="2239107"/>
                  </a:lnTo>
                  <a:lnTo>
                    <a:pt x="657559" y="2199966"/>
                  </a:lnTo>
                  <a:lnTo>
                    <a:pt x="685037" y="2160346"/>
                  </a:lnTo>
                  <a:lnTo>
                    <a:pt x="711698" y="2120259"/>
                  </a:lnTo>
                  <a:lnTo>
                    <a:pt x="737538" y="2079718"/>
                  </a:lnTo>
                  <a:lnTo>
                    <a:pt x="762554" y="2038738"/>
                  </a:lnTo>
                  <a:lnTo>
                    <a:pt x="786743" y="1997330"/>
                  </a:lnTo>
                  <a:lnTo>
                    <a:pt x="810100" y="1955509"/>
                  </a:lnTo>
                  <a:lnTo>
                    <a:pt x="832622" y="1913287"/>
                  </a:lnTo>
                  <a:lnTo>
                    <a:pt x="854305" y="1870678"/>
                  </a:lnTo>
                  <a:lnTo>
                    <a:pt x="875146" y="1827694"/>
                  </a:lnTo>
                  <a:lnTo>
                    <a:pt x="895141" y="1784349"/>
                  </a:lnTo>
                  <a:lnTo>
                    <a:pt x="914286" y="1740657"/>
                  </a:lnTo>
                  <a:lnTo>
                    <a:pt x="932578" y="1696629"/>
                  </a:lnTo>
                  <a:lnTo>
                    <a:pt x="950013" y="1652281"/>
                  </a:lnTo>
                  <a:lnTo>
                    <a:pt x="966587" y="1607624"/>
                  </a:lnTo>
                  <a:lnTo>
                    <a:pt x="982298" y="1562671"/>
                  </a:lnTo>
                  <a:lnTo>
                    <a:pt x="997140" y="1517437"/>
                  </a:lnTo>
                  <a:lnTo>
                    <a:pt x="1011111" y="1471935"/>
                  </a:lnTo>
                  <a:lnTo>
                    <a:pt x="1024207" y="1426176"/>
                  </a:lnTo>
                  <a:lnTo>
                    <a:pt x="1036424" y="1380175"/>
                  </a:lnTo>
                  <a:lnTo>
                    <a:pt x="1047759" y="1333945"/>
                  </a:lnTo>
                  <a:lnTo>
                    <a:pt x="1058208" y="1287500"/>
                  </a:lnTo>
                  <a:lnTo>
                    <a:pt x="1067767" y="1240851"/>
                  </a:lnTo>
                  <a:lnTo>
                    <a:pt x="1076433" y="1194012"/>
                  </a:lnTo>
                  <a:lnTo>
                    <a:pt x="1084202" y="1146998"/>
                  </a:lnTo>
                  <a:lnTo>
                    <a:pt x="1091070" y="1099820"/>
                  </a:lnTo>
                  <a:lnTo>
                    <a:pt x="1097034" y="1052492"/>
                  </a:lnTo>
                  <a:lnTo>
                    <a:pt x="1102090" y="1005027"/>
                  </a:lnTo>
                  <a:lnTo>
                    <a:pt x="1106235" y="957438"/>
                  </a:lnTo>
                  <a:lnTo>
                    <a:pt x="1109465" y="909739"/>
                  </a:lnTo>
                  <a:lnTo>
                    <a:pt x="1111776" y="861942"/>
                  </a:lnTo>
                  <a:lnTo>
                    <a:pt x="1113165" y="814062"/>
                  </a:lnTo>
                  <a:lnTo>
                    <a:pt x="1113627" y="766110"/>
                  </a:lnTo>
                  <a:lnTo>
                    <a:pt x="1113160" y="718101"/>
                  </a:lnTo>
                  <a:lnTo>
                    <a:pt x="1111760" y="670047"/>
                  </a:lnTo>
                  <a:lnTo>
                    <a:pt x="1109423" y="621962"/>
                  </a:lnTo>
                  <a:lnTo>
                    <a:pt x="1106145" y="573859"/>
                  </a:lnTo>
                  <a:lnTo>
                    <a:pt x="1101923" y="525750"/>
                  </a:lnTo>
                  <a:lnTo>
                    <a:pt x="1096753" y="477650"/>
                  </a:lnTo>
                  <a:lnTo>
                    <a:pt x="1090632" y="429571"/>
                  </a:lnTo>
                  <a:lnTo>
                    <a:pt x="1083556" y="381527"/>
                  </a:lnTo>
                  <a:lnTo>
                    <a:pt x="1075520" y="333530"/>
                  </a:lnTo>
                  <a:lnTo>
                    <a:pt x="1066523" y="285595"/>
                  </a:lnTo>
                  <a:lnTo>
                    <a:pt x="1056559" y="237733"/>
                  </a:lnTo>
                  <a:lnTo>
                    <a:pt x="1045626" y="189959"/>
                  </a:lnTo>
                  <a:lnTo>
                    <a:pt x="1033719" y="142286"/>
                  </a:lnTo>
                  <a:lnTo>
                    <a:pt x="1020836" y="94726"/>
                  </a:lnTo>
                  <a:lnTo>
                    <a:pt x="1006972" y="47293"/>
                  </a:lnTo>
                  <a:lnTo>
                    <a:pt x="99212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2779" y="6058433"/>
              <a:ext cx="2838450" cy="716915"/>
            </a:xfrm>
            <a:custGeom>
              <a:avLst/>
              <a:gdLst/>
              <a:ahLst/>
              <a:cxnLst/>
              <a:rect l="l" t="t" r="r" b="b"/>
              <a:pathLst>
                <a:path w="2838450" h="716915">
                  <a:moveTo>
                    <a:pt x="372364" y="0"/>
                  </a:moveTo>
                  <a:lnTo>
                    <a:pt x="0" y="132676"/>
                  </a:lnTo>
                  <a:lnTo>
                    <a:pt x="1143" y="510768"/>
                  </a:lnTo>
                  <a:lnTo>
                    <a:pt x="106806" y="365315"/>
                  </a:lnTo>
                  <a:lnTo>
                    <a:pt x="149636" y="390347"/>
                  </a:lnTo>
                  <a:lnTo>
                    <a:pt x="192821" y="414449"/>
                  </a:lnTo>
                  <a:lnTo>
                    <a:pt x="236348" y="437622"/>
                  </a:lnTo>
                  <a:lnTo>
                    <a:pt x="280203" y="459865"/>
                  </a:lnTo>
                  <a:lnTo>
                    <a:pt x="324374" y="481181"/>
                  </a:lnTo>
                  <a:lnTo>
                    <a:pt x="368845" y="501569"/>
                  </a:lnTo>
                  <a:lnTo>
                    <a:pt x="413604" y="521030"/>
                  </a:lnTo>
                  <a:lnTo>
                    <a:pt x="458637" y="539564"/>
                  </a:lnTo>
                  <a:lnTo>
                    <a:pt x="503930" y="557173"/>
                  </a:lnTo>
                  <a:lnTo>
                    <a:pt x="549469" y="573857"/>
                  </a:lnTo>
                  <a:lnTo>
                    <a:pt x="595241" y="589616"/>
                  </a:lnTo>
                  <a:lnTo>
                    <a:pt x="641232" y="604451"/>
                  </a:lnTo>
                  <a:lnTo>
                    <a:pt x="687428" y="618363"/>
                  </a:lnTo>
                  <a:lnTo>
                    <a:pt x="733815" y="631352"/>
                  </a:lnTo>
                  <a:lnTo>
                    <a:pt x="780381" y="643419"/>
                  </a:lnTo>
                  <a:lnTo>
                    <a:pt x="827110" y="654565"/>
                  </a:lnTo>
                  <a:lnTo>
                    <a:pt x="873991" y="664790"/>
                  </a:lnTo>
                  <a:lnTo>
                    <a:pt x="921008" y="674095"/>
                  </a:lnTo>
                  <a:lnTo>
                    <a:pt x="968148" y="682480"/>
                  </a:lnTo>
                  <a:lnTo>
                    <a:pt x="1015397" y="689946"/>
                  </a:lnTo>
                  <a:lnTo>
                    <a:pt x="1062743" y="696494"/>
                  </a:lnTo>
                  <a:lnTo>
                    <a:pt x="1110170" y="702124"/>
                  </a:lnTo>
                  <a:lnTo>
                    <a:pt x="1157666" y="706837"/>
                  </a:lnTo>
                  <a:lnTo>
                    <a:pt x="1205216" y="710634"/>
                  </a:lnTo>
                  <a:lnTo>
                    <a:pt x="1252808" y="713515"/>
                  </a:lnTo>
                  <a:lnTo>
                    <a:pt x="1300426" y="715480"/>
                  </a:lnTo>
                  <a:lnTo>
                    <a:pt x="1348059" y="716531"/>
                  </a:lnTo>
                  <a:lnTo>
                    <a:pt x="1395691" y="716668"/>
                  </a:lnTo>
                  <a:lnTo>
                    <a:pt x="1443309" y="715891"/>
                  </a:lnTo>
                  <a:lnTo>
                    <a:pt x="1490900" y="714201"/>
                  </a:lnTo>
                  <a:lnTo>
                    <a:pt x="1538450" y="711600"/>
                  </a:lnTo>
                  <a:lnTo>
                    <a:pt x="1585945" y="708087"/>
                  </a:lnTo>
                  <a:lnTo>
                    <a:pt x="1633371" y="703663"/>
                  </a:lnTo>
                  <a:lnTo>
                    <a:pt x="1680715" y="698328"/>
                  </a:lnTo>
                  <a:lnTo>
                    <a:pt x="1727963" y="692084"/>
                  </a:lnTo>
                  <a:lnTo>
                    <a:pt x="1775102" y="684931"/>
                  </a:lnTo>
                  <a:lnTo>
                    <a:pt x="1822117" y="676869"/>
                  </a:lnTo>
                  <a:lnTo>
                    <a:pt x="1868995" y="667900"/>
                  </a:lnTo>
                  <a:lnTo>
                    <a:pt x="1915723" y="658023"/>
                  </a:lnTo>
                  <a:lnTo>
                    <a:pt x="1962286" y="647240"/>
                  </a:lnTo>
                  <a:lnTo>
                    <a:pt x="2008671" y="635551"/>
                  </a:lnTo>
                  <a:lnTo>
                    <a:pt x="2054864" y="622956"/>
                  </a:lnTo>
                  <a:lnTo>
                    <a:pt x="2100852" y="609457"/>
                  </a:lnTo>
                  <a:lnTo>
                    <a:pt x="2146621" y="595053"/>
                  </a:lnTo>
                  <a:lnTo>
                    <a:pt x="2192156" y="579746"/>
                  </a:lnTo>
                  <a:lnTo>
                    <a:pt x="2237446" y="563536"/>
                  </a:lnTo>
                  <a:lnTo>
                    <a:pt x="2282475" y="546424"/>
                  </a:lnTo>
                  <a:lnTo>
                    <a:pt x="2327230" y="528410"/>
                  </a:lnTo>
                  <a:lnTo>
                    <a:pt x="2371697" y="509495"/>
                  </a:lnTo>
                  <a:lnTo>
                    <a:pt x="2415863" y="489680"/>
                  </a:lnTo>
                  <a:lnTo>
                    <a:pt x="2459715" y="468964"/>
                  </a:lnTo>
                  <a:lnTo>
                    <a:pt x="2503237" y="447350"/>
                  </a:lnTo>
                  <a:lnTo>
                    <a:pt x="2546417" y="424837"/>
                  </a:lnTo>
                  <a:lnTo>
                    <a:pt x="2589241" y="401426"/>
                  </a:lnTo>
                  <a:lnTo>
                    <a:pt x="2631696" y="377118"/>
                  </a:lnTo>
                  <a:lnTo>
                    <a:pt x="2673766" y="351913"/>
                  </a:lnTo>
                  <a:lnTo>
                    <a:pt x="2715440" y="325812"/>
                  </a:lnTo>
                  <a:lnTo>
                    <a:pt x="2756703" y="298815"/>
                  </a:lnTo>
                  <a:lnTo>
                    <a:pt x="2797541" y="270923"/>
                  </a:lnTo>
                  <a:lnTo>
                    <a:pt x="2837942" y="242138"/>
                  </a:lnTo>
                  <a:lnTo>
                    <a:pt x="2678937" y="23215"/>
                  </a:lnTo>
                  <a:lnTo>
                    <a:pt x="2638567" y="51909"/>
                  </a:lnTo>
                  <a:lnTo>
                    <a:pt x="2597706" y="79602"/>
                  </a:lnTo>
                  <a:lnTo>
                    <a:pt x="2556372" y="106294"/>
                  </a:lnTo>
                  <a:lnTo>
                    <a:pt x="2514583" y="131985"/>
                  </a:lnTo>
                  <a:lnTo>
                    <a:pt x="2472355" y="156673"/>
                  </a:lnTo>
                  <a:lnTo>
                    <a:pt x="2429705" y="180357"/>
                  </a:lnTo>
                  <a:lnTo>
                    <a:pt x="2386652" y="203037"/>
                  </a:lnTo>
                  <a:lnTo>
                    <a:pt x="2343212" y="224711"/>
                  </a:lnTo>
                  <a:lnTo>
                    <a:pt x="2299402" y="245380"/>
                  </a:lnTo>
                  <a:lnTo>
                    <a:pt x="2255239" y="265041"/>
                  </a:lnTo>
                  <a:lnTo>
                    <a:pt x="2210741" y="283694"/>
                  </a:lnTo>
                  <a:lnTo>
                    <a:pt x="2165925" y="301338"/>
                  </a:lnTo>
                  <a:lnTo>
                    <a:pt x="2120808" y="317973"/>
                  </a:lnTo>
                  <a:lnTo>
                    <a:pt x="2075407" y="333597"/>
                  </a:lnTo>
                  <a:lnTo>
                    <a:pt x="2029739" y="348210"/>
                  </a:lnTo>
                  <a:lnTo>
                    <a:pt x="1983822" y="361811"/>
                  </a:lnTo>
                  <a:lnTo>
                    <a:pt x="1937673" y="374398"/>
                  </a:lnTo>
                  <a:lnTo>
                    <a:pt x="1891309" y="385971"/>
                  </a:lnTo>
                  <a:lnTo>
                    <a:pt x="1844748" y="396530"/>
                  </a:lnTo>
                  <a:lnTo>
                    <a:pt x="1798005" y="406072"/>
                  </a:lnTo>
                  <a:lnTo>
                    <a:pt x="1751099" y="414598"/>
                  </a:lnTo>
                  <a:lnTo>
                    <a:pt x="1704047" y="422106"/>
                  </a:lnTo>
                  <a:lnTo>
                    <a:pt x="1656866" y="428596"/>
                  </a:lnTo>
                  <a:lnTo>
                    <a:pt x="1609573" y="434067"/>
                  </a:lnTo>
                  <a:lnTo>
                    <a:pt x="1562185" y="438518"/>
                  </a:lnTo>
                  <a:lnTo>
                    <a:pt x="1514720" y="441947"/>
                  </a:lnTo>
                  <a:lnTo>
                    <a:pt x="1467194" y="444355"/>
                  </a:lnTo>
                  <a:lnTo>
                    <a:pt x="1419626" y="445740"/>
                  </a:lnTo>
                  <a:lnTo>
                    <a:pt x="1372032" y="446101"/>
                  </a:lnTo>
                  <a:lnTo>
                    <a:pt x="1324428" y="445438"/>
                  </a:lnTo>
                  <a:lnTo>
                    <a:pt x="1276834" y="443749"/>
                  </a:lnTo>
                  <a:lnTo>
                    <a:pt x="1229265" y="441034"/>
                  </a:lnTo>
                  <a:lnTo>
                    <a:pt x="1181739" y="437292"/>
                  </a:lnTo>
                  <a:lnTo>
                    <a:pt x="1134273" y="432522"/>
                  </a:lnTo>
                  <a:lnTo>
                    <a:pt x="1086884" y="426723"/>
                  </a:lnTo>
                  <a:lnTo>
                    <a:pt x="1039590" y="419895"/>
                  </a:lnTo>
                  <a:lnTo>
                    <a:pt x="992407" y="412035"/>
                  </a:lnTo>
                  <a:lnTo>
                    <a:pt x="945354" y="403145"/>
                  </a:lnTo>
                  <a:lnTo>
                    <a:pt x="898446" y="393222"/>
                  </a:lnTo>
                  <a:lnTo>
                    <a:pt x="851701" y="382265"/>
                  </a:lnTo>
                  <a:lnTo>
                    <a:pt x="805137" y="370275"/>
                  </a:lnTo>
                  <a:lnTo>
                    <a:pt x="758771" y="357250"/>
                  </a:lnTo>
                  <a:lnTo>
                    <a:pt x="712619" y="343189"/>
                  </a:lnTo>
                  <a:lnTo>
                    <a:pt x="666700" y="328091"/>
                  </a:lnTo>
                  <a:lnTo>
                    <a:pt x="621029" y="311955"/>
                  </a:lnTo>
                  <a:lnTo>
                    <a:pt x="575625" y="294781"/>
                  </a:lnTo>
                  <a:lnTo>
                    <a:pt x="530505" y="276568"/>
                  </a:lnTo>
                  <a:lnTo>
                    <a:pt x="485685" y="257315"/>
                  </a:lnTo>
                  <a:lnTo>
                    <a:pt x="441183" y="237020"/>
                  </a:lnTo>
                  <a:lnTo>
                    <a:pt x="397017" y="215684"/>
                  </a:lnTo>
                  <a:lnTo>
                    <a:pt x="353202" y="193305"/>
                  </a:lnTo>
                  <a:lnTo>
                    <a:pt x="309758" y="169882"/>
                  </a:lnTo>
                  <a:lnTo>
                    <a:pt x="266699" y="145414"/>
                  </a:lnTo>
                  <a:lnTo>
                    <a:pt x="3723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75789" y="3490595"/>
              <a:ext cx="1290955" cy="2731770"/>
            </a:xfrm>
            <a:custGeom>
              <a:avLst/>
              <a:gdLst/>
              <a:ahLst/>
              <a:cxnLst/>
              <a:rect l="l" t="t" r="r" b="b"/>
              <a:pathLst>
                <a:path w="1290955" h="2731770">
                  <a:moveTo>
                    <a:pt x="359156" y="0"/>
                  </a:moveTo>
                  <a:lnTo>
                    <a:pt x="0" y="117982"/>
                  </a:lnTo>
                  <a:lnTo>
                    <a:pt x="171069" y="173481"/>
                  </a:lnTo>
                  <a:lnTo>
                    <a:pt x="160530" y="221917"/>
                  </a:lnTo>
                  <a:lnTo>
                    <a:pt x="150985" y="270404"/>
                  </a:lnTo>
                  <a:lnTo>
                    <a:pt x="142428" y="318930"/>
                  </a:lnTo>
                  <a:lnTo>
                    <a:pt x="134854" y="367481"/>
                  </a:lnTo>
                  <a:lnTo>
                    <a:pt x="128259" y="416044"/>
                  </a:lnTo>
                  <a:lnTo>
                    <a:pt x="122638" y="464608"/>
                  </a:lnTo>
                  <a:lnTo>
                    <a:pt x="117985" y="513158"/>
                  </a:lnTo>
                  <a:lnTo>
                    <a:pt x="114297" y="561683"/>
                  </a:lnTo>
                  <a:lnTo>
                    <a:pt x="111568" y="610170"/>
                  </a:lnTo>
                  <a:lnTo>
                    <a:pt x="109793" y="658605"/>
                  </a:lnTo>
                  <a:lnTo>
                    <a:pt x="108968" y="706975"/>
                  </a:lnTo>
                  <a:lnTo>
                    <a:pt x="109088" y="755269"/>
                  </a:lnTo>
                  <a:lnTo>
                    <a:pt x="110148" y="803473"/>
                  </a:lnTo>
                  <a:lnTo>
                    <a:pt x="112144" y="851575"/>
                  </a:lnTo>
                  <a:lnTo>
                    <a:pt x="115069" y="899561"/>
                  </a:lnTo>
                  <a:lnTo>
                    <a:pt x="118921" y="947418"/>
                  </a:lnTo>
                  <a:lnTo>
                    <a:pt x="123693" y="995135"/>
                  </a:lnTo>
                  <a:lnTo>
                    <a:pt x="129381" y="1042698"/>
                  </a:lnTo>
                  <a:lnTo>
                    <a:pt x="135980" y="1090094"/>
                  </a:lnTo>
                  <a:lnTo>
                    <a:pt x="143486" y="1137311"/>
                  </a:lnTo>
                  <a:lnTo>
                    <a:pt x="151893" y="1184335"/>
                  </a:lnTo>
                  <a:lnTo>
                    <a:pt x="161197" y="1231154"/>
                  </a:lnTo>
                  <a:lnTo>
                    <a:pt x="171393" y="1277756"/>
                  </a:lnTo>
                  <a:lnTo>
                    <a:pt x="182476" y="1324126"/>
                  </a:lnTo>
                  <a:lnTo>
                    <a:pt x="194441" y="1370253"/>
                  </a:lnTo>
                  <a:lnTo>
                    <a:pt x="207284" y="1416124"/>
                  </a:lnTo>
                  <a:lnTo>
                    <a:pt x="221000" y="1461725"/>
                  </a:lnTo>
                  <a:lnTo>
                    <a:pt x="235583" y="1507045"/>
                  </a:lnTo>
                  <a:lnTo>
                    <a:pt x="251030" y="1552069"/>
                  </a:lnTo>
                  <a:lnTo>
                    <a:pt x="267334" y="1596786"/>
                  </a:lnTo>
                  <a:lnTo>
                    <a:pt x="284493" y="1641183"/>
                  </a:lnTo>
                  <a:lnTo>
                    <a:pt x="302499" y="1685246"/>
                  </a:lnTo>
                  <a:lnTo>
                    <a:pt x="321350" y="1728963"/>
                  </a:lnTo>
                  <a:lnTo>
                    <a:pt x="341040" y="1772322"/>
                  </a:lnTo>
                  <a:lnTo>
                    <a:pt x="361564" y="1815308"/>
                  </a:lnTo>
                  <a:lnTo>
                    <a:pt x="382917" y="1857911"/>
                  </a:lnTo>
                  <a:lnTo>
                    <a:pt x="405094" y="1900115"/>
                  </a:lnTo>
                  <a:lnTo>
                    <a:pt x="428092" y="1941910"/>
                  </a:lnTo>
                  <a:lnTo>
                    <a:pt x="451904" y="1983282"/>
                  </a:lnTo>
                  <a:lnTo>
                    <a:pt x="476527" y="2024218"/>
                  </a:lnTo>
                  <a:lnTo>
                    <a:pt x="501955" y="2064705"/>
                  </a:lnTo>
                  <a:lnTo>
                    <a:pt x="528183" y="2104731"/>
                  </a:lnTo>
                  <a:lnTo>
                    <a:pt x="555207" y="2144283"/>
                  </a:lnTo>
                  <a:lnTo>
                    <a:pt x="583022" y="2183348"/>
                  </a:lnTo>
                  <a:lnTo>
                    <a:pt x="611624" y="2221913"/>
                  </a:lnTo>
                  <a:lnTo>
                    <a:pt x="641006" y="2259965"/>
                  </a:lnTo>
                  <a:lnTo>
                    <a:pt x="671165" y="2297492"/>
                  </a:lnTo>
                  <a:lnTo>
                    <a:pt x="702095" y="2334480"/>
                  </a:lnTo>
                  <a:lnTo>
                    <a:pt x="733792" y="2370918"/>
                  </a:lnTo>
                  <a:lnTo>
                    <a:pt x="766252" y="2406791"/>
                  </a:lnTo>
                  <a:lnTo>
                    <a:pt x="799468" y="2442088"/>
                  </a:lnTo>
                  <a:lnTo>
                    <a:pt x="833437" y="2476795"/>
                  </a:lnTo>
                  <a:lnTo>
                    <a:pt x="868153" y="2510900"/>
                  </a:lnTo>
                  <a:lnTo>
                    <a:pt x="903613" y="2544390"/>
                  </a:lnTo>
                  <a:lnTo>
                    <a:pt x="939810" y="2577252"/>
                  </a:lnTo>
                  <a:lnTo>
                    <a:pt x="976740" y="2609473"/>
                  </a:lnTo>
                  <a:lnTo>
                    <a:pt x="1014399" y="2641041"/>
                  </a:lnTo>
                  <a:lnTo>
                    <a:pt x="1052781" y="2671942"/>
                  </a:lnTo>
                  <a:lnTo>
                    <a:pt x="1091882" y="2702163"/>
                  </a:lnTo>
                  <a:lnTo>
                    <a:pt x="1131697" y="2731693"/>
                  </a:lnTo>
                  <a:lnTo>
                    <a:pt x="1290701" y="2512745"/>
                  </a:lnTo>
                  <a:lnTo>
                    <a:pt x="1250992" y="2483222"/>
                  </a:lnTo>
                  <a:lnTo>
                    <a:pt x="1212082" y="2452924"/>
                  </a:lnTo>
                  <a:lnTo>
                    <a:pt x="1173976" y="2421868"/>
                  </a:lnTo>
                  <a:lnTo>
                    <a:pt x="1136680" y="2390070"/>
                  </a:lnTo>
                  <a:lnTo>
                    <a:pt x="1100201" y="2357547"/>
                  </a:lnTo>
                  <a:lnTo>
                    <a:pt x="1064545" y="2324313"/>
                  </a:lnTo>
                  <a:lnTo>
                    <a:pt x="1029718" y="2290386"/>
                  </a:lnTo>
                  <a:lnTo>
                    <a:pt x="995726" y="2255781"/>
                  </a:lnTo>
                  <a:lnTo>
                    <a:pt x="962575" y="2220515"/>
                  </a:lnTo>
                  <a:lnTo>
                    <a:pt x="930271" y="2184603"/>
                  </a:lnTo>
                  <a:lnTo>
                    <a:pt x="898820" y="2148061"/>
                  </a:lnTo>
                  <a:lnTo>
                    <a:pt x="868229" y="2110906"/>
                  </a:lnTo>
                  <a:lnTo>
                    <a:pt x="838504" y="2073154"/>
                  </a:lnTo>
                  <a:lnTo>
                    <a:pt x="809650" y="2034820"/>
                  </a:lnTo>
                  <a:lnTo>
                    <a:pt x="781675" y="1995921"/>
                  </a:lnTo>
                  <a:lnTo>
                    <a:pt x="754583" y="1956473"/>
                  </a:lnTo>
                  <a:lnTo>
                    <a:pt x="728381" y="1916491"/>
                  </a:lnTo>
                  <a:lnTo>
                    <a:pt x="703076" y="1875993"/>
                  </a:lnTo>
                  <a:lnTo>
                    <a:pt x="678673" y="1834993"/>
                  </a:lnTo>
                  <a:lnTo>
                    <a:pt x="655179" y="1793509"/>
                  </a:lnTo>
                  <a:lnTo>
                    <a:pt x="632599" y="1751555"/>
                  </a:lnTo>
                  <a:lnTo>
                    <a:pt x="610940" y="1709149"/>
                  </a:lnTo>
                  <a:lnTo>
                    <a:pt x="590208" y="1666306"/>
                  </a:lnTo>
                  <a:lnTo>
                    <a:pt x="570409" y="1623042"/>
                  </a:lnTo>
                  <a:lnTo>
                    <a:pt x="551549" y="1579374"/>
                  </a:lnTo>
                  <a:lnTo>
                    <a:pt x="533634" y="1535317"/>
                  </a:lnTo>
                  <a:lnTo>
                    <a:pt x="516671" y="1490887"/>
                  </a:lnTo>
                  <a:lnTo>
                    <a:pt x="500665" y="1446101"/>
                  </a:lnTo>
                  <a:lnTo>
                    <a:pt x="485623" y="1400974"/>
                  </a:lnTo>
                  <a:lnTo>
                    <a:pt x="471551" y="1355523"/>
                  </a:lnTo>
                  <a:lnTo>
                    <a:pt x="458455" y="1309764"/>
                  </a:lnTo>
                  <a:lnTo>
                    <a:pt x="446340" y="1263712"/>
                  </a:lnTo>
                  <a:lnTo>
                    <a:pt x="435214" y="1217384"/>
                  </a:lnTo>
                  <a:lnTo>
                    <a:pt x="425082" y="1170796"/>
                  </a:lnTo>
                  <a:lnTo>
                    <a:pt x="415951" y="1123964"/>
                  </a:lnTo>
                  <a:lnTo>
                    <a:pt x="407826" y="1076904"/>
                  </a:lnTo>
                  <a:lnTo>
                    <a:pt x="400714" y="1029632"/>
                  </a:lnTo>
                  <a:lnTo>
                    <a:pt x="394620" y="982164"/>
                  </a:lnTo>
                  <a:lnTo>
                    <a:pt x="389552" y="934516"/>
                  </a:lnTo>
                  <a:lnTo>
                    <a:pt x="385514" y="886705"/>
                  </a:lnTo>
                  <a:lnTo>
                    <a:pt x="382514" y="838745"/>
                  </a:lnTo>
                  <a:lnTo>
                    <a:pt x="380557" y="790654"/>
                  </a:lnTo>
                  <a:lnTo>
                    <a:pt x="379650" y="742448"/>
                  </a:lnTo>
                  <a:lnTo>
                    <a:pt x="379798" y="694142"/>
                  </a:lnTo>
                  <a:lnTo>
                    <a:pt x="381007" y="645752"/>
                  </a:lnTo>
                  <a:lnTo>
                    <a:pt x="383285" y="597295"/>
                  </a:lnTo>
                  <a:lnTo>
                    <a:pt x="386636" y="548786"/>
                  </a:lnTo>
                  <a:lnTo>
                    <a:pt x="391068" y="500242"/>
                  </a:lnTo>
                  <a:lnTo>
                    <a:pt x="396585" y="451679"/>
                  </a:lnTo>
                  <a:lnTo>
                    <a:pt x="403195" y="403113"/>
                  </a:lnTo>
                  <a:lnTo>
                    <a:pt x="410904" y="354560"/>
                  </a:lnTo>
                  <a:lnTo>
                    <a:pt x="419717" y="306035"/>
                  </a:lnTo>
                  <a:lnTo>
                    <a:pt x="429641" y="257555"/>
                  </a:lnTo>
                  <a:lnTo>
                    <a:pt x="600456" y="313054"/>
                  </a:lnTo>
                  <a:lnTo>
                    <a:pt x="359156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45664" y="1437132"/>
              <a:ext cx="2359025" cy="1969135"/>
            </a:xfrm>
            <a:custGeom>
              <a:avLst/>
              <a:gdLst/>
              <a:ahLst/>
              <a:cxnLst/>
              <a:rect l="l" t="t" r="r" b="b"/>
              <a:pathLst>
                <a:path w="2359025" h="1969135">
                  <a:moveTo>
                    <a:pt x="2135759" y="0"/>
                  </a:moveTo>
                  <a:lnTo>
                    <a:pt x="2135759" y="179831"/>
                  </a:lnTo>
                  <a:lnTo>
                    <a:pt x="2086443" y="184791"/>
                  </a:lnTo>
                  <a:lnTo>
                    <a:pt x="2037386" y="190711"/>
                  </a:lnTo>
                  <a:lnTo>
                    <a:pt x="1988598" y="197583"/>
                  </a:lnTo>
                  <a:lnTo>
                    <a:pt x="1940089" y="205398"/>
                  </a:lnTo>
                  <a:lnTo>
                    <a:pt x="1891871" y="214147"/>
                  </a:lnTo>
                  <a:lnTo>
                    <a:pt x="1843955" y="223823"/>
                  </a:lnTo>
                  <a:lnTo>
                    <a:pt x="1796349" y="234416"/>
                  </a:lnTo>
                  <a:lnTo>
                    <a:pt x="1749067" y="245919"/>
                  </a:lnTo>
                  <a:lnTo>
                    <a:pt x="1702118" y="258322"/>
                  </a:lnTo>
                  <a:lnTo>
                    <a:pt x="1655512" y="271617"/>
                  </a:lnTo>
                  <a:lnTo>
                    <a:pt x="1609261" y="285795"/>
                  </a:lnTo>
                  <a:lnTo>
                    <a:pt x="1563376" y="300848"/>
                  </a:lnTo>
                  <a:lnTo>
                    <a:pt x="1517866" y="316768"/>
                  </a:lnTo>
                  <a:lnTo>
                    <a:pt x="1472743" y="333545"/>
                  </a:lnTo>
                  <a:lnTo>
                    <a:pt x="1428017" y="351172"/>
                  </a:lnTo>
                  <a:lnTo>
                    <a:pt x="1383700" y="369640"/>
                  </a:lnTo>
                  <a:lnTo>
                    <a:pt x="1339801" y="388940"/>
                  </a:lnTo>
                  <a:lnTo>
                    <a:pt x="1296331" y="409064"/>
                  </a:lnTo>
                  <a:lnTo>
                    <a:pt x="1253302" y="430002"/>
                  </a:lnTo>
                  <a:lnTo>
                    <a:pt x="1210723" y="451748"/>
                  </a:lnTo>
                  <a:lnTo>
                    <a:pt x="1168606" y="474292"/>
                  </a:lnTo>
                  <a:lnTo>
                    <a:pt x="1126962" y="497625"/>
                  </a:lnTo>
                  <a:lnTo>
                    <a:pt x="1085800" y="521739"/>
                  </a:lnTo>
                  <a:lnTo>
                    <a:pt x="1045131" y="546626"/>
                  </a:lnTo>
                  <a:lnTo>
                    <a:pt x="1004967" y="572277"/>
                  </a:lnTo>
                  <a:lnTo>
                    <a:pt x="965318" y="598683"/>
                  </a:lnTo>
                  <a:lnTo>
                    <a:pt x="926195" y="625836"/>
                  </a:lnTo>
                  <a:lnTo>
                    <a:pt x="887608" y="653728"/>
                  </a:lnTo>
                  <a:lnTo>
                    <a:pt x="849567" y="682349"/>
                  </a:lnTo>
                  <a:lnTo>
                    <a:pt x="812085" y="711692"/>
                  </a:lnTo>
                  <a:lnTo>
                    <a:pt x="775171" y="741747"/>
                  </a:lnTo>
                  <a:lnTo>
                    <a:pt x="738836" y="772507"/>
                  </a:lnTo>
                  <a:lnTo>
                    <a:pt x="703092" y="803962"/>
                  </a:lnTo>
                  <a:lnTo>
                    <a:pt x="667947" y="836105"/>
                  </a:lnTo>
                  <a:lnTo>
                    <a:pt x="633414" y="868926"/>
                  </a:lnTo>
                  <a:lnTo>
                    <a:pt x="599502" y="902418"/>
                  </a:lnTo>
                  <a:lnTo>
                    <a:pt x="566224" y="936571"/>
                  </a:lnTo>
                  <a:lnTo>
                    <a:pt x="533588" y="971377"/>
                  </a:lnTo>
                  <a:lnTo>
                    <a:pt x="501607" y="1006828"/>
                  </a:lnTo>
                  <a:lnTo>
                    <a:pt x="470290" y="1042914"/>
                  </a:lnTo>
                  <a:lnTo>
                    <a:pt x="439648" y="1079628"/>
                  </a:lnTo>
                  <a:lnTo>
                    <a:pt x="409693" y="1116961"/>
                  </a:lnTo>
                  <a:lnTo>
                    <a:pt x="380434" y="1154904"/>
                  </a:lnTo>
                  <a:lnTo>
                    <a:pt x="351883" y="1193450"/>
                  </a:lnTo>
                  <a:lnTo>
                    <a:pt x="324050" y="1232588"/>
                  </a:lnTo>
                  <a:lnTo>
                    <a:pt x="296946" y="1272311"/>
                  </a:lnTo>
                  <a:lnTo>
                    <a:pt x="270581" y="1312611"/>
                  </a:lnTo>
                  <a:lnTo>
                    <a:pt x="244966" y="1353478"/>
                  </a:lnTo>
                  <a:lnTo>
                    <a:pt x="220113" y="1394905"/>
                  </a:lnTo>
                  <a:lnTo>
                    <a:pt x="196030" y="1436882"/>
                  </a:lnTo>
                  <a:lnTo>
                    <a:pt x="172731" y="1479401"/>
                  </a:lnTo>
                  <a:lnTo>
                    <a:pt x="150224" y="1522454"/>
                  </a:lnTo>
                  <a:lnTo>
                    <a:pt x="128521" y="1566031"/>
                  </a:lnTo>
                  <a:lnTo>
                    <a:pt x="107632" y="1610126"/>
                  </a:lnTo>
                  <a:lnTo>
                    <a:pt x="87568" y="1654728"/>
                  </a:lnTo>
                  <a:lnTo>
                    <a:pt x="68340" y="1699830"/>
                  </a:lnTo>
                  <a:lnTo>
                    <a:pt x="49959" y="1745422"/>
                  </a:lnTo>
                  <a:lnTo>
                    <a:pt x="32434" y="1791497"/>
                  </a:lnTo>
                  <a:lnTo>
                    <a:pt x="15778" y="1838046"/>
                  </a:lnTo>
                  <a:lnTo>
                    <a:pt x="0" y="1885060"/>
                  </a:lnTo>
                  <a:lnTo>
                    <a:pt x="257429" y="1968753"/>
                  </a:lnTo>
                  <a:lnTo>
                    <a:pt x="273229" y="1921831"/>
                  </a:lnTo>
                  <a:lnTo>
                    <a:pt x="290013" y="1875428"/>
                  </a:lnTo>
                  <a:lnTo>
                    <a:pt x="307766" y="1829557"/>
                  </a:lnTo>
                  <a:lnTo>
                    <a:pt x="326476" y="1784227"/>
                  </a:lnTo>
                  <a:lnTo>
                    <a:pt x="346128" y="1739450"/>
                  </a:lnTo>
                  <a:lnTo>
                    <a:pt x="366710" y="1695236"/>
                  </a:lnTo>
                  <a:lnTo>
                    <a:pt x="388208" y="1651597"/>
                  </a:lnTo>
                  <a:lnTo>
                    <a:pt x="410608" y="1608543"/>
                  </a:lnTo>
                  <a:lnTo>
                    <a:pt x="433898" y="1566084"/>
                  </a:lnTo>
                  <a:lnTo>
                    <a:pt x="458064" y="1524232"/>
                  </a:lnTo>
                  <a:lnTo>
                    <a:pt x="483092" y="1482997"/>
                  </a:lnTo>
                  <a:lnTo>
                    <a:pt x="508969" y="1442391"/>
                  </a:lnTo>
                  <a:lnTo>
                    <a:pt x="535683" y="1402423"/>
                  </a:lnTo>
                  <a:lnTo>
                    <a:pt x="563218" y="1363106"/>
                  </a:lnTo>
                  <a:lnTo>
                    <a:pt x="591563" y="1324449"/>
                  </a:lnTo>
                  <a:lnTo>
                    <a:pt x="620703" y="1286463"/>
                  </a:lnTo>
                  <a:lnTo>
                    <a:pt x="650625" y="1249159"/>
                  </a:lnTo>
                  <a:lnTo>
                    <a:pt x="681317" y="1212549"/>
                  </a:lnTo>
                  <a:lnTo>
                    <a:pt x="712763" y="1176642"/>
                  </a:lnTo>
                  <a:lnTo>
                    <a:pt x="744952" y="1141450"/>
                  </a:lnTo>
                  <a:lnTo>
                    <a:pt x="777870" y="1106983"/>
                  </a:lnTo>
                  <a:lnTo>
                    <a:pt x="811502" y="1073252"/>
                  </a:lnTo>
                  <a:lnTo>
                    <a:pt x="845837" y="1040268"/>
                  </a:lnTo>
                  <a:lnTo>
                    <a:pt x="880860" y="1008042"/>
                  </a:lnTo>
                  <a:lnTo>
                    <a:pt x="916559" y="976584"/>
                  </a:lnTo>
                  <a:lnTo>
                    <a:pt x="952919" y="945905"/>
                  </a:lnTo>
                  <a:lnTo>
                    <a:pt x="989928" y="916017"/>
                  </a:lnTo>
                  <a:lnTo>
                    <a:pt x="1027571" y="886930"/>
                  </a:lnTo>
                  <a:lnTo>
                    <a:pt x="1065836" y="858654"/>
                  </a:lnTo>
                  <a:lnTo>
                    <a:pt x="1104710" y="831201"/>
                  </a:lnTo>
                  <a:lnTo>
                    <a:pt x="1144178" y="804581"/>
                  </a:lnTo>
                  <a:lnTo>
                    <a:pt x="1184228" y="778805"/>
                  </a:lnTo>
                  <a:lnTo>
                    <a:pt x="1224846" y="753884"/>
                  </a:lnTo>
                  <a:lnTo>
                    <a:pt x="1266018" y="729829"/>
                  </a:lnTo>
                  <a:lnTo>
                    <a:pt x="1307732" y="706650"/>
                  </a:lnTo>
                  <a:lnTo>
                    <a:pt x="1349973" y="684358"/>
                  </a:lnTo>
                  <a:lnTo>
                    <a:pt x="1392730" y="662965"/>
                  </a:lnTo>
                  <a:lnTo>
                    <a:pt x="1435987" y="642480"/>
                  </a:lnTo>
                  <a:lnTo>
                    <a:pt x="1479732" y="622915"/>
                  </a:lnTo>
                  <a:lnTo>
                    <a:pt x="1523952" y="604281"/>
                  </a:lnTo>
                  <a:lnTo>
                    <a:pt x="1568632" y="586587"/>
                  </a:lnTo>
                  <a:lnTo>
                    <a:pt x="1613761" y="569846"/>
                  </a:lnTo>
                  <a:lnTo>
                    <a:pt x="1659323" y="554067"/>
                  </a:lnTo>
                  <a:lnTo>
                    <a:pt x="1705306" y="539262"/>
                  </a:lnTo>
                  <a:lnTo>
                    <a:pt x="1751697" y="525442"/>
                  </a:lnTo>
                  <a:lnTo>
                    <a:pt x="1798482" y="512616"/>
                  </a:lnTo>
                  <a:lnTo>
                    <a:pt x="1845647" y="500797"/>
                  </a:lnTo>
                  <a:lnTo>
                    <a:pt x="1893180" y="489995"/>
                  </a:lnTo>
                  <a:lnTo>
                    <a:pt x="1941067" y="480220"/>
                  </a:lnTo>
                  <a:lnTo>
                    <a:pt x="1989294" y="471483"/>
                  </a:lnTo>
                  <a:lnTo>
                    <a:pt x="2037849" y="463796"/>
                  </a:lnTo>
                  <a:lnTo>
                    <a:pt x="2086717" y="457168"/>
                  </a:lnTo>
                  <a:lnTo>
                    <a:pt x="2135886" y="451612"/>
                  </a:lnTo>
                  <a:lnTo>
                    <a:pt x="2135886" y="631443"/>
                  </a:lnTo>
                  <a:lnTo>
                    <a:pt x="2359025" y="305053"/>
                  </a:lnTo>
                  <a:lnTo>
                    <a:pt x="213575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39310" y="1606804"/>
              <a:ext cx="2451735" cy="1757680"/>
            </a:xfrm>
            <a:custGeom>
              <a:avLst/>
              <a:gdLst/>
              <a:ahLst/>
              <a:cxnLst/>
              <a:rect l="l" t="t" r="r" b="b"/>
              <a:pathLst>
                <a:path w="2451734" h="1757679">
                  <a:moveTo>
                    <a:pt x="0" y="0"/>
                  </a:moveTo>
                  <a:lnTo>
                    <a:pt x="0" y="270637"/>
                  </a:lnTo>
                  <a:lnTo>
                    <a:pt x="49482" y="271195"/>
                  </a:lnTo>
                  <a:lnTo>
                    <a:pt x="98773" y="272849"/>
                  </a:lnTo>
                  <a:lnTo>
                    <a:pt x="147859" y="275589"/>
                  </a:lnTo>
                  <a:lnTo>
                    <a:pt x="196726" y="279406"/>
                  </a:lnTo>
                  <a:lnTo>
                    <a:pt x="245358" y="284291"/>
                  </a:lnTo>
                  <a:lnTo>
                    <a:pt x="293741" y="290235"/>
                  </a:lnTo>
                  <a:lnTo>
                    <a:pt x="341861" y="297227"/>
                  </a:lnTo>
                  <a:lnTo>
                    <a:pt x="389704" y="305258"/>
                  </a:lnTo>
                  <a:lnTo>
                    <a:pt x="437256" y="314320"/>
                  </a:lnTo>
                  <a:lnTo>
                    <a:pt x="484500" y="324402"/>
                  </a:lnTo>
                  <a:lnTo>
                    <a:pt x="531425" y="335495"/>
                  </a:lnTo>
                  <a:lnTo>
                    <a:pt x="578014" y="347591"/>
                  </a:lnTo>
                  <a:lnTo>
                    <a:pt x="624254" y="360679"/>
                  </a:lnTo>
                  <a:lnTo>
                    <a:pt x="670130" y="374750"/>
                  </a:lnTo>
                  <a:lnTo>
                    <a:pt x="715628" y="389794"/>
                  </a:lnTo>
                  <a:lnTo>
                    <a:pt x="760733" y="405804"/>
                  </a:lnTo>
                  <a:lnTo>
                    <a:pt x="805431" y="422768"/>
                  </a:lnTo>
                  <a:lnTo>
                    <a:pt x="849707" y="440677"/>
                  </a:lnTo>
                  <a:lnTo>
                    <a:pt x="893548" y="459523"/>
                  </a:lnTo>
                  <a:lnTo>
                    <a:pt x="936939" y="479296"/>
                  </a:lnTo>
                  <a:lnTo>
                    <a:pt x="979865" y="499986"/>
                  </a:lnTo>
                  <a:lnTo>
                    <a:pt x="1022311" y="521584"/>
                  </a:lnTo>
                  <a:lnTo>
                    <a:pt x="1064265" y="544081"/>
                  </a:lnTo>
                  <a:lnTo>
                    <a:pt x="1105710" y="567467"/>
                  </a:lnTo>
                  <a:lnTo>
                    <a:pt x="1146633" y="591733"/>
                  </a:lnTo>
                  <a:lnTo>
                    <a:pt x="1187020" y="616869"/>
                  </a:lnTo>
                  <a:lnTo>
                    <a:pt x="1226855" y="642867"/>
                  </a:lnTo>
                  <a:lnTo>
                    <a:pt x="1266125" y="669716"/>
                  </a:lnTo>
                  <a:lnTo>
                    <a:pt x="1304816" y="697407"/>
                  </a:lnTo>
                  <a:lnTo>
                    <a:pt x="1342911" y="725932"/>
                  </a:lnTo>
                  <a:lnTo>
                    <a:pt x="1380399" y="755280"/>
                  </a:lnTo>
                  <a:lnTo>
                    <a:pt x="1417263" y="785442"/>
                  </a:lnTo>
                  <a:lnTo>
                    <a:pt x="1453489" y="816409"/>
                  </a:lnTo>
                  <a:lnTo>
                    <a:pt x="1489064" y="848171"/>
                  </a:lnTo>
                  <a:lnTo>
                    <a:pt x="1523972" y="880719"/>
                  </a:lnTo>
                  <a:lnTo>
                    <a:pt x="1558200" y="914044"/>
                  </a:lnTo>
                  <a:lnTo>
                    <a:pt x="1591732" y="948136"/>
                  </a:lnTo>
                  <a:lnTo>
                    <a:pt x="1624555" y="982986"/>
                  </a:lnTo>
                  <a:lnTo>
                    <a:pt x="1656655" y="1018585"/>
                  </a:lnTo>
                  <a:lnTo>
                    <a:pt x="1688015" y="1054922"/>
                  </a:lnTo>
                  <a:lnTo>
                    <a:pt x="1718624" y="1091989"/>
                  </a:lnTo>
                  <a:lnTo>
                    <a:pt x="1748465" y="1129777"/>
                  </a:lnTo>
                  <a:lnTo>
                    <a:pt x="1777524" y="1168275"/>
                  </a:lnTo>
                  <a:lnTo>
                    <a:pt x="1805788" y="1207475"/>
                  </a:lnTo>
                  <a:lnTo>
                    <a:pt x="1833241" y="1247367"/>
                  </a:lnTo>
                  <a:lnTo>
                    <a:pt x="1859869" y="1287942"/>
                  </a:lnTo>
                  <a:lnTo>
                    <a:pt x="1885659" y="1329190"/>
                  </a:lnTo>
                  <a:lnTo>
                    <a:pt x="1910594" y="1371102"/>
                  </a:lnTo>
                  <a:lnTo>
                    <a:pt x="1934662" y="1413669"/>
                  </a:lnTo>
                  <a:lnTo>
                    <a:pt x="1957848" y="1456881"/>
                  </a:lnTo>
                  <a:lnTo>
                    <a:pt x="1980137" y="1500728"/>
                  </a:lnTo>
                  <a:lnTo>
                    <a:pt x="2001514" y="1545202"/>
                  </a:lnTo>
                  <a:lnTo>
                    <a:pt x="2021966" y="1590294"/>
                  </a:lnTo>
                  <a:lnTo>
                    <a:pt x="1851025" y="1645920"/>
                  </a:lnTo>
                  <a:lnTo>
                    <a:pt x="2230246" y="1757299"/>
                  </a:lnTo>
                  <a:lnTo>
                    <a:pt x="2451608" y="1450721"/>
                  </a:lnTo>
                  <a:lnTo>
                    <a:pt x="2280539" y="1506347"/>
                  </a:lnTo>
                  <a:lnTo>
                    <a:pt x="2260598" y="1460933"/>
                  </a:lnTo>
                  <a:lnTo>
                    <a:pt x="2239824" y="1416063"/>
                  </a:lnTo>
                  <a:lnTo>
                    <a:pt x="2218229" y="1371743"/>
                  </a:lnTo>
                  <a:lnTo>
                    <a:pt x="2195823" y="1327980"/>
                  </a:lnTo>
                  <a:lnTo>
                    <a:pt x="2172617" y="1284783"/>
                  </a:lnTo>
                  <a:lnTo>
                    <a:pt x="2148625" y="1242158"/>
                  </a:lnTo>
                  <a:lnTo>
                    <a:pt x="2123856" y="1200114"/>
                  </a:lnTo>
                  <a:lnTo>
                    <a:pt x="2098322" y="1158658"/>
                  </a:lnTo>
                  <a:lnTo>
                    <a:pt x="2072034" y="1117797"/>
                  </a:lnTo>
                  <a:lnTo>
                    <a:pt x="2045005" y="1077539"/>
                  </a:lnTo>
                  <a:lnTo>
                    <a:pt x="2017246" y="1037891"/>
                  </a:lnTo>
                  <a:lnTo>
                    <a:pt x="1988767" y="998862"/>
                  </a:lnTo>
                  <a:lnTo>
                    <a:pt x="1959580" y="960458"/>
                  </a:lnTo>
                  <a:lnTo>
                    <a:pt x="1929697" y="922687"/>
                  </a:lnTo>
                  <a:lnTo>
                    <a:pt x="1899130" y="885557"/>
                  </a:lnTo>
                  <a:lnTo>
                    <a:pt x="1867889" y="849075"/>
                  </a:lnTo>
                  <a:lnTo>
                    <a:pt x="1835986" y="813248"/>
                  </a:lnTo>
                  <a:lnTo>
                    <a:pt x="1803432" y="778085"/>
                  </a:lnTo>
                  <a:lnTo>
                    <a:pt x="1770239" y="743593"/>
                  </a:lnTo>
                  <a:lnTo>
                    <a:pt x="1736419" y="709779"/>
                  </a:lnTo>
                  <a:lnTo>
                    <a:pt x="1701982" y="676651"/>
                  </a:lnTo>
                  <a:lnTo>
                    <a:pt x="1666940" y="644216"/>
                  </a:lnTo>
                  <a:lnTo>
                    <a:pt x="1631305" y="612483"/>
                  </a:lnTo>
                  <a:lnTo>
                    <a:pt x="1595088" y="581457"/>
                  </a:lnTo>
                  <a:lnTo>
                    <a:pt x="1558300" y="551148"/>
                  </a:lnTo>
                  <a:lnTo>
                    <a:pt x="1520953" y="521562"/>
                  </a:lnTo>
                  <a:lnTo>
                    <a:pt x="1483059" y="492708"/>
                  </a:lnTo>
                  <a:lnTo>
                    <a:pt x="1444627" y="464592"/>
                  </a:lnTo>
                  <a:lnTo>
                    <a:pt x="1405671" y="437222"/>
                  </a:lnTo>
                  <a:lnTo>
                    <a:pt x="1366202" y="410606"/>
                  </a:lnTo>
                  <a:lnTo>
                    <a:pt x="1326230" y="384752"/>
                  </a:lnTo>
                  <a:lnTo>
                    <a:pt x="1285768" y="359666"/>
                  </a:lnTo>
                  <a:lnTo>
                    <a:pt x="1244827" y="335356"/>
                  </a:lnTo>
                  <a:lnTo>
                    <a:pt x="1203418" y="311830"/>
                  </a:lnTo>
                  <a:lnTo>
                    <a:pt x="1161552" y="289096"/>
                  </a:lnTo>
                  <a:lnTo>
                    <a:pt x="1119241" y="267161"/>
                  </a:lnTo>
                  <a:lnTo>
                    <a:pt x="1076497" y="246032"/>
                  </a:lnTo>
                  <a:lnTo>
                    <a:pt x="1033331" y="225717"/>
                  </a:lnTo>
                  <a:lnTo>
                    <a:pt x="989754" y="206224"/>
                  </a:lnTo>
                  <a:lnTo>
                    <a:pt x="945778" y="187560"/>
                  </a:lnTo>
                  <a:lnTo>
                    <a:pt x="901414" y="169732"/>
                  </a:lnTo>
                  <a:lnTo>
                    <a:pt x="856673" y="152749"/>
                  </a:lnTo>
                  <a:lnTo>
                    <a:pt x="811568" y="136617"/>
                  </a:lnTo>
                  <a:lnTo>
                    <a:pt x="766109" y="121345"/>
                  </a:lnTo>
                  <a:lnTo>
                    <a:pt x="720308" y="106939"/>
                  </a:lnTo>
                  <a:lnTo>
                    <a:pt x="674176" y="93408"/>
                  </a:lnTo>
                  <a:lnTo>
                    <a:pt x="627725" y="80759"/>
                  </a:lnTo>
                  <a:lnTo>
                    <a:pt x="580966" y="68999"/>
                  </a:lnTo>
                  <a:lnTo>
                    <a:pt x="533910" y="58136"/>
                  </a:lnTo>
                  <a:lnTo>
                    <a:pt x="486569" y="48178"/>
                  </a:lnTo>
                  <a:lnTo>
                    <a:pt x="438955" y="39131"/>
                  </a:lnTo>
                  <a:lnTo>
                    <a:pt x="391079" y="31005"/>
                  </a:lnTo>
                  <a:lnTo>
                    <a:pt x="342952" y="23805"/>
                  </a:lnTo>
                  <a:lnTo>
                    <a:pt x="294585" y="17540"/>
                  </a:lnTo>
                  <a:lnTo>
                    <a:pt x="245991" y="12217"/>
                  </a:lnTo>
                  <a:lnTo>
                    <a:pt x="197180" y="7844"/>
                  </a:lnTo>
                  <a:lnTo>
                    <a:pt x="148164" y="4428"/>
                  </a:lnTo>
                  <a:lnTo>
                    <a:pt x="98954" y="1977"/>
                  </a:lnTo>
                  <a:lnTo>
                    <a:pt x="49562" y="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995" y="710310"/>
            <a:ext cx="508254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11-</a:t>
            </a:r>
            <a:r>
              <a:rPr spc="-114" dirty="0"/>
              <a:t> </a:t>
            </a:r>
            <a:r>
              <a:rPr spc="-35" dirty="0"/>
              <a:t>Mantenimiento</a:t>
            </a:r>
            <a:r>
              <a:rPr spc="-135" dirty="0"/>
              <a:t> </a:t>
            </a:r>
            <a:r>
              <a:rPr spc="-40" dirty="0"/>
              <a:t>Preventivo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027" y="1378711"/>
            <a:ext cx="6268085" cy="48717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2880" marR="1873885" indent="-170815">
              <a:lnSpc>
                <a:spcPct val="90100"/>
              </a:lnSpc>
              <a:spcBef>
                <a:spcPts val="360"/>
              </a:spcBef>
              <a:buFont typeface="Arial MT"/>
              <a:buChar char="•"/>
              <a:tabLst>
                <a:tab pos="183515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sustitución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las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partes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durante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periodos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mantenimiento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regularmente programados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sencilla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rápida que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tratar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reparar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las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averías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máquina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spc="-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periodos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producción.</a:t>
            </a:r>
            <a:endParaRPr sz="2100">
              <a:latin typeface="Calibri"/>
              <a:cs typeface="Calibri"/>
            </a:endParaRPr>
          </a:p>
          <a:p>
            <a:pPr marL="1553845">
              <a:lnSpc>
                <a:spcPct val="100000"/>
              </a:lnSpc>
              <a:spcBef>
                <a:spcPts val="655"/>
              </a:spcBef>
            </a:pP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12-</a:t>
            </a:r>
            <a:r>
              <a:rPr sz="330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Calibri Light"/>
                <a:cs typeface="Calibri Light"/>
              </a:rPr>
              <a:t>Mejoramiento</a:t>
            </a:r>
            <a:r>
              <a:rPr sz="330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libri Light"/>
                <a:cs typeface="Calibri Light"/>
              </a:rPr>
              <a:t>Continuo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 Light"/>
              <a:cs typeface="Calibri Light"/>
            </a:endParaRPr>
          </a:p>
          <a:p>
            <a:pPr marL="286385" marR="3589654" lvl="1" indent="-170815">
              <a:lnSpc>
                <a:spcPct val="90000"/>
              </a:lnSpc>
              <a:buFont typeface="Arial MT"/>
              <a:buChar char="•"/>
              <a:tabLst>
                <a:tab pos="287020" algn="l"/>
              </a:tabLst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kaizen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radica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entender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exceso</a:t>
            </a:r>
            <a:r>
              <a:rPr sz="1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capacidad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inventario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oculta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problemas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subyacentes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procesos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producen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servicio o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producto.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7767" y="3901440"/>
            <a:ext cx="5583936" cy="27950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539239"/>
            <a:ext cx="3645407" cy="155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0310"/>
            <a:ext cx="385127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Mapa</a:t>
            </a:r>
            <a:r>
              <a:rPr spc="-135" dirty="0"/>
              <a:t> </a:t>
            </a:r>
            <a:r>
              <a:rPr spc="5" dirty="0"/>
              <a:t>de</a:t>
            </a:r>
            <a:r>
              <a:rPr spc="-80" dirty="0"/>
              <a:t> </a:t>
            </a:r>
            <a:r>
              <a:rPr spc="-5" dirty="0"/>
              <a:t>Flujo</a:t>
            </a:r>
            <a:r>
              <a:rPr spc="-135" dirty="0"/>
              <a:t> </a:t>
            </a:r>
            <a:r>
              <a:rPr spc="5" dirty="0"/>
              <a:t>de</a:t>
            </a:r>
            <a:r>
              <a:rPr spc="-80" dirty="0"/>
              <a:t> </a:t>
            </a:r>
            <a:r>
              <a:rPr spc="-45" dirty="0"/>
              <a:t>Valor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353134"/>
            <a:ext cx="7538084" cy="33331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36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contexto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proceso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producción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planta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manufacturera,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técnica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identifican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procesos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que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agregan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valor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los que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agregan 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valor,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desde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materia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prima que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ingresa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planta hasta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entrega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cliente.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este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mapa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identifican procesos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flujos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desperdicio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para modificarse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eliminarse,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manufactura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productivo.</a:t>
            </a:r>
            <a:endParaRPr sz="2100">
              <a:latin typeface="Calibri"/>
              <a:cs typeface="Calibri"/>
            </a:endParaRPr>
          </a:p>
          <a:p>
            <a:pPr marL="12700" marR="19050">
              <a:lnSpc>
                <a:spcPct val="90000"/>
              </a:lnSpc>
              <a:spcBef>
                <a:spcPts val="805"/>
              </a:spcBef>
            </a:pP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También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aplica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servicios,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mejoramientos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proceso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provienen de la observación del mapa de 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corriente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valor 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y,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posteriormente,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formulación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respuesta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pregunta: </a:t>
            </a:r>
            <a:r>
              <a:rPr sz="2100" i="1" spc="-15" dirty="0">
                <a:solidFill>
                  <a:srgbClr val="FFFFFF"/>
                </a:solidFill>
                <a:latin typeface="Calibri"/>
                <a:cs typeface="Calibri"/>
              </a:rPr>
              <a:t>¿Por </a:t>
            </a:r>
            <a:r>
              <a:rPr sz="2100" i="1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sz="21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1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necesario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15" dirty="0">
                <a:solidFill>
                  <a:srgbClr val="FFFFFF"/>
                </a:solidFill>
                <a:latin typeface="Calibri"/>
                <a:cs typeface="Calibri"/>
              </a:rPr>
              <a:t>este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paso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100" i="1" spc="-15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tarea</a:t>
            </a:r>
            <a:r>
              <a:rPr sz="21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creación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valor</a:t>
            </a:r>
            <a:r>
              <a:rPr sz="21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i="1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10" dirty="0">
                <a:solidFill>
                  <a:srgbClr val="FFFFFF"/>
                </a:solidFill>
                <a:latin typeface="Calibri"/>
                <a:cs typeface="Calibri"/>
              </a:rPr>
              <a:t>cliente?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167" y="4773167"/>
            <a:ext cx="4343400" cy="208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138" y="2319273"/>
            <a:ext cx="1445260" cy="1180465"/>
            <a:chOff x="88138" y="2319273"/>
            <a:chExt cx="1445260" cy="1180465"/>
          </a:xfrm>
        </p:grpSpPr>
        <p:sp>
          <p:nvSpPr>
            <p:cNvPr id="3" name="object 3"/>
            <p:cNvSpPr/>
            <p:nvPr/>
          </p:nvSpPr>
          <p:spPr>
            <a:xfrm>
              <a:off x="624839" y="2590799"/>
              <a:ext cx="515620" cy="536575"/>
            </a:xfrm>
            <a:custGeom>
              <a:avLst/>
              <a:gdLst/>
              <a:ahLst/>
              <a:cxnLst/>
              <a:rect l="l" t="t" r="r" b="b"/>
              <a:pathLst>
                <a:path w="515619" h="536575">
                  <a:moveTo>
                    <a:pt x="515112" y="0"/>
                  </a:moveTo>
                  <a:lnTo>
                    <a:pt x="0" y="0"/>
                  </a:lnTo>
                  <a:lnTo>
                    <a:pt x="257556" y="536448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39" y="2590799"/>
              <a:ext cx="515620" cy="536575"/>
            </a:xfrm>
            <a:custGeom>
              <a:avLst/>
              <a:gdLst/>
              <a:ahLst/>
              <a:cxnLst/>
              <a:rect l="l" t="t" r="r" b="b"/>
              <a:pathLst>
                <a:path w="515619" h="536575">
                  <a:moveTo>
                    <a:pt x="515112" y="0"/>
                  </a:moveTo>
                  <a:lnTo>
                    <a:pt x="257556" y="536448"/>
                  </a:lnTo>
                  <a:lnTo>
                    <a:pt x="0" y="0"/>
                  </a:lnTo>
                  <a:lnTo>
                    <a:pt x="515112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39" y="2325623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19" h="265430">
                  <a:moveTo>
                    <a:pt x="257556" y="0"/>
                  </a:moveTo>
                  <a:lnTo>
                    <a:pt x="0" y="265175"/>
                  </a:lnTo>
                  <a:lnTo>
                    <a:pt x="515112" y="265175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39" y="2325623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19" h="265430">
                  <a:moveTo>
                    <a:pt x="0" y="265175"/>
                  </a:moveTo>
                  <a:lnTo>
                    <a:pt x="257556" y="0"/>
                  </a:lnTo>
                  <a:lnTo>
                    <a:pt x="515112" y="265175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488" y="3166871"/>
              <a:ext cx="1432560" cy="326390"/>
            </a:xfrm>
            <a:custGeom>
              <a:avLst/>
              <a:gdLst/>
              <a:ahLst/>
              <a:cxnLst/>
              <a:rect l="l" t="t" r="r" b="b"/>
              <a:pathLst>
                <a:path w="1432560" h="326389">
                  <a:moveTo>
                    <a:pt x="1432560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1432560" y="326136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488" y="3166871"/>
              <a:ext cx="1432560" cy="326390"/>
            </a:xfrm>
            <a:custGeom>
              <a:avLst/>
              <a:gdLst/>
              <a:ahLst/>
              <a:cxnLst/>
              <a:rect l="l" t="t" r="r" b="b"/>
              <a:pathLst>
                <a:path w="1432560" h="326389">
                  <a:moveTo>
                    <a:pt x="0" y="326136"/>
                  </a:moveTo>
                  <a:lnTo>
                    <a:pt x="1432560" y="326136"/>
                  </a:lnTo>
                  <a:lnTo>
                    <a:pt x="1432560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2192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8703" y="709371"/>
            <a:ext cx="655510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10" dirty="0"/>
              <a:t>Mapa</a:t>
            </a:r>
            <a:r>
              <a:rPr spc="-135" dirty="0"/>
              <a:t> </a:t>
            </a:r>
            <a:r>
              <a:rPr spc="5" dirty="0"/>
              <a:t>de</a:t>
            </a:r>
            <a:r>
              <a:rPr spc="-80" dirty="0"/>
              <a:t> </a:t>
            </a:r>
            <a:r>
              <a:rPr spc="-5" dirty="0"/>
              <a:t>Flujo</a:t>
            </a:r>
            <a:r>
              <a:rPr spc="-130" dirty="0"/>
              <a:t> </a:t>
            </a:r>
            <a:r>
              <a:rPr spc="5" dirty="0"/>
              <a:t>de</a:t>
            </a:r>
            <a:r>
              <a:rPr spc="-80" dirty="0"/>
              <a:t> </a:t>
            </a:r>
            <a:r>
              <a:rPr spc="-45" dirty="0"/>
              <a:t>Valor-</a:t>
            </a:r>
            <a:r>
              <a:rPr spc="-110" dirty="0"/>
              <a:t> </a:t>
            </a:r>
            <a:r>
              <a:rPr spc="-15" dirty="0"/>
              <a:t>Visita</a:t>
            </a:r>
            <a:r>
              <a:rPr spc="-125" dirty="0"/>
              <a:t> </a:t>
            </a:r>
            <a:r>
              <a:rPr spc="5" dirty="0"/>
              <a:t>al</a:t>
            </a:r>
            <a:r>
              <a:rPr spc="-65" dirty="0"/>
              <a:t> </a:t>
            </a:r>
            <a:r>
              <a:rPr spc="-25" dirty="0"/>
              <a:t>Doctor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1536" y="1630679"/>
            <a:ext cx="5791200" cy="457200"/>
          </a:xfrm>
          <a:prstGeom prst="rect">
            <a:avLst/>
          </a:prstGeom>
          <a:solidFill>
            <a:srgbClr val="FFFFFF"/>
          </a:solidFill>
          <a:ln w="12192">
            <a:solidFill>
              <a:srgbClr val="6FAC46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Calibri"/>
                <a:cs typeface="Calibri"/>
              </a:rPr>
              <a:t>Flujo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Información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76145" y="3090417"/>
            <a:ext cx="927100" cy="549275"/>
            <a:chOff x="1676145" y="3090417"/>
            <a:chExt cx="927100" cy="549275"/>
          </a:xfrm>
        </p:grpSpPr>
        <p:sp>
          <p:nvSpPr>
            <p:cNvPr id="12" name="object 12"/>
            <p:cNvSpPr/>
            <p:nvPr/>
          </p:nvSpPr>
          <p:spPr>
            <a:xfrm>
              <a:off x="1682495" y="3096767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824992" y="0"/>
                  </a:moveTo>
                  <a:lnTo>
                    <a:pt x="89408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8"/>
                  </a:lnTo>
                  <a:lnTo>
                    <a:pt x="0" y="447040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8" y="536448"/>
                  </a:lnTo>
                  <a:lnTo>
                    <a:pt x="824992" y="536448"/>
                  </a:lnTo>
                  <a:lnTo>
                    <a:pt x="859803" y="529425"/>
                  </a:lnTo>
                  <a:lnTo>
                    <a:pt x="888222" y="510270"/>
                  </a:lnTo>
                  <a:lnTo>
                    <a:pt x="907377" y="481851"/>
                  </a:lnTo>
                  <a:lnTo>
                    <a:pt x="914400" y="447040"/>
                  </a:lnTo>
                  <a:lnTo>
                    <a:pt x="914400" y="89408"/>
                  </a:lnTo>
                  <a:lnTo>
                    <a:pt x="907377" y="54596"/>
                  </a:lnTo>
                  <a:lnTo>
                    <a:pt x="888222" y="26177"/>
                  </a:lnTo>
                  <a:lnTo>
                    <a:pt x="859803" y="7022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2495" y="3096767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0" y="89408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8" y="0"/>
                  </a:lnTo>
                  <a:lnTo>
                    <a:pt x="824992" y="0"/>
                  </a:lnTo>
                  <a:lnTo>
                    <a:pt x="859803" y="7022"/>
                  </a:lnTo>
                  <a:lnTo>
                    <a:pt x="888222" y="26177"/>
                  </a:lnTo>
                  <a:lnTo>
                    <a:pt x="907377" y="54596"/>
                  </a:lnTo>
                  <a:lnTo>
                    <a:pt x="914400" y="89408"/>
                  </a:lnTo>
                  <a:lnTo>
                    <a:pt x="914400" y="447040"/>
                  </a:lnTo>
                  <a:lnTo>
                    <a:pt x="907377" y="481851"/>
                  </a:lnTo>
                  <a:lnTo>
                    <a:pt x="888222" y="510270"/>
                  </a:lnTo>
                  <a:lnTo>
                    <a:pt x="859803" y="529425"/>
                  </a:lnTo>
                  <a:lnTo>
                    <a:pt x="824992" y="536448"/>
                  </a:lnTo>
                  <a:lnTo>
                    <a:pt x="89408" y="536448"/>
                  </a:lnTo>
                  <a:lnTo>
                    <a:pt x="54596" y="529425"/>
                  </a:lnTo>
                  <a:lnTo>
                    <a:pt x="26177" y="510270"/>
                  </a:lnTo>
                  <a:lnTo>
                    <a:pt x="7022" y="481851"/>
                  </a:lnTo>
                  <a:lnTo>
                    <a:pt x="0" y="447040"/>
                  </a:lnTo>
                  <a:lnTo>
                    <a:pt x="0" y="89408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09369" y="3162427"/>
            <a:ext cx="656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Registro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llegada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00145" y="3081273"/>
            <a:ext cx="1003300" cy="549275"/>
            <a:chOff x="3200145" y="3081273"/>
            <a:chExt cx="1003300" cy="549275"/>
          </a:xfrm>
        </p:grpSpPr>
        <p:sp>
          <p:nvSpPr>
            <p:cNvPr id="16" name="object 16"/>
            <p:cNvSpPr/>
            <p:nvPr/>
          </p:nvSpPr>
          <p:spPr>
            <a:xfrm>
              <a:off x="3206495" y="3087623"/>
              <a:ext cx="990600" cy="536575"/>
            </a:xfrm>
            <a:custGeom>
              <a:avLst/>
              <a:gdLst/>
              <a:ahLst/>
              <a:cxnLst/>
              <a:rect l="l" t="t" r="r" b="b"/>
              <a:pathLst>
                <a:path w="990600" h="536575">
                  <a:moveTo>
                    <a:pt x="901192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8"/>
                  </a:lnTo>
                  <a:lnTo>
                    <a:pt x="0" y="447039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8"/>
                  </a:lnTo>
                  <a:lnTo>
                    <a:pt x="901192" y="536448"/>
                  </a:lnTo>
                  <a:lnTo>
                    <a:pt x="936003" y="529425"/>
                  </a:lnTo>
                  <a:lnTo>
                    <a:pt x="964422" y="510270"/>
                  </a:lnTo>
                  <a:lnTo>
                    <a:pt x="983577" y="481851"/>
                  </a:lnTo>
                  <a:lnTo>
                    <a:pt x="990600" y="447039"/>
                  </a:lnTo>
                  <a:lnTo>
                    <a:pt x="990600" y="89408"/>
                  </a:lnTo>
                  <a:lnTo>
                    <a:pt x="983577" y="54596"/>
                  </a:lnTo>
                  <a:lnTo>
                    <a:pt x="964422" y="26177"/>
                  </a:lnTo>
                  <a:lnTo>
                    <a:pt x="936003" y="7022"/>
                  </a:lnTo>
                  <a:lnTo>
                    <a:pt x="901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6495" y="3087623"/>
              <a:ext cx="990600" cy="536575"/>
            </a:xfrm>
            <a:custGeom>
              <a:avLst/>
              <a:gdLst/>
              <a:ahLst/>
              <a:cxnLst/>
              <a:rect l="l" t="t" r="r" b="b"/>
              <a:pathLst>
                <a:path w="990600" h="536575">
                  <a:moveTo>
                    <a:pt x="0" y="89408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7" y="0"/>
                  </a:lnTo>
                  <a:lnTo>
                    <a:pt x="901192" y="0"/>
                  </a:lnTo>
                  <a:lnTo>
                    <a:pt x="936003" y="7022"/>
                  </a:lnTo>
                  <a:lnTo>
                    <a:pt x="964422" y="26177"/>
                  </a:lnTo>
                  <a:lnTo>
                    <a:pt x="983577" y="54596"/>
                  </a:lnTo>
                  <a:lnTo>
                    <a:pt x="990600" y="89408"/>
                  </a:lnTo>
                  <a:lnTo>
                    <a:pt x="990600" y="447039"/>
                  </a:lnTo>
                  <a:lnTo>
                    <a:pt x="983577" y="481851"/>
                  </a:lnTo>
                  <a:lnTo>
                    <a:pt x="964422" y="510270"/>
                  </a:lnTo>
                  <a:lnTo>
                    <a:pt x="936003" y="529425"/>
                  </a:lnTo>
                  <a:lnTo>
                    <a:pt x="901192" y="536448"/>
                  </a:lnTo>
                  <a:lnTo>
                    <a:pt x="89407" y="536448"/>
                  </a:lnTo>
                  <a:lnTo>
                    <a:pt x="54596" y="529425"/>
                  </a:lnTo>
                  <a:lnTo>
                    <a:pt x="26177" y="510270"/>
                  </a:lnTo>
                  <a:lnTo>
                    <a:pt x="7022" y="481851"/>
                  </a:lnTo>
                  <a:lnTo>
                    <a:pt x="0" y="447039"/>
                  </a:lnTo>
                  <a:lnTo>
                    <a:pt x="0" y="89408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21558" y="3152089"/>
            <a:ext cx="761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la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visita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76746" y="3066033"/>
            <a:ext cx="927100" cy="549275"/>
            <a:chOff x="6476746" y="3066033"/>
            <a:chExt cx="927100" cy="549275"/>
          </a:xfrm>
        </p:grpSpPr>
        <p:sp>
          <p:nvSpPr>
            <p:cNvPr id="20" name="object 20"/>
            <p:cNvSpPr/>
            <p:nvPr/>
          </p:nvSpPr>
          <p:spPr>
            <a:xfrm>
              <a:off x="6483096" y="3072383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824992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7"/>
                  </a:lnTo>
                  <a:lnTo>
                    <a:pt x="0" y="447039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7"/>
                  </a:lnTo>
                  <a:lnTo>
                    <a:pt x="824992" y="536447"/>
                  </a:lnTo>
                  <a:lnTo>
                    <a:pt x="859803" y="529425"/>
                  </a:lnTo>
                  <a:lnTo>
                    <a:pt x="888222" y="510270"/>
                  </a:lnTo>
                  <a:lnTo>
                    <a:pt x="907377" y="481851"/>
                  </a:lnTo>
                  <a:lnTo>
                    <a:pt x="914400" y="447039"/>
                  </a:lnTo>
                  <a:lnTo>
                    <a:pt x="914400" y="89407"/>
                  </a:lnTo>
                  <a:lnTo>
                    <a:pt x="907377" y="54596"/>
                  </a:lnTo>
                  <a:lnTo>
                    <a:pt x="888222" y="26177"/>
                  </a:lnTo>
                  <a:lnTo>
                    <a:pt x="859803" y="7022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83096" y="3072383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0" y="89407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7" y="0"/>
                  </a:lnTo>
                  <a:lnTo>
                    <a:pt x="824992" y="0"/>
                  </a:lnTo>
                  <a:lnTo>
                    <a:pt x="859803" y="7022"/>
                  </a:lnTo>
                  <a:lnTo>
                    <a:pt x="888222" y="26177"/>
                  </a:lnTo>
                  <a:lnTo>
                    <a:pt x="907377" y="54596"/>
                  </a:lnTo>
                  <a:lnTo>
                    <a:pt x="914400" y="89407"/>
                  </a:lnTo>
                  <a:lnTo>
                    <a:pt x="914400" y="447039"/>
                  </a:lnTo>
                  <a:lnTo>
                    <a:pt x="907377" y="481851"/>
                  </a:lnTo>
                  <a:lnTo>
                    <a:pt x="888222" y="510270"/>
                  </a:lnTo>
                  <a:lnTo>
                    <a:pt x="859803" y="529425"/>
                  </a:lnTo>
                  <a:lnTo>
                    <a:pt x="824992" y="536447"/>
                  </a:lnTo>
                  <a:lnTo>
                    <a:pt x="89407" y="536447"/>
                  </a:lnTo>
                  <a:lnTo>
                    <a:pt x="54596" y="529425"/>
                  </a:lnTo>
                  <a:lnTo>
                    <a:pt x="26177" y="510270"/>
                  </a:lnTo>
                  <a:lnTo>
                    <a:pt x="7022" y="481851"/>
                  </a:lnTo>
                  <a:lnTo>
                    <a:pt x="0" y="447039"/>
                  </a:lnTo>
                  <a:lnTo>
                    <a:pt x="0" y="89407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11493" y="3138296"/>
            <a:ext cx="65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ru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sangre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76746" y="2419857"/>
            <a:ext cx="927100" cy="549275"/>
            <a:chOff x="6476746" y="2419857"/>
            <a:chExt cx="927100" cy="549275"/>
          </a:xfrm>
        </p:grpSpPr>
        <p:sp>
          <p:nvSpPr>
            <p:cNvPr id="24" name="object 24"/>
            <p:cNvSpPr/>
            <p:nvPr/>
          </p:nvSpPr>
          <p:spPr>
            <a:xfrm>
              <a:off x="6483096" y="2426207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824992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7"/>
                  </a:lnTo>
                  <a:lnTo>
                    <a:pt x="0" y="447039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7"/>
                  </a:lnTo>
                  <a:lnTo>
                    <a:pt x="824992" y="536447"/>
                  </a:lnTo>
                  <a:lnTo>
                    <a:pt x="859803" y="529425"/>
                  </a:lnTo>
                  <a:lnTo>
                    <a:pt x="888222" y="510270"/>
                  </a:lnTo>
                  <a:lnTo>
                    <a:pt x="907377" y="481851"/>
                  </a:lnTo>
                  <a:lnTo>
                    <a:pt x="914400" y="447039"/>
                  </a:lnTo>
                  <a:lnTo>
                    <a:pt x="914400" y="89407"/>
                  </a:lnTo>
                  <a:lnTo>
                    <a:pt x="907377" y="54596"/>
                  </a:lnTo>
                  <a:lnTo>
                    <a:pt x="888222" y="26177"/>
                  </a:lnTo>
                  <a:lnTo>
                    <a:pt x="859803" y="7022"/>
                  </a:lnTo>
                  <a:lnTo>
                    <a:pt x="824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83096" y="2426207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0" y="89407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7" y="0"/>
                  </a:lnTo>
                  <a:lnTo>
                    <a:pt x="824992" y="0"/>
                  </a:lnTo>
                  <a:lnTo>
                    <a:pt x="859803" y="7022"/>
                  </a:lnTo>
                  <a:lnTo>
                    <a:pt x="888222" y="26177"/>
                  </a:lnTo>
                  <a:lnTo>
                    <a:pt x="907377" y="54596"/>
                  </a:lnTo>
                  <a:lnTo>
                    <a:pt x="914400" y="89407"/>
                  </a:lnTo>
                  <a:lnTo>
                    <a:pt x="914400" y="447039"/>
                  </a:lnTo>
                  <a:lnTo>
                    <a:pt x="907377" y="481851"/>
                  </a:lnTo>
                  <a:lnTo>
                    <a:pt x="888222" y="510270"/>
                  </a:lnTo>
                  <a:lnTo>
                    <a:pt x="859803" y="529425"/>
                  </a:lnTo>
                  <a:lnTo>
                    <a:pt x="824992" y="536447"/>
                  </a:lnTo>
                  <a:lnTo>
                    <a:pt x="89407" y="536447"/>
                  </a:lnTo>
                  <a:lnTo>
                    <a:pt x="54596" y="529425"/>
                  </a:lnTo>
                  <a:lnTo>
                    <a:pt x="26177" y="510270"/>
                  </a:lnTo>
                  <a:lnTo>
                    <a:pt x="7022" y="481851"/>
                  </a:lnTo>
                  <a:lnTo>
                    <a:pt x="0" y="447039"/>
                  </a:lnTo>
                  <a:lnTo>
                    <a:pt x="0" y="89407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648068" y="2581478"/>
            <a:ext cx="5835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Farmacia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18360" y="2135123"/>
            <a:ext cx="424180" cy="964565"/>
            <a:chOff x="2118360" y="2135123"/>
            <a:chExt cx="424180" cy="964565"/>
          </a:xfrm>
        </p:grpSpPr>
        <p:sp>
          <p:nvSpPr>
            <p:cNvPr id="28" name="object 28"/>
            <p:cNvSpPr/>
            <p:nvPr/>
          </p:nvSpPr>
          <p:spPr>
            <a:xfrm>
              <a:off x="2118360" y="2141219"/>
              <a:ext cx="119380" cy="958850"/>
            </a:xfrm>
            <a:custGeom>
              <a:avLst/>
              <a:gdLst/>
              <a:ahLst/>
              <a:cxnLst/>
              <a:rect l="l" t="t" r="r" b="b"/>
              <a:pathLst>
                <a:path w="119380" h="958850">
                  <a:moveTo>
                    <a:pt x="39623" y="839469"/>
                  </a:moveTo>
                  <a:lnTo>
                    <a:pt x="0" y="839469"/>
                  </a:lnTo>
                  <a:lnTo>
                    <a:pt x="59435" y="958341"/>
                  </a:lnTo>
                  <a:lnTo>
                    <a:pt x="108965" y="859281"/>
                  </a:lnTo>
                  <a:lnTo>
                    <a:pt x="39623" y="859281"/>
                  </a:lnTo>
                  <a:lnTo>
                    <a:pt x="39623" y="839469"/>
                  </a:lnTo>
                  <a:close/>
                </a:path>
                <a:path w="119380" h="958850">
                  <a:moveTo>
                    <a:pt x="79247" y="0"/>
                  </a:moveTo>
                  <a:lnTo>
                    <a:pt x="39623" y="0"/>
                  </a:lnTo>
                  <a:lnTo>
                    <a:pt x="39623" y="859281"/>
                  </a:lnTo>
                  <a:lnTo>
                    <a:pt x="79247" y="859281"/>
                  </a:lnTo>
                  <a:lnTo>
                    <a:pt x="79247" y="0"/>
                  </a:lnTo>
                  <a:close/>
                </a:path>
                <a:path w="119380" h="958850">
                  <a:moveTo>
                    <a:pt x="118871" y="839469"/>
                  </a:moveTo>
                  <a:lnTo>
                    <a:pt x="79247" y="839469"/>
                  </a:lnTo>
                  <a:lnTo>
                    <a:pt x="79247" y="859281"/>
                  </a:lnTo>
                  <a:lnTo>
                    <a:pt x="108965" y="859281"/>
                  </a:lnTo>
                  <a:lnTo>
                    <a:pt x="118871" y="83946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23160" y="2135123"/>
              <a:ext cx="119380" cy="951865"/>
            </a:xfrm>
            <a:custGeom>
              <a:avLst/>
              <a:gdLst/>
              <a:ahLst/>
              <a:cxnLst/>
              <a:rect l="l" t="t" r="r" b="b"/>
              <a:pathLst>
                <a:path w="119380" h="951864">
                  <a:moveTo>
                    <a:pt x="79247" y="99060"/>
                  </a:moveTo>
                  <a:lnTo>
                    <a:pt x="39623" y="99060"/>
                  </a:lnTo>
                  <a:lnTo>
                    <a:pt x="39623" y="951356"/>
                  </a:lnTo>
                  <a:lnTo>
                    <a:pt x="79247" y="951356"/>
                  </a:lnTo>
                  <a:lnTo>
                    <a:pt x="79247" y="99060"/>
                  </a:lnTo>
                  <a:close/>
                </a:path>
                <a:path w="119380" h="951864">
                  <a:moveTo>
                    <a:pt x="59435" y="0"/>
                  </a:moveTo>
                  <a:lnTo>
                    <a:pt x="0" y="118872"/>
                  </a:lnTo>
                  <a:lnTo>
                    <a:pt x="39623" y="118872"/>
                  </a:lnTo>
                  <a:lnTo>
                    <a:pt x="39623" y="99060"/>
                  </a:lnTo>
                  <a:lnTo>
                    <a:pt x="108965" y="99060"/>
                  </a:lnTo>
                  <a:lnTo>
                    <a:pt x="59435" y="0"/>
                  </a:lnTo>
                  <a:close/>
                </a:path>
                <a:path w="119380" h="951864">
                  <a:moveTo>
                    <a:pt x="108965" y="99060"/>
                  </a:moveTo>
                  <a:lnTo>
                    <a:pt x="79247" y="99060"/>
                  </a:lnTo>
                  <a:lnTo>
                    <a:pt x="79247" y="118872"/>
                  </a:lnTo>
                  <a:lnTo>
                    <a:pt x="118871" y="118872"/>
                  </a:lnTo>
                  <a:lnTo>
                    <a:pt x="108965" y="9906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569208" y="2122932"/>
            <a:ext cx="421005" cy="976630"/>
            <a:chOff x="3569208" y="2122932"/>
            <a:chExt cx="421005" cy="976630"/>
          </a:xfrm>
        </p:grpSpPr>
        <p:sp>
          <p:nvSpPr>
            <p:cNvPr id="31" name="object 31"/>
            <p:cNvSpPr/>
            <p:nvPr/>
          </p:nvSpPr>
          <p:spPr>
            <a:xfrm>
              <a:off x="3569208" y="2141220"/>
              <a:ext cx="119380" cy="958850"/>
            </a:xfrm>
            <a:custGeom>
              <a:avLst/>
              <a:gdLst/>
              <a:ahLst/>
              <a:cxnLst/>
              <a:rect l="l" t="t" r="r" b="b"/>
              <a:pathLst>
                <a:path w="119379" h="958850">
                  <a:moveTo>
                    <a:pt x="39624" y="839469"/>
                  </a:moveTo>
                  <a:lnTo>
                    <a:pt x="0" y="839469"/>
                  </a:lnTo>
                  <a:lnTo>
                    <a:pt x="59436" y="958341"/>
                  </a:lnTo>
                  <a:lnTo>
                    <a:pt x="108965" y="859281"/>
                  </a:lnTo>
                  <a:lnTo>
                    <a:pt x="39624" y="859281"/>
                  </a:lnTo>
                  <a:lnTo>
                    <a:pt x="39624" y="839469"/>
                  </a:lnTo>
                  <a:close/>
                </a:path>
                <a:path w="119379" h="958850">
                  <a:moveTo>
                    <a:pt x="79247" y="0"/>
                  </a:moveTo>
                  <a:lnTo>
                    <a:pt x="39624" y="0"/>
                  </a:lnTo>
                  <a:lnTo>
                    <a:pt x="39624" y="859281"/>
                  </a:lnTo>
                  <a:lnTo>
                    <a:pt x="79247" y="859281"/>
                  </a:lnTo>
                  <a:lnTo>
                    <a:pt x="79247" y="0"/>
                  </a:lnTo>
                  <a:close/>
                </a:path>
                <a:path w="119379" h="958850">
                  <a:moveTo>
                    <a:pt x="118871" y="839469"/>
                  </a:moveTo>
                  <a:lnTo>
                    <a:pt x="79247" y="839469"/>
                  </a:lnTo>
                  <a:lnTo>
                    <a:pt x="79247" y="859281"/>
                  </a:lnTo>
                  <a:lnTo>
                    <a:pt x="108965" y="859281"/>
                  </a:lnTo>
                  <a:lnTo>
                    <a:pt x="118871" y="83946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70960" y="2122932"/>
              <a:ext cx="119380" cy="951865"/>
            </a:xfrm>
            <a:custGeom>
              <a:avLst/>
              <a:gdLst/>
              <a:ahLst/>
              <a:cxnLst/>
              <a:rect l="l" t="t" r="r" b="b"/>
              <a:pathLst>
                <a:path w="119379" h="951864">
                  <a:moveTo>
                    <a:pt x="79248" y="99059"/>
                  </a:moveTo>
                  <a:lnTo>
                    <a:pt x="39624" y="99059"/>
                  </a:lnTo>
                  <a:lnTo>
                    <a:pt x="39624" y="951356"/>
                  </a:lnTo>
                  <a:lnTo>
                    <a:pt x="79248" y="951356"/>
                  </a:lnTo>
                  <a:lnTo>
                    <a:pt x="79248" y="99059"/>
                  </a:lnTo>
                  <a:close/>
                </a:path>
                <a:path w="119379" h="951864">
                  <a:moveTo>
                    <a:pt x="59436" y="0"/>
                  </a:moveTo>
                  <a:lnTo>
                    <a:pt x="0" y="118871"/>
                  </a:lnTo>
                  <a:lnTo>
                    <a:pt x="39624" y="118871"/>
                  </a:lnTo>
                  <a:lnTo>
                    <a:pt x="39624" y="99059"/>
                  </a:lnTo>
                  <a:lnTo>
                    <a:pt x="108965" y="99059"/>
                  </a:lnTo>
                  <a:lnTo>
                    <a:pt x="59436" y="0"/>
                  </a:lnTo>
                  <a:close/>
                </a:path>
                <a:path w="119379" h="951864">
                  <a:moveTo>
                    <a:pt x="108965" y="99059"/>
                  </a:moveTo>
                  <a:lnTo>
                    <a:pt x="79248" y="99059"/>
                  </a:lnTo>
                  <a:lnTo>
                    <a:pt x="79248" y="118871"/>
                  </a:lnTo>
                  <a:lnTo>
                    <a:pt x="118872" y="118871"/>
                  </a:lnTo>
                  <a:lnTo>
                    <a:pt x="108965" y="99059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876546" y="2135123"/>
            <a:ext cx="1780539" cy="1480185"/>
            <a:chOff x="4876546" y="2135123"/>
            <a:chExt cx="1780539" cy="1480185"/>
          </a:xfrm>
        </p:grpSpPr>
        <p:sp>
          <p:nvSpPr>
            <p:cNvPr id="34" name="object 34"/>
            <p:cNvSpPr/>
            <p:nvPr/>
          </p:nvSpPr>
          <p:spPr>
            <a:xfrm>
              <a:off x="6537960" y="2135123"/>
              <a:ext cx="119380" cy="294005"/>
            </a:xfrm>
            <a:custGeom>
              <a:avLst/>
              <a:gdLst/>
              <a:ahLst/>
              <a:cxnLst/>
              <a:rect l="l" t="t" r="r" b="b"/>
              <a:pathLst>
                <a:path w="119379" h="294005">
                  <a:moveTo>
                    <a:pt x="39624" y="174751"/>
                  </a:moveTo>
                  <a:lnTo>
                    <a:pt x="0" y="174751"/>
                  </a:lnTo>
                  <a:lnTo>
                    <a:pt x="59436" y="293624"/>
                  </a:lnTo>
                  <a:lnTo>
                    <a:pt x="108966" y="194563"/>
                  </a:lnTo>
                  <a:lnTo>
                    <a:pt x="39624" y="194563"/>
                  </a:lnTo>
                  <a:lnTo>
                    <a:pt x="39624" y="174751"/>
                  </a:lnTo>
                  <a:close/>
                </a:path>
                <a:path w="119379" h="294005">
                  <a:moveTo>
                    <a:pt x="79248" y="0"/>
                  </a:moveTo>
                  <a:lnTo>
                    <a:pt x="39624" y="0"/>
                  </a:lnTo>
                  <a:lnTo>
                    <a:pt x="39624" y="194563"/>
                  </a:lnTo>
                  <a:lnTo>
                    <a:pt x="79248" y="194563"/>
                  </a:lnTo>
                  <a:lnTo>
                    <a:pt x="79248" y="0"/>
                  </a:lnTo>
                  <a:close/>
                </a:path>
                <a:path w="119379" h="294005">
                  <a:moveTo>
                    <a:pt x="118872" y="174751"/>
                  </a:moveTo>
                  <a:lnTo>
                    <a:pt x="79248" y="174751"/>
                  </a:lnTo>
                  <a:lnTo>
                    <a:pt x="79248" y="194563"/>
                  </a:lnTo>
                  <a:lnTo>
                    <a:pt x="108966" y="194563"/>
                  </a:lnTo>
                  <a:lnTo>
                    <a:pt x="118872" y="17475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5968" y="2695955"/>
              <a:ext cx="898525" cy="706120"/>
            </a:xfrm>
            <a:custGeom>
              <a:avLst/>
              <a:gdLst/>
              <a:ahLst/>
              <a:cxnLst/>
              <a:rect l="l" t="t" r="r" b="b"/>
              <a:pathLst>
                <a:path w="898525" h="706120">
                  <a:moveTo>
                    <a:pt x="898398" y="0"/>
                  </a:moveTo>
                  <a:lnTo>
                    <a:pt x="767334" y="22098"/>
                  </a:lnTo>
                  <a:lnTo>
                    <a:pt x="790702" y="54114"/>
                  </a:lnTo>
                  <a:lnTo>
                    <a:pt x="0" y="631444"/>
                  </a:lnTo>
                  <a:lnTo>
                    <a:pt x="11658" y="647433"/>
                  </a:lnTo>
                  <a:lnTo>
                    <a:pt x="11811" y="669798"/>
                  </a:lnTo>
                  <a:lnTo>
                    <a:pt x="779602" y="666457"/>
                  </a:lnTo>
                  <a:lnTo>
                    <a:pt x="779780" y="706120"/>
                  </a:lnTo>
                  <a:lnTo>
                    <a:pt x="898398" y="646176"/>
                  </a:lnTo>
                  <a:lnTo>
                    <a:pt x="859116" y="626745"/>
                  </a:lnTo>
                  <a:lnTo>
                    <a:pt x="779272" y="587248"/>
                  </a:lnTo>
                  <a:lnTo>
                    <a:pt x="779437" y="626833"/>
                  </a:lnTo>
                  <a:lnTo>
                    <a:pt x="69278" y="629932"/>
                  </a:lnTo>
                  <a:lnTo>
                    <a:pt x="814070" y="86118"/>
                  </a:lnTo>
                  <a:lnTo>
                    <a:pt x="837438" y="118110"/>
                  </a:lnTo>
                  <a:lnTo>
                    <a:pt x="876503" y="42418"/>
                  </a:lnTo>
                  <a:lnTo>
                    <a:pt x="898398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71872" y="2177795"/>
              <a:ext cx="119380" cy="958850"/>
            </a:xfrm>
            <a:custGeom>
              <a:avLst/>
              <a:gdLst/>
              <a:ahLst/>
              <a:cxnLst/>
              <a:rect l="l" t="t" r="r" b="b"/>
              <a:pathLst>
                <a:path w="119379" h="958850">
                  <a:moveTo>
                    <a:pt x="39624" y="839469"/>
                  </a:moveTo>
                  <a:lnTo>
                    <a:pt x="0" y="839469"/>
                  </a:lnTo>
                  <a:lnTo>
                    <a:pt x="59436" y="958341"/>
                  </a:lnTo>
                  <a:lnTo>
                    <a:pt x="108966" y="859281"/>
                  </a:lnTo>
                  <a:lnTo>
                    <a:pt x="39624" y="859281"/>
                  </a:lnTo>
                  <a:lnTo>
                    <a:pt x="39624" y="839469"/>
                  </a:lnTo>
                  <a:close/>
                </a:path>
                <a:path w="119379" h="958850">
                  <a:moveTo>
                    <a:pt x="79248" y="0"/>
                  </a:moveTo>
                  <a:lnTo>
                    <a:pt x="39624" y="0"/>
                  </a:lnTo>
                  <a:lnTo>
                    <a:pt x="39624" y="859281"/>
                  </a:lnTo>
                  <a:lnTo>
                    <a:pt x="79248" y="859281"/>
                  </a:lnTo>
                  <a:lnTo>
                    <a:pt x="79248" y="0"/>
                  </a:lnTo>
                  <a:close/>
                </a:path>
                <a:path w="119379" h="958850">
                  <a:moveTo>
                    <a:pt x="118872" y="839469"/>
                  </a:moveTo>
                  <a:lnTo>
                    <a:pt x="79248" y="839469"/>
                  </a:lnTo>
                  <a:lnTo>
                    <a:pt x="79248" y="859281"/>
                  </a:lnTo>
                  <a:lnTo>
                    <a:pt x="108966" y="859281"/>
                  </a:lnTo>
                  <a:lnTo>
                    <a:pt x="118872" y="83946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12664" y="2141219"/>
              <a:ext cx="119380" cy="951865"/>
            </a:xfrm>
            <a:custGeom>
              <a:avLst/>
              <a:gdLst/>
              <a:ahLst/>
              <a:cxnLst/>
              <a:rect l="l" t="t" r="r" b="b"/>
              <a:pathLst>
                <a:path w="119379" h="951864">
                  <a:moveTo>
                    <a:pt x="79248" y="99059"/>
                  </a:moveTo>
                  <a:lnTo>
                    <a:pt x="39624" y="99059"/>
                  </a:lnTo>
                  <a:lnTo>
                    <a:pt x="39624" y="951356"/>
                  </a:lnTo>
                  <a:lnTo>
                    <a:pt x="79248" y="951356"/>
                  </a:lnTo>
                  <a:lnTo>
                    <a:pt x="79248" y="99059"/>
                  </a:lnTo>
                  <a:close/>
                </a:path>
                <a:path w="119379" h="951864">
                  <a:moveTo>
                    <a:pt x="59436" y="0"/>
                  </a:moveTo>
                  <a:lnTo>
                    <a:pt x="0" y="118871"/>
                  </a:lnTo>
                  <a:lnTo>
                    <a:pt x="39624" y="118871"/>
                  </a:lnTo>
                  <a:lnTo>
                    <a:pt x="39624" y="99059"/>
                  </a:lnTo>
                  <a:lnTo>
                    <a:pt x="108965" y="99059"/>
                  </a:lnTo>
                  <a:lnTo>
                    <a:pt x="59436" y="0"/>
                  </a:lnTo>
                  <a:close/>
                </a:path>
                <a:path w="119379" h="951864">
                  <a:moveTo>
                    <a:pt x="108965" y="99059"/>
                  </a:moveTo>
                  <a:lnTo>
                    <a:pt x="79248" y="99059"/>
                  </a:lnTo>
                  <a:lnTo>
                    <a:pt x="79248" y="118871"/>
                  </a:lnTo>
                  <a:lnTo>
                    <a:pt x="118872" y="118871"/>
                  </a:lnTo>
                  <a:lnTo>
                    <a:pt x="108965" y="99059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82896" y="3072383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824991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7"/>
                  </a:lnTo>
                  <a:lnTo>
                    <a:pt x="0" y="447039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7"/>
                  </a:lnTo>
                  <a:lnTo>
                    <a:pt x="824991" y="536447"/>
                  </a:lnTo>
                  <a:lnTo>
                    <a:pt x="859803" y="529425"/>
                  </a:lnTo>
                  <a:lnTo>
                    <a:pt x="888222" y="510270"/>
                  </a:lnTo>
                  <a:lnTo>
                    <a:pt x="907377" y="481851"/>
                  </a:lnTo>
                  <a:lnTo>
                    <a:pt x="914400" y="447039"/>
                  </a:lnTo>
                  <a:lnTo>
                    <a:pt x="914400" y="89407"/>
                  </a:lnTo>
                  <a:lnTo>
                    <a:pt x="907377" y="54596"/>
                  </a:lnTo>
                  <a:lnTo>
                    <a:pt x="888222" y="26177"/>
                  </a:lnTo>
                  <a:lnTo>
                    <a:pt x="859803" y="7022"/>
                  </a:lnTo>
                  <a:lnTo>
                    <a:pt x="824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82896" y="3072383"/>
              <a:ext cx="914400" cy="536575"/>
            </a:xfrm>
            <a:custGeom>
              <a:avLst/>
              <a:gdLst/>
              <a:ahLst/>
              <a:cxnLst/>
              <a:rect l="l" t="t" r="r" b="b"/>
              <a:pathLst>
                <a:path w="914400" h="536575">
                  <a:moveTo>
                    <a:pt x="0" y="89407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7" y="0"/>
                  </a:lnTo>
                  <a:lnTo>
                    <a:pt x="824991" y="0"/>
                  </a:lnTo>
                  <a:lnTo>
                    <a:pt x="859803" y="7022"/>
                  </a:lnTo>
                  <a:lnTo>
                    <a:pt x="888222" y="26177"/>
                  </a:lnTo>
                  <a:lnTo>
                    <a:pt x="907377" y="54596"/>
                  </a:lnTo>
                  <a:lnTo>
                    <a:pt x="914400" y="89407"/>
                  </a:lnTo>
                  <a:lnTo>
                    <a:pt x="914400" y="447039"/>
                  </a:lnTo>
                  <a:lnTo>
                    <a:pt x="907377" y="481851"/>
                  </a:lnTo>
                  <a:lnTo>
                    <a:pt x="888222" y="510270"/>
                  </a:lnTo>
                  <a:lnTo>
                    <a:pt x="859803" y="529425"/>
                  </a:lnTo>
                  <a:lnTo>
                    <a:pt x="824991" y="536447"/>
                  </a:lnTo>
                  <a:lnTo>
                    <a:pt x="89407" y="536447"/>
                  </a:lnTo>
                  <a:lnTo>
                    <a:pt x="54596" y="529425"/>
                  </a:lnTo>
                  <a:lnTo>
                    <a:pt x="26177" y="510270"/>
                  </a:lnTo>
                  <a:lnTo>
                    <a:pt x="7022" y="481851"/>
                  </a:lnTo>
                  <a:lnTo>
                    <a:pt x="0" y="447039"/>
                  </a:lnTo>
                  <a:lnTo>
                    <a:pt x="0" y="89407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047234" y="3138296"/>
            <a:ext cx="587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V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s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el  </a:t>
            </a:r>
            <a:r>
              <a:rPr sz="1200" spc="-10" dirty="0">
                <a:latin typeface="Calibri"/>
                <a:cs typeface="Calibri"/>
              </a:rPr>
              <a:t>doctor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737755" y="3987800"/>
          <a:ext cx="6774814" cy="2153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960"/>
                <a:gridCol w="908050"/>
                <a:gridCol w="714375"/>
                <a:gridCol w="892810"/>
                <a:gridCol w="784860"/>
                <a:gridCol w="838835"/>
                <a:gridCol w="686435"/>
                <a:gridCol w="999489"/>
              </a:tblGrid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Espera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Espera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Espera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Espera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</a:tr>
              <a:tr h="711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marR="90805" indent="-128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1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Registro 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b="1" spc="-26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llegada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1605" marR="133985" indent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Prepara- 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ción</a:t>
                      </a:r>
                      <a:r>
                        <a:rPr sz="1200" b="1" spc="-3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3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200" b="1" spc="-254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visita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2725" marR="138430" indent="-641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spc="-1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2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l  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doctor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</a:tr>
              <a:tr h="7569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79070" marR="165100" indent="-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Farmacia, </a:t>
                      </a:r>
                      <a:r>
                        <a:rPr sz="1200" b="1" spc="-26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ueba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5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sangre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7579868" y="3992879"/>
          <a:ext cx="1311275" cy="1925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1275"/>
              </a:tblGrid>
              <a:tr h="962659">
                <a:tc>
                  <a:txBody>
                    <a:bodyPr/>
                    <a:lstStyle/>
                    <a:p>
                      <a:pPr marL="423545" marR="269240" indent="-143510">
                        <a:lnSpc>
                          <a:spcPts val="1610"/>
                        </a:lnSpc>
                        <a:spcBef>
                          <a:spcPts val="360"/>
                        </a:spcBef>
                      </a:pPr>
                      <a:r>
                        <a:rPr sz="135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Tiempo</a:t>
                      </a:r>
                      <a:r>
                        <a:rPr sz="1350" b="1" spc="-7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50" b="1" spc="-29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Espera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19075">
                        <a:lnSpc>
                          <a:spcPts val="1580"/>
                        </a:lnSpc>
                      </a:pPr>
                      <a:r>
                        <a:rPr sz="13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sz="13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496AF"/>
                    </a:solidFill>
                  </a:tcPr>
                </a:tc>
              </a:tr>
              <a:tr h="962634">
                <a:tc>
                  <a:txBody>
                    <a:bodyPr/>
                    <a:lstStyle/>
                    <a:p>
                      <a:pPr marL="130810" marR="120650" indent="1270" algn="ctr">
                        <a:lnSpc>
                          <a:spcPct val="100099"/>
                        </a:lnSpc>
                        <a:spcBef>
                          <a:spcPts val="295"/>
                        </a:spcBef>
                      </a:pPr>
                      <a:r>
                        <a:rPr sz="1350" b="1" spc="-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Tiempo de </a:t>
                      </a:r>
                      <a:r>
                        <a:rPr sz="135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sz="1350" b="1" spc="-2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35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b="1" spc="-1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350" b="1" spc="-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350" b="1" spc="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135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50" b="1" spc="-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b="1" spc="-2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350" b="1" spc="-3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35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o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3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minutos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7421626" y="2319273"/>
            <a:ext cx="1445260" cy="1192530"/>
            <a:chOff x="7421626" y="2319273"/>
            <a:chExt cx="1445260" cy="1192530"/>
          </a:xfrm>
        </p:grpSpPr>
        <p:sp>
          <p:nvSpPr>
            <p:cNvPr id="44" name="object 44"/>
            <p:cNvSpPr/>
            <p:nvPr/>
          </p:nvSpPr>
          <p:spPr>
            <a:xfrm>
              <a:off x="7830312" y="2599943"/>
              <a:ext cx="515620" cy="536575"/>
            </a:xfrm>
            <a:custGeom>
              <a:avLst/>
              <a:gdLst/>
              <a:ahLst/>
              <a:cxnLst/>
              <a:rect l="l" t="t" r="r" b="b"/>
              <a:pathLst>
                <a:path w="515620" h="536575">
                  <a:moveTo>
                    <a:pt x="515112" y="0"/>
                  </a:moveTo>
                  <a:lnTo>
                    <a:pt x="0" y="0"/>
                  </a:lnTo>
                  <a:lnTo>
                    <a:pt x="257556" y="536447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30312" y="2599943"/>
              <a:ext cx="515620" cy="536575"/>
            </a:xfrm>
            <a:custGeom>
              <a:avLst/>
              <a:gdLst/>
              <a:ahLst/>
              <a:cxnLst/>
              <a:rect l="l" t="t" r="r" b="b"/>
              <a:pathLst>
                <a:path w="515620" h="536575">
                  <a:moveTo>
                    <a:pt x="515112" y="0"/>
                  </a:moveTo>
                  <a:lnTo>
                    <a:pt x="257556" y="536447"/>
                  </a:lnTo>
                  <a:lnTo>
                    <a:pt x="0" y="0"/>
                  </a:lnTo>
                  <a:lnTo>
                    <a:pt x="515112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30312" y="2325623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30">
                  <a:moveTo>
                    <a:pt x="257556" y="0"/>
                  </a:moveTo>
                  <a:lnTo>
                    <a:pt x="0" y="265175"/>
                  </a:lnTo>
                  <a:lnTo>
                    <a:pt x="515112" y="265175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30312" y="2325623"/>
              <a:ext cx="515620" cy="265430"/>
            </a:xfrm>
            <a:custGeom>
              <a:avLst/>
              <a:gdLst/>
              <a:ahLst/>
              <a:cxnLst/>
              <a:rect l="l" t="t" r="r" b="b"/>
              <a:pathLst>
                <a:path w="515620" h="265430">
                  <a:moveTo>
                    <a:pt x="0" y="265175"/>
                  </a:moveTo>
                  <a:lnTo>
                    <a:pt x="257556" y="0"/>
                  </a:lnTo>
                  <a:lnTo>
                    <a:pt x="515112" y="265175"/>
                  </a:lnTo>
                  <a:lnTo>
                    <a:pt x="0" y="26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27976" y="3179063"/>
              <a:ext cx="1432560" cy="326390"/>
            </a:xfrm>
            <a:custGeom>
              <a:avLst/>
              <a:gdLst/>
              <a:ahLst/>
              <a:cxnLst/>
              <a:rect l="l" t="t" r="r" b="b"/>
              <a:pathLst>
                <a:path w="1432559" h="326389">
                  <a:moveTo>
                    <a:pt x="1432559" y="0"/>
                  </a:moveTo>
                  <a:lnTo>
                    <a:pt x="0" y="0"/>
                  </a:lnTo>
                  <a:lnTo>
                    <a:pt x="0" y="326136"/>
                  </a:lnTo>
                  <a:lnTo>
                    <a:pt x="1432559" y="326136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27976" y="3179063"/>
              <a:ext cx="1432560" cy="326390"/>
            </a:xfrm>
            <a:custGeom>
              <a:avLst/>
              <a:gdLst/>
              <a:ahLst/>
              <a:cxnLst/>
              <a:rect l="l" t="t" r="r" b="b"/>
              <a:pathLst>
                <a:path w="1432559" h="326389">
                  <a:moveTo>
                    <a:pt x="0" y="326136"/>
                  </a:moveTo>
                  <a:lnTo>
                    <a:pt x="1432559" y="326136"/>
                  </a:lnTo>
                  <a:lnTo>
                    <a:pt x="1432559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2192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90880" y="3217545"/>
            <a:ext cx="1034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ingresa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28584" y="3229736"/>
            <a:ext cx="832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sale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6344" y="3480815"/>
            <a:ext cx="612775" cy="250190"/>
            <a:chOff x="466344" y="3480815"/>
            <a:chExt cx="612775" cy="250190"/>
          </a:xfrm>
        </p:grpSpPr>
        <p:sp>
          <p:nvSpPr>
            <p:cNvPr id="53" name="object 53"/>
            <p:cNvSpPr/>
            <p:nvPr/>
          </p:nvSpPr>
          <p:spPr>
            <a:xfrm>
              <a:off x="472440" y="3486911"/>
              <a:ext cx="600710" cy="238125"/>
            </a:xfrm>
            <a:custGeom>
              <a:avLst/>
              <a:gdLst/>
              <a:ahLst/>
              <a:cxnLst/>
              <a:rect l="l" t="t" r="r" b="b"/>
              <a:pathLst>
                <a:path w="600710" h="238125">
                  <a:moveTo>
                    <a:pt x="481584" y="0"/>
                  </a:moveTo>
                  <a:lnTo>
                    <a:pt x="481584" y="59436"/>
                  </a:lnTo>
                  <a:lnTo>
                    <a:pt x="0" y="59436"/>
                  </a:lnTo>
                  <a:lnTo>
                    <a:pt x="0" y="178307"/>
                  </a:lnTo>
                  <a:lnTo>
                    <a:pt x="481584" y="178307"/>
                  </a:lnTo>
                  <a:lnTo>
                    <a:pt x="481584" y="237744"/>
                  </a:lnTo>
                  <a:lnTo>
                    <a:pt x="600456" y="118872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2440" y="3486911"/>
              <a:ext cx="600710" cy="238125"/>
            </a:xfrm>
            <a:custGeom>
              <a:avLst/>
              <a:gdLst/>
              <a:ahLst/>
              <a:cxnLst/>
              <a:rect l="l" t="t" r="r" b="b"/>
              <a:pathLst>
                <a:path w="600710" h="238125">
                  <a:moveTo>
                    <a:pt x="0" y="59436"/>
                  </a:moveTo>
                  <a:lnTo>
                    <a:pt x="481584" y="59436"/>
                  </a:lnTo>
                  <a:lnTo>
                    <a:pt x="481584" y="0"/>
                  </a:lnTo>
                  <a:lnTo>
                    <a:pt x="600456" y="118872"/>
                  </a:lnTo>
                  <a:lnTo>
                    <a:pt x="481584" y="237744"/>
                  </a:lnTo>
                  <a:lnTo>
                    <a:pt x="481584" y="178307"/>
                  </a:lnTo>
                  <a:lnTo>
                    <a:pt x="0" y="178307"/>
                  </a:lnTo>
                  <a:lnTo>
                    <a:pt x="0" y="5943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824216" y="3538728"/>
            <a:ext cx="612775" cy="250190"/>
            <a:chOff x="7824216" y="3538728"/>
            <a:chExt cx="612775" cy="250190"/>
          </a:xfrm>
        </p:grpSpPr>
        <p:sp>
          <p:nvSpPr>
            <p:cNvPr id="56" name="object 56"/>
            <p:cNvSpPr/>
            <p:nvPr/>
          </p:nvSpPr>
          <p:spPr>
            <a:xfrm>
              <a:off x="7830312" y="3544824"/>
              <a:ext cx="600710" cy="238125"/>
            </a:xfrm>
            <a:custGeom>
              <a:avLst/>
              <a:gdLst/>
              <a:ahLst/>
              <a:cxnLst/>
              <a:rect l="l" t="t" r="r" b="b"/>
              <a:pathLst>
                <a:path w="600709" h="238125">
                  <a:moveTo>
                    <a:pt x="481584" y="0"/>
                  </a:moveTo>
                  <a:lnTo>
                    <a:pt x="481584" y="59436"/>
                  </a:lnTo>
                  <a:lnTo>
                    <a:pt x="0" y="59436"/>
                  </a:lnTo>
                  <a:lnTo>
                    <a:pt x="0" y="178307"/>
                  </a:lnTo>
                  <a:lnTo>
                    <a:pt x="481584" y="178307"/>
                  </a:lnTo>
                  <a:lnTo>
                    <a:pt x="481584" y="237744"/>
                  </a:lnTo>
                  <a:lnTo>
                    <a:pt x="600456" y="118871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30312" y="3544824"/>
              <a:ext cx="600710" cy="238125"/>
            </a:xfrm>
            <a:custGeom>
              <a:avLst/>
              <a:gdLst/>
              <a:ahLst/>
              <a:cxnLst/>
              <a:rect l="l" t="t" r="r" b="b"/>
              <a:pathLst>
                <a:path w="600709" h="238125">
                  <a:moveTo>
                    <a:pt x="0" y="59436"/>
                  </a:moveTo>
                  <a:lnTo>
                    <a:pt x="481584" y="59436"/>
                  </a:lnTo>
                  <a:lnTo>
                    <a:pt x="481584" y="0"/>
                  </a:lnTo>
                  <a:lnTo>
                    <a:pt x="600456" y="118871"/>
                  </a:lnTo>
                  <a:lnTo>
                    <a:pt x="481584" y="237744"/>
                  </a:lnTo>
                  <a:lnTo>
                    <a:pt x="481584" y="178307"/>
                  </a:lnTo>
                  <a:lnTo>
                    <a:pt x="0" y="178307"/>
                  </a:lnTo>
                  <a:lnTo>
                    <a:pt x="0" y="5943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0310"/>
            <a:ext cx="301180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Distribución</a:t>
            </a:r>
            <a:r>
              <a:rPr spc="-135" dirty="0"/>
              <a:t> </a:t>
            </a:r>
            <a:r>
              <a:rPr spc="-15" dirty="0"/>
              <a:t>Física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353134"/>
            <a:ext cx="7640320" cy="17907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36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instalación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producción esbelta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tiene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efecto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natural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distribución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física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el equipo. 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planta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evoluciona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hacia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flujo más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simplificado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hacia una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planta automatizada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porque los tamaños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lotes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reducen, 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inventario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guarda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área de los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talleres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mantiene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aire libre,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problemas 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resuelven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constante,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haciendo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posible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automatización.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3404616" cy="330098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47615" y="3343655"/>
            <a:ext cx="4343400" cy="3319779"/>
            <a:chOff x="4547615" y="3343655"/>
            <a:chExt cx="4343400" cy="33197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759" y="3352799"/>
              <a:ext cx="4325112" cy="33009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52187" y="3348227"/>
              <a:ext cx="4334510" cy="3310254"/>
            </a:xfrm>
            <a:custGeom>
              <a:avLst/>
              <a:gdLst/>
              <a:ahLst/>
              <a:cxnLst/>
              <a:rect l="l" t="t" r="r" b="b"/>
              <a:pathLst>
                <a:path w="4334509" h="3310254">
                  <a:moveTo>
                    <a:pt x="0" y="3310128"/>
                  </a:moveTo>
                  <a:lnTo>
                    <a:pt x="4334256" y="3310128"/>
                  </a:lnTo>
                  <a:lnTo>
                    <a:pt x="4334256" y="0"/>
                  </a:lnTo>
                  <a:lnTo>
                    <a:pt x="0" y="0"/>
                  </a:lnTo>
                  <a:lnTo>
                    <a:pt x="0" y="331012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0310"/>
            <a:ext cx="126936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0" dirty="0"/>
              <a:t>K</a:t>
            </a:r>
            <a:r>
              <a:rPr spc="-20" dirty="0"/>
              <a:t>a</a:t>
            </a:r>
            <a:r>
              <a:rPr spc="-10" dirty="0"/>
              <a:t>nb</a:t>
            </a:r>
            <a:r>
              <a:rPr spc="-45" dirty="0"/>
              <a:t>a</a:t>
            </a:r>
            <a:r>
              <a:rPr spc="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836" y="1353134"/>
            <a:ext cx="7705725" cy="924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15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expresión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i="1" spc="-15" dirty="0">
                <a:solidFill>
                  <a:srgbClr val="FFFFFF"/>
                </a:solidFill>
                <a:latin typeface="Calibri"/>
                <a:cs typeface="Calibri"/>
              </a:rPr>
              <a:t>kanban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japonés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significa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“tarjeta”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“registro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visible”,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refiere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tarjetas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utilizan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controlar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el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flujo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producción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fábrica.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2542032"/>
            <a:ext cx="7894320" cy="41727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31864" y="2542032"/>
            <a:ext cx="2018030" cy="3689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Kanban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1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tarjeta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72516"/>
            <a:ext cx="345440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Kanban</a:t>
            </a:r>
            <a:r>
              <a:rPr spc="-135" dirty="0"/>
              <a:t> </a:t>
            </a:r>
            <a:r>
              <a:rPr spc="5" dirty="0"/>
              <a:t>de</a:t>
            </a:r>
            <a:r>
              <a:rPr spc="-90" dirty="0"/>
              <a:t> </a:t>
            </a:r>
            <a:r>
              <a:rPr spc="5" dirty="0"/>
              <a:t>2</a:t>
            </a:r>
            <a:r>
              <a:rPr spc="-60" dirty="0"/>
              <a:t> Tarjetas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3733800"/>
            <a:ext cx="7967472" cy="304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" marR="5080">
              <a:lnSpc>
                <a:spcPct val="99700"/>
              </a:lnSpc>
              <a:spcBef>
                <a:spcPts val="105"/>
              </a:spcBef>
            </a:pPr>
            <a:r>
              <a:rPr dirty="0"/>
              <a:t>Cuando la línea de </a:t>
            </a:r>
            <a:r>
              <a:rPr spc="5" dirty="0"/>
              <a:t>ensamble </a:t>
            </a:r>
            <a:r>
              <a:rPr dirty="0"/>
              <a:t>toma la primera </a:t>
            </a:r>
            <a:r>
              <a:rPr spc="-5" dirty="0"/>
              <a:t>pieza </a:t>
            </a:r>
            <a:r>
              <a:rPr dirty="0"/>
              <a:t>A de un contenedor </a:t>
            </a:r>
            <a:r>
              <a:rPr spc="5" dirty="0"/>
              <a:t> </a:t>
            </a:r>
            <a:r>
              <a:rPr dirty="0"/>
              <a:t>lleno,</a:t>
            </a:r>
            <a:r>
              <a:rPr spc="-40" dirty="0"/>
              <a:t> </a:t>
            </a:r>
            <a:r>
              <a:rPr dirty="0"/>
              <a:t>un</a:t>
            </a:r>
            <a:r>
              <a:rPr spc="-5" dirty="0"/>
              <a:t> </a:t>
            </a:r>
            <a:r>
              <a:rPr dirty="0"/>
              <a:t>trabajador</a:t>
            </a:r>
            <a:r>
              <a:rPr spc="-40" dirty="0"/>
              <a:t> </a:t>
            </a:r>
            <a:r>
              <a:rPr dirty="0"/>
              <a:t>toma</a:t>
            </a:r>
            <a:r>
              <a:rPr spc="-30" dirty="0"/>
              <a:t> </a:t>
            </a:r>
            <a:r>
              <a:rPr dirty="0"/>
              <a:t>el</a:t>
            </a:r>
            <a:r>
              <a:rPr spc="35" dirty="0"/>
              <a:t> </a:t>
            </a:r>
            <a:r>
              <a:rPr dirty="0"/>
              <a:t>kanban</a:t>
            </a:r>
            <a:r>
              <a:rPr spc="-2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retiro del</a:t>
            </a:r>
            <a:r>
              <a:rPr spc="-5" dirty="0"/>
              <a:t> </a:t>
            </a:r>
            <a:r>
              <a:rPr dirty="0"/>
              <a:t>contenedor</a:t>
            </a:r>
            <a:r>
              <a:rPr spc="-80" dirty="0"/>
              <a:t> </a:t>
            </a:r>
            <a:r>
              <a:rPr dirty="0"/>
              <a:t>y</a:t>
            </a:r>
            <a:r>
              <a:rPr spc="25" dirty="0"/>
              <a:t> </a:t>
            </a:r>
            <a:r>
              <a:rPr dirty="0"/>
              <a:t>lleva</a:t>
            </a:r>
            <a:r>
              <a:rPr spc="-5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dirty="0"/>
              <a:t>tarjeta </a:t>
            </a:r>
            <a:r>
              <a:rPr spc="-484" dirty="0"/>
              <a:t> </a:t>
            </a:r>
            <a:r>
              <a:rPr dirty="0"/>
              <a:t>al área de almacenamiento del centro de maquinado. En el área del centro </a:t>
            </a:r>
            <a:r>
              <a:rPr spc="5" dirty="0"/>
              <a:t> </a:t>
            </a:r>
            <a:r>
              <a:rPr dirty="0"/>
              <a:t>de maquinado, el trabajador encuentra un contenedor de la </a:t>
            </a:r>
            <a:r>
              <a:rPr spc="-5" dirty="0"/>
              <a:t>pieza </a:t>
            </a:r>
            <a:r>
              <a:rPr dirty="0"/>
              <a:t>A, quita el </a:t>
            </a:r>
            <a:r>
              <a:rPr spc="-490" dirty="0"/>
              <a:t> </a:t>
            </a:r>
            <a:r>
              <a:rPr dirty="0"/>
              <a:t>kanban</a:t>
            </a:r>
            <a:r>
              <a:rPr spc="-2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producción</a:t>
            </a:r>
            <a:r>
              <a:rPr spc="-90" dirty="0"/>
              <a:t> </a:t>
            </a:r>
            <a:r>
              <a:rPr dirty="0"/>
              <a:t>y</a:t>
            </a:r>
            <a:r>
              <a:rPr spc="15" dirty="0"/>
              <a:t> </a:t>
            </a:r>
            <a:r>
              <a:rPr dirty="0"/>
              <a:t>lo</a:t>
            </a:r>
            <a:r>
              <a:rPr spc="-20" dirty="0"/>
              <a:t> </a:t>
            </a:r>
            <a:r>
              <a:rPr dirty="0"/>
              <a:t>reemplaza</a:t>
            </a:r>
            <a:r>
              <a:rPr spc="-40" dirty="0"/>
              <a:t> </a:t>
            </a:r>
            <a:r>
              <a:rPr dirty="0"/>
              <a:t>con</a:t>
            </a:r>
            <a:r>
              <a:rPr spc="-45" dirty="0"/>
              <a:t> </a:t>
            </a:r>
            <a:r>
              <a:rPr dirty="0"/>
              <a:t>el</a:t>
            </a:r>
            <a:r>
              <a:rPr spc="75" dirty="0"/>
              <a:t> </a:t>
            </a:r>
            <a:r>
              <a:rPr spc="5" dirty="0"/>
              <a:t>kanban</a:t>
            </a:r>
            <a:r>
              <a:rPr spc="-6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retiro.</a:t>
            </a:r>
            <a:r>
              <a:rPr spc="-2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5" dirty="0"/>
              <a:t>colocación </a:t>
            </a:r>
            <a:r>
              <a:rPr spc="-484" dirty="0"/>
              <a:t> </a:t>
            </a:r>
            <a:r>
              <a:rPr dirty="0"/>
              <a:t>de esta tarjeta en el contenedor autoriza el movimiento de este </a:t>
            </a:r>
            <a:r>
              <a:rPr spc="-5" dirty="0"/>
              <a:t>a </a:t>
            </a:r>
            <a:r>
              <a:rPr dirty="0"/>
              <a:t>la línea de </a:t>
            </a:r>
            <a:r>
              <a:rPr spc="-490" dirty="0"/>
              <a:t> </a:t>
            </a:r>
            <a:r>
              <a:rPr spc="5" dirty="0"/>
              <a:t>ensamble. </a:t>
            </a:r>
            <a:r>
              <a:rPr spc="-5" dirty="0"/>
              <a:t>El </a:t>
            </a:r>
            <a:r>
              <a:rPr dirty="0"/>
              <a:t>kanban de producción se </a:t>
            </a:r>
            <a:r>
              <a:rPr spc="5" dirty="0"/>
              <a:t>coloca </a:t>
            </a:r>
            <a:r>
              <a:rPr dirty="0"/>
              <a:t>en un anaquel cerca del </a:t>
            </a:r>
            <a:r>
              <a:rPr spc="5" dirty="0"/>
              <a:t> </a:t>
            </a:r>
            <a:r>
              <a:rPr dirty="0"/>
              <a:t>centro</a:t>
            </a:r>
            <a:r>
              <a:rPr spc="-4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maquinado,</a:t>
            </a:r>
            <a:r>
              <a:rPr spc="-70" dirty="0"/>
              <a:t> </a:t>
            </a:r>
            <a:r>
              <a:rPr dirty="0"/>
              <a:t>lo</a:t>
            </a:r>
            <a:r>
              <a:rPr spc="-15" dirty="0"/>
              <a:t> </a:t>
            </a:r>
            <a:r>
              <a:rPr dirty="0"/>
              <a:t>que</a:t>
            </a:r>
            <a:r>
              <a:rPr spc="-20" dirty="0"/>
              <a:t> </a:t>
            </a:r>
            <a:r>
              <a:rPr dirty="0"/>
              <a:t>autoriza</a:t>
            </a:r>
            <a:r>
              <a:rPr spc="-4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dirty="0"/>
              <a:t>producción</a:t>
            </a:r>
            <a:r>
              <a:rPr spc="-9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otro</a:t>
            </a:r>
            <a:r>
              <a:rPr spc="-15" dirty="0"/>
              <a:t> </a:t>
            </a:r>
            <a:r>
              <a:rPr dirty="0"/>
              <a:t>lote</a:t>
            </a:r>
            <a:r>
              <a:rPr spc="-10" dirty="0"/>
              <a:t> </a:t>
            </a:r>
            <a:r>
              <a:rPr dirty="0"/>
              <a:t>del</a:t>
            </a:r>
            <a:r>
              <a:rPr spc="-20" dirty="0"/>
              <a:t> </a:t>
            </a:r>
            <a:r>
              <a:rPr dirty="0"/>
              <a:t>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0310"/>
            <a:ext cx="528320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Diferencias</a:t>
            </a:r>
            <a:r>
              <a:rPr spc="-114" dirty="0"/>
              <a:t> </a:t>
            </a:r>
            <a:r>
              <a:rPr spc="-25" dirty="0"/>
              <a:t>entre</a:t>
            </a:r>
            <a:r>
              <a:rPr spc="-110" dirty="0"/>
              <a:t> </a:t>
            </a:r>
            <a:r>
              <a:rPr dirty="0"/>
              <a:t>el</a:t>
            </a:r>
            <a:r>
              <a:rPr spc="-75" dirty="0"/>
              <a:t> </a:t>
            </a:r>
            <a:r>
              <a:rPr dirty="0"/>
              <a:t>JIT</a:t>
            </a:r>
            <a:r>
              <a:rPr spc="-125" dirty="0"/>
              <a:t> </a:t>
            </a:r>
            <a:r>
              <a:rPr spc="5" dirty="0"/>
              <a:t>y</a:t>
            </a:r>
            <a:r>
              <a:rPr spc="-30" dirty="0"/>
              <a:t> </a:t>
            </a:r>
            <a:r>
              <a:rPr dirty="0"/>
              <a:t>el</a:t>
            </a:r>
            <a:r>
              <a:rPr spc="-80" dirty="0"/>
              <a:t> </a:t>
            </a:r>
            <a:r>
              <a:rPr spc="-10" dirty="0"/>
              <a:t>MRP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783" y="1524000"/>
            <a:ext cx="6443472" cy="26883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175" y="4337302"/>
            <a:ext cx="632764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Diferencias</a:t>
            </a:r>
            <a:r>
              <a:rPr spc="-120" dirty="0"/>
              <a:t> </a:t>
            </a:r>
            <a:r>
              <a:rPr spc="-25" dirty="0"/>
              <a:t>entre</a:t>
            </a:r>
            <a:r>
              <a:rPr spc="-114" dirty="0"/>
              <a:t> </a:t>
            </a:r>
            <a:r>
              <a:rPr dirty="0"/>
              <a:t>el</a:t>
            </a:r>
            <a:r>
              <a:rPr spc="-80" dirty="0"/>
              <a:t> </a:t>
            </a:r>
            <a:r>
              <a:rPr dirty="0"/>
              <a:t>JIT</a:t>
            </a:r>
            <a:r>
              <a:rPr spc="-125" dirty="0"/>
              <a:t> </a:t>
            </a:r>
            <a:r>
              <a:rPr spc="5" dirty="0"/>
              <a:t>y</a:t>
            </a:r>
            <a:r>
              <a:rPr spc="-35" dirty="0"/>
              <a:t> </a:t>
            </a:r>
            <a:r>
              <a:rPr dirty="0"/>
              <a:t>el</a:t>
            </a:r>
            <a:r>
              <a:rPr spc="-80" dirty="0"/>
              <a:t> </a:t>
            </a:r>
            <a:r>
              <a:rPr spc="-10" dirty="0"/>
              <a:t>MRP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908050"/>
          <a:ext cx="8534400" cy="5904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3276600"/>
                <a:gridCol w="3733800"/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MRP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3069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Método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PUSH.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PULL.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14044"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Motivo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cual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Diseño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diseñó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talleres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fabricación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pedidos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(intermitente).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diseñó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ambiente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fabricación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repetitiva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lineal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lote.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514350" marR="248285" indent="-259079">
                        <a:lnSpc>
                          <a:spcPct val="114999"/>
                        </a:lnSpc>
                        <a:spcBef>
                          <a:spcPts val="14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¿Cómo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1600" b="1" spc="-3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PMP?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basa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 el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PMP: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63830" indent="-128905">
                        <a:lnSpc>
                          <a:spcPct val="100000"/>
                        </a:lnSpc>
                        <a:spcBef>
                          <a:spcPts val="270"/>
                        </a:spcBef>
                        <a:buChar char="•"/>
                        <a:tabLst>
                          <a:tab pos="164465" algn="l"/>
                        </a:tabLst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Altamente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variable.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63830" indent="-128905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•"/>
                        <a:tabLst>
                          <a:tab pos="164465" algn="l"/>
                        </a:tabLst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Crea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subordinando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todo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él.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45085">
                        <a:lnSpc>
                          <a:spcPct val="115100"/>
                        </a:lnSpc>
                        <a:spcBef>
                          <a:spcPts val="76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Requiere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PMP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estable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uniforme.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Tiene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como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objetivo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eliminación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desperdicios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control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piso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taller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472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Incidencia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5560" marR="565785">
                        <a:lnSpc>
                          <a:spcPct val="1157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incide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productivos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vigentes.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Tiene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mayor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alcance,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plantea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cambios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productivos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vigentes: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5100" indent="-128905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flexibles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5100" indent="-12890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Producción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nivelada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5100" indent="-128905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Calidad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fuente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5100" indent="-128905">
                        <a:lnSpc>
                          <a:spcPct val="100000"/>
                        </a:lnSpc>
                        <a:spcBef>
                          <a:spcPts val="265"/>
                        </a:spcBef>
                        <a:buChar char="•"/>
                        <a:tabLst>
                          <a:tab pos="16573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Distribución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planta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celular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981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Inventarios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Mantiene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inventarios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significativos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560" marR="50165">
                        <a:lnSpc>
                          <a:spcPct val="115100"/>
                        </a:lnSpc>
                        <a:spcBef>
                          <a:spcPts val="1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protegerse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situaciones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puedan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presentarse: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retrasos,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desperdicios,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tiempos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muertos.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Hay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minimizar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inventario,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ya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considera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esconden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problemas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excesivos.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226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88925" marR="228600" indent="-55244">
                        <a:lnSpc>
                          <a:spcPct val="11499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Unidades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b="1" spc="-3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Producción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560" marR="31115">
                        <a:lnSpc>
                          <a:spcPct val="1151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Opera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mediante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departamentos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producción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máquinas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realizan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mismo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trabajo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específico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cada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proceso.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Opera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mediante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células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producción,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 marR="126364">
                        <a:lnSpc>
                          <a:spcPct val="114799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ubicándolas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tal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pueda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desarrollarse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serie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operaciones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secuenciales.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verdaderas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mini-fábricas;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célula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cada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producto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grupo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productos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similares.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52" y="379603"/>
            <a:ext cx="527939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Diferencias</a:t>
            </a:r>
            <a:r>
              <a:rPr spc="-120" dirty="0"/>
              <a:t> </a:t>
            </a:r>
            <a:r>
              <a:rPr spc="-25" dirty="0"/>
              <a:t>entre</a:t>
            </a:r>
            <a:r>
              <a:rPr spc="-114" dirty="0"/>
              <a:t> </a:t>
            </a:r>
            <a:r>
              <a:rPr dirty="0"/>
              <a:t>el</a:t>
            </a:r>
            <a:r>
              <a:rPr spc="-80" dirty="0"/>
              <a:t> </a:t>
            </a:r>
            <a:r>
              <a:rPr dirty="0"/>
              <a:t>JIT</a:t>
            </a:r>
            <a:r>
              <a:rPr spc="-125" dirty="0"/>
              <a:t> </a:t>
            </a:r>
            <a:r>
              <a:rPr spc="5" dirty="0"/>
              <a:t>y</a:t>
            </a:r>
            <a:r>
              <a:rPr spc="-35" dirty="0"/>
              <a:t> </a:t>
            </a:r>
            <a:r>
              <a:rPr dirty="0"/>
              <a:t>el</a:t>
            </a:r>
            <a:r>
              <a:rPr spc="-80" dirty="0"/>
              <a:t> </a:t>
            </a:r>
            <a:r>
              <a:rPr spc="-10" dirty="0"/>
              <a:t>MRP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9671" y="984250"/>
          <a:ext cx="8305800" cy="5799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3200400"/>
                <a:gridCol w="3505200"/>
              </a:tblGrid>
              <a:tr h="331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MRP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JIT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Mano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jus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trabajadores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especializan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560" marR="243840" algn="just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manejo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una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sola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máquina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un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solo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departamento.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individual.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Mano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obra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especializada.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trabajadores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saben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operar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todo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conjunto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 marR="135255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de máquinas,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creando un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entorno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interdisciplinario.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Trabajo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equipo.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Mano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obra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polivalente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flexible.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gestiona.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Tolera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cierto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desperdicio.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Cero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defectos.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Calidad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total.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autónomo.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Servicios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560" marR="161925">
                        <a:lnSpc>
                          <a:spcPct val="1151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Existen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departamentos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servicios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manejan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propio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personal.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servicios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encuentran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centralizados.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gran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medida,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servicios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están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 marR="244475">
                        <a:lnSpc>
                          <a:spcPct val="114799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incorporados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distintas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células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producción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asignado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trabajar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directamente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para apoyar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 producción. Los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servicios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encuentran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descentralizados.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Mantenimiento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Equipo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requiera.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Constante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efectivo.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Mantenimiento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Preventivo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Total.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Proveedores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enfoca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relación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corta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proveedores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sólo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negociar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precio.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parte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grupo,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esperan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diariamente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entregas.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226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Tiempos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Tiende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largo.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Comprende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560" marR="99695">
                        <a:lnSpc>
                          <a:spcPct val="114799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serie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tiempos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muertos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improductivos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(almacenamiento,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adaptación,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inspección,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espera,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transporte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interno).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objetivo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eliminar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todas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 marR="258445">
                        <a:lnSpc>
                          <a:spcPct val="114799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procesos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agregan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producto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servicio,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con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lo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cual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tiempo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reduce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hasta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casi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igualarse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tiempo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procesamiento.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07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Variedad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limitada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productos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diseños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larga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vida.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Gran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variedad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líneas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productos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rápidos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cambios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de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diseño.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173774"/>
            <a:ext cx="8351520" cy="1388745"/>
            <a:chOff x="396240" y="173774"/>
            <a:chExt cx="8351520" cy="1388745"/>
          </a:xfrm>
        </p:grpSpPr>
        <p:sp>
          <p:nvSpPr>
            <p:cNvPr id="3" name="object 3"/>
            <p:cNvSpPr/>
            <p:nvPr/>
          </p:nvSpPr>
          <p:spPr>
            <a:xfrm>
              <a:off x="396240" y="265175"/>
              <a:ext cx="8351520" cy="1106805"/>
            </a:xfrm>
            <a:custGeom>
              <a:avLst/>
              <a:gdLst/>
              <a:ahLst/>
              <a:cxnLst/>
              <a:rect l="l" t="t" r="r" b="b"/>
              <a:pathLst>
                <a:path w="8351520" h="1106805">
                  <a:moveTo>
                    <a:pt x="8351520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8351520" y="1106424"/>
                  </a:lnTo>
                  <a:lnTo>
                    <a:pt x="835152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" y="173774"/>
              <a:ext cx="7663942" cy="9340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9207" y="627926"/>
              <a:ext cx="2140966" cy="9340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1110" y="289636"/>
            <a:ext cx="7018655" cy="9855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774950" marR="5080" indent="-2762885">
              <a:lnSpc>
                <a:spcPts val="3579"/>
              </a:lnSpc>
              <a:spcBef>
                <a:spcPts val="550"/>
              </a:spcBef>
            </a:pPr>
            <a:r>
              <a:rPr spc="5" dirty="0">
                <a:latin typeface="Arial MT"/>
                <a:cs typeface="Arial MT"/>
              </a:rPr>
              <a:t>¿Sistemas</a:t>
            </a:r>
            <a:r>
              <a:rPr spc="-60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Esbeltos,</a:t>
            </a:r>
            <a:r>
              <a:rPr spc="-10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JIT</a:t>
            </a:r>
            <a:r>
              <a:rPr spc="-90" dirty="0">
                <a:latin typeface="Arial MT"/>
                <a:cs typeface="Arial MT"/>
              </a:rPr>
              <a:t> </a:t>
            </a:r>
            <a:r>
              <a:rPr spc="5" dirty="0" smtClean="0">
                <a:latin typeface="Arial MT"/>
                <a:cs typeface="Arial MT"/>
              </a:rPr>
              <a:t>y</a:t>
            </a:r>
            <a:r>
              <a:rPr lang="es-AR" spc="5" dirty="0" smtClean="0">
                <a:latin typeface="Arial MT"/>
                <a:cs typeface="Arial MT"/>
              </a:rPr>
              <a:t> </a:t>
            </a:r>
            <a:r>
              <a:rPr spc="-60" dirty="0" smtClean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TPS</a:t>
            </a:r>
            <a:r>
              <a:rPr spc="-60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son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lo </a:t>
            </a:r>
            <a:r>
              <a:rPr spc="-905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mismo?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16991" y="1368488"/>
            <a:ext cx="4975860" cy="1181100"/>
            <a:chOff x="316991" y="1368488"/>
            <a:chExt cx="4975860" cy="11811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991" y="1368488"/>
              <a:ext cx="4564253" cy="6048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991" y="1655000"/>
              <a:ext cx="4975733" cy="6048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991" y="1944560"/>
              <a:ext cx="2970022" cy="60483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5284" y="1442085"/>
            <a:ext cx="4840605" cy="423192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270510">
              <a:lnSpc>
                <a:spcPct val="90000"/>
              </a:lnSpc>
              <a:spcBef>
                <a:spcPts val="360"/>
              </a:spcBef>
            </a:pP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En la </a:t>
            </a:r>
            <a:r>
              <a:rPr sz="2100" dirty="0">
                <a:solidFill>
                  <a:srgbClr val="FFFF00"/>
                </a:solidFill>
                <a:latin typeface="Arial MT"/>
                <a:cs typeface="Arial MT"/>
              </a:rPr>
              <a:t>práctica 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los términos se usan </a:t>
            </a:r>
            <a:r>
              <a:rPr sz="21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co</a:t>
            </a:r>
            <a:r>
              <a:rPr sz="2100" spc="20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10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sinón</a:t>
            </a:r>
            <a:r>
              <a:rPr sz="2100" spc="1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100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2100" spc="-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100" dirty="0">
                <a:solidFill>
                  <a:srgbClr val="FFFF00"/>
                </a:solidFill>
                <a:latin typeface="Arial MT"/>
                <a:cs typeface="Arial MT"/>
              </a:rPr>
              <a:t>s.</a:t>
            </a:r>
            <a:r>
              <a:rPr sz="2100" spc="-1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Aunque</a:t>
            </a:r>
            <a:r>
              <a:rPr sz="21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ex</a:t>
            </a:r>
            <a:r>
              <a:rPr sz="2100" spc="-15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2100" spc="-1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en</a:t>
            </a:r>
            <a:r>
              <a:rPr sz="21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00"/>
                </a:solidFill>
                <a:latin typeface="Arial MT"/>
                <a:cs typeface="Arial MT"/>
              </a:rPr>
              <a:t>un</a:t>
            </a:r>
            <a:r>
              <a:rPr sz="2100" spc="-1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100" dirty="0">
                <a:solidFill>
                  <a:srgbClr val="FFFF00"/>
                </a:solidFill>
                <a:latin typeface="Arial MT"/>
                <a:cs typeface="Arial MT"/>
              </a:rPr>
              <a:t>s  pequeñas</a:t>
            </a:r>
            <a:r>
              <a:rPr sz="2100" spc="-9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00"/>
                </a:solidFill>
                <a:latin typeface="Arial MT"/>
                <a:cs typeface="Arial MT"/>
              </a:rPr>
              <a:t>diferencias.</a:t>
            </a:r>
            <a:endParaRPr sz="2100" dirty="0">
              <a:latin typeface="Arial MT"/>
              <a:cs typeface="Arial MT"/>
            </a:endParaRPr>
          </a:p>
          <a:p>
            <a:pPr marL="469900" marR="163830" indent="-457200">
              <a:lnSpc>
                <a:spcPct val="90200"/>
              </a:lnSpc>
              <a:spcBef>
                <a:spcPts val="78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1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JIT</a:t>
            </a:r>
            <a:r>
              <a:rPr sz="2100" spc="-60" dirty="0">
                <a:solidFill>
                  <a:srgbClr val="FFFFFF"/>
                </a:solidFill>
                <a:latin typeface="Arial MT"/>
                <a:cs typeface="Arial MT"/>
              </a:rPr>
              <a:t>: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Resolución </a:t>
            </a:r>
            <a:r>
              <a:rPr sz="2100" spc="-5" dirty="0">
                <a:solidFill>
                  <a:srgbClr val="FFFFFF"/>
                </a:solidFill>
                <a:latin typeface="Arial MT"/>
                <a:cs typeface="Arial MT"/>
              </a:rPr>
              <a:t>continua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forzada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 de</a:t>
            </a:r>
            <a:r>
              <a:rPr sz="2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problemas</a:t>
            </a:r>
            <a:r>
              <a:rPr sz="2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mediante</a:t>
            </a:r>
            <a:r>
              <a:rPr sz="2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enfoque </a:t>
            </a:r>
            <a:r>
              <a:rPr sz="2100" spc="-5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en la reducción del tiempo de </a:t>
            </a:r>
            <a:r>
              <a:rPr sz="2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producción</a:t>
            </a:r>
            <a:r>
              <a:rPr sz="21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inventario.</a:t>
            </a:r>
            <a:endParaRPr sz="2100" dirty="0">
              <a:latin typeface="Arial MT"/>
              <a:cs typeface="Arial MT"/>
            </a:endParaRPr>
          </a:p>
          <a:p>
            <a:pPr marL="469900" marR="5080" indent="-457200">
              <a:spcBef>
                <a:spcPts val="80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1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TPS</a:t>
            </a:r>
            <a:r>
              <a:rPr sz="2100" spc="1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Enfoque</a:t>
            </a:r>
            <a:r>
              <a:rPr sz="2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mejora</a:t>
            </a:r>
            <a:r>
              <a:rPr sz="21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continua, </a:t>
            </a:r>
            <a:r>
              <a:rPr sz="2100" spc="-5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el respeto por las personas y las </a:t>
            </a:r>
            <a:r>
              <a:rPr sz="2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prácticas</a:t>
            </a:r>
            <a:r>
              <a:rPr sz="2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trabajo</a:t>
            </a:r>
            <a:r>
              <a:rPr sz="2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Arial MT"/>
                <a:cs typeface="Arial MT"/>
              </a:rPr>
              <a:t>estándar.</a:t>
            </a:r>
            <a:endParaRPr sz="2100" dirty="0">
              <a:latin typeface="Arial MT"/>
              <a:cs typeface="Arial MT"/>
            </a:endParaRPr>
          </a:p>
          <a:p>
            <a:pPr marL="469900" marR="191770" indent="-457200">
              <a:lnSpc>
                <a:spcPct val="90000"/>
              </a:lnSpc>
              <a:spcBef>
                <a:spcPts val="80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1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Operaciones </a:t>
            </a:r>
            <a:r>
              <a:rPr sz="21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Esbeltas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: Eliminan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el </a:t>
            </a:r>
            <a:r>
              <a:rPr sz="2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desperdicio</a:t>
            </a:r>
            <a:r>
              <a:rPr sz="2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100" spc="-5" dirty="0">
                <a:solidFill>
                  <a:srgbClr val="FFFFFF"/>
                </a:solidFill>
                <a:latin typeface="Arial MT"/>
                <a:cs typeface="Arial MT"/>
              </a:rPr>
              <a:t> través</a:t>
            </a:r>
            <a:r>
              <a:rPr sz="2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enfoque </a:t>
            </a:r>
            <a:r>
              <a:rPr sz="2100" spc="-5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exacto</a:t>
            </a:r>
            <a:r>
              <a:rPr sz="2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deseos</a:t>
            </a:r>
            <a:r>
              <a:rPr sz="2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FFFFFF"/>
                </a:solidFill>
                <a:latin typeface="Arial MT"/>
                <a:cs typeface="Arial MT"/>
              </a:rPr>
              <a:t>cliente.</a:t>
            </a:r>
            <a:endParaRPr sz="2100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1856" y="5824728"/>
            <a:ext cx="3583304" cy="995044"/>
            <a:chOff x="371856" y="5824728"/>
            <a:chExt cx="3583304" cy="995044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856" y="5824728"/>
              <a:ext cx="3281045" cy="4066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856" y="6117336"/>
              <a:ext cx="805992" cy="406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2688" y="6117336"/>
              <a:ext cx="1354709" cy="4066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6167" y="6117336"/>
              <a:ext cx="1848484" cy="4066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6412994"/>
              <a:ext cx="690181" cy="4066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6864" y="6412994"/>
              <a:ext cx="568248" cy="4066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1767" y="6412994"/>
              <a:ext cx="818172" cy="40669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75284" y="5794959"/>
            <a:ext cx="3363595" cy="9074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725"/>
              </a:spcBef>
              <a:buChar char="*"/>
              <a:tabLst>
                <a:tab pos="128905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TPS: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Sistemas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Producción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Toyota</a:t>
            </a:r>
            <a:endParaRPr sz="1400" dirty="0">
              <a:latin typeface="Arial MT"/>
              <a:cs typeface="Arial MT"/>
            </a:endParaRPr>
          </a:p>
          <a:p>
            <a:pPr marL="131445" indent="-119380">
              <a:lnSpc>
                <a:spcPct val="100000"/>
              </a:lnSpc>
              <a:spcBef>
                <a:spcPts val="630"/>
              </a:spcBef>
              <a:buChar char="*"/>
              <a:tabLst>
                <a:tab pos="132080" algn="l"/>
              </a:tabLst>
            </a:pP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Lean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Manufacturing</a:t>
            </a:r>
            <a:r>
              <a:rPr sz="140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Sistemas</a:t>
            </a: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Esbeltos</a:t>
            </a:r>
            <a:endParaRPr sz="1400" dirty="0">
              <a:latin typeface="Arial MT"/>
              <a:cs typeface="Arial MT"/>
            </a:endParaRPr>
          </a:p>
          <a:p>
            <a:pPr marL="131445" indent="-119380">
              <a:lnSpc>
                <a:spcPct val="100000"/>
              </a:lnSpc>
              <a:spcBef>
                <a:spcPts val="645"/>
              </a:spcBef>
              <a:buChar char="*"/>
              <a:tabLst>
                <a:tab pos="132080" algn="l"/>
              </a:tabLst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JIT: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Just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62600" y="2667000"/>
            <a:ext cx="3429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0310"/>
            <a:ext cx="188277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0" dirty="0"/>
              <a:t>Bibliografía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469517"/>
            <a:ext cx="7705090" cy="51847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83515" marR="140335" indent="-171450">
              <a:lnSpc>
                <a:spcPct val="69500"/>
              </a:lnSpc>
              <a:spcBef>
                <a:spcPts val="79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Adler,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Martín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 autores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varios.</a:t>
            </a:r>
            <a:r>
              <a:rPr sz="19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Producción</a:t>
            </a:r>
            <a:r>
              <a:rPr sz="19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r>
              <a:rPr sz="19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Macchi, </a:t>
            </a:r>
            <a:r>
              <a:rPr sz="1900" i="1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1ra Edición,</a:t>
            </a:r>
            <a:r>
              <a:rPr sz="19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Argentina,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2004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45"/>
              </a:lnSpc>
              <a:spcBef>
                <a:spcPts val="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Calabuig,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Alicia.</a:t>
            </a:r>
            <a:r>
              <a:rPr sz="19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 las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r>
              <a:rPr sz="19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Recopilación</a:t>
            </a:r>
            <a:r>
              <a:rPr sz="19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  <a:p>
            <a:pPr marL="183515">
              <a:lnSpc>
                <a:spcPts val="1945"/>
              </a:lnSpc>
            </a:pP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Apuntes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Universidad Nacional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San</a:t>
            </a:r>
            <a:r>
              <a:rPr sz="1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Luis.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30"/>
              </a:lnSpc>
              <a:spcBef>
                <a:spcPts val="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Chase,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Richard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Jacobs,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Robert.</a:t>
            </a:r>
            <a:r>
              <a:rPr sz="19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9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endParaRPr sz="1900">
              <a:latin typeface="Calibri"/>
              <a:cs typeface="Calibri"/>
            </a:endParaRPr>
          </a:p>
          <a:p>
            <a:pPr marL="183515">
              <a:lnSpc>
                <a:spcPts val="1595"/>
              </a:lnSpc>
            </a:pP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Producción</a:t>
            </a:r>
            <a:r>
              <a:rPr sz="19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Cadenas</a:t>
            </a:r>
            <a:r>
              <a:rPr sz="19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Suministro.</a:t>
            </a:r>
            <a:r>
              <a:rPr sz="19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McGraw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Hill,</a:t>
            </a:r>
            <a:r>
              <a:rPr sz="1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13va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Edición.</a:t>
            </a:r>
            <a:endParaRPr sz="1900">
              <a:latin typeface="Calibri"/>
              <a:cs typeface="Calibri"/>
            </a:endParaRPr>
          </a:p>
          <a:p>
            <a:pPr marL="183515">
              <a:lnSpc>
                <a:spcPts val="1945"/>
              </a:lnSpc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México,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2014.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45"/>
              </a:lnSpc>
              <a:spcBef>
                <a:spcPts val="9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Collier,</a:t>
            </a:r>
            <a:r>
              <a:rPr sz="1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David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Evans,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James.</a:t>
            </a:r>
            <a:r>
              <a:rPr sz="19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r>
              <a:rPr sz="19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endParaRPr sz="1900">
              <a:latin typeface="Calibri"/>
              <a:cs typeface="Calibri"/>
            </a:endParaRPr>
          </a:p>
          <a:p>
            <a:pPr marL="183515">
              <a:lnSpc>
                <a:spcPts val="1945"/>
              </a:lnSpc>
            </a:pP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Cengage,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1ra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Edición.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México,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2019.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30"/>
              </a:lnSpc>
              <a:spcBef>
                <a:spcPts val="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Estrella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alibri"/>
                <a:cs typeface="Calibri"/>
              </a:rPr>
              <a:t>Orrego,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Marcelo.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Manual</a:t>
            </a:r>
            <a:r>
              <a:rPr sz="19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 Logística</a:t>
            </a:r>
            <a:r>
              <a:rPr sz="19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  <a:p>
            <a:pPr marL="183515">
              <a:lnSpc>
                <a:spcPts val="1930"/>
              </a:lnSpc>
            </a:pP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Nacional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Cuyo,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2018.</a:t>
            </a:r>
            <a:endParaRPr sz="1900">
              <a:latin typeface="Calibri"/>
              <a:cs typeface="Calibri"/>
            </a:endParaRPr>
          </a:p>
          <a:p>
            <a:pPr marL="183515" marR="63500" indent="-171450">
              <a:lnSpc>
                <a:spcPct val="70500"/>
              </a:lnSpc>
              <a:spcBef>
                <a:spcPts val="795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Krajewski,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L.,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Ritzman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Malhotra,</a:t>
            </a:r>
            <a:r>
              <a:rPr sz="19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 las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 </a:t>
            </a:r>
            <a:r>
              <a:rPr sz="1900" i="1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Procesos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y Cadenas</a:t>
            </a:r>
            <a:r>
              <a:rPr sz="19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Calibri"/>
                <a:cs typeface="Calibri"/>
              </a:rPr>
              <a:t>Valor.</a:t>
            </a:r>
            <a:r>
              <a:rPr sz="19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Pearson,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8va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Edición.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México,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2008.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45"/>
              </a:lnSpc>
              <a:spcBef>
                <a:spcPts val="10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Krajewski,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L.,</a:t>
            </a:r>
            <a:r>
              <a:rPr sz="1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Ritzman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Malhotra,</a:t>
            </a:r>
            <a:r>
              <a:rPr sz="19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 las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endParaRPr sz="1900">
              <a:latin typeface="Calibri"/>
              <a:cs typeface="Calibri"/>
            </a:endParaRPr>
          </a:p>
          <a:p>
            <a:pPr marL="183515" marR="244475">
              <a:lnSpc>
                <a:spcPct val="69500"/>
              </a:lnSpc>
              <a:spcBef>
                <a:spcPts val="360"/>
              </a:spcBef>
            </a:pP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Procesos y Cadena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Suministro.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Editorial Pearson,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10ma Edición.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México,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2013.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45"/>
              </a:lnSpc>
              <a:spcBef>
                <a:spcPts val="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35" dirty="0">
                <a:solidFill>
                  <a:srgbClr val="FFFFFF"/>
                </a:solidFill>
                <a:latin typeface="Calibri"/>
                <a:cs typeface="Calibri"/>
              </a:rPr>
              <a:t>Render,</a:t>
            </a:r>
            <a:r>
              <a:rPr sz="19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Barry</a:t>
            </a:r>
            <a:r>
              <a:rPr sz="19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900" b="1" spc="-30" dirty="0">
                <a:solidFill>
                  <a:srgbClr val="FFFFFF"/>
                </a:solidFill>
                <a:latin typeface="Calibri"/>
                <a:cs typeface="Calibri"/>
              </a:rPr>
              <a:t>Heizer,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45" dirty="0">
                <a:solidFill>
                  <a:srgbClr val="FFFFFF"/>
                </a:solidFill>
                <a:latin typeface="Calibri"/>
                <a:cs typeface="Calibri"/>
              </a:rPr>
              <a:t>Jay.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Principios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19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endParaRPr sz="1900">
              <a:latin typeface="Calibri"/>
              <a:cs typeface="Calibri"/>
            </a:endParaRPr>
          </a:p>
          <a:p>
            <a:pPr marL="183515">
              <a:lnSpc>
                <a:spcPts val="194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Pearson,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9na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Edición.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Ciudad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México,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2014.</a:t>
            </a:r>
            <a:endParaRPr sz="1900">
              <a:latin typeface="Calibri"/>
              <a:cs typeface="Calibri"/>
            </a:endParaRPr>
          </a:p>
          <a:p>
            <a:pPr marL="204470" indent="-192405">
              <a:lnSpc>
                <a:spcPts val="1935"/>
              </a:lnSpc>
              <a:spcBef>
                <a:spcPts val="120"/>
              </a:spcBef>
              <a:buSzPct val="94736"/>
              <a:buFont typeface="Wingdings"/>
              <a:buChar char=""/>
              <a:tabLst>
                <a:tab pos="205104" algn="l"/>
              </a:tabLst>
            </a:pPr>
            <a:r>
              <a:rPr sz="1900" b="1" spc="-25" dirty="0">
                <a:solidFill>
                  <a:srgbClr val="FFFFFF"/>
                </a:solidFill>
                <a:latin typeface="Calibri"/>
                <a:cs typeface="Calibri"/>
              </a:rPr>
              <a:t>Schroeder,</a:t>
            </a:r>
            <a:r>
              <a:rPr sz="19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R.,</a:t>
            </a:r>
            <a:r>
              <a:rPr sz="1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Meyer</a:t>
            </a:r>
            <a:r>
              <a:rPr sz="1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Goldstein</a:t>
            </a:r>
            <a:r>
              <a:rPr sz="19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sz="19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Rungtusanatham,</a:t>
            </a:r>
            <a:r>
              <a:rPr sz="19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19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  <a:p>
            <a:pPr marL="183515" marR="115570">
              <a:lnSpc>
                <a:spcPct val="70500"/>
              </a:lnSpc>
              <a:spcBef>
                <a:spcPts val="325"/>
              </a:spcBef>
            </a:pP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Operaciones.</a:t>
            </a:r>
            <a:r>
              <a:rPr sz="19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Conceptos</a:t>
            </a:r>
            <a:r>
              <a:rPr sz="19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9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sz="19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Contemporáneos.</a:t>
            </a:r>
            <a:r>
              <a:rPr sz="19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McGraw</a:t>
            </a:r>
            <a:r>
              <a:rPr sz="1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Hill,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2da Edición.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México,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2011.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594423"/>
            <a:ext cx="8157718" cy="9370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13359"/>
            <a:ext cx="76307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latin typeface="Arial MT"/>
                <a:cs typeface="Arial MT"/>
              </a:rPr>
              <a:t>Características</a:t>
            </a:r>
            <a:r>
              <a:rPr spc="-75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de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los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Sistemas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spc="5" dirty="0">
                <a:latin typeface="Arial MT"/>
                <a:cs typeface="Arial MT"/>
              </a:rPr>
              <a:t>Esbeltos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363205"/>
            <a:ext cx="6744334" cy="5193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42415">
              <a:lnSpc>
                <a:spcPct val="117500"/>
              </a:lnSpc>
              <a:spcBef>
                <a:spcPts val="95"/>
              </a:spcBef>
            </a:pP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Método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Tirón/Jalar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Flujo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Trabajo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Calidad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Origen</a:t>
            </a:r>
            <a:endParaRPr sz="24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509"/>
              </a:spcBef>
              <a:buAutoNum type="arabicPlain" startAt="3"/>
              <a:tabLst>
                <a:tab pos="3302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Lotes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Tamaño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Pequeño</a:t>
            </a:r>
            <a:endParaRPr sz="24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530"/>
              </a:spcBef>
              <a:buAutoNum type="arabicPlain" startAt="3"/>
              <a:tabLst>
                <a:tab pos="3302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Cargas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Trabajo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Uniformes</a:t>
            </a:r>
            <a:endParaRPr sz="24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500"/>
              </a:spcBef>
              <a:buAutoNum type="arabicPlain" startAt="3"/>
              <a:tabLst>
                <a:tab pos="3302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Componentes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Métodos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Estandarizados</a:t>
            </a:r>
            <a:endParaRPr sz="2400" dirty="0">
              <a:latin typeface="Calibri"/>
              <a:cs typeface="Calibri"/>
            </a:endParaRPr>
          </a:p>
          <a:p>
            <a:pPr marL="12700" marR="1551305">
              <a:lnSpc>
                <a:spcPts val="3410"/>
              </a:lnSpc>
              <a:spcBef>
                <a:spcPts val="180"/>
              </a:spcBef>
              <a:buAutoNum type="arabicPlain" startAt="3"/>
              <a:tabLst>
                <a:tab pos="3302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Vínculos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Estrechos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Proveedores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7-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Obra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Flexible</a:t>
            </a:r>
            <a:endParaRPr sz="24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305"/>
              </a:spcBef>
              <a:buAutoNum type="arabicPlain" startAt="8"/>
              <a:tabLst>
                <a:tab pos="3302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Flujos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Línea</a:t>
            </a:r>
            <a:endParaRPr sz="2400" dirty="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spcBef>
                <a:spcPts val="505"/>
              </a:spcBef>
              <a:buAutoNum type="arabicPlain" startAt="8"/>
              <a:tabLst>
                <a:tab pos="3302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Automatización</a:t>
            </a:r>
            <a:endParaRPr sz="2400" dirty="0">
              <a:latin typeface="Calibri"/>
              <a:cs typeface="Calibri"/>
            </a:endParaRPr>
          </a:p>
          <a:p>
            <a:pPr marL="481965" indent="-469900">
              <a:lnSpc>
                <a:spcPct val="100000"/>
              </a:lnSpc>
              <a:spcBef>
                <a:spcPts val="525"/>
              </a:spcBef>
              <a:buAutoNum type="arabicPlain" startAt="8"/>
              <a:tabLst>
                <a:tab pos="482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Cinco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 marL="481965" indent="-469900">
              <a:lnSpc>
                <a:spcPct val="100000"/>
              </a:lnSpc>
              <a:spcBef>
                <a:spcPts val="509"/>
              </a:spcBef>
              <a:buAutoNum type="arabicPlain" startAt="8"/>
              <a:tabLst>
                <a:tab pos="482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Mantenimiento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Preventivo</a:t>
            </a:r>
            <a:endParaRPr sz="2400" dirty="0">
              <a:latin typeface="Calibri"/>
              <a:cs typeface="Calibri"/>
            </a:endParaRPr>
          </a:p>
          <a:p>
            <a:pPr marL="481965" indent="-469900">
              <a:lnSpc>
                <a:spcPct val="100000"/>
              </a:lnSpc>
              <a:spcBef>
                <a:spcPts val="505"/>
              </a:spcBef>
              <a:buAutoNum type="arabicPlain" startAt="8"/>
              <a:tabLst>
                <a:tab pos="482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Mejoramiento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Continuo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Esbeltos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648" y="710310"/>
            <a:ext cx="6950709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1-</a:t>
            </a:r>
            <a:r>
              <a:rPr spc="-80" dirty="0"/>
              <a:t> </a:t>
            </a:r>
            <a:r>
              <a:rPr spc="-25" dirty="0"/>
              <a:t>Método</a:t>
            </a:r>
            <a:r>
              <a:rPr spc="-120" dirty="0"/>
              <a:t> </a:t>
            </a:r>
            <a:r>
              <a:rPr spc="-30" dirty="0"/>
              <a:t>Tirón/Jalar</a:t>
            </a:r>
            <a:r>
              <a:rPr spc="-90" dirty="0"/>
              <a:t> </a:t>
            </a:r>
            <a:r>
              <a:rPr spc="-5" dirty="0"/>
              <a:t>del</a:t>
            </a:r>
            <a:r>
              <a:rPr spc="-90" dirty="0"/>
              <a:t> </a:t>
            </a:r>
            <a:r>
              <a:rPr spc="-5" dirty="0"/>
              <a:t>Flujo</a:t>
            </a:r>
            <a:r>
              <a:rPr spc="-114" dirty="0"/>
              <a:t> </a:t>
            </a:r>
            <a:r>
              <a:rPr spc="5" dirty="0"/>
              <a:t>de</a:t>
            </a:r>
            <a:r>
              <a:rPr spc="-65" dirty="0"/>
              <a:t> </a:t>
            </a:r>
            <a:r>
              <a:rPr spc="-55" dirty="0"/>
              <a:t>Trabajo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691639"/>
            <a:ext cx="8656320" cy="367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1097" y="710310"/>
            <a:ext cx="3783329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2-</a:t>
            </a:r>
            <a:r>
              <a:rPr spc="-95" dirty="0"/>
              <a:t> </a:t>
            </a:r>
            <a:r>
              <a:rPr spc="-15" dirty="0"/>
              <a:t>Calidad</a:t>
            </a:r>
            <a:r>
              <a:rPr spc="-130" dirty="0"/>
              <a:t> </a:t>
            </a:r>
            <a:r>
              <a:rPr dirty="0"/>
              <a:t>en</a:t>
            </a:r>
            <a:r>
              <a:rPr spc="-80" dirty="0"/>
              <a:t> </a:t>
            </a:r>
            <a:r>
              <a:rPr dirty="0"/>
              <a:t>el</a:t>
            </a:r>
            <a:r>
              <a:rPr spc="-85" dirty="0"/>
              <a:t> </a:t>
            </a:r>
            <a:r>
              <a:rPr spc="-20" dirty="0"/>
              <a:t>Origen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316812"/>
            <a:ext cx="7327265" cy="31629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6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esfuerzo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toda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organización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mejorar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calidad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productos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la empresa,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gracias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empleados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actúan como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sus propios inspectores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calidad.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meta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 los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trabajadores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nunca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pasen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defectuosas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siguiente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proceso.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Herramientas</a:t>
            </a:r>
            <a:endParaRPr sz="2100" dirty="0">
              <a:latin typeface="Calibri"/>
              <a:cs typeface="Calibri"/>
            </a:endParaRPr>
          </a:p>
          <a:p>
            <a:pPr marL="283845" indent="-27178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Poka</a:t>
            </a:r>
            <a:r>
              <a:rPr sz="2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yoke</a:t>
            </a:r>
            <a:endParaRPr sz="2100" dirty="0">
              <a:latin typeface="Calibri"/>
              <a:cs typeface="Calibri"/>
            </a:endParaRPr>
          </a:p>
          <a:p>
            <a:pPr marL="283845" indent="-271780">
              <a:lnSpc>
                <a:spcPct val="100000"/>
              </a:lnSpc>
              <a:spcBef>
                <a:spcPts val="555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Jidoka</a:t>
            </a:r>
            <a:endParaRPr sz="2100" dirty="0">
              <a:latin typeface="Calibri"/>
              <a:cs typeface="Calibri"/>
            </a:endParaRPr>
          </a:p>
          <a:p>
            <a:pPr marL="283845" indent="-271780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Andon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944" y="2843783"/>
            <a:ext cx="2136648" cy="160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2849879"/>
            <a:ext cx="2773679" cy="16154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4523230"/>
            <a:ext cx="4011167" cy="232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730" y="710310"/>
            <a:ext cx="481901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3-</a:t>
            </a:r>
            <a:r>
              <a:rPr spc="-80" dirty="0"/>
              <a:t> </a:t>
            </a:r>
            <a:r>
              <a:rPr spc="5" dirty="0"/>
              <a:t>L</a:t>
            </a:r>
            <a:r>
              <a:rPr spc="-15" dirty="0"/>
              <a:t>o</a:t>
            </a:r>
            <a:r>
              <a:rPr spc="-35" dirty="0"/>
              <a:t>t</a:t>
            </a:r>
            <a:r>
              <a:rPr spc="-25" dirty="0"/>
              <a:t>e</a:t>
            </a:r>
            <a:r>
              <a:rPr dirty="0"/>
              <a:t>s</a:t>
            </a:r>
            <a:r>
              <a:rPr spc="-110" dirty="0"/>
              <a:t> </a:t>
            </a:r>
            <a:r>
              <a:rPr spc="5" dirty="0"/>
              <a:t>de</a:t>
            </a:r>
            <a:r>
              <a:rPr spc="-95" dirty="0"/>
              <a:t> </a:t>
            </a:r>
            <a:r>
              <a:rPr spc="-254" dirty="0" err="1" smtClean="0"/>
              <a:t>T</a:t>
            </a:r>
            <a:r>
              <a:rPr spc="-20" dirty="0" err="1" smtClean="0"/>
              <a:t>a</a:t>
            </a:r>
            <a:r>
              <a:rPr spc="-25" dirty="0" err="1" smtClean="0"/>
              <a:t>m</a:t>
            </a:r>
            <a:r>
              <a:rPr spc="-20" dirty="0" err="1" smtClean="0"/>
              <a:t>a</a:t>
            </a:r>
            <a:r>
              <a:rPr spc="-40" dirty="0" err="1" smtClean="0"/>
              <a:t>ñ</a:t>
            </a:r>
            <a:r>
              <a:rPr spc="5" dirty="0" err="1" smtClean="0"/>
              <a:t>o</a:t>
            </a:r>
            <a:r>
              <a:rPr spc="-125" dirty="0" smtClean="0"/>
              <a:t> </a:t>
            </a:r>
            <a:r>
              <a:rPr spc="-70" dirty="0"/>
              <a:t>P</a:t>
            </a:r>
            <a:r>
              <a:rPr dirty="0"/>
              <a:t>e</a:t>
            </a:r>
            <a:r>
              <a:rPr spc="-20" dirty="0"/>
              <a:t>q</a:t>
            </a:r>
            <a:r>
              <a:rPr spc="-40" dirty="0"/>
              <a:t>u</a:t>
            </a:r>
            <a:r>
              <a:rPr spc="-25" dirty="0"/>
              <a:t>e</a:t>
            </a:r>
            <a:r>
              <a:rPr spc="-40" dirty="0"/>
              <a:t>ñ</a:t>
            </a:r>
            <a:r>
              <a:rPr spc="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353134"/>
            <a:ext cx="7602220" cy="45256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3845" indent="-271780">
              <a:lnSpc>
                <a:spcPts val="2400"/>
              </a:lnSpc>
              <a:spcBef>
                <a:spcPts val="115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Reducen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promedio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inventario.</a:t>
            </a:r>
            <a:endParaRPr sz="2100" dirty="0">
              <a:latin typeface="Calibri"/>
              <a:cs typeface="Calibri"/>
            </a:endParaRPr>
          </a:p>
          <a:p>
            <a:pPr marL="283845" indent="-271780">
              <a:lnSpc>
                <a:spcPts val="2270"/>
              </a:lnSpc>
              <a:buFont typeface="Wingdings"/>
              <a:buChar char=""/>
              <a:tabLst>
                <a:tab pos="28448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Pasan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todo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mayor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rapidez.</a:t>
            </a:r>
            <a:endParaRPr sz="2100" dirty="0">
              <a:latin typeface="Calibri"/>
              <a:cs typeface="Calibri"/>
            </a:endParaRPr>
          </a:p>
          <a:p>
            <a:pPr marL="283845" indent="-271780">
              <a:lnSpc>
                <a:spcPts val="2270"/>
              </a:lnSpc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Menores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retraso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ante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defectos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producción.</a:t>
            </a:r>
            <a:endParaRPr sz="2100" dirty="0">
              <a:latin typeface="Calibri"/>
              <a:cs typeface="Calibri"/>
            </a:endParaRPr>
          </a:p>
          <a:p>
            <a:pPr marL="283845" indent="-271780">
              <a:lnSpc>
                <a:spcPts val="2400"/>
              </a:lnSpc>
              <a:buFont typeface="Wingdings"/>
              <a:buChar char=""/>
              <a:tabLst>
                <a:tab pos="28448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Mantienen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uniforme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2100" dirty="0">
              <a:latin typeface="Calibri"/>
              <a:cs typeface="Calibri"/>
            </a:endParaRPr>
          </a:p>
          <a:p>
            <a:pPr marL="129539" algn="ctr">
              <a:lnSpc>
                <a:spcPct val="100000"/>
              </a:lnSpc>
              <a:spcBef>
                <a:spcPts val="5"/>
              </a:spcBef>
            </a:pP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4-</a:t>
            </a:r>
            <a:r>
              <a:rPr sz="330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3300" spc="-1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300" spc="-60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300" spc="-8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300" spc="-4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30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30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2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300" spc="-8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30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300" spc="-35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sz="3300" spc="-20" dirty="0">
                <a:solidFill>
                  <a:srgbClr val="FFFFFF"/>
                </a:solidFill>
                <a:latin typeface="Calibri Light"/>
                <a:cs typeface="Calibri Light"/>
              </a:rPr>
              <a:t>aj</a:t>
            </a: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30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15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ni</a:t>
            </a:r>
            <a:r>
              <a:rPr sz="3300" spc="-11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3300" spc="-4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3300" spc="-3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3300" spc="-4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3300" spc="-3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3300" dirty="0">
              <a:latin typeface="Calibri Light"/>
              <a:cs typeface="Calibri Light"/>
            </a:endParaRPr>
          </a:p>
          <a:p>
            <a:pPr marL="183515" marR="337820" indent="-171450">
              <a:lnSpc>
                <a:spcPct val="89900"/>
              </a:lnSpc>
              <a:spcBef>
                <a:spcPts val="1385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lograr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cargas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uniformes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servicios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usan los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reservaciones,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por ejemplo,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hospitales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programan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cirugías.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Otro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enfoque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consiste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usar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precios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diferenciales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servicio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administrar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demanda.</a:t>
            </a:r>
            <a:endParaRPr sz="2100" dirty="0">
              <a:latin typeface="Calibri"/>
              <a:cs typeface="Calibri"/>
            </a:endParaRPr>
          </a:p>
          <a:p>
            <a:pPr marL="183515" marR="5080" indent="-171450">
              <a:lnSpc>
                <a:spcPct val="89900"/>
              </a:lnSpc>
              <a:spcBef>
                <a:spcPts val="1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caso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procesos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manufactura,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posible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lograr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cargas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sean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uniformes si 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ensambla el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mismo tipo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número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unidades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días,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cual 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crea una demanda diaria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uniforme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todas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estaciones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trabajo.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533" y="483870"/>
            <a:ext cx="6449695" cy="9848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981835" marR="5080" indent="-1969770">
              <a:lnSpc>
                <a:spcPts val="3579"/>
              </a:lnSpc>
              <a:spcBef>
                <a:spcPts val="545"/>
              </a:spcBef>
            </a:pPr>
            <a:r>
              <a:rPr dirty="0"/>
              <a:t>5-</a:t>
            </a:r>
            <a:r>
              <a:rPr spc="-85" dirty="0"/>
              <a:t> </a:t>
            </a:r>
            <a:r>
              <a:rPr spc="-30" dirty="0"/>
              <a:t>Componentes</a:t>
            </a:r>
            <a:r>
              <a:rPr spc="-114" dirty="0"/>
              <a:t> </a:t>
            </a:r>
            <a:r>
              <a:rPr spc="5" dirty="0"/>
              <a:t>y</a:t>
            </a:r>
            <a:r>
              <a:rPr spc="-55" dirty="0"/>
              <a:t> </a:t>
            </a:r>
            <a:r>
              <a:rPr spc="-30" dirty="0"/>
              <a:t>Métodos</a:t>
            </a:r>
            <a:r>
              <a:rPr spc="-114" dirty="0"/>
              <a:t> </a:t>
            </a:r>
            <a:r>
              <a:rPr spc="5" dirty="0"/>
              <a:t>de</a:t>
            </a:r>
            <a:r>
              <a:rPr spc="-80" dirty="0"/>
              <a:t> </a:t>
            </a:r>
            <a:r>
              <a:rPr spc="-55" dirty="0"/>
              <a:t>Trabajo </a:t>
            </a:r>
            <a:r>
              <a:rPr spc="-735" dirty="0"/>
              <a:t> </a:t>
            </a:r>
            <a:r>
              <a:rPr spc="-30" dirty="0"/>
              <a:t>Estandarizados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672844"/>
            <a:ext cx="3397885" cy="41960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3515" marR="5080" indent="-171450">
              <a:lnSpc>
                <a:spcPct val="90100"/>
              </a:lnSpc>
              <a:spcBef>
                <a:spcPts val="36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operaciones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servicio 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altamente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repetitivas, 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pueden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ganar grandes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eficiencias si se analizan los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métodos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trabajo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documentan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mejoras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empleados los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sigan.</a:t>
            </a:r>
            <a:endParaRPr sz="2100">
              <a:latin typeface="Calibri"/>
              <a:cs typeface="Calibri"/>
            </a:endParaRPr>
          </a:p>
          <a:p>
            <a:pPr marL="183515" marR="40640" indent="-171450">
              <a:lnSpc>
                <a:spcPct val="90000"/>
              </a:lnSpc>
              <a:spcBef>
                <a:spcPts val="805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manufactura,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estandarización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componentes,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también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conocida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partes </a:t>
            </a:r>
            <a:r>
              <a:rPr sz="2100" i="1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común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100" i="1" spc="-5" dirty="0">
                <a:solidFill>
                  <a:srgbClr val="FFFFFF"/>
                </a:solidFill>
                <a:latin typeface="Calibri"/>
                <a:cs typeface="Calibri"/>
              </a:rPr>
              <a:t>modularidad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favorece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repetitividad.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847088"/>
            <a:ext cx="4346448" cy="22707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3247" y="4273296"/>
            <a:ext cx="2362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696" y="710310"/>
            <a:ext cx="694690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6-</a:t>
            </a:r>
            <a:r>
              <a:rPr spc="-80" dirty="0"/>
              <a:t> </a:t>
            </a:r>
            <a:r>
              <a:rPr spc="-15" dirty="0"/>
              <a:t>Vínculos</a:t>
            </a:r>
            <a:r>
              <a:rPr spc="-105" dirty="0"/>
              <a:t> </a:t>
            </a:r>
            <a:r>
              <a:rPr spc="-30" dirty="0"/>
              <a:t>Estrechos</a:t>
            </a:r>
            <a:r>
              <a:rPr spc="-105" dirty="0"/>
              <a:t> </a:t>
            </a:r>
            <a:r>
              <a:rPr spc="-10" dirty="0"/>
              <a:t>con</a:t>
            </a:r>
            <a:r>
              <a:rPr spc="-114" dirty="0"/>
              <a:t> </a:t>
            </a:r>
            <a:r>
              <a:rPr spc="-5" dirty="0"/>
              <a:t>los</a:t>
            </a:r>
            <a:r>
              <a:rPr spc="-80" dirty="0"/>
              <a:t> </a:t>
            </a:r>
            <a:r>
              <a:rPr spc="-40" dirty="0"/>
              <a:t>Proveedores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353134"/>
            <a:ext cx="7696834" cy="50380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15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embarques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artículos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deben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frecuentes,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tiempos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entrega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cortos,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puntualidad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entrega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alta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calidad.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ts val="2260"/>
              </a:lnSpc>
              <a:spcBef>
                <a:spcPts val="844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gerentes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compras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tienen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tres maneras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fortalecer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vínculos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compañía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sus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proveedores:</a:t>
            </a:r>
            <a:endParaRPr sz="2100">
              <a:latin typeface="Calibri"/>
              <a:cs typeface="Calibri"/>
            </a:endParaRPr>
          </a:p>
          <a:p>
            <a:pPr marL="183515" indent="-171450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18415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Reducir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proveedores.</a:t>
            </a:r>
            <a:endParaRPr sz="2100">
              <a:latin typeface="Calibri"/>
              <a:cs typeface="Calibri"/>
            </a:endParaRPr>
          </a:p>
          <a:p>
            <a:pPr marL="183515" indent="-17145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18415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Usar proveedores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locales.</a:t>
            </a:r>
            <a:endParaRPr sz="2100">
              <a:latin typeface="Calibri"/>
              <a:cs typeface="Calibri"/>
            </a:endParaRPr>
          </a:p>
          <a:p>
            <a:pPr marL="183515" indent="-171450">
              <a:lnSpc>
                <a:spcPct val="100000"/>
              </a:lnSpc>
              <a:spcBef>
                <a:spcPts val="555"/>
              </a:spcBef>
              <a:buFont typeface="Wingdings"/>
              <a:buChar char=""/>
              <a:tabLst>
                <a:tab pos="18415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Mejorar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relaciones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ellos.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38735" algn="ctr">
              <a:lnSpc>
                <a:spcPct val="100000"/>
              </a:lnSpc>
              <a:spcBef>
                <a:spcPts val="5"/>
              </a:spcBef>
            </a:pPr>
            <a:r>
              <a:rPr sz="3300" dirty="0">
                <a:solidFill>
                  <a:srgbClr val="FFFFFF"/>
                </a:solidFill>
                <a:latin typeface="Calibri Light"/>
                <a:cs typeface="Calibri Light"/>
              </a:rPr>
              <a:t>7-</a:t>
            </a:r>
            <a:r>
              <a:rPr sz="330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libri Light"/>
                <a:cs typeface="Calibri Light"/>
              </a:rPr>
              <a:t>Mano</a:t>
            </a:r>
            <a:r>
              <a:rPr sz="330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5" dirty="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sz="330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Calibri Light"/>
                <a:cs typeface="Calibri Light"/>
              </a:rPr>
              <a:t>Obra</a:t>
            </a:r>
            <a:r>
              <a:rPr sz="330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Calibri Light"/>
                <a:cs typeface="Calibri Light"/>
              </a:rPr>
              <a:t>Flexible</a:t>
            </a:r>
            <a:endParaRPr sz="3300">
              <a:latin typeface="Calibri Light"/>
              <a:cs typeface="Calibri Light"/>
            </a:endParaRPr>
          </a:p>
          <a:p>
            <a:pPr marL="183515" marR="73660" indent="-171450">
              <a:lnSpc>
                <a:spcPts val="2280"/>
              </a:lnSpc>
              <a:spcBef>
                <a:spcPts val="90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Alivian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cuellos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botella</a:t>
            </a:r>
            <a:r>
              <a:rPr sz="2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recurrir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“colchones”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inventario.</a:t>
            </a:r>
            <a:endParaRPr sz="2100">
              <a:latin typeface="Calibri"/>
              <a:cs typeface="Calibri"/>
            </a:endParaRPr>
          </a:p>
          <a:p>
            <a:pPr marL="183515" marR="76200" indent="-171450">
              <a:lnSpc>
                <a:spcPts val="2260"/>
              </a:lnSpc>
              <a:spcBef>
                <a:spcPts val="81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realizar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compañeros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están enfermos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vacaciones.</a:t>
            </a:r>
            <a:endParaRPr sz="2100">
              <a:latin typeface="Calibri"/>
              <a:cs typeface="Calibri"/>
            </a:endParaRPr>
          </a:p>
          <a:p>
            <a:pPr marL="283845" indent="-271780">
              <a:lnSpc>
                <a:spcPct val="100000"/>
              </a:lnSpc>
              <a:spcBef>
                <a:spcPts val="52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Elimina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aburrimiento por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repetición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tareas.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008" y="710310"/>
            <a:ext cx="290957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8-</a:t>
            </a:r>
            <a:r>
              <a:rPr spc="-100" dirty="0"/>
              <a:t> </a:t>
            </a:r>
            <a:r>
              <a:rPr spc="-10" dirty="0"/>
              <a:t>Flujos</a:t>
            </a:r>
            <a:r>
              <a:rPr spc="-140" dirty="0"/>
              <a:t> </a:t>
            </a:r>
            <a:r>
              <a:rPr dirty="0"/>
              <a:t>en</a:t>
            </a:r>
            <a:r>
              <a:rPr spc="-85" dirty="0"/>
              <a:t> </a:t>
            </a:r>
            <a:r>
              <a:rPr spc="-5" dirty="0"/>
              <a:t>Línea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530096"/>
            <a:ext cx="3459479" cy="2133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542" y="1429892"/>
            <a:ext cx="5370195" cy="50730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3515" marR="857250" indent="-171450">
              <a:lnSpc>
                <a:spcPct val="90100"/>
              </a:lnSpc>
              <a:spcBef>
                <a:spcPts val="360"/>
              </a:spcBef>
              <a:buFont typeface="Wingdings"/>
              <a:buChar char=""/>
              <a:tabLst>
                <a:tab pos="28448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Cuando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volúmenes 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determinados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productos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suficientemente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grandes,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diversos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grupos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máquinas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trabajadores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pueden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organizarse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acuerdo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distribución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flujo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línea,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fin de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suprimir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completo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operaciones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preparación.</a:t>
            </a:r>
            <a:endParaRPr sz="2100">
              <a:latin typeface="Calibri"/>
              <a:cs typeface="Calibri"/>
            </a:endParaRPr>
          </a:p>
          <a:p>
            <a:pPr marL="2339975">
              <a:lnSpc>
                <a:spcPct val="100000"/>
              </a:lnSpc>
              <a:spcBef>
                <a:spcPts val="955"/>
              </a:spcBef>
            </a:pPr>
            <a:r>
              <a:rPr sz="3300" dirty="0">
                <a:solidFill>
                  <a:srgbClr val="FFFFFF"/>
                </a:solidFill>
                <a:latin typeface="Calibri Light"/>
                <a:cs typeface="Calibri Light"/>
              </a:rPr>
              <a:t>9-</a:t>
            </a:r>
            <a:r>
              <a:rPr sz="3300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Calibri Light"/>
                <a:cs typeface="Calibri Light"/>
              </a:rPr>
              <a:t>Automatización</a:t>
            </a:r>
            <a:endParaRPr sz="3300">
              <a:latin typeface="Calibri Light"/>
              <a:cs typeface="Calibri Light"/>
            </a:endParaRPr>
          </a:p>
          <a:p>
            <a:pPr marL="217804">
              <a:lnSpc>
                <a:spcPts val="2400"/>
              </a:lnSpc>
              <a:spcBef>
                <a:spcPts val="173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 las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operaciones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100">
              <a:latin typeface="Calibri"/>
              <a:cs typeface="Calibri"/>
            </a:endParaRPr>
          </a:p>
          <a:p>
            <a:pPr marL="217804">
              <a:lnSpc>
                <a:spcPts val="240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bajo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costo.</a:t>
            </a:r>
            <a:endParaRPr sz="2100">
              <a:latin typeface="Calibri"/>
              <a:cs typeface="Calibri"/>
            </a:endParaRPr>
          </a:p>
          <a:p>
            <a:pPr marL="217804" marR="1676400">
              <a:lnSpc>
                <a:spcPct val="89900"/>
              </a:lnSpc>
              <a:spcBef>
                <a:spcPts val="810"/>
              </a:spcBef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ejemplo,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bancos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ofrecen </a:t>
            </a:r>
            <a:r>
              <a:rPr sz="21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cajeros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automáticos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proporcionan varios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servicios 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bancarios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horas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día.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215" y="4596384"/>
            <a:ext cx="3200399" cy="212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1858</Words>
  <Application>Microsoft Office PowerPoint</Application>
  <PresentationFormat>Presentación en pantalla (4:3)</PresentationFormat>
  <Paragraphs>261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Facultad de Ciencias Económicas,  Jurídicas y Sociales- UNSL</vt:lpstr>
      <vt:lpstr>¿Sistemas Esbeltos, JIT y  TPS son lo  mismo?</vt:lpstr>
      <vt:lpstr>Características de los Sistemas Esbeltos</vt:lpstr>
      <vt:lpstr>1- Método Tirón/Jalar del Flujo de Trabajo</vt:lpstr>
      <vt:lpstr>2- Calidad en el Origen</vt:lpstr>
      <vt:lpstr>3- Lotes de Tamaño Pequeño</vt:lpstr>
      <vt:lpstr>5- Componentes y Métodos de Trabajo  Estandarizados</vt:lpstr>
      <vt:lpstr>6- Vínculos Estrechos con los Proveedores</vt:lpstr>
      <vt:lpstr>8- Flujos en Línea</vt:lpstr>
      <vt:lpstr>10- 5´s</vt:lpstr>
      <vt:lpstr>11- Mantenimiento Preventivo</vt:lpstr>
      <vt:lpstr>Mapa de Flujo de Valor</vt:lpstr>
      <vt:lpstr>Mapa de Flujo de Valor- Visita al Doctor</vt:lpstr>
      <vt:lpstr>Distribución Física</vt:lpstr>
      <vt:lpstr>Kanban</vt:lpstr>
      <vt:lpstr>Kanban de 2 Tarjetas</vt:lpstr>
      <vt:lpstr>Diferencias entre el JIT y el MRP</vt:lpstr>
      <vt:lpstr>Diferencias entre el JIT y el MRP</vt:lpstr>
      <vt:lpstr>Diferencias entre el JIT y el MRP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Facultad de Ciencias Económicas,  Jurídicas y Sociales- UNSL</dc:title>
  <cp:lastModifiedBy>Gabriel Velez</cp:lastModifiedBy>
  <cp:revision>4</cp:revision>
  <dcterms:created xsi:type="dcterms:W3CDTF">2021-08-18T13:52:40Z</dcterms:created>
  <dcterms:modified xsi:type="dcterms:W3CDTF">2021-08-18T15:11:22Z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2021-08-18T00:00:00Z</vt:filetime>
  </property>
</Properties>
</file>