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7"/>
  </p:notesMasterIdLst>
  <p:handoutMasterIdLst>
    <p:handoutMasterId r:id="rId18"/>
  </p:handoutMasterIdLst>
  <p:sldIdLst>
    <p:sldId id="294" r:id="rId3"/>
    <p:sldId id="302" r:id="rId4"/>
    <p:sldId id="261" r:id="rId5"/>
    <p:sldId id="262" r:id="rId6"/>
    <p:sldId id="323" r:id="rId7"/>
    <p:sldId id="324" r:id="rId8"/>
    <p:sldId id="265" r:id="rId9"/>
    <p:sldId id="303" r:id="rId10"/>
    <p:sldId id="259" r:id="rId11"/>
    <p:sldId id="327" r:id="rId12"/>
    <p:sldId id="328" r:id="rId13"/>
    <p:sldId id="329" r:id="rId14"/>
    <p:sldId id="314" r:id="rId15"/>
    <p:sldId id="321" r:id="rId16"/>
  </p:sldIdLst>
  <p:sldSz cx="18286413" cy="10287000"/>
  <p:notesSz cx="6858000" cy="9144000"/>
  <p:defaultTextStyle>
    <a:defPPr>
      <a:defRPr lang="en-US"/>
    </a:defPPr>
    <a:lvl1pPr marL="0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364" autoAdjust="0"/>
  </p:normalViewPr>
  <p:slideViewPr>
    <p:cSldViewPr>
      <p:cViewPr varScale="1">
        <p:scale>
          <a:sx n="45" d="100"/>
          <a:sy n="45" d="100"/>
        </p:scale>
        <p:origin x="168" y="-72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BFA6-89EB-4D76-957E-E1C3AE8B4DCF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09484-7E19-44C5-BBA7-955540985A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72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FB5F9-9D2A-4583-AD64-D8BB9470274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9FC20-7366-4A0C-AA7D-F4AAF6FB2A8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5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F6D12-D0E5-42E3-AE9E-4CBB24513023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85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F6D12-D0E5-42E3-AE9E-4CBB2451302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37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F6D12-D0E5-42E3-AE9E-4CBB2451302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435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No</a:t>
            </a:r>
            <a:r>
              <a:rPr kumimoji="1" lang="en-US" altLang="ja-JP" baseline="0" dirty="0"/>
              <a:t> Slide Master</a:t>
            </a:r>
          </a:p>
          <a:p>
            <a:r>
              <a:rPr kumimoji="1" lang="en-US" altLang="ja-JP" baseline="0" dirty="0"/>
              <a:t>Double click to edit the bar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F6D12-D0E5-42E3-AE9E-4CBB24513023}" type="slidenum">
              <a:rPr lang="ja-JP" altLang="en-US" smtClean="0">
                <a:solidFill>
                  <a:prstClr val="black"/>
                </a:solidFill>
              </a:rPr>
              <a:pPr/>
              <a:t>13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5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614814" y="1615108"/>
            <a:ext cx="10147990" cy="4426102"/>
          </a:xfrm>
        </p:spPr>
        <p:txBody>
          <a:bodyPr anchor="b">
            <a:noAutofit/>
          </a:bodyPr>
          <a:lstStyle>
            <a:lvl1pPr algn="l">
              <a:lnSpc>
                <a:spcPts val="9000"/>
              </a:lnSpc>
              <a:defRPr sz="9600"/>
            </a:lvl1pPr>
          </a:lstStyle>
          <a:p>
            <a:r>
              <a:rPr lang="en-US" altLang="ja-JP" dirty="0" smtClean="0"/>
              <a:t>Presentation</a:t>
            </a:r>
            <a:br>
              <a:rPr lang="en-US" altLang="ja-JP" dirty="0" smtClean="0"/>
            </a:br>
            <a:r>
              <a:rPr lang="en-US" altLang="ja-JP" dirty="0" smtClean="0"/>
              <a:t>Title Here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5758830" y="6439644"/>
            <a:ext cx="10153128" cy="1584176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36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</a:p>
          <a:p>
            <a:r>
              <a:rPr lang="en-US" dirty="0" smtClean="0"/>
              <a:t>Sub Title Here</a:t>
            </a:r>
            <a:endParaRPr lang="en-US" dirty="0"/>
          </a:p>
        </p:txBody>
      </p:sp>
      <p:sp>
        <p:nvSpPr>
          <p:cNvPr id="8" name="正方形/長方形 7"/>
          <p:cNvSpPr/>
          <p:nvPr userDrawn="1"/>
        </p:nvSpPr>
        <p:spPr>
          <a:xfrm rot="18000000">
            <a:off x="-5375643" y="4058014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正方形/長方形 8"/>
          <p:cNvSpPr/>
          <p:nvPr userDrawn="1"/>
        </p:nvSpPr>
        <p:spPr>
          <a:xfrm rot="18000000">
            <a:off x="-7103297" y="4242009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8106139" y="4043991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9066134" y="39243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 rot="18000000">
            <a:off x="10532918" y="5975218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5" name="正方形/長方形 14"/>
          <p:cNvSpPr/>
          <p:nvPr userDrawn="1"/>
        </p:nvSpPr>
        <p:spPr>
          <a:xfrm rot="18000000">
            <a:off x="9530076" y="5808404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6" name="正方形/長方形 15"/>
          <p:cNvSpPr/>
          <p:nvPr userDrawn="1"/>
        </p:nvSpPr>
        <p:spPr>
          <a:xfrm rot="18000000">
            <a:off x="8570081" y="5688761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-22244906" y="40767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 rot="18000000">
            <a:off x="-20596954" y="391799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正方形/長方形 22"/>
          <p:cNvSpPr/>
          <p:nvPr userDrawn="1"/>
        </p:nvSpPr>
        <p:spPr>
          <a:xfrm>
            <a:off x="5614814" y="6079604"/>
            <a:ext cx="10153128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0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20" grpId="0" animBg="1"/>
      <p:bldP spid="22" grpId="0" animBg="1"/>
      <p:bldP spid="2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g Image and Animated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図プレースホルダー 34"/>
          <p:cNvSpPr>
            <a:spLocks noGrp="1"/>
          </p:cNvSpPr>
          <p:nvPr>
            <p:ph type="pic" sz="quarter" idx="14" hasCustomPrompt="1"/>
          </p:nvPr>
        </p:nvSpPr>
        <p:spPr>
          <a:xfrm>
            <a:off x="2095500" y="0"/>
            <a:ext cx="18286413" cy="10287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/>
              <a:t>Add an image</a:t>
            </a:r>
            <a:endParaRPr kumimoji="1" lang="ja-JP" altLang="en-US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1" hasCustomPrompt="1"/>
          </p:nvPr>
        </p:nvSpPr>
        <p:spPr>
          <a:xfrm flipH="1">
            <a:off x="1609270" y="0"/>
            <a:ext cx="8606971" cy="10287000"/>
          </a:xfrm>
          <a:prstGeom prst="parallelogram">
            <a:avLst>
              <a:gd name="adj" fmla="val 41863"/>
            </a:avLst>
          </a:prstGeom>
          <a:solidFill>
            <a:schemeClr val="accent1">
              <a:lumMod val="75000"/>
              <a:alpha val="40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1" name="テキスト プレースホルダー 25"/>
          <p:cNvSpPr>
            <a:spLocks noGrp="1"/>
          </p:cNvSpPr>
          <p:nvPr>
            <p:ph type="body" sz="quarter" idx="13" hasCustomPrompt="1"/>
          </p:nvPr>
        </p:nvSpPr>
        <p:spPr>
          <a:xfrm flipH="1">
            <a:off x="11977007" y="0"/>
            <a:ext cx="8606971" cy="10287000"/>
          </a:xfrm>
          <a:prstGeom prst="parallelogram">
            <a:avLst>
              <a:gd name="adj" fmla="val 41863"/>
            </a:avLst>
          </a:prstGeom>
          <a:solidFill>
            <a:schemeClr val="accent1">
              <a:lumMod val="75000"/>
              <a:alpha val="40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6" name="テキスト プレースホルダー 25"/>
          <p:cNvSpPr>
            <a:spLocks noGrp="1"/>
          </p:cNvSpPr>
          <p:nvPr>
            <p:ph type="body" sz="quarter" idx="15" hasCustomPrompt="1"/>
          </p:nvPr>
        </p:nvSpPr>
        <p:spPr>
          <a:xfrm flipH="1">
            <a:off x="-4691291" y="0"/>
            <a:ext cx="13914663" cy="10287000"/>
          </a:xfrm>
          <a:prstGeom prst="parallelogram">
            <a:avLst>
              <a:gd name="adj" fmla="val 35022"/>
            </a:avLst>
          </a:prstGeom>
          <a:solidFill>
            <a:schemeClr val="accent1">
              <a:lumMod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7" name="テキスト プレースホルダー 25"/>
          <p:cNvSpPr>
            <a:spLocks noGrp="1"/>
          </p:cNvSpPr>
          <p:nvPr>
            <p:ph type="body" sz="quarter" idx="16" hasCustomPrompt="1"/>
          </p:nvPr>
        </p:nvSpPr>
        <p:spPr>
          <a:xfrm flipH="1">
            <a:off x="12963524" y="0"/>
            <a:ext cx="13914663" cy="10287000"/>
          </a:xfrm>
          <a:prstGeom prst="parallelogram">
            <a:avLst>
              <a:gd name="adj" fmla="val 35022"/>
            </a:avLst>
          </a:prstGeom>
          <a:solidFill>
            <a:schemeClr val="accent1">
              <a:lumMod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8" name="テキスト プレースホルダー 25"/>
          <p:cNvSpPr>
            <a:spLocks noGrp="1"/>
          </p:cNvSpPr>
          <p:nvPr>
            <p:ph type="body" sz="quarter" idx="17" hasCustomPrompt="1"/>
          </p:nvPr>
        </p:nvSpPr>
        <p:spPr>
          <a:xfrm flipH="1">
            <a:off x="-9496426" y="0"/>
            <a:ext cx="5353051" cy="10287000"/>
          </a:xfrm>
          <a:prstGeom prst="parallelogram">
            <a:avLst>
              <a:gd name="adj" fmla="val 67559"/>
            </a:avLst>
          </a:prstGeom>
          <a:solidFill>
            <a:schemeClr val="bg1">
              <a:alpha val="30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9" name="テキスト プレースホルダー 25"/>
          <p:cNvSpPr>
            <a:spLocks noGrp="1"/>
          </p:cNvSpPr>
          <p:nvPr>
            <p:ph type="body" sz="quarter" idx="18" hasCustomPrompt="1"/>
          </p:nvPr>
        </p:nvSpPr>
        <p:spPr>
          <a:xfrm flipH="1">
            <a:off x="-6619883" y="0"/>
            <a:ext cx="4648207" cy="10287000"/>
          </a:xfrm>
          <a:prstGeom prst="parallelogram">
            <a:avLst>
              <a:gd name="adj" fmla="val 77247"/>
            </a:avLst>
          </a:prstGeom>
          <a:solidFill>
            <a:schemeClr val="bg1">
              <a:alpha val="30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40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559004" y="4055836"/>
            <a:ext cx="7235167" cy="3312381"/>
          </a:xfrm>
          <a:prstGeom prst="rect">
            <a:avLst/>
          </a:prstGeom>
        </p:spPr>
        <p:txBody>
          <a:bodyPr vert="horz" lIns="163275" tIns="81638" rIns="163275" bIns="81638" rtlCol="0" anchor="b">
            <a:norm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2" name="テキスト プレースホルダー 6"/>
          <p:cNvSpPr>
            <a:spLocks noGrp="1"/>
          </p:cNvSpPr>
          <p:nvPr>
            <p:ph type="body" sz="quarter" idx="42" hasCustomPrompt="1"/>
          </p:nvPr>
        </p:nvSpPr>
        <p:spPr>
          <a:xfrm>
            <a:off x="567171" y="7667281"/>
            <a:ext cx="7227000" cy="2086317"/>
          </a:xfrm>
        </p:spPr>
        <p:txBody>
          <a:bodyPr>
            <a:noAutofit/>
          </a:bodyPr>
          <a:lstStyle>
            <a:lvl1pPr algn="l">
              <a:defRPr sz="2000" b="0" i="0" u="none" baseline="0">
                <a:solidFill>
                  <a:schemeClr val="bg1"/>
                </a:solidFill>
                <a:latin typeface="+mn-lt"/>
                <a:cs typeface="Open Sans Light" panose="020B0306030504020204" pitchFamily="34" charset="0"/>
              </a:defRPr>
            </a:lvl1pPr>
          </a:lstStyle>
          <a:p>
            <a:pPr lvl="0"/>
            <a:r>
              <a:rPr kumimoji="1" lang="en-US" altLang="ja-JP" dirty="0"/>
              <a:t>Description goes here</a:t>
            </a:r>
            <a:endParaRPr kumimoji="1" lang="ja-JP" altLang="en-US" dirty="0"/>
          </a:p>
        </p:txBody>
      </p:sp>
      <p:sp>
        <p:nvSpPr>
          <p:cNvPr id="44" name="テキスト プレースホルダー 6"/>
          <p:cNvSpPr>
            <a:spLocks noGrp="1"/>
          </p:cNvSpPr>
          <p:nvPr>
            <p:ph type="body" sz="quarter" idx="43" hasCustomPrompt="1"/>
          </p:nvPr>
        </p:nvSpPr>
        <p:spPr>
          <a:xfrm rot="4250327">
            <a:off x="10978043" y="3220775"/>
            <a:ext cx="10698970" cy="4019551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7000" b="0" i="0" u="none" baseline="0">
                <a:solidFill>
                  <a:schemeClr val="bg1">
                    <a:alpha val="30000"/>
                  </a:schemeClr>
                </a:solidFill>
                <a:latin typeface="Route 159 Bold" pitchFamily="50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kumimoji="1" lang="en-US" altLang="ja-JP" dirty="0"/>
              <a:t>WORD</a:t>
            </a:r>
            <a:endParaRPr kumimoji="1" lang="ja-JP" altLang="en-US" dirty="0"/>
          </a:p>
        </p:txBody>
      </p:sp>
      <p:sp>
        <p:nvSpPr>
          <p:cNvPr id="45" name="テキスト プレースホルダー 6"/>
          <p:cNvSpPr>
            <a:spLocks noGrp="1"/>
          </p:cNvSpPr>
          <p:nvPr>
            <p:ph type="body" sz="quarter" idx="44" hasCustomPrompt="1"/>
          </p:nvPr>
        </p:nvSpPr>
        <p:spPr>
          <a:xfrm>
            <a:off x="661514" y="7485852"/>
            <a:ext cx="3240000" cy="72000"/>
          </a:xfrm>
          <a:solidFill>
            <a:schemeClr val="bg1"/>
          </a:solidFill>
        </p:spPr>
        <p:txBody>
          <a:bodyPr>
            <a:noAutofit/>
          </a:bodyPr>
          <a:lstStyle>
            <a:lvl1pPr algn="l">
              <a:defRPr sz="2000" b="0" i="0" u="none" baseline="0">
                <a:solidFill>
                  <a:schemeClr val="bg1"/>
                </a:solidFill>
                <a:latin typeface="+mn-lt"/>
                <a:cs typeface="Open Sans Light" panose="020B0306030504020204" pitchFamily="34" charset="0"/>
              </a:defRPr>
            </a:lvl1pPr>
          </a:lstStyle>
          <a:p>
            <a:pPr lvl="0"/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48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ac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ac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>
        <p:tmplLst>
          <p:tmpl>
            <p:tnLst>
              <p:par>
                <p:cTn presetID="2" presetClass="entr" presetSubtype="8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>
        <p:tmplLst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animBg="1">
        <p:tmplLst>
          <p:tmpl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 animBg="1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animBg="1">
        <p:tmplLst>
          <p:tmpl>
            <p:tnLst>
              <p:par>
                <p:cTn presetID="2" presetClass="entr" presetSubtype="2" ac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animBg="1">
        <p:tmplLst>
          <p:tmpl>
            <p:tnLst>
              <p:par>
                <p:cTn presetID="2" presetClass="entr" presetSubtype="2" ac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/>
      <p:bldP spid="4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1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25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animBg="1">
        <p:tmplLst>
          <p:tmpl>
            <p:tnLst>
              <p:par>
                <p:cTn presetID="2" presetClass="entr" presetSubtype="2" decel="10000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 key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The Power of PowerPoint | thepopp.com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459DFB-86F3-43FA-8567-2EA6E426AE90}" type="slidenum">
              <a:rPr lang="ja-JP" altLang="en-US" smtClean="0"/>
              <a:pPr/>
              <a:t>‹Nº›</a:t>
            </a:fld>
            <a:endParaRPr lang="ja-JP" altLang="en-US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 hasCustomPrompt="1"/>
          </p:nvPr>
        </p:nvSpPr>
        <p:spPr>
          <a:xfrm>
            <a:off x="3166542" y="1543100"/>
            <a:ext cx="14329592" cy="504056"/>
          </a:xfrm>
        </p:spPr>
        <p:txBody>
          <a:bodyPr vert="horz" lIns="163275" tIns="81638" rIns="163275" bIns="81638" rtlCol="0">
            <a:normAutofit/>
          </a:bodyPr>
          <a:lstStyle>
            <a:lvl1pPr>
              <a:defRPr lang="ja-JP" altLang="en-US" i="1" dirty="0">
                <a:solidFill>
                  <a:schemeClr val="tx1">
                    <a:lumMod val="50000"/>
                    <a:lumOff val="50000"/>
                  </a:schemeClr>
                </a:solidFill>
                <a:cs typeface="Open Sans Light" panose="020B0306030504020204" pitchFamily="34" charset="0"/>
              </a:defRPr>
            </a:lvl1pPr>
          </a:lstStyle>
          <a:p>
            <a:pPr lvl="0"/>
            <a:r>
              <a:rPr kumimoji="1" lang="en-US" altLang="ja-JP" dirty="0"/>
              <a:t>Short description goes here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3238550" y="1399084"/>
            <a:ext cx="3240360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" y="3775955"/>
            <a:ext cx="18286412" cy="1947863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7"/>
          <p:cNvSpPr/>
          <p:nvPr userDrawn="1"/>
        </p:nvSpPr>
        <p:spPr>
          <a:xfrm>
            <a:off x="8043640" y="3307951"/>
            <a:ext cx="945094" cy="467072"/>
          </a:xfrm>
          <a:custGeom>
            <a:avLst/>
            <a:gdLst/>
            <a:ahLst/>
            <a:cxnLst/>
            <a:rect l="l" t="t" r="r" b="b"/>
            <a:pathLst>
              <a:path w="945094" h="467072">
                <a:moveTo>
                  <a:pt x="467072" y="0"/>
                </a:moveTo>
                <a:lnTo>
                  <a:pt x="945094" y="467072"/>
                </a:lnTo>
                <a:lnTo>
                  <a:pt x="0" y="467072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33"/>
          <p:cNvSpPr/>
          <p:nvPr userDrawn="1"/>
        </p:nvSpPr>
        <p:spPr>
          <a:xfrm rot="10800000">
            <a:off x="3503785" y="5722886"/>
            <a:ext cx="951623" cy="468000"/>
          </a:xfrm>
          <a:custGeom>
            <a:avLst/>
            <a:gdLst/>
            <a:ahLst/>
            <a:cxnLst/>
            <a:rect l="l" t="t" r="r" b="b"/>
            <a:pathLst>
              <a:path w="951623" h="468000">
                <a:moveTo>
                  <a:pt x="951623" y="468000"/>
                </a:moveTo>
                <a:lnTo>
                  <a:pt x="0" y="468000"/>
                </a:lnTo>
                <a:lnTo>
                  <a:pt x="269575" y="198426"/>
                </a:lnTo>
                <a:lnTo>
                  <a:pt x="472652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二等辺三角形 7"/>
          <p:cNvSpPr/>
          <p:nvPr userDrawn="1"/>
        </p:nvSpPr>
        <p:spPr>
          <a:xfrm>
            <a:off x="10853552" y="3307951"/>
            <a:ext cx="945094" cy="467072"/>
          </a:xfrm>
          <a:custGeom>
            <a:avLst/>
            <a:gdLst/>
            <a:ahLst/>
            <a:cxnLst/>
            <a:rect l="l" t="t" r="r" b="b"/>
            <a:pathLst>
              <a:path w="945094" h="467072">
                <a:moveTo>
                  <a:pt x="467072" y="0"/>
                </a:moveTo>
                <a:lnTo>
                  <a:pt x="945094" y="467072"/>
                </a:lnTo>
                <a:lnTo>
                  <a:pt x="0" y="467072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33"/>
          <p:cNvSpPr/>
          <p:nvPr userDrawn="1"/>
        </p:nvSpPr>
        <p:spPr>
          <a:xfrm rot="10800000">
            <a:off x="6313697" y="5722886"/>
            <a:ext cx="951623" cy="468000"/>
          </a:xfrm>
          <a:custGeom>
            <a:avLst/>
            <a:gdLst/>
            <a:ahLst/>
            <a:cxnLst/>
            <a:rect l="l" t="t" r="r" b="b"/>
            <a:pathLst>
              <a:path w="951623" h="468000">
                <a:moveTo>
                  <a:pt x="951623" y="468000"/>
                </a:moveTo>
                <a:lnTo>
                  <a:pt x="0" y="468000"/>
                </a:lnTo>
                <a:lnTo>
                  <a:pt x="269575" y="198426"/>
                </a:lnTo>
                <a:lnTo>
                  <a:pt x="472652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7"/>
          <p:cNvSpPr/>
          <p:nvPr userDrawn="1"/>
        </p:nvSpPr>
        <p:spPr>
          <a:xfrm>
            <a:off x="13663464" y="3307951"/>
            <a:ext cx="945094" cy="467072"/>
          </a:xfrm>
          <a:custGeom>
            <a:avLst/>
            <a:gdLst/>
            <a:ahLst/>
            <a:cxnLst/>
            <a:rect l="l" t="t" r="r" b="b"/>
            <a:pathLst>
              <a:path w="945094" h="467072">
                <a:moveTo>
                  <a:pt x="467072" y="0"/>
                </a:moveTo>
                <a:lnTo>
                  <a:pt x="945094" y="467072"/>
                </a:lnTo>
                <a:lnTo>
                  <a:pt x="0" y="467072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33"/>
          <p:cNvSpPr/>
          <p:nvPr userDrawn="1"/>
        </p:nvSpPr>
        <p:spPr>
          <a:xfrm rot="10800000">
            <a:off x="9123609" y="5722886"/>
            <a:ext cx="951623" cy="468000"/>
          </a:xfrm>
          <a:custGeom>
            <a:avLst/>
            <a:gdLst/>
            <a:ahLst/>
            <a:cxnLst/>
            <a:rect l="l" t="t" r="r" b="b"/>
            <a:pathLst>
              <a:path w="951623" h="468000">
                <a:moveTo>
                  <a:pt x="951623" y="468000"/>
                </a:moveTo>
                <a:lnTo>
                  <a:pt x="0" y="468000"/>
                </a:lnTo>
                <a:lnTo>
                  <a:pt x="269575" y="198426"/>
                </a:lnTo>
                <a:lnTo>
                  <a:pt x="472652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7"/>
          <p:cNvSpPr/>
          <p:nvPr userDrawn="1"/>
        </p:nvSpPr>
        <p:spPr>
          <a:xfrm>
            <a:off x="16473376" y="3307951"/>
            <a:ext cx="945094" cy="467072"/>
          </a:xfrm>
          <a:custGeom>
            <a:avLst/>
            <a:gdLst/>
            <a:ahLst/>
            <a:cxnLst/>
            <a:rect l="l" t="t" r="r" b="b"/>
            <a:pathLst>
              <a:path w="945094" h="467072">
                <a:moveTo>
                  <a:pt x="467072" y="0"/>
                </a:moveTo>
                <a:lnTo>
                  <a:pt x="945094" y="467072"/>
                </a:lnTo>
                <a:lnTo>
                  <a:pt x="0" y="46707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二等辺三角形 33"/>
          <p:cNvSpPr/>
          <p:nvPr userDrawn="1"/>
        </p:nvSpPr>
        <p:spPr>
          <a:xfrm rot="10800000">
            <a:off x="11933521" y="5722886"/>
            <a:ext cx="951623" cy="468000"/>
          </a:xfrm>
          <a:custGeom>
            <a:avLst/>
            <a:gdLst/>
            <a:ahLst/>
            <a:cxnLst/>
            <a:rect l="l" t="t" r="r" b="b"/>
            <a:pathLst>
              <a:path w="951623" h="468000">
                <a:moveTo>
                  <a:pt x="951623" y="468000"/>
                </a:moveTo>
                <a:lnTo>
                  <a:pt x="0" y="468000"/>
                </a:lnTo>
                <a:lnTo>
                  <a:pt x="269575" y="198426"/>
                </a:lnTo>
                <a:lnTo>
                  <a:pt x="472652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二等辺三角形 7"/>
          <p:cNvSpPr/>
          <p:nvPr userDrawn="1"/>
        </p:nvSpPr>
        <p:spPr>
          <a:xfrm>
            <a:off x="5233728" y="3307951"/>
            <a:ext cx="945094" cy="467072"/>
          </a:xfrm>
          <a:custGeom>
            <a:avLst/>
            <a:gdLst/>
            <a:ahLst/>
            <a:cxnLst/>
            <a:rect l="l" t="t" r="r" b="b"/>
            <a:pathLst>
              <a:path w="945094" h="467072">
                <a:moveTo>
                  <a:pt x="467072" y="0"/>
                </a:moveTo>
                <a:lnTo>
                  <a:pt x="945094" y="467072"/>
                </a:lnTo>
                <a:lnTo>
                  <a:pt x="0" y="467072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二等辺三角形 33"/>
          <p:cNvSpPr/>
          <p:nvPr userDrawn="1"/>
        </p:nvSpPr>
        <p:spPr>
          <a:xfrm rot="10800000">
            <a:off x="693873" y="5722886"/>
            <a:ext cx="951623" cy="468000"/>
          </a:xfrm>
          <a:custGeom>
            <a:avLst/>
            <a:gdLst/>
            <a:ahLst/>
            <a:cxnLst/>
            <a:rect l="l" t="t" r="r" b="b"/>
            <a:pathLst>
              <a:path w="951623" h="468000">
                <a:moveTo>
                  <a:pt x="951623" y="468000"/>
                </a:moveTo>
                <a:lnTo>
                  <a:pt x="0" y="468000"/>
                </a:lnTo>
                <a:lnTo>
                  <a:pt x="269575" y="198426"/>
                </a:lnTo>
                <a:lnTo>
                  <a:pt x="472652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プレースホルダー 6"/>
          <p:cNvSpPr>
            <a:spLocks noGrp="1"/>
          </p:cNvSpPr>
          <p:nvPr>
            <p:ph type="body" sz="quarter" idx="15" hasCustomPrompt="1"/>
          </p:nvPr>
        </p:nvSpPr>
        <p:spPr>
          <a:xfrm>
            <a:off x="1078310" y="7170289"/>
            <a:ext cx="16200313" cy="1755993"/>
          </a:xfrm>
        </p:spPr>
        <p:txBody>
          <a:bodyPr anchor="t">
            <a:normAutofit/>
          </a:bodyPr>
          <a:lstStyle>
            <a:lvl1pPr algn="l">
              <a:defRPr sz="2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2" name="正方形/長方形 31"/>
          <p:cNvSpPr/>
          <p:nvPr userDrawn="1"/>
        </p:nvSpPr>
        <p:spPr>
          <a:xfrm>
            <a:off x="1222326" y="7026274"/>
            <a:ext cx="324036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6"/>
          <p:cNvSpPr/>
          <p:nvPr userDrawn="1"/>
        </p:nvSpPr>
        <p:spPr>
          <a:xfrm rot="18900000">
            <a:off x="3617978" y="4163864"/>
            <a:ext cx="5248576" cy="1170179"/>
          </a:xfrm>
          <a:custGeom>
            <a:avLst/>
            <a:gdLst/>
            <a:ahLst/>
            <a:cxnLst/>
            <a:rect l="l" t="t" r="r" b="b"/>
            <a:pathLst>
              <a:path w="5248576" h="1170179">
                <a:moveTo>
                  <a:pt x="4078397" y="0"/>
                </a:moveTo>
                <a:lnTo>
                  <a:pt x="5248576" y="1170179"/>
                </a:lnTo>
                <a:lnTo>
                  <a:pt x="1170178" y="11701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6"/>
          <p:cNvSpPr/>
          <p:nvPr userDrawn="1"/>
        </p:nvSpPr>
        <p:spPr>
          <a:xfrm rot="18900000">
            <a:off x="6427890" y="4163864"/>
            <a:ext cx="5248576" cy="1170179"/>
          </a:xfrm>
          <a:custGeom>
            <a:avLst/>
            <a:gdLst/>
            <a:ahLst/>
            <a:cxnLst/>
            <a:rect l="l" t="t" r="r" b="b"/>
            <a:pathLst>
              <a:path w="5248576" h="1170179">
                <a:moveTo>
                  <a:pt x="4078397" y="0"/>
                </a:moveTo>
                <a:lnTo>
                  <a:pt x="5248576" y="1170179"/>
                </a:lnTo>
                <a:lnTo>
                  <a:pt x="1170178" y="11701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6"/>
          <p:cNvSpPr/>
          <p:nvPr userDrawn="1"/>
        </p:nvSpPr>
        <p:spPr>
          <a:xfrm rot="18900000">
            <a:off x="9237802" y="4163864"/>
            <a:ext cx="5248576" cy="1170179"/>
          </a:xfrm>
          <a:custGeom>
            <a:avLst/>
            <a:gdLst/>
            <a:ahLst/>
            <a:cxnLst/>
            <a:rect l="l" t="t" r="r" b="b"/>
            <a:pathLst>
              <a:path w="5248576" h="1170179">
                <a:moveTo>
                  <a:pt x="4078397" y="0"/>
                </a:moveTo>
                <a:lnTo>
                  <a:pt x="5248576" y="1170179"/>
                </a:lnTo>
                <a:lnTo>
                  <a:pt x="1170178" y="11701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6"/>
          <p:cNvSpPr/>
          <p:nvPr userDrawn="1"/>
        </p:nvSpPr>
        <p:spPr>
          <a:xfrm rot="18900000">
            <a:off x="12047714" y="4163864"/>
            <a:ext cx="5248576" cy="1170179"/>
          </a:xfrm>
          <a:custGeom>
            <a:avLst/>
            <a:gdLst/>
            <a:ahLst/>
            <a:cxnLst/>
            <a:rect l="l" t="t" r="r" b="b"/>
            <a:pathLst>
              <a:path w="5248576" h="1170179">
                <a:moveTo>
                  <a:pt x="4078397" y="0"/>
                </a:moveTo>
                <a:lnTo>
                  <a:pt x="5248576" y="1170179"/>
                </a:lnTo>
                <a:lnTo>
                  <a:pt x="1170178" y="11701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6"/>
          <p:cNvSpPr/>
          <p:nvPr userDrawn="1"/>
        </p:nvSpPr>
        <p:spPr>
          <a:xfrm rot="18900000">
            <a:off x="808066" y="4163864"/>
            <a:ext cx="5248576" cy="1170179"/>
          </a:xfrm>
          <a:custGeom>
            <a:avLst/>
            <a:gdLst/>
            <a:ahLst/>
            <a:cxnLst/>
            <a:rect l="l" t="t" r="r" b="b"/>
            <a:pathLst>
              <a:path w="5248576" h="1170179">
                <a:moveTo>
                  <a:pt x="4078397" y="0"/>
                </a:moveTo>
                <a:lnTo>
                  <a:pt x="5248576" y="1170179"/>
                </a:lnTo>
                <a:lnTo>
                  <a:pt x="1170178" y="11701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 rot="18900000">
            <a:off x="1674413" y="4278329"/>
            <a:ext cx="3572959" cy="870619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spc="0" baseline="0">
                <a:solidFill>
                  <a:schemeClr val="bg1"/>
                </a:solidFill>
                <a:effectLst/>
                <a:latin typeface="Route 159 Bold" pitchFamily="50" charset="0"/>
              </a:defRPr>
            </a:lvl1pPr>
          </a:lstStyle>
          <a:p>
            <a:pPr lvl="0"/>
            <a:r>
              <a:rPr lang="en-US" dirty="0"/>
              <a:t>Word</a:t>
            </a:r>
          </a:p>
        </p:txBody>
      </p:sp>
      <p:sp>
        <p:nvSpPr>
          <p:cNvPr id="27" name="テキスト プレースホルダー 11"/>
          <p:cNvSpPr>
            <a:spLocks noGrp="1"/>
          </p:cNvSpPr>
          <p:nvPr>
            <p:ph type="body" sz="quarter" idx="37" hasCustomPrompt="1"/>
          </p:nvPr>
        </p:nvSpPr>
        <p:spPr>
          <a:xfrm rot="18900000">
            <a:off x="4490186" y="4278329"/>
            <a:ext cx="3572959" cy="870619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spc="0">
                <a:solidFill>
                  <a:schemeClr val="bg1"/>
                </a:solidFill>
                <a:effectLst/>
                <a:latin typeface="Route 159 Bold" pitchFamily="50" charset="0"/>
              </a:defRPr>
            </a:lvl1pPr>
          </a:lstStyle>
          <a:p>
            <a:pPr lvl="0"/>
            <a:r>
              <a:rPr lang="en-US" altLang="ja-JP" dirty="0"/>
              <a:t>Word</a:t>
            </a:r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38" hasCustomPrompt="1"/>
          </p:nvPr>
        </p:nvSpPr>
        <p:spPr>
          <a:xfrm rot="18900000">
            <a:off x="7305959" y="4278329"/>
            <a:ext cx="3572959" cy="870619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spc="0">
                <a:solidFill>
                  <a:schemeClr val="bg1"/>
                </a:solidFill>
                <a:effectLst/>
                <a:latin typeface="Route 159 Bold" pitchFamily="50" charset="0"/>
              </a:defRPr>
            </a:lvl1pPr>
          </a:lstStyle>
          <a:p>
            <a:pPr lvl="0"/>
            <a:r>
              <a:rPr lang="en-US" altLang="ja-JP" dirty="0"/>
              <a:t>Word</a:t>
            </a:r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39" hasCustomPrompt="1"/>
          </p:nvPr>
        </p:nvSpPr>
        <p:spPr>
          <a:xfrm rot="18900000">
            <a:off x="10121732" y="4278329"/>
            <a:ext cx="3572959" cy="870619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spc="0">
                <a:solidFill>
                  <a:schemeClr val="bg1"/>
                </a:solidFill>
                <a:effectLst/>
                <a:latin typeface="Route 159 Bold" pitchFamily="50" charset="0"/>
              </a:defRPr>
            </a:lvl1pPr>
          </a:lstStyle>
          <a:p>
            <a:pPr lvl="0"/>
            <a:r>
              <a:rPr lang="en-US" altLang="ja-JP" dirty="0"/>
              <a:t>Word</a:t>
            </a:r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40" hasCustomPrompt="1"/>
          </p:nvPr>
        </p:nvSpPr>
        <p:spPr>
          <a:xfrm rot="18900000">
            <a:off x="12937503" y="4278329"/>
            <a:ext cx="3572959" cy="870619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3600" spc="0">
                <a:solidFill>
                  <a:schemeClr val="bg1"/>
                </a:solidFill>
                <a:effectLst/>
                <a:latin typeface="Route 159 Bold" pitchFamily="50" charset="0"/>
              </a:defRPr>
            </a:lvl1pPr>
          </a:lstStyle>
          <a:p>
            <a:pPr lvl="0"/>
            <a:r>
              <a:rPr lang="en-US" altLang="ja-JP" dirty="0"/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162980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75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25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25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75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25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75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/>
      <p:bldP spid="10" grpId="0" animBg="1"/>
      <p:bldP spid="12" grpId="0" animBg="1"/>
      <p:bldP spid="13" grpId="0" animBg="1"/>
      <p:bldP spid="15" grpId="0" animBg="1"/>
      <p:bldP spid="16" grpId="0" animBg="1"/>
      <p:bldP spid="18" grpId="0" animBg="1"/>
      <p:bldP spid="19" grpId="0" animBg="1"/>
      <p:bldP spid="21" grpId="0" animBg="1"/>
      <p:bldP spid="22" grpId="0" animBg="1"/>
      <p:bldP spid="24" grpId="0" animBg="1"/>
      <p:bldP spid="25" grpId="0" animBg="1"/>
      <p:bldP spid="31" grpId="0" build="allAtOnce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animBg="1"/>
      <p:bldP spid="11" grpId="0" animBg="1"/>
      <p:bldP spid="14" grpId="0" animBg="1"/>
      <p:bldP spid="17" grpId="0" animBg="1"/>
      <p:bldP spid="20" grpId="0" animBg="1"/>
      <p:bldP spid="23" grpId="0" animBg="1"/>
      <p:bldP spid="26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The Power of PowerPoint | thepopp.com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459DFB-86F3-43FA-8567-2EA6E426AE90}" type="slidenum">
              <a:rPr lang="ja-JP" altLang="en-US" smtClean="0"/>
              <a:pPr/>
              <a:t>‹Nº›</a:t>
            </a:fld>
            <a:endParaRPr lang="ja-JP" altLang="en-US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 hasCustomPrompt="1"/>
          </p:nvPr>
        </p:nvSpPr>
        <p:spPr>
          <a:xfrm>
            <a:off x="3166542" y="1543100"/>
            <a:ext cx="14329592" cy="504056"/>
          </a:xfrm>
        </p:spPr>
        <p:txBody>
          <a:bodyPr vert="horz" lIns="163275" tIns="81638" rIns="163275" bIns="81638" rtlCol="0">
            <a:normAutofit/>
          </a:bodyPr>
          <a:lstStyle>
            <a:lvl1pPr>
              <a:defRPr lang="ja-JP" altLang="en-US" i="1" dirty="0">
                <a:solidFill>
                  <a:schemeClr val="tx1">
                    <a:lumMod val="50000"/>
                    <a:lumOff val="50000"/>
                  </a:schemeClr>
                </a:solidFill>
                <a:cs typeface="Open Sans Light" panose="020B0306030504020204" pitchFamily="34" charset="0"/>
              </a:defRPr>
            </a:lvl1pPr>
          </a:lstStyle>
          <a:p>
            <a:pPr lvl="0"/>
            <a:r>
              <a:rPr kumimoji="1" lang="en-US" altLang="ja-JP" dirty="0"/>
              <a:t>Short description goes here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3238550" y="1399084"/>
            <a:ext cx="3240360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0" y="2814604"/>
            <a:ext cx="9664975" cy="3312368"/>
            <a:chOff x="0" y="2839244"/>
            <a:chExt cx="9664975" cy="3312368"/>
          </a:xfrm>
          <a:solidFill>
            <a:schemeClr val="accent3"/>
          </a:solidFill>
        </p:grpSpPr>
        <p:sp>
          <p:nvSpPr>
            <p:cNvPr id="5" name="正方形/長方形 4"/>
            <p:cNvSpPr/>
            <p:nvPr userDrawn="1"/>
          </p:nvSpPr>
          <p:spPr>
            <a:xfrm>
              <a:off x="0" y="2839244"/>
              <a:ext cx="8441633" cy="3312368"/>
            </a:xfrm>
            <a:prstGeom prst="rect">
              <a:avLst/>
            </a:prstGeom>
            <a:grp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accent6"/>
                </a:solidFill>
              </a:endParaRPr>
            </a:p>
          </p:txBody>
        </p:sp>
        <p:sp>
          <p:nvSpPr>
            <p:cNvPr id="6" name="直角三角形 5"/>
            <p:cNvSpPr/>
            <p:nvPr userDrawn="1"/>
          </p:nvSpPr>
          <p:spPr>
            <a:xfrm>
              <a:off x="8441633" y="2839244"/>
              <a:ext cx="1223342" cy="3312368"/>
            </a:xfrm>
            <a:prstGeom prst="rtTriangle">
              <a:avLst/>
            </a:prstGeom>
            <a:grp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accent6"/>
                </a:solidFill>
              </a:endParaRPr>
            </a:p>
          </p:txBody>
        </p:sp>
      </p:grpSp>
      <p:grpSp>
        <p:nvGrpSpPr>
          <p:cNvPr id="34" name="グループ化 33"/>
          <p:cNvGrpSpPr/>
          <p:nvPr userDrawn="1"/>
        </p:nvGrpSpPr>
        <p:grpSpPr>
          <a:xfrm rot="10800000">
            <a:off x="8621438" y="3303070"/>
            <a:ext cx="9664975" cy="3312368"/>
            <a:chOff x="0" y="2839244"/>
            <a:chExt cx="9664975" cy="3312368"/>
          </a:xfrm>
          <a:solidFill>
            <a:schemeClr val="accent2"/>
          </a:solidFill>
        </p:grpSpPr>
        <p:sp>
          <p:nvSpPr>
            <p:cNvPr id="35" name="正方形/長方形 34"/>
            <p:cNvSpPr/>
            <p:nvPr userDrawn="1"/>
          </p:nvSpPr>
          <p:spPr>
            <a:xfrm>
              <a:off x="0" y="2839244"/>
              <a:ext cx="8441633" cy="3312368"/>
            </a:xfrm>
            <a:prstGeom prst="rect">
              <a:avLst/>
            </a:prstGeom>
            <a:grp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accent6"/>
                </a:solidFill>
              </a:endParaRPr>
            </a:p>
          </p:txBody>
        </p:sp>
        <p:sp>
          <p:nvSpPr>
            <p:cNvPr id="36" name="直角三角形 35"/>
            <p:cNvSpPr/>
            <p:nvPr userDrawn="1"/>
          </p:nvSpPr>
          <p:spPr>
            <a:xfrm>
              <a:off x="8441633" y="2839244"/>
              <a:ext cx="1223342" cy="3312368"/>
            </a:xfrm>
            <a:prstGeom prst="rtTriangle">
              <a:avLst/>
            </a:prstGeom>
            <a:grp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accent6"/>
                </a:solidFill>
              </a:endParaRPr>
            </a:p>
          </p:txBody>
        </p:sp>
      </p:grpSp>
      <p:sp>
        <p:nvSpPr>
          <p:cNvPr id="37" name="テキスト プレースホルダー 6"/>
          <p:cNvSpPr>
            <a:spLocks noGrp="1"/>
          </p:cNvSpPr>
          <p:nvPr>
            <p:ph type="body" sz="quarter" idx="27" hasCustomPrompt="1"/>
          </p:nvPr>
        </p:nvSpPr>
        <p:spPr>
          <a:xfrm>
            <a:off x="834889" y="3103641"/>
            <a:ext cx="7401338" cy="2823902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660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38" name="テキスト プレースホルダー 6"/>
          <p:cNvSpPr>
            <a:spLocks noGrp="1"/>
          </p:cNvSpPr>
          <p:nvPr>
            <p:ph type="body" sz="quarter" idx="28" hasCustomPrompt="1"/>
          </p:nvPr>
        </p:nvSpPr>
        <p:spPr>
          <a:xfrm>
            <a:off x="10065028" y="3605358"/>
            <a:ext cx="7401338" cy="2823902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660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0" y="6111441"/>
            <a:ext cx="9701241" cy="119030"/>
            <a:chOff x="0" y="6111441"/>
            <a:chExt cx="9701241" cy="119030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0" name="正方形/長方形 39"/>
            <p:cNvSpPr/>
            <p:nvPr userDrawn="1"/>
          </p:nvSpPr>
          <p:spPr>
            <a:xfrm>
              <a:off x="0" y="6126973"/>
              <a:ext cx="9657281" cy="103498"/>
            </a:xfrm>
            <a:prstGeom prst="rect">
              <a:avLst/>
            </a:prstGeom>
            <a:grp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1" name="直角三角形 40"/>
            <p:cNvSpPr/>
            <p:nvPr userDrawn="1"/>
          </p:nvSpPr>
          <p:spPr>
            <a:xfrm>
              <a:off x="9657281" y="6111441"/>
              <a:ext cx="43960" cy="119029"/>
            </a:xfrm>
            <a:prstGeom prst="rtTriangle">
              <a:avLst/>
            </a:prstGeom>
            <a:grp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2" name="グループ化 41"/>
          <p:cNvGrpSpPr/>
          <p:nvPr userDrawn="1"/>
        </p:nvGrpSpPr>
        <p:grpSpPr>
          <a:xfrm rot="10800000">
            <a:off x="8581997" y="3199915"/>
            <a:ext cx="9704415" cy="119030"/>
            <a:chOff x="-3174" y="6111441"/>
            <a:chExt cx="9704415" cy="11903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43" name="正方形/長方形 42"/>
            <p:cNvSpPr/>
            <p:nvPr userDrawn="1"/>
          </p:nvSpPr>
          <p:spPr>
            <a:xfrm>
              <a:off x="-3174" y="6111441"/>
              <a:ext cx="9660456" cy="119030"/>
            </a:xfrm>
            <a:prstGeom prst="rect">
              <a:avLst/>
            </a:prstGeom>
            <a:grp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accent6"/>
                </a:solidFill>
              </a:endParaRPr>
            </a:p>
          </p:txBody>
        </p:sp>
        <p:sp>
          <p:nvSpPr>
            <p:cNvPr id="44" name="直角三角形 43"/>
            <p:cNvSpPr/>
            <p:nvPr userDrawn="1"/>
          </p:nvSpPr>
          <p:spPr>
            <a:xfrm>
              <a:off x="9657281" y="6111441"/>
              <a:ext cx="43960" cy="119029"/>
            </a:xfrm>
            <a:prstGeom prst="rtTriangle">
              <a:avLst/>
            </a:prstGeom>
            <a:grp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accent6"/>
                </a:solidFill>
              </a:endParaRPr>
            </a:p>
          </p:txBody>
        </p:sp>
      </p:grpSp>
      <p:sp>
        <p:nvSpPr>
          <p:cNvPr id="45" name="テキスト プレースホルダー 6"/>
          <p:cNvSpPr>
            <a:spLocks noGrp="1"/>
          </p:cNvSpPr>
          <p:nvPr>
            <p:ph type="body" sz="quarter" idx="14" hasCustomPrompt="1"/>
          </p:nvPr>
        </p:nvSpPr>
        <p:spPr>
          <a:xfrm>
            <a:off x="829466" y="6348582"/>
            <a:ext cx="7412834" cy="1893718"/>
          </a:xfrm>
        </p:spPr>
        <p:txBody>
          <a:bodyPr anchor="t">
            <a:normAutofit/>
          </a:bodyPr>
          <a:lstStyle>
            <a:lvl1pPr algn="l">
              <a:defRPr sz="2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6" name="テキスト プレースホルダー 6"/>
          <p:cNvSpPr>
            <a:spLocks noGrp="1"/>
          </p:cNvSpPr>
          <p:nvPr>
            <p:ph type="body" sz="quarter" idx="29" hasCustomPrompt="1"/>
          </p:nvPr>
        </p:nvSpPr>
        <p:spPr>
          <a:xfrm>
            <a:off x="10054379" y="6729738"/>
            <a:ext cx="7412834" cy="1893718"/>
          </a:xfrm>
        </p:spPr>
        <p:txBody>
          <a:bodyPr anchor="t">
            <a:normAutofit/>
          </a:bodyPr>
          <a:lstStyle>
            <a:lvl1pPr algn="l">
              <a:defRPr sz="2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958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1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/>
      <p:bldP spid="37" grpId="0" build="p">
        <p:tmplLst>
          <p:tmpl lvl="1">
            <p:tnLst>
              <p:par>
                <p:cTn presetID="2" presetClass="entr" presetSubtype="9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The Power of PowerPoint | thepopp.com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E6459DFB-86F3-43FA-8567-2EA6E426AE90}" type="slidenum">
              <a:rPr lang="ja-JP" altLang="en-US" smtClean="0"/>
              <a:pPr/>
              <a:t>‹Nº›</a:t>
            </a:fld>
            <a:endParaRPr lang="ja-JP" altLang="en-US"/>
          </a:p>
        </p:txBody>
      </p:sp>
      <p:sp>
        <p:nvSpPr>
          <p:cNvPr id="5" name="正方形/長方形 4"/>
          <p:cNvSpPr/>
          <p:nvPr userDrawn="1"/>
        </p:nvSpPr>
        <p:spPr>
          <a:xfrm>
            <a:off x="-1" y="0"/>
            <a:ext cx="18286413" cy="1118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776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nimate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 rot="21066044">
            <a:off x="-9553475" y="-4938712"/>
            <a:ext cx="35411092" cy="10287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 rot="21066044">
            <a:off x="-7789278" y="5016998"/>
            <a:ext cx="35401862" cy="10287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 rot="21066044">
            <a:off x="-9553475" y="-4938712"/>
            <a:ext cx="35411092" cy="10287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 rot="21066044">
            <a:off x="-7789278" y="5016998"/>
            <a:ext cx="35401862" cy="10287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 rot="21066044">
            <a:off x="-9553475" y="-4938712"/>
            <a:ext cx="35411092" cy="10287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 rot="21066044">
            <a:off x="-7789278" y="5016998"/>
            <a:ext cx="35401862" cy="10287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 userDrawn="1"/>
        </p:nvSpPr>
        <p:spPr>
          <a:xfrm rot="21066044">
            <a:off x="-9553475" y="-4938712"/>
            <a:ext cx="35411092" cy="10287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 rot="21066044">
            <a:off x="-7789278" y="5016998"/>
            <a:ext cx="35401862" cy="10287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/>
          <p:cNvGrpSpPr/>
          <p:nvPr userDrawn="1"/>
        </p:nvGrpSpPr>
        <p:grpSpPr>
          <a:xfrm rot="17100000">
            <a:off x="6622413" y="2420092"/>
            <a:ext cx="5040000" cy="5040000"/>
            <a:chOff x="6682240" y="2680152"/>
            <a:chExt cx="5040000" cy="5040000"/>
          </a:xfrm>
        </p:grpSpPr>
        <p:sp>
          <p:nvSpPr>
            <p:cNvPr id="15" name="円/楕円 14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アーチ 15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801423"/>
                <a:gd name="adj3" fmla="val 148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 rot="11994079">
            <a:off x="6442413" y="2240092"/>
            <a:ext cx="5400000" cy="5400000"/>
            <a:chOff x="6682240" y="2680152"/>
            <a:chExt cx="5040000" cy="5040000"/>
          </a:xfrm>
        </p:grpSpPr>
        <p:sp>
          <p:nvSpPr>
            <p:cNvPr id="18" name="円/楕円 17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アーチ 18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829372"/>
                <a:gd name="adj3" fmla="val 1485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グループ化 19"/>
          <p:cNvGrpSpPr>
            <a:grpSpLocks noChangeAspect="1"/>
          </p:cNvGrpSpPr>
          <p:nvPr userDrawn="1"/>
        </p:nvGrpSpPr>
        <p:grpSpPr>
          <a:xfrm rot="3600000">
            <a:off x="6262413" y="2060092"/>
            <a:ext cx="5760000" cy="5760000"/>
            <a:chOff x="6682240" y="2680152"/>
            <a:chExt cx="5040000" cy="5040000"/>
          </a:xfrm>
        </p:grpSpPr>
        <p:sp>
          <p:nvSpPr>
            <p:cNvPr id="21" name="円/楕円 20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アーチ 21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90965"/>
                <a:gd name="adj3" fmla="val 1411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グループ化 22"/>
          <p:cNvGrpSpPr>
            <a:grpSpLocks noChangeAspect="1"/>
          </p:cNvGrpSpPr>
          <p:nvPr userDrawn="1"/>
        </p:nvGrpSpPr>
        <p:grpSpPr>
          <a:xfrm rot="18000000">
            <a:off x="6082413" y="1880092"/>
            <a:ext cx="6120000" cy="6120000"/>
            <a:chOff x="6682240" y="2680152"/>
            <a:chExt cx="5040000" cy="5040000"/>
          </a:xfrm>
        </p:grpSpPr>
        <p:sp>
          <p:nvSpPr>
            <p:cNvPr id="24" name="円/楕円 23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アーチ 24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81764"/>
                <a:gd name="adj3" fmla="val 1346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グループ化 25"/>
          <p:cNvGrpSpPr>
            <a:grpSpLocks noChangeAspect="1"/>
          </p:cNvGrpSpPr>
          <p:nvPr userDrawn="1"/>
        </p:nvGrpSpPr>
        <p:grpSpPr>
          <a:xfrm rot="7511662">
            <a:off x="5902413" y="1700092"/>
            <a:ext cx="6480000" cy="6480000"/>
            <a:chOff x="6682240" y="2680152"/>
            <a:chExt cx="5040000" cy="5040000"/>
          </a:xfrm>
        </p:grpSpPr>
        <p:sp>
          <p:nvSpPr>
            <p:cNvPr id="27" name="円/楕円 26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アーチ 27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55127"/>
                <a:gd name="adj3" fmla="val 1245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グループ化 28"/>
          <p:cNvGrpSpPr>
            <a:grpSpLocks noChangeAspect="1"/>
          </p:cNvGrpSpPr>
          <p:nvPr userDrawn="1"/>
        </p:nvGrpSpPr>
        <p:grpSpPr>
          <a:xfrm rot="10993309">
            <a:off x="5722413" y="1520092"/>
            <a:ext cx="6840000" cy="6840000"/>
            <a:chOff x="6682240" y="2680152"/>
            <a:chExt cx="5040000" cy="5040000"/>
          </a:xfrm>
        </p:grpSpPr>
        <p:sp>
          <p:nvSpPr>
            <p:cNvPr id="30" name="円/楕円 29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アーチ 30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48913"/>
                <a:gd name="adj3" fmla="val 1106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371481" y="3972857"/>
            <a:ext cx="15543451" cy="1585999"/>
          </a:xfrm>
        </p:spPr>
        <p:txBody>
          <a:bodyPr anchor="t">
            <a:noAutofit/>
          </a:bodyPr>
          <a:lstStyle>
            <a:lvl1pPr algn="ctr">
              <a:defRPr sz="9600" baseline="0">
                <a:solidFill>
                  <a:schemeClr val="accent1"/>
                </a:solidFill>
                <a:latin typeface="Route 159 UltraLight" pitchFamily="50" charset="0"/>
              </a:defRPr>
            </a:lvl1pPr>
          </a:lstStyle>
          <a:p>
            <a:r>
              <a:rPr kumimoji="1" lang="en-US" altLang="ja-JP" dirty="0"/>
              <a:t>YOUR TITLE GOES HERE</a:t>
            </a:r>
            <a:endParaRPr kumimoji="1" lang="ja-JP" altLang="en-US" dirty="0"/>
          </a:p>
        </p:txBody>
      </p:sp>
      <p:sp>
        <p:nvSpPr>
          <p:cNvPr id="33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1366342" y="5503590"/>
            <a:ext cx="15553728" cy="864046"/>
          </a:xfrm>
        </p:spPr>
        <p:txBody>
          <a:bodyPr anchor="b">
            <a:noAutofit/>
          </a:bodyPr>
          <a:lstStyle>
            <a:lvl1pPr algn="ctr">
              <a:defRPr sz="4000">
                <a:solidFill>
                  <a:schemeClr val="tx2"/>
                </a:solidFill>
                <a:latin typeface="Route 159 UltraLight" pitchFamily="50" charset="0"/>
              </a:defRPr>
            </a:lvl1pPr>
          </a:lstStyle>
          <a:p>
            <a:pPr lvl="0"/>
            <a:r>
              <a:rPr kumimoji="1" lang="en-US" altLang="ja-JP" dirty="0"/>
              <a:t>Subtitle goes here</a:t>
            </a:r>
            <a:endParaRPr kumimoji="1" lang="ja-JP" altLang="en-US" dirty="0"/>
          </a:p>
        </p:txBody>
      </p:sp>
      <p:sp>
        <p:nvSpPr>
          <p:cNvPr id="3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366342" y="8527876"/>
            <a:ext cx="15553728" cy="151216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Information</a:t>
            </a:r>
            <a:endParaRPr kumimoji="1" lang="ja-JP" altLang="en-US" dirty="0"/>
          </a:p>
        </p:txBody>
      </p:sp>
      <p:grpSp>
        <p:nvGrpSpPr>
          <p:cNvPr id="35" name="グループ化 34"/>
          <p:cNvGrpSpPr/>
          <p:nvPr userDrawn="1"/>
        </p:nvGrpSpPr>
        <p:grpSpPr>
          <a:xfrm>
            <a:off x="8595214" y="8095828"/>
            <a:ext cx="1088138" cy="188527"/>
            <a:chOff x="8595214" y="6592642"/>
            <a:chExt cx="1088138" cy="188527"/>
          </a:xfrm>
        </p:grpSpPr>
        <p:sp>
          <p:nvSpPr>
            <p:cNvPr id="36" name="円/楕円 35"/>
            <p:cNvSpPr/>
            <p:nvPr userDrawn="1"/>
          </p:nvSpPr>
          <p:spPr>
            <a:xfrm>
              <a:off x="9048943" y="6592642"/>
              <a:ext cx="188527" cy="1885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 userDrawn="1"/>
          </p:nvSpPr>
          <p:spPr>
            <a:xfrm>
              <a:off x="8595214" y="6592642"/>
              <a:ext cx="188527" cy="1885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 userDrawn="1"/>
          </p:nvSpPr>
          <p:spPr>
            <a:xfrm>
              <a:off x="9494825" y="6592642"/>
              <a:ext cx="188527" cy="1885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円/楕円 38"/>
          <p:cNvSpPr/>
          <p:nvPr userDrawn="1"/>
        </p:nvSpPr>
        <p:spPr>
          <a:xfrm>
            <a:off x="7039260" y="2492117"/>
            <a:ext cx="864096" cy="8640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 userDrawn="1"/>
        </p:nvSpPr>
        <p:spPr>
          <a:xfrm>
            <a:off x="8153859" y="2492117"/>
            <a:ext cx="864096" cy="8640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 userDrawn="1"/>
        </p:nvSpPr>
        <p:spPr>
          <a:xfrm>
            <a:off x="9268458" y="2492117"/>
            <a:ext cx="864096" cy="86409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 userDrawn="1"/>
        </p:nvSpPr>
        <p:spPr>
          <a:xfrm>
            <a:off x="10383056" y="2492117"/>
            <a:ext cx="864096" cy="8640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7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ac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ac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ac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ac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2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3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1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9" presetClass="entr" presetSubtype="0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9" presetClass="entr" presetSubtype="0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9" presetClass="entr" presetSubtype="0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9" presetClass="entr" presetSubtype="0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5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5" presetClass="exit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5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5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5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" presetClass="entr" presetSubtype="2" decel="100000" fill="hold" grpId="0" nodeType="withEffect">
                                  <p:stCondLst>
                                    <p:cond delay="1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75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75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8" decel="10000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1" decel="10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1" decel="10000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1" decel="10000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1" decel="10000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5" presetClass="entr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5" presetClass="entr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5" presetClass="entr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5" presetClass="entr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300"/>
                            </p:stCondLst>
                            <p:childTnLst>
                              <p:par>
                                <p:cTn id="19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30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32" grpId="0"/>
      <p:bldP spid="3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1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370321" y="2920332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590478" y="3559324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1370321" y="5905330"/>
            <a:ext cx="6764774" cy="72168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2590478" y="6544322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366340" y="4135388"/>
            <a:ext cx="15265697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1366341" y="7159725"/>
            <a:ext cx="15265697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9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5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25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5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75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25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75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25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75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16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9901" y="2683618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3670301" y="5184075"/>
            <a:ext cx="6764774" cy="72168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5920" y="3466626"/>
            <a:ext cx="10050393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3669785" y="5935588"/>
            <a:ext cx="10045691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5758830" y="7704356"/>
            <a:ext cx="6764774" cy="721683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5758017" y="8455869"/>
            <a:ext cx="10045691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7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50"/>
                            </p:stCondLst>
                            <p:childTnLst>
                              <p:par>
                                <p:cTn id="5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50"/>
                            </p:stCondLst>
                            <p:childTnLst>
                              <p:par>
                                <p:cTn id="5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5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750"/>
                            </p:stCondLst>
                            <p:childTnLst>
                              <p:par>
                                <p:cTn id="6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250"/>
                            </p:stCondLst>
                            <p:childTnLst>
                              <p:par>
                                <p:cTn id="7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750"/>
                            </p:stCondLst>
                            <p:childTnLst>
                              <p:par>
                                <p:cTn id="7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250"/>
                            </p:stCondLst>
                            <p:childTnLst>
                              <p:par>
                                <p:cTn id="7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750"/>
                            </p:stCondLst>
                            <p:childTnLst>
                              <p:par>
                                <p:cTn id="8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16" grpId="0" build="p" animBg="1">
        <p:tmplLst>
          <p:tmpl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 animBg="1">
        <p:tmplLst>
          <p:tmpl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 animBg="1">
        <p:tmplLst>
          <p:tmpl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356978" y="2551212"/>
            <a:ext cx="5265948" cy="6243067"/>
          </a:xfrm>
        </p:spPr>
        <p:txBody>
          <a:bodyPr anchor="ctr">
            <a:normAutofit/>
          </a:bodyPr>
          <a:lstStyle>
            <a:lvl1pPr algn="l">
              <a:defRPr sz="4400"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6694934" y="4304948"/>
            <a:ext cx="10738556" cy="2782768"/>
          </a:xfrm>
        </p:spPr>
        <p:txBody>
          <a:bodyPr anchor="ctr"/>
          <a:lstStyle>
            <a:lvl1pPr algn="l">
              <a:defRPr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0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006302" y="3631332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4400"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015666" y="4664988"/>
            <a:ext cx="16417824" cy="2782768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0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Horizonta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2590478" y="6007596"/>
            <a:ext cx="12599218" cy="1080120"/>
          </a:xfrm>
        </p:spPr>
        <p:txBody>
          <a:bodyPr anchor="ctr">
            <a:normAutofit/>
          </a:bodyPr>
          <a:lstStyle>
            <a:lvl1pPr algn="ctr">
              <a:defRPr sz="4400"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2599842" y="7041252"/>
            <a:ext cx="12592036" cy="2782768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7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038750" y="3813742"/>
            <a:ext cx="12313368" cy="1329758"/>
          </a:xfrm>
        </p:spPr>
        <p:txBody>
          <a:bodyPr anchor="b">
            <a:noAutofit/>
          </a:bodyPr>
          <a:lstStyle>
            <a:lvl1pPr algn="l">
              <a:lnSpc>
                <a:spcPts val="9000"/>
              </a:lnSpc>
              <a:defRPr sz="4800" baseline="0">
                <a:latin typeface="Aleo-BoldItalic" pitchFamily="34" charset="0"/>
              </a:defRPr>
            </a:lvl1pPr>
          </a:lstStyle>
          <a:p>
            <a:r>
              <a:rPr lang="en-US" altLang="ja-JP" dirty="0" smtClean="0"/>
              <a:t>Text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5038750" y="4936096"/>
            <a:ext cx="10153128" cy="567444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Text</a:t>
            </a:r>
            <a:endParaRPr lang="en-US" dirty="0"/>
          </a:p>
        </p:txBody>
      </p:sp>
      <p:sp>
        <p:nvSpPr>
          <p:cNvPr id="8" name="正方形/長方形 7"/>
          <p:cNvSpPr/>
          <p:nvPr userDrawn="1"/>
        </p:nvSpPr>
        <p:spPr>
          <a:xfrm rot="18000000">
            <a:off x="-5375643" y="4058014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正方形/長方形 8"/>
          <p:cNvSpPr/>
          <p:nvPr userDrawn="1"/>
        </p:nvSpPr>
        <p:spPr>
          <a:xfrm rot="18000000">
            <a:off x="-7103297" y="4242009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8106139" y="4043991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9066134" y="39243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 rot="18000000">
            <a:off x="10532918" y="5975218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5" name="正方形/長方形 14"/>
          <p:cNvSpPr/>
          <p:nvPr userDrawn="1"/>
        </p:nvSpPr>
        <p:spPr>
          <a:xfrm rot="18000000">
            <a:off x="9530076" y="5808404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6" name="正方形/長方形 15"/>
          <p:cNvSpPr/>
          <p:nvPr userDrawn="1"/>
        </p:nvSpPr>
        <p:spPr>
          <a:xfrm rot="18000000">
            <a:off x="8570081" y="5688761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-22244906" y="40767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 rot="18000000">
            <a:off x="-20596954" y="391799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5254774" y="8095828"/>
            <a:ext cx="9289032" cy="1800200"/>
          </a:xfrm>
        </p:spPr>
        <p:txBody>
          <a:bodyPr anchor="b">
            <a:normAutofit/>
          </a:bodyPr>
          <a:lstStyle>
            <a:lvl1pPr algn="r">
              <a:defRPr sz="2400">
                <a:latin typeface="+mn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18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20" grpId="0" animBg="1"/>
      <p:bldP spid="22" grpId="0" animBg="1"/>
      <p:bldP spid="17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71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8" name="図プレースホルダー 7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014538" y="2766889"/>
            <a:ext cx="5760516" cy="5760516"/>
          </a:xfrm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8011092" y="2765632"/>
            <a:ext cx="8476929" cy="721683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7991078" y="3631332"/>
            <a:ext cx="8496943" cy="5328592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 rot="21288877">
            <a:off x="2253290" y="8210533"/>
            <a:ext cx="5760000" cy="766544"/>
          </a:xfrm>
          <a:gradFill flip="none" rotWithShape="1">
            <a:gsLst>
              <a:gs pos="0">
                <a:schemeClr val="accent1">
                  <a:alpha val="0"/>
                </a:schemeClr>
              </a:gs>
              <a:gs pos="50000">
                <a:schemeClr val="accent1"/>
              </a:gs>
              <a:gs pos="100000">
                <a:schemeClr val="accent1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2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3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5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5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5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75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25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8" grpId="0"/>
      <p:bldP spid="25" grpId="0" build="p" animBg="1">
        <p:tmplLst>
          <p:tmpl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8" name="図プレースホルダー 7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1006302" y="3064786"/>
            <a:ext cx="3374388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 rot="21288877">
            <a:off x="448802" y="6347140"/>
            <a:ext cx="4354395" cy="607972"/>
          </a:xfrm>
          <a:gradFill flip="none" rotWithShape="1">
            <a:gsLst>
              <a:gs pos="0">
                <a:schemeClr val="accent1">
                  <a:alpha val="0"/>
                </a:schemeClr>
              </a:gs>
              <a:gs pos="50000">
                <a:schemeClr val="accent1"/>
              </a:gs>
              <a:gs pos="100000">
                <a:schemeClr val="accent1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18" name="図プレースホルダー 7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5182766" y="4361276"/>
            <a:ext cx="3374388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 rot="21288877">
            <a:off x="4625266" y="7643630"/>
            <a:ext cx="4354395" cy="607972"/>
          </a:xfrm>
          <a:gradFill flip="none" rotWithShape="1">
            <a:gsLst>
              <a:gs pos="0">
                <a:schemeClr val="accent2">
                  <a:alpha val="0"/>
                </a:schemeClr>
              </a:gs>
              <a:gs pos="50000">
                <a:schemeClr val="accent2"/>
              </a:gs>
              <a:gs pos="100000">
                <a:schemeClr val="accent2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24" name="図プレースホルダー 7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9359230" y="2617184"/>
            <a:ext cx="3374388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 rot="21288877">
            <a:off x="8801730" y="5899538"/>
            <a:ext cx="4354395" cy="607972"/>
          </a:xfrm>
          <a:gradFill flip="none" rotWithShape="1">
            <a:gsLst>
              <a:gs pos="0">
                <a:schemeClr val="accent3">
                  <a:alpha val="0"/>
                </a:schemeClr>
              </a:gs>
              <a:gs pos="50000">
                <a:schemeClr val="accent3"/>
              </a:gs>
              <a:gs pos="100000">
                <a:schemeClr val="accent3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28" name="図プレースホルダー 7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13535694" y="3477508"/>
            <a:ext cx="3374388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9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 rot="21288877">
            <a:off x="12978194" y="6759862"/>
            <a:ext cx="4354395" cy="607972"/>
          </a:xfrm>
          <a:gradFill flip="none" rotWithShape="1">
            <a:gsLst>
              <a:gs pos="0">
                <a:schemeClr val="accent4">
                  <a:alpha val="0"/>
                </a:schemeClr>
              </a:gs>
              <a:gs pos="50000">
                <a:schemeClr val="accent4"/>
              </a:gs>
              <a:gs pos="100000">
                <a:schemeClr val="accent4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30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934294" y="7303740"/>
            <a:ext cx="3456384" cy="1440160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5038752" y="8599884"/>
            <a:ext cx="3456384" cy="1440160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9287224" y="6871692"/>
            <a:ext cx="3456384" cy="1440160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3463687" y="7591772"/>
            <a:ext cx="3456384" cy="1440160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9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2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75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25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75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250"/>
                            </p:stCondLst>
                            <p:childTnLst>
                              <p:par>
                                <p:cTn id="10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8" grpId="0"/>
      <p:bldP spid="22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/>
      <p:bldP spid="23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/>
      <p:bldP spid="27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/>
      <p:bldP spid="29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Graphs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30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366342" y="7231732"/>
            <a:ext cx="3600400" cy="2016224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5182766" y="7231732"/>
            <a:ext cx="3600400" cy="2016224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8999190" y="7231732"/>
            <a:ext cx="3600400" cy="2016224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2815614" y="7231732"/>
            <a:ext cx="3600400" cy="2016224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25" hasCustomPrompt="1"/>
          </p:nvPr>
        </p:nvSpPr>
        <p:spPr>
          <a:xfrm>
            <a:off x="1510358" y="2906150"/>
            <a:ext cx="3463111" cy="3461486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4" name="グラフ プレースホルダー 5"/>
          <p:cNvSpPr>
            <a:spLocks noGrp="1"/>
          </p:cNvSpPr>
          <p:nvPr>
            <p:ph type="chart" sz="quarter" idx="26" hasCustomPrompt="1"/>
          </p:nvPr>
        </p:nvSpPr>
        <p:spPr>
          <a:xfrm>
            <a:off x="5302706" y="2905356"/>
            <a:ext cx="3463111" cy="3461486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5" name="グラフ プレースホルダー 5"/>
          <p:cNvSpPr>
            <a:spLocks noGrp="1"/>
          </p:cNvSpPr>
          <p:nvPr>
            <p:ph type="chart" sz="quarter" idx="27" hasCustomPrompt="1"/>
          </p:nvPr>
        </p:nvSpPr>
        <p:spPr>
          <a:xfrm>
            <a:off x="9129752" y="2905356"/>
            <a:ext cx="3463111" cy="3461486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6" name="グラフ プレースホルダー 5"/>
          <p:cNvSpPr>
            <a:spLocks noGrp="1"/>
          </p:cNvSpPr>
          <p:nvPr>
            <p:ph type="chart" sz="quarter" idx="28" hasCustomPrompt="1"/>
          </p:nvPr>
        </p:nvSpPr>
        <p:spPr>
          <a:xfrm>
            <a:off x="12952903" y="2900254"/>
            <a:ext cx="3463111" cy="3461486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7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518677" y="6727676"/>
            <a:ext cx="3448065" cy="505659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5"/>
          <p:cNvSpPr>
            <a:spLocks noGrp="1"/>
          </p:cNvSpPr>
          <p:nvPr>
            <p:ph type="body" sz="quarter" idx="29" hasCustomPrompt="1"/>
          </p:nvPr>
        </p:nvSpPr>
        <p:spPr>
          <a:xfrm>
            <a:off x="5326782" y="6727676"/>
            <a:ext cx="3448065" cy="505659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9" name="テキスト プレースホルダー 5"/>
          <p:cNvSpPr>
            <a:spLocks noGrp="1"/>
          </p:cNvSpPr>
          <p:nvPr>
            <p:ph type="body" sz="quarter" idx="30" hasCustomPrompt="1"/>
          </p:nvPr>
        </p:nvSpPr>
        <p:spPr>
          <a:xfrm>
            <a:off x="9143206" y="6727676"/>
            <a:ext cx="3448065" cy="505659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5"/>
          <p:cNvSpPr>
            <a:spLocks noGrp="1"/>
          </p:cNvSpPr>
          <p:nvPr>
            <p:ph type="body" sz="quarter" idx="31" hasCustomPrompt="1"/>
          </p:nvPr>
        </p:nvSpPr>
        <p:spPr>
          <a:xfrm>
            <a:off x="12959630" y="6727676"/>
            <a:ext cx="3448065" cy="505659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42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7" name="表プレースホルダー 6"/>
          <p:cNvSpPr>
            <a:spLocks noGrp="1"/>
          </p:cNvSpPr>
          <p:nvPr>
            <p:ph type="tbl" sz="quarter" idx="22" hasCustomPrompt="1"/>
          </p:nvPr>
        </p:nvSpPr>
        <p:spPr>
          <a:xfrm>
            <a:off x="1798390" y="2840039"/>
            <a:ext cx="4392613" cy="475173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Add Table</a:t>
            </a:r>
            <a:endParaRPr lang="en-US" dirty="0"/>
          </a:p>
        </p:txBody>
      </p:sp>
      <p:sp>
        <p:nvSpPr>
          <p:cNvPr id="43" name="表プレースホルダー 6"/>
          <p:cNvSpPr>
            <a:spLocks noGrp="1"/>
          </p:cNvSpPr>
          <p:nvPr>
            <p:ph type="tbl" sz="quarter" idx="23" hasCustomPrompt="1"/>
          </p:nvPr>
        </p:nvSpPr>
        <p:spPr>
          <a:xfrm>
            <a:off x="6766942" y="2845374"/>
            <a:ext cx="4392613" cy="475173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Add Table</a:t>
            </a:r>
            <a:endParaRPr lang="en-US" dirty="0"/>
          </a:p>
        </p:txBody>
      </p:sp>
      <p:sp>
        <p:nvSpPr>
          <p:cNvPr id="44" name="表プレースホルダー 6"/>
          <p:cNvSpPr>
            <a:spLocks noGrp="1"/>
          </p:cNvSpPr>
          <p:nvPr>
            <p:ph type="tbl" sz="quarter" idx="24" hasCustomPrompt="1"/>
          </p:nvPr>
        </p:nvSpPr>
        <p:spPr>
          <a:xfrm>
            <a:off x="11735369" y="2845374"/>
            <a:ext cx="4392613" cy="475173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Add Table</a:t>
            </a:r>
            <a:endParaRPr lang="en-US" dirty="0"/>
          </a:p>
        </p:txBody>
      </p:sp>
      <p:sp>
        <p:nvSpPr>
          <p:cNvPr id="4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5937" y="7807796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6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956" y="8527876"/>
            <a:ext cx="15265697" cy="1440160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15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1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25" hasCustomPrompt="1"/>
          </p:nvPr>
        </p:nvSpPr>
        <p:spPr>
          <a:xfrm>
            <a:off x="1510356" y="2767236"/>
            <a:ext cx="7920881" cy="6264696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9563271" y="5863580"/>
            <a:ext cx="6748737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9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9543258" y="6655668"/>
            <a:ext cx="6696744" cy="2449876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7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89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1 Text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25" hasCustomPrompt="1"/>
          </p:nvPr>
        </p:nvSpPr>
        <p:spPr>
          <a:xfrm>
            <a:off x="1510356" y="2767236"/>
            <a:ext cx="14977665" cy="4680520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5937" y="7807796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956" y="8527876"/>
            <a:ext cx="15265697" cy="1224136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03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- 2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8" name="図プレースホルダー 7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22487" y="2911252"/>
            <a:ext cx="6159409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 rot="21288877">
            <a:off x="2599422" y="6131586"/>
            <a:ext cx="6168893" cy="607972"/>
          </a:xfrm>
          <a:gradFill flip="none" rotWithShape="1">
            <a:gsLst>
              <a:gs pos="0">
                <a:schemeClr val="accent1">
                  <a:alpha val="0"/>
                </a:schemeClr>
              </a:gs>
              <a:gs pos="50000">
                <a:schemeClr val="accent1"/>
              </a:gs>
              <a:gs pos="100000">
                <a:schemeClr val="accent1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18" name="図プレースホルダー 7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9827343" y="2911252"/>
            <a:ext cx="6159409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 rot="21288877">
            <a:off x="10304278" y="6131586"/>
            <a:ext cx="6168893" cy="607972"/>
          </a:xfrm>
          <a:gradFill flip="none" rotWithShape="1">
            <a:gsLst>
              <a:gs pos="0">
                <a:schemeClr val="accent2">
                  <a:alpha val="0"/>
                </a:schemeClr>
              </a:gs>
              <a:gs pos="50000">
                <a:schemeClr val="accent2"/>
              </a:gs>
              <a:gs pos="100000">
                <a:schemeClr val="accent2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30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970030" y="7150206"/>
            <a:ext cx="6309080" cy="2098096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9683330" y="7149860"/>
            <a:ext cx="6309080" cy="2098096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1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5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8" grpId="0"/>
      <p:bldP spid="22" grpId="0" build="p" animBg="1">
        <p:tmplLst>
          <p:tmpl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/>
      <p:bldP spid="23" grpId="0" build="p" animBg="1">
        <p:tmplLst>
          <p:tmpl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370321" y="2920332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590478" y="3559324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1370321" y="5905330"/>
            <a:ext cx="6764774" cy="72168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2590478" y="6544322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366340" y="4135388"/>
            <a:ext cx="15265697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1366341" y="7159725"/>
            <a:ext cx="15265697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6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5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25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5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75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25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75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25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75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16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406902" y="6241394"/>
            <a:ext cx="10147990" cy="2430498"/>
          </a:xfrm>
        </p:spPr>
        <p:txBody>
          <a:bodyPr anchor="b">
            <a:noAutofit/>
          </a:bodyPr>
          <a:lstStyle>
            <a:lvl1pPr algn="l">
              <a:lnSpc>
                <a:spcPts val="6000"/>
              </a:lnSpc>
              <a:defRPr sz="6000" baseline="0"/>
            </a:lvl1pPr>
          </a:lstStyle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SECTION</a:t>
            </a:r>
            <a:br>
              <a:rPr lang="en-US" altLang="ja-JP" dirty="0" smtClean="0"/>
            </a:br>
            <a:r>
              <a:rPr lang="en-US" altLang="ja-JP" dirty="0" smtClean="0"/>
              <a:t>TITLE HERE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430134" y="8527876"/>
            <a:ext cx="10700822" cy="1224136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8" name="正方形/長方形 7"/>
          <p:cNvSpPr/>
          <p:nvPr userDrawn="1"/>
        </p:nvSpPr>
        <p:spPr>
          <a:xfrm rot="18000000">
            <a:off x="-7203466" y="1393812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正方形/長方形 8"/>
          <p:cNvSpPr/>
          <p:nvPr userDrawn="1"/>
        </p:nvSpPr>
        <p:spPr>
          <a:xfrm rot="18000000">
            <a:off x="-8778769" y="13470281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8645378" y="11609845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9911656" y="12282292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7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 rot="18000000">
            <a:off x="1161546" y="8413309"/>
            <a:ext cx="5472608" cy="720080"/>
          </a:xfrm>
        </p:spPr>
        <p:txBody>
          <a:bodyPr anchor="ctr">
            <a:normAutofit/>
          </a:bodyPr>
          <a:lstStyle>
            <a:lvl1pPr algn="r">
              <a:defRPr sz="3600" baseline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SECTION 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8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/>
      <p:bldP spid="9" grpId="0" animBg="1"/>
      <p:bldP spid="10" grpId="0" animBg="1"/>
      <p:bldP spid="11" grpId="0" animBg="1"/>
      <p:bldP spid="17" grpId="0" build="p">
        <p:tmplLst>
          <p:tmpl lvl="1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 -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図プレースホルダー 7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1582367" y="2479204"/>
            <a:ext cx="15265696" cy="4176464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5937" y="6511652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476094" y="7150644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956" y="7879804"/>
            <a:ext cx="15265697" cy="1665265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6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50"/>
                            </p:stCondLst>
                            <p:childTnLst>
                              <p:par>
                                <p:cTn id="5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50"/>
                            </p:stCondLst>
                            <p:childTnLst>
                              <p:par>
                                <p:cTn id="5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5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750"/>
                            </p:stCondLst>
                            <p:childTnLst>
                              <p:par>
                                <p:cTn id="6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16" grpId="0" build="p" animBg="1">
        <p:tmplLst>
          <p:tmpl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 animBg="1">
        <p:tmplLst>
          <p:tmpl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Image - 1 Column -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5937" y="7807796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956" y="8527876"/>
            <a:ext cx="15265697" cy="1017193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6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22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7991078" y="2767236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7991078" y="3631332"/>
            <a:ext cx="8496943" cy="2016224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7991079" y="5791572"/>
            <a:ext cx="6764774" cy="721683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7991079" y="6655668"/>
            <a:ext cx="8496943" cy="2016224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4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22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mage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078310" y="6511652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1078310" y="7375748"/>
            <a:ext cx="6814885" cy="2016224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8694399" y="6511652"/>
            <a:ext cx="6764774" cy="721683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8694399" y="7375748"/>
            <a:ext cx="6768751" cy="2016224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39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22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3212555" y="3508945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" name="円/楕円 1"/>
          <p:cNvSpPr/>
          <p:nvPr userDrawn="1"/>
        </p:nvSpPr>
        <p:spPr>
          <a:xfrm>
            <a:off x="1654374" y="3081264"/>
            <a:ext cx="1435564" cy="143556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3212553" y="3073080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1">
                    <a:lumMod val="7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3212555" y="5588993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円/楕円 23"/>
          <p:cNvSpPr/>
          <p:nvPr userDrawn="1"/>
        </p:nvSpPr>
        <p:spPr>
          <a:xfrm>
            <a:off x="1654374" y="5161312"/>
            <a:ext cx="1435564" cy="14355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3212553" y="5153128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1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3212555" y="7685409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7" name="円/楕円 26"/>
          <p:cNvSpPr/>
          <p:nvPr userDrawn="1"/>
        </p:nvSpPr>
        <p:spPr>
          <a:xfrm>
            <a:off x="1654374" y="7257728"/>
            <a:ext cx="1435564" cy="14355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3212553" y="7249544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2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29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10989419" y="3508945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0" name="円/楕円 29"/>
          <p:cNvSpPr/>
          <p:nvPr userDrawn="1"/>
        </p:nvSpPr>
        <p:spPr>
          <a:xfrm>
            <a:off x="9431238" y="3081264"/>
            <a:ext cx="1435564" cy="14355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8" hasCustomPrompt="1"/>
          </p:nvPr>
        </p:nvSpPr>
        <p:spPr>
          <a:xfrm>
            <a:off x="10989417" y="3073080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32" name="テキスト プレースホルダー 5"/>
          <p:cNvSpPr>
            <a:spLocks noGrp="1"/>
          </p:cNvSpPr>
          <p:nvPr>
            <p:ph type="body" sz="quarter" idx="29" hasCustomPrompt="1"/>
          </p:nvPr>
        </p:nvSpPr>
        <p:spPr>
          <a:xfrm>
            <a:off x="10989419" y="5588993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円/楕円 32"/>
          <p:cNvSpPr/>
          <p:nvPr userDrawn="1"/>
        </p:nvSpPr>
        <p:spPr>
          <a:xfrm>
            <a:off x="9431238" y="5161312"/>
            <a:ext cx="1435564" cy="14355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4" name="テキスト プレースホルダー 5"/>
          <p:cNvSpPr>
            <a:spLocks noGrp="1"/>
          </p:cNvSpPr>
          <p:nvPr>
            <p:ph type="body" sz="quarter" idx="30" hasCustomPrompt="1"/>
          </p:nvPr>
        </p:nvSpPr>
        <p:spPr>
          <a:xfrm>
            <a:off x="10989417" y="5153128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3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35" name="テキスト プレースホルダー 5"/>
          <p:cNvSpPr>
            <a:spLocks noGrp="1"/>
          </p:cNvSpPr>
          <p:nvPr>
            <p:ph type="body" sz="quarter" idx="31" hasCustomPrompt="1"/>
          </p:nvPr>
        </p:nvSpPr>
        <p:spPr>
          <a:xfrm>
            <a:off x="10989419" y="7685409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6" name="円/楕円 35"/>
          <p:cNvSpPr/>
          <p:nvPr userDrawn="1"/>
        </p:nvSpPr>
        <p:spPr>
          <a:xfrm>
            <a:off x="9431238" y="7257728"/>
            <a:ext cx="1435564" cy="14355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6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7" name="テキスト プレースホルダー 5"/>
          <p:cNvSpPr>
            <a:spLocks noGrp="1"/>
          </p:cNvSpPr>
          <p:nvPr>
            <p:ph type="body" sz="quarter" idx="32" hasCustomPrompt="1"/>
          </p:nvPr>
        </p:nvSpPr>
        <p:spPr>
          <a:xfrm>
            <a:off x="10989417" y="7249544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4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38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39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40" name="正方形/長方形 39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6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50"/>
                            </p:stCondLst>
                            <p:childTnLst>
                              <p:par>
                                <p:cTn id="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250"/>
                            </p:stCondLst>
                            <p:childTnLst>
                              <p:par>
                                <p:cTn id="7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750"/>
                            </p:stCondLst>
                            <p:childTnLst>
                              <p:par>
                                <p:cTn id="9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250"/>
                            </p:stCondLst>
                            <p:childTnLst>
                              <p:par>
                                <p:cTn id="9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750"/>
                            </p:stCondLst>
                            <p:childTnLst>
                              <p:par>
                                <p:cTn id="11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250"/>
                            </p:stCondLst>
                            <p:childTnLst>
                              <p:par>
                                <p:cTn id="1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750"/>
                            </p:stCondLst>
                            <p:childTnLst>
                              <p:par>
                                <p:cTn id="1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250"/>
                            </p:stCondLst>
                            <p:childTnLst>
                              <p:par>
                                <p:cTn id="1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6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9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750"/>
                            </p:stCondLst>
                            <p:childTnLst>
                              <p:par>
                                <p:cTn id="15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6250"/>
                            </p:stCondLst>
                            <p:childTnLst>
                              <p:par>
                                <p:cTn id="1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6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9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18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 animBg="1"/>
      <p:bldP spid="22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  <p:bldP spid="25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animBg="1"/>
      <p:bldP spid="28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animBg="1"/>
      <p:bldP spid="31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animBg="1"/>
      <p:bldP spid="34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animBg="1"/>
      <p:bldP spid="37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/>
      <p:bldP spid="3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animBg="1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o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5937" y="7168804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476094" y="7807796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956" y="8383861"/>
            <a:ext cx="15265697" cy="1161208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4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16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8286413" cy="7879804"/>
          </a:xfrm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 rot="18000000">
            <a:off x="-3234737" y="2104724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 rot="18000000">
            <a:off x="-3233714" y="445225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 rot="18000000">
            <a:off x="-4437443" y="794291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 rot="18000000">
            <a:off x="-3886610" y="76831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2158430" y="8095828"/>
            <a:ext cx="13969552" cy="1800200"/>
          </a:xfrm>
        </p:spPr>
        <p:txBody>
          <a:bodyPr anchor="ctr">
            <a:normAutofit/>
          </a:bodyPr>
          <a:lstStyle>
            <a:lvl1pPr algn="ctr">
              <a:defRPr sz="4400"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 rot="18000000">
            <a:off x="14767263" y="9809580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 rot="18000000">
            <a:off x="14768286" y="8150081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 rot="18000000">
            <a:off x="13564557" y="8499147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 rot="18000000">
            <a:off x="14115390" y="7781687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89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8286413" cy="10287000"/>
          </a:xfrm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 rot="18000000">
            <a:off x="-3234737" y="2104724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 rot="18000000">
            <a:off x="-3233714" y="445225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 rot="18000000">
            <a:off x="-4437443" y="794291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 rot="18000000">
            <a:off x="-3886610" y="76831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 rot="18000000">
            <a:off x="14767263" y="9809580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 rot="18000000">
            <a:off x="14768286" y="8150081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 rot="18000000">
            <a:off x="13564557" y="8499147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 rot="18000000">
            <a:off x="14115390" y="7781687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502246" y="7807796"/>
            <a:ext cx="14905656" cy="1296144"/>
          </a:xfrm>
        </p:spPr>
        <p:txBody>
          <a:bodyPr anchor="b">
            <a:normAutofit/>
          </a:bodyPr>
          <a:lstStyle>
            <a:lvl1pPr algn="l">
              <a:defRPr sz="6600" baseline="0">
                <a:solidFill>
                  <a:schemeClr val="bg1">
                    <a:lumMod val="9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502246" y="8887916"/>
            <a:ext cx="14905656" cy="864096"/>
          </a:xfrm>
        </p:spPr>
        <p:txBody>
          <a:bodyPr anchor="t">
            <a:normAutofit/>
          </a:bodyPr>
          <a:lstStyle>
            <a:lvl1pPr algn="l">
              <a:defRPr sz="4400" baseline="0"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59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8286413" cy="10287000"/>
          </a:xfrm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 rot="18000000">
            <a:off x="-3234737" y="2104724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 rot="18000000">
            <a:off x="-3233714" y="445225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 rot="18000000">
            <a:off x="-4437443" y="794291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 rot="18000000">
            <a:off x="-3886610" y="76831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 rot="18000000">
            <a:off x="14767263" y="9809580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 rot="18000000">
            <a:off x="14768286" y="8150081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 rot="18000000">
            <a:off x="13564557" y="8499147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 rot="18000000">
            <a:off x="14115390" y="7781687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654374" y="5359524"/>
            <a:ext cx="14905656" cy="1296144"/>
          </a:xfrm>
        </p:spPr>
        <p:txBody>
          <a:bodyPr anchor="b">
            <a:normAutofit/>
          </a:bodyPr>
          <a:lstStyle>
            <a:lvl1pPr algn="ctr">
              <a:defRPr sz="6600" baseline="0">
                <a:solidFill>
                  <a:schemeClr val="bg1">
                    <a:lumMod val="9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1654374" y="6439644"/>
            <a:ext cx="14905656" cy="864096"/>
          </a:xfrm>
        </p:spPr>
        <p:txBody>
          <a:bodyPr anchor="t">
            <a:normAutofit/>
          </a:bodyPr>
          <a:lstStyle>
            <a:lvl1pPr algn="ctr">
              <a:defRPr sz="4400" baseline="0"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77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1375455" cy="10287000"/>
          </a:xfrm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3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1519470" y="462980"/>
            <a:ext cx="6552728" cy="2808312"/>
          </a:xfrm>
        </p:spPr>
        <p:txBody>
          <a:bodyPr anchor="b">
            <a:normAutofit/>
          </a:bodyPr>
          <a:lstStyle>
            <a:lvl1pPr algn="l">
              <a:defRPr sz="4400" baseline="0">
                <a:solidFill>
                  <a:schemeClr val="tx1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19470" y="3271292"/>
            <a:ext cx="6552728" cy="1584176"/>
          </a:xfrm>
        </p:spPr>
        <p:txBody>
          <a:bodyPr anchor="t">
            <a:normAutofit/>
          </a:bodyPr>
          <a:lstStyle>
            <a:lvl1pPr algn="l">
              <a:defRPr sz="2800" baseline="0">
                <a:solidFill>
                  <a:schemeClr val="tx1"/>
                </a:solidFill>
                <a:latin typeface="Aleo-Light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 rot="18000000">
            <a:off x="7278433" y="10529660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 rot="18000000">
            <a:off x="7271285" y="8165936"/>
            <a:ext cx="6982211" cy="291833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 rot="18000000">
            <a:off x="4635565" y="11523483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 rot="18000000">
            <a:off x="6266517" y="8789800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3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5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 build="p" animBg="1">
        <p:tmplLst>
          <p:tmpl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 animBg="1">
        <p:tmplLst>
          <p:tmpl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build="p" animBg="1">
        <p:tmplLst>
          <p:tmpl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build="p" animBg="1">
        <p:tmplLst>
          <p:tmpl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582366" y="2551212"/>
            <a:ext cx="14905656" cy="2808312"/>
          </a:xfrm>
        </p:spPr>
        <p:txBody>
          <a:bodyPr anchor="b">
            <a:normAutofit/>
          </a:bodyPr>
          <a:lstStyle>
            <a:lvl1pPr algn="ctr">
              <a:defRPr sz="4400" baseline="0">
                <a:solidFill>
                  <a:schemeClr val="tx1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582366" y="5503540"/>
            <a:ext cx="14905656" cy="1584176"/>
          </a:xfrm>
        </p:spPr>
        <p:txBody>
          <a:bodyPr anchor="t">
            <a:normAutofit/>
          </a:bodyPr>
          <a:lstStyle>
            <a:lvl1pPr algn="ctr">
              <a:defRPr sz="28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87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- Horizonta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2590478" y="6007596"/>
            <a:ext cx="12599218" cy="1080120"/>
          </a:xfrm>
        </p:spPr>
        <p:txBody>
          <a:bodyPr anchor="ctr">
            <a:normAutofit/>
          </a:bodyPr>
          <a:lstStyle>
            <a:lvl1pPr algn="ctr">
              <a:defRPr sz="4400"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2599842" y="7041252"/>
            <a:ext cx="12592036" cy="2782768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7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tile tx="0" ty="0" sx="50000" sy="86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4321" y="267943"/>
            <a:ext cx="16457772" cy="987125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615108"/>
            <a:ext cx="16457772" cy="7776864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en-US" altLang="ja-JP" dirty="0" smtClean="0"/>
              <a:t>Master 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533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53" r:id="rId3"/>
    <p:sldLayoutId id="2147483661" r:id="rId4"/>
    <p:sldLayoutId id="2147483672" r:id="rId5"/>
    <p:sldLayoutId id="2147483684" r:id="rId6"/>
    <p:sldLayoutId id="2147483674" r:id="rId7"/>
    <p:sldLayoutId id="2147483679" r:id="rId8"/>
    <p:sldLayoutId id="2147483676" r:id="rId9"/>
    <p:sldLayoutId id="2147483685" r:id="rId10"/>
    <p:sldLayoutId id="2147483686" r:id="rId11"/>
    <p:sldLayoutId id="2147483687" r:id="rId12"/>
    <p:sldLayoutId id="2147483691" r:id="rId13"/>
    <p:sldLayoutId id="2147483692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1632753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Tx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2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>
            <a:lum/>
          </a:blip>
          <a:srcRect/>
          <a:tile tx="0" ty="0" sx="50000" sy="86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4321" y="267943"/>
            <a:ext cx="16457772" cy="987125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615108"/>
            <a:ext cx="16457772" cy="7776864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en-US" altLang="ja-JP" dirty="0" smtClean="0"/>
              <a:t>Master Text</a:t>
            </a:r>
            <a:endParaRPr lang="ja-JP" altLang="en-US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247858" y="9534527"/>
            <a:ext cx="5790697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3105263" y="9534527"/>
            <a:ext cx="4266830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AD88-CD89-445B-80D2-D1F46C8536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2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7" r:id="rId2"/>
    <p:sldLayoutId id="2147483654" r:id="rId3"/>
    <p:sldLayoutId id="2147483655" r:id="rId4"/>
    <p:sldLayoutId id="2147483668" r:id="rId5"/>
    <p:sldLayoutId id="2147483656" r:id="rId6"/>
    <p:sldLayoutId id="2147483658" r:id="rId7"/>
    <p:sldLayoutId id="2147483659" r:id="rId8"/>
    <p:sldLayoutId id="2147483673" r:id="rId9"/>
    <p:sldLayoutId id="2147483677" r:id="rId10"/>
    <p:sldLayoutId id="2147483675" r:id="rId11"/>
    <p:sldLayoutId id="2147483680" r:id="rId12"/>
    <p:sldLayoutId id="2147483678" r:id="rId13"/>
    <p:sldLayoutId id="2147483669" r:id="rId14"/>
    <p:sldLayoutId id="2147483660" r:id="rId15"/>
    <p:sldLayoutId id="2147483663" r:id="rId16"/>
    <p:sldLayoutId id="2147483666" r:id="rId17"/>
    <p:sldLayoutId id="2147483670" r:id="rId18"/>
    <p:sldLayoutId id="2147483682" r:id="rId19"/>
    <p:sldLayoutId id="2147483665" r:id="rId20"/>
    <p:sldLayoutId id="2147483683" r:id="rId2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1632753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Tx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2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Gesti&#243;n%20de%20datos%20-%20Ordenamiento%20y%20filtro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ción de imagen 3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328" y="-369190"/>
            <a:ext cx="11493741" cy="10872412"/>
          </a:xfrm>
        </p:spPr>
      </p:pic>
      <p:sp>
        <p:nvSpPr>
          <p:cNvPr id="24" name="テキスト プレースホルダー 23"/>
          <p:cNvSpPr>
            <a:spLocks noGrp="1"/>
          </p:cNvSpPr>
          <p:nvPr>
            <p:ph type="body" sz="quarter" idx="11"/>
          </p:nvPr>
        </p:nvSpPr>
        <p:spPr>
          <a:xfrm flipH="1">
            <a:off x="1609269" y="0"/>
            <a:ext cx="9542694" cy="102870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13"/>
          </p:nvPr>
        </p:nvSpPr>
        <p:spPr>
          <a:xfrm flipH="1">
            <a:off x="11894442" y="0"/>
            <a:ext cx="8689535" cy="102870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7" name="テキスト プレースホルダー 26"/>
          <p:cNvSpPr>
            <a:spLocks noGrp="1"/>
          </p:cNvSpPr>
          <p:nvPr>
            <p:ph type="body" sz="quarter" idx="15"/>
          </p:nvPr>
        </p:nvSpPr>
        <p:spPr>
          <a:xfrm flipH="1">
            <a:off x="-4691293" y="0"/>
            <a:ext cx="14050522" cy="102870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8" name="テキスト プレースホルダー 27"/>
          <p:cNvSpPr>
            <a:spLocks noGrp="1"/>
          </p:cNvSpPr>
          <p:nvPr>
            <p:ph type="body" sz="quarter" idx="16"/>
          </p:nvPr>
        </p:nvSpPr>
        <p:spPr>
          <a:xfrm flipH="1">
            <a:off x="13176288" y="-369190"/>
            <a:ext cx="13701898" cy="1065619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9" name="テキスト プレースホルダー 2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3" name="タイトル 22"/>
          <p:cNvSpPr>
            <a:spLocks noGrp="1"/>
          </p:cNvSpPr>
          <p:nvPr>
            <p:ph type="title"/>
          </p:nvPr>
        </p:nvSpPr>
        <p:spPr>
          <a:xfrm>
            <a:off x="661514" y="4055835"/>
            <a:ext cx="7235167" cy="3312381"/>
          </a:xfrm>
        </p:spPr>
        <p:txBody>
          <a:bodyPr>
            <a:normAutofit/>
          </a:bodyPr>
          <a:lstStyle/>
          <a:p>
            <a:r>
              <a:rPr lang="es-ES" altLang="ja-JP" dirty="0">
                <a:solidFill>
                  <a:prstClr val="white"/>
                </a:solidFill>
                <a:latin typeface="Route 159 Bold" pitchFamily="50" charset="0"/>
              </a:rPr>
              <a:t>Gestión de datos: ordenamiento y filtros</a:t>
            </a:r>
            <a:endParaRPr kumimoji="1" lang="ja-JP" altLang="en-US" sz="4400" dirty="0">
              <a:latin typeface="Route 159 Bold" pitchFamily="50" charset="0"/>
            </a:endParaRPr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42"/>
          </p:nvPr>
        </p:nvSpPr>
        <p:spPr>
          <a:xfrm>
            <a:off x="2697477" y="7894348"/>
            <a:ext cx="7227000" cy="679550"/>
          </a:xfrm>
        </p:spPr>
        <p:txBody>
          <a:bodyPr/>
          <a:lstStyle/>
          <a:p>
            <a:r>
              <a:rPr lang="es-ES" sz="2400" dirty="0" smtClean="0">
                <a:latin typeface="Route 159 Bold" pitchFamily="50" charset="0"/>
                <a:ea typeface="+mj-ea"/>
                <a:cs typeface="+mj-cs"/>
              </a:rPr>
              <a:t>PLANILLA </a:t>
            </a:r>
            <a:r>
              <a:rPr lang="es-ES" sz="2400" dirty="0">
                <a:latin typeface="Route 159 Bold" pitchFamily="50" charset="0"/>
                <a:ea typeface="+mj-ea"/>
                <a:cs typeface="+mj-cs"/>
              </a:rPr>
              <a:t>DE CÁCULO</a:t>
            </a:r>
          </a:p>
          <a:p>
            <a:endParaRPr lang="es-AR" sz="2400" dirty="0">
              <a:latin typeface="Route 159 Bold" pitchFamily="50" charset="0"/>
              <a:ea typeface="+mj-ea"/>
              <a:cs typeface="+mj-cs"/>
            </a:endParaRPr>
          </a:p>
          <a:p>
            <a:endParaRPr kumimoji="1" lang="ja-JP" altLang="en-US" dirty="0"/>
          </a:p>
        </p:txBody>
      </p:sp>
      <p:sp>
        <p:nvSpPr>
          <p:cNvPr id="32" name="テキスト プレースホルダー 31"/>
          <p:cNvSpPr>
            <a:spLocks noGrp="1"/>
          </p:cNvSpPr>
          <p:nvPr>
            <p:ph type="body" sz="quarter" idx="43"/>
          </p:nvPr>
        </p:nvSpPr>
        <p:spPr>
          <a:xfrm rot="4250327">
            <a:off x="10456525" y="4815070"/>
            <a:ext cx="10698970" cy="793424"/>
          </a:xfrm>
        </p:spPr>
        <p:txBody>
          <a:bodyPr/>
          <a:lstStyle/>
          <a:p>
            <a:r>
              <a:rPr lang="en-US" altLang="ja-JP" sz="6000" b="1" dirty="0" smtClean="0"/>
              <a:t>Taller de </a:t>
            </a:r>
            <a:r>
              <a:rPr lang="en-US" altLang="ja-JP" sz="6000" b="1" dirty="0" err="1" smtClean="0"/>
              <a:t>Computación</a:t>
            </a:r>
            <a:r>
              <a:rPr lang="en-US" altLang="ja-JP" sz="6000" b="1" dirty="0" smtClean="0"/>
              <a:t> </a:t>
            </a:r>
            <a:endParaRPr kumimoji="1" lang="ja-JP" altLang="en-US" sz="6000" b="1" dirty="0"/>
          </a:p>
        </p:txBody>
      </p:sp>
      <p:sp>
        <p:nvSpPr>
          <p:cNvPr id="33" name="テキスト プレースホルダー 32"/>
          <p:cNvSpPr>
            <a:spLocks noGrp="1"/>
          </p:cNvSpPr>
          <p:nvPr>
            <p:ph type="body" sz="quarter" idx="44"/>
          </p:nvPr>
        </p:nvSpPr>
        <p:spPr>
          <a:xfrm>
            <a:off x="2697477" y="7595282"/>
            <a:ext cx="3240000" cy="72000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9733995"/>
      </p:ext>
    </p:extLst>
  </p:cSld>
  <p:clrMapOvr>
    <a:masterClrMapping/>
  </p:clrMapOvr>
  <p:transition spd="slow" advTm="3418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97065" y="1089116"/>
            <a:ext cx="13681520" cy="987125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s-ES" sz="4400" dirty="0">
                <a:latin typeface="Calibri" panose="020F0502020204030204" pitchFamily="34" charset="0"/>
                <a:cs typeface="Calibri" panose="020F0502020204030204" pitchFamily="34" charset="0"/>
              </a:rPr>
              <a:t>Existen dos tipos de filtros:  </a:t>
            </a:r>
            <a:r>
              <a:rPr lang="en-US" dirty="0"/>
              <a:t/>
            </a:r>
            <a:br>
              <a:rPr lang="en-US" dirty="0"/>
            </a:br>
            <a:r>
              <a:rPr lang="en-US" sz="2800" b="1" i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i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4303"/>
          <p:cNvPicPr/>
          <p:nvPr/>
        </p:nvPicPr>
        <p:blipFill>
          <a:blip r:embed="rId2"/>
          <a:stretch>
            <a:fillRect/>
          </a:stretch>
        </p:blipFill>
        <p:spPr>
          <a:xfrm>
            <a:off x="6567770" y="4519918"/>
            <a:ext cx="5031210" cy="2765048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9095906" y="5811998"/>
            <a:ext cx="1974664" cy="1111278"/>
          </a:xfrm>
          <a:prstGeom prst="ellips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ipse 9"/>
          <p:cNvSpPr/>
          <p:nvPr/>
        </p:nvSpPr>
        <p:spPr>
          <a:xfrm>
            <a:off x="8207102" y="4545745"/>
            <a:ext cx="1224136" cy="182189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/>
          <p:cNvSpPr txBox="1"/>
          <p:nvPr/>
        </p:nvSpPr>
        <p:spPr>
          <a:xfrm>
            <a:off x="5531012" y="2624957"/>
            <a:ext cx="6348498" cy="1368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55848" y="2949515"/>
            <a:ext cx="10657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s-E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utiliza para realizar procesos rápidos haciendo coincidir el contenido de la celda o bien utilizando criterios de comparación sencillos. 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171160" y="7819252"/>
            <a:ext cx="11316861" cy="259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s-ES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e </a:t>
            </a:r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utiliza cuando los requisitos de filtrado están basados en criterios complejos o calculados. Utilizando este filtro se pueden copiar automáticamente los datos que satisfacen los criterios especificados en otra zona de la hoja</a:t>
            </a:r>
            <a:r>
              <a:rPr lang="es-ES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s-ES" sz="2400" dirty="0">
                <a:solidFill>
                  <a:srgbClr val="414B5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utilizan cuando se quiere ocultar información irrelevante y ubicar rápidamente la información importante</a:t>
            </a:r>
            <a:r>
              <a:rPr lang="es-ES" sz="2800" dirty="0">
                <a:solidFill>
                  <a:srgbClr val="414B5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2094806" y="2311314"/>
            <a:ext cx="2376264" cy="2230511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s-ES" sz="2400" b="1" dirty="0" smtClean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Autofiltro</a:t>
            </a:r>
            <a:endParaRPr lang="es-ES" sz="2400" b="1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2194434" y="7554899"/>
            <a:ext cx="2376264" cy="223051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s-ES" sz="24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Filtro Avanzado</a:t>
            </a:r>
          </a:p>
        </p:txBody>
      </p:sp>
    </p:spTree>
    <p:extLst>
      <p:ext uri="{BB962C8B-B14F-4D97-AF65-F5344CB8AC3E}">
        <p14:creationId xmlns:p14="http://schemas.microsoft.com/office/powerpoint/2010/main" val="394491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2508">
        <p14:switch dir="r"/>
      </p:transition>
    </mc:Choice>
    <mc:Fallback xmlns="">
      <p:transition spd="slow" advTm="250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5" grpId="0"/>
      <p:bldP spid="15" grpId="0"/>
      <p:bldP spid="3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5407902" y="4859956"/>
            <a:ext cx="3384376" cy="5900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303"/>
          <p:cNvPicPr/>
          <p:nvPr/>
        </p:nvPicPr>
        <p:blipFill>
          <a:blip r:embed="rId2"/>
          <a:stretch>
            <a:fillRect/>
          </a:stretch>
        </p:blipFill>
        <p:spPr>
          <a:xfrm>
            <a:off x="645597" y="2973116"/>
            <a:ext cx="5031210" cy="2765048"/>
          </a:xfrm>
          <a:prstGeom prst="rect">
            <a:avLst/>
          </a:prstGeom>
        </p:spPr>
      </p:pic>
      <p:sp>
        <p:nvSpPr>
          <p:cNvPr id="10" name="Elipse 9"/>
          <p:cNvSpPr/>
          <p:nvPr/>
        </p:nvSpPr>
        <p:spPr>
          <a:xfrm>
            <a:off x="2284989" y="2975578"/>
            <a:ext cx="1287760" cy="189781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/>
          <p:cNvSpPr txBox="1"/>
          <p:nvPr/>
        </p:nvSpPr>
        <p:spPr>
          <a:xfrm>
            <a:off x="5531012" y="2624957"/>
            <a:ext cx="6348498" cy="1368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503246" y="5416962"/>
            <a:ext cx="69746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5527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Al hacer clic en la lista desplegable de un campo se muestran distintas opciones para realizar el filtro. 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389047" y="1327076"/>
            <a:ext cx="13889538" cy="8573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adroTexto 14"/>
          <p:cNvSpPr txBox="1"/>
          <p:nvPr/>
        </p:nvSpPr>
        <p:spPr>
          <a:xfrm>
            <a:off x="0" y="6503361"/>
            <a:ext cx="669674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5527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Í</a:t>
            </a:r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cono 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de </a:t>
            </a:r>
            <a:r>
              <a:rPr lang="es-ES" b="1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Filtro</a:t>
            </a:r>
          </a:p>
          <a:p>
            <a:pPr marR="25527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s-ES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parecen </a:t>
            </a:r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listas desplegables asociadas a las cabeceras de campos que se visualizan como una flecha a la derecha del rótulo del </a:t>
            </a:r>
            <a:r>
              <a:rPr lang="es-ES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campo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6" name="Picture 4414"/>
          <p:cNvPicPr/>
          <p:nvPr/>
        </p:nvPicPr>
        <p:blipFill>
          <a:blip r:embed="rId3"/>
          <a:stretch>
            <a:fillRect/>
          </a:stretch>
        </p:blipFill>
        <p:spPr>
          <a:xfrm>
            <a:off x="8567142" y="7174297"/>
            <a:ext cx="8790982" cy="2629511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-622295" y="-1841276"/>
            <a:ext cx="6153307" cy="4298300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lipse 16"/>
          <p:cNvSpPr/>
          <p:nvPr/>
        </p:nvSpPr>
        <p:spPr>
          <a:xfrm>
            <a:off x="1474111" y="339301"/>
            <a:ext cx="2376264" cy="2230511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s-ES" sz="2400" b="1" dirty="0" smtClean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Autofiltro</a:t>
            </a:r>
            <a:endParaRPr lang="es-ES" sz="2400" b="1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Flecha abajo 6"/>
          <p:cNvSpPr/>
          <p:nvPr/>
        </p:nvSpPr>
        <p:spPr>
          <a:xfrm>
            <a:off x="2806502" y="4873397"/>
            <a:ext cx="288032" cy="1629964"/>
          </a:xfrm>
          <a:prstGeom prst="down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4412"/>
          <p:cNvPicPr/>
          <p:nvPr/>
        </p:nvPicPr>
        <p:blipFill>
          <a:blip r:embed="rId4"/>
          <a:stretch>
            <a:fillRect/>
          </a:stretch>
        </p:blipFill>
        <p:spPr>
          <a:xfrm>
            <a:off x="9820689" y="1479031"/>
            <a:ext cx="5933762" cy="3019772"/>
          </a:xfrm>
          <a:prstGeom prst="rect">
            <a:avLst/>
          </a:prstGeom>
        </p:spPr>
      </p:pic>
      <p:sp>
        <p:nvSpPr>
          <p:cNvPr id="18" name="Flecha abajo 17"/>
          <p:cNvSpPr/>
          <p:nvPr/>
        </p:nvSpPr>
        <p:spPr>
          <a:xfrm>
            <a:off x="11059748" y="1940836"/>
            <a:ext cx="295527" cy="3446607"/>
          </a:xfrm>
          <a:prstGeom prst="down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91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2508">
        <p14:switch dir="r"/>
      </p:transition>
    </mc:Choice>
    <mc:Fallback xmlns="">
      <p:transition spd="slow" advTm="250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5" grpId="0"/>
      <p:bldP spid="17" grpId="0" animBg="1"/>
      <p:bldP spid="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15407902" y="4859956"/>
            <a:ext cx="3384376" cy="5900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97065" y="1089116"/>
            <a:ext cx="13681520" cy="987125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dirty="0"/>
              <a:t/>
            </a:r>
            <a:br>
              <a:rPr lang="en-US" dirty="0"/>
            </a:br>
            <a:r>
              <a:rPr lang="en-US" sz="2800" b="1" i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i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4303"/>
          <p:cNvPicPr/>
          <p:nvPr/>
        </p:nvPicPr>
        <p:blipFill>
          <a:blip r:embed="rId2"/>
          <a:stretch>
            <a:fillRect/>
          </a:stretch>
        </p:blipFill>
        <p:spPr>
          <a:xfrm>
            <a:off x="2787678" y="3555584"/>
            <a:ext cx="5031210" cy="2765048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5315170" y="4780797"/>
            <a:ext cx="2067446" cy="1180083"/>
          </a:xfrm>
          <a:prstGeom prst="ellips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/>
          <p:cNvSpPr txBox="1"/>
          <p:nvPr/>
        </p:nvSpPr>
        <p:spPr>
          <a:xfrm>
            <a:off x="5531012" y="2624957"/>
            <a:ext cx="6348498" cy="1368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8436276" y="4662018"/>
            <a:ext cx="5015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5527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Al hacer clic en esta opción, aparece </a:t>
            </a:r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el siguiente cuadro de </a:t>
            </a:r>
            <a:r>
              <a:rPr lang="es-ES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diálogo</a:t>
            </a:r>
            <a:r>
              <a:rPr lang="es-ES" sz="20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886622" y="8232540"/>
            <a:ext cx="113148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Para volver a </a:t>
            </a:r>
            <a:r>
              <a:rPr lang="es-ES" sz="2800" b="1" dirty="0">
                <a:latin typeface="Calibri" panose="020F0502020204030204" pitchFamily="34" charset="0"/>
                <a:ea typeface="Calibri" panose="020F0502020204030204" pitchFamily="34" charset="0"/>
              </a:rPr>
              <a:t>visualizar todos los registros</a:t>
            </a:r>
            <a:r>
              <a:rPr lang="es-E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 de la lista, se debe </a:t>
            </a:r>
            <a:r>
              <a:rPr lang="es-ES" sz="2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desactivar el </a:t>
            </a:r>
            <a:r>
              <a:rPr lang="es-E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botón </a:t>
            </a:r>
            <a:r>
              <a:rPr lang="es-ES" sz="2800" b="1" dirty="0">
                <a:latin typeface="Calibri" panose="020F0502020204030204" pitchFamily="34" charset="0"/>
                <a:ea typeface="Calibri" panose="020F0502020204030204" pitchFamily="34" charset="0"/>
              </a:rPr>
              <a:t>Filtro</a:t>
            </a:r>
            <a:r>
              <a:rPr lang="es-E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 de la pestaña </a:t>
            </a:r>
            <a:r>
              <a:rPr lang="es-ES" sz="2800" b="1" dirty="0">
                <a:latin typeface="Calibri" panose="020F0502020204030204" pitchFamily="34" charset="0"/>
                <a:ea typeface="Calibri" panose="020F0502020204030204" pitchFamily="34" charset="0"/>
              </a:rPr>
              <a:t>Datos</a:t>
            </a:r>
            <a:r>
              <a:rPr lang="es-E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389047" y="1327076"/>
            <a:ext cx="13889538" cy="8573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4542"/>
          <p:cNvPicPr/>
          <p:nvPr/>
        </p:nvPicPr>
        <p:blipFill>
          <a:blip r:embed="rId3"/>
          <a:stretch>
            <a:fillRect/>
          </a:stretch>
        </p:blipFill>
        <p:spPr>
          <a:xfrm>
            <a:off x="13101159" y="1995985"/>
            <a:ext cx="4755015" cy="5667795"/>
          </a:xfrm>
          <a:prstGeom prst="rect">
            <a:avLst/>
          </a:prstGeom>
        </p:spPr>
      </p:pic>
      <p:sp>
        <p:nvSpPr>
          <p:cNvPr id="14" name="Elipse 13"/>
          <p:cNvSpPr/>
          <p:nvPr/>
        </p:nvSpPr>
        <p:spPr>
          <a:xfrm>
            <a:off x="180994" y="3536551"/>
            <a:ext cx="2376264" cy="223051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s-ES" sz="24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Filtro Avanzado</a:t>
            </a:r>
          </a:p>
        </p:txBody>
      </p:sp>
      <p:sp>
        <p:nvSpPr>
          <p:cNvPr id="3" name="Flecha derecha 2"/>
          <p:cNvSpPr/>
          <p:nvPr/>
        </p:nvSpPr>
        <p:spPr>
          <a:xfrm>
            <a:off x="7382616" y="5255021"/>
            <a:ext cx="1080120" cy="14401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0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2508">
        <p14:switch dir="r"/>
      </p:transition>
    </mc:Choice>
    <mc:Fallback xmlns="">
      <p:transition spd="slow" advTm="250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15" grpId="0"/>
      <p:bldP spid="14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0" y="0"/>
            <a:ext cx="18286413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fld id="{E6459DFB-86F3-43FA-8567-2EA6E426AE90}" type="slidenum">
              <a:rPr lang="ja-JP" altLang="en-US" smtClean="0">
                <a:solidFill>
                  <a:prstClr val="white"/>
                </a:solidFill>
              </a:rPr>
              <a:pPr/>
              <a:t>13</a:t>
            </a:fld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3386520" y="2812050"/>
            <a:ext cx="4671786" cy="467178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dirty="0" err="1" smtClean="0">
                <a:solidFill>
                  <a:prstClr val="white"/>
                </a:solidFill>
              </a:rPr>
              <a:t>Guía</a:t>
            </a:r>
            <a:r>
              <a:rPr lang="en-US" altLang="ja-JP" sz="5400" dirty="0" smtClean="0">
                <a:solidFill>
                  <a:prstClr val="white"/>
                </a:solidFill>
              </a:rPr>
              <a:t> de </a:t>
            </a:r>
            <a:r>
              <a:rPr lang="en-US" altLang="ja-JP" sz="5400" dirty="0" err="1" smtClean="0">
                <a:solidFill>
                  <a:prstClr val="white"/>
                </a:solidFill>
              </a:rPr>
              <a:t>Trabajos</a:t>
            </a:r>
            <a:r>
              <a:rPr lang="en-US" altLang="ja-JP" sz="5400" dirty="0" smtClean="0">
                <a:solidFill>
                  <a:prstClr val="white"/>
                </a:solidFill>
              </a:rPr>
              <a:t> </a:t>
            </a:r>
            <a:r>
              <a:rPr lang="en-US" altLang="ja-JP" sz="5400" dirty="0" err="1" smtClean="0">
                <a:solidFill>
                  <a:prstClr val="white"/>
                </a:solidFill>
              </a:rPr>
              <a:t>Prácticos</a:t>
            </a:r>
            <a:endParaRPr lang="ja-JP" altLang="en-US" sz="5400" dirty="0">
              <a:solidFill>
                <a:prstClr val="white"/>
              </a:solidFill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2662413" y="2087943"/>
            <a:ext cx="6120793" cy="6128257"/>
            <a:chOff x="2662413" y="2087943"/>
            <a:chExt cx="6120793" cy="6128257"/>
          </a:xfrm>
        </p:grpSpPr>
        <p:sp>
          <p:nvSpPr>
            <p:cNvPr id="34" name="円/楕円 33"/>
            <p:cNvSpPr/>
            <p:nvPr/>
          </p:nvSpPr>
          <p:spPr>
            <a:xfrm>
              <a:off x="2663206" y="2096200"/>
              <a:ext cx="6120000" cy="612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アーチ 6"/>
            <p:cNvSpPr/>
            <p:nvPr/>
          </p:nvSpPr>
          <p:spPr>
            <a:xfrm>
              <a:off x="2662413" y="2087943"/>
              <a:ext cx="6120000" cy="6120000"/>
            </a:xfrm>
            <a:prstGeom prst="blockArc">
              <a:avLst>
                <a:gd name="adj1" fmla="val 16200773"/>
                <a:gd name="adj2" fmla="val 6390399"/>
                <a:gd name="adj3" fmla="val 26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rgbClr val="1C1C1C"/>
                </a:solidFill>
              </a:endParaRP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3022413" y="2443500"/>
            <a:ext cx="5400000" cy="5404443"/>
            <a:chOff x="3022413" y="2443500"/>
            <a:chExt cx="5400000" cy="5404443"/>
          </a:xfrm>
        </p:grpSpPr>
        <p:sp>
          <p:nvSpPr>
            <p:cNvPr id="36" name="円/楕円 35"/>
            <p:cNvSpPr/>
            <p:nvPr/>
          </p:nvSpPr>
          <p:spPr>
            <a:xfrm>
              <a:off x="3022413" y="2443500"/>
              <a:ext cx="5400000" cy="540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アーチ 7"/>
            <p:cNvSpPr/>
            <p:nvPr/>
          </p:nvSpPr>
          <p:spPr>
            <a:xfrm>
              <a:off x="3022413" y="2447943"/>
              <a:ext cx="5400000" cy="5400000"/>
            </a:xfrm>
            <a:prstGeom prst="blockArc">
              <a:avLst>
                <a:gd name="adj1" fmla="val 16200773"/>
                <a:gd name="adj2" fmla="val 4903849"/>
                <a:gd name="adj3" fmla="val 3174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rgbClr val="1C1C1C"/>
                </a:solidFill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2302413" y="1727943"/>
            <a:ext cx="6840793" cy="6840000"/>
            <a:chOff x="2302413" y="1727943"/>
            <a:chExt cx="6840793" cy="6840000"/>
          </a:xfrm>
        </p:grpSpPr>
        <p:sp>
          <p:nvSpPr>
            <p:cNvPr id="31" name="円/楕円 30"/>
            <p:cNvSpPr/>
            <p:nvPr/>
          </p:nvSpPr>
          <p:spPr>
            <a:xfrm>
              <a:off x="2303206" y="1727943"/>
              <a:ext cx="6840000" cy="684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アーチ 8"/>
            <p:cNvSpPr/>
            <p:nvPr/>
          </p:nvSpPr>
          <p:spPr>
            <a:xfrm>
              <a:off x="2302413" y="1727943"/>
              <a:ext cx="6840000" cy="6840000"/>
            </a:xfrm>
            <a:prstGeom prst="blockArc">
              <a:avLst>
                <a:gd name="adj1" fmla="val 16200773"/>
                <a:gd name="adj2" fmla="val 7861112"/>
                <a:gd name="adj3" fmla="val 252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rgbClr val="1C1C1C"/>
                </a:solidFill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942413" y="1363500"/>
            <a:ext cx="7560000" cy="7564443"/>
            <a:chOff x="1942413" y="1363500"/>
            <a:chExt cx="7560000" cy="7564443"/>
          </a:xfrm>
        </p:grpSpPr>
        <p:sp>
          <p:nvSpPr>
            <p:cNvPr id="29" name="円/楕円 28"/>
            <p:cNvSpPr/>
            <p:nvPr/>
          </p:nvSpPr>
          <p:spPr>
            <a:xfrm>
              <a:off x="1942413" y="1363500"/>
              <a:ext cx="7560000" cy="75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アーチ 9"/>
            <p:cNvSpPr/>
            <p:nvPr/>
          </p:nvSpPr>
          <p:spPr>
            <a:xfrm>
              <a:off x="1942413" y="1367943"/>
              <a:ext cx="7560000" cy="7560000"/>
            </a:xfrm>
            <a:prstGeom prst="blockArc">
              <a:avLst>
                <a:gd name="adj1" fmla="val 16200773"/>
                <a:gd name="adj2" fmla="val 8780503"/>
                <a:gd name="adj3" fmla="val 224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rgbClr val="1C1C1C"/>
                </a:solidFill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1582413" y="1003500"/>
            <a:ext cx="8280000" cy="8284443"/>
            <a:chOff x="1582413" y="1003500"/>
            <a:chExt cx="8280000" cy="8284443"/>
          </a:xfrm>
        </p:grpSpPr>
        <p:sp>
          <p:nvSpPr>
            <p:cNvPr id="27" name="円/楕円 26"/>
            <p:cNvSpPr/>
            <p:nvPr/>
          </p:nvSpPr>
          <p:spPr>
            <a:xfrm>
              <a:off x="1582413" y="1003500"/>
              <a:ext cx="8280000" cy="828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アーチ 10"/>
            <p:cNvSpPr/>
            <p:nvPr/>
          </p:nvSpPr>
          <p:spPr>
            <a:xfrm>
              <a:off x="1582413" y="1007943"/>
              <a:ext cx="8280000" cy="8280000"/>
            </a:xfrm>
            <a:prstGeom prst="blockArc">
              <a:avLst>
                <a:gd name="adj1" fmla="val 16200773"/>
                <a:gd name="adj2" fmla="val 10194044"/>
                <a:gd name="adj3" fmla="val 2187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rgbClr val="1C1C1C"/>
                </a:solidFill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1222413" y="647943"/>
            <a:ext cx="9000000" cy="9008257"/>
            <a:chOff x="1222413" y="647943"/>
            <a:chExt cx="9000000" cy="9008257"/>
          </a:xfrm>
        </p:grpSpPr>
        <p:sp>
          <p:nvSpPr>
            <p:cNvPr id="25" name="円/楕円 24"/>
            <p:cNvSpPr>
              <a:spLocks/>
            </p:cNvSpPr>
            <p:nvPr/>
          </p:nvSpPr>
          <p:spPr>
            <a:xfrm>
              <a:off x="1222413" y="656200"/>
              <a:ext cx="9000000" cy="900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アーチ 11"/>
            <p:cNvSpPr/>
            <p:nvPr/>
          </p:nvSpPr>
          <p:spPr>
            <a:xfrm>
              <a:off x="1222413" y="647943"/>
              <a:ext cx="9000000" cy="9000000"/>
            </a:xfrm>
            <a:prstGeom prst="blockArc">
              <a:avLst>
                <a:gd name="adj1" fmla="val 16200773"/>
                <a:gd name="adj2" fmla="val 11807975"/>
                <a:gd name="adj3" fmla="val 1921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rgbClr val="1C1C1C"/>
                </a:solidFill>
              </a:endParaRPr>
            </a:p>
          </p:txBody>
        </p:sp>
      </p:grpSp>
      <p:sp>
        <p:nvSpPr>
          <p:cNvPr id="20" name="タイトル 10"/>
          <p:cNvSpPr txBox="1">
            <a:spLocks/>
          </p:cNvSpPr>
          <p:nvPr/>
        </p:nvSpPr>
        <p:spPr>
          <a:xfrm>
            <a:off x="10550770" y="759653"/>
            <a:ext cx="7188590" cy="4215032"/>
          </a:xfrm>
          <a:prstGeom prst="rect">
            <a:avLst/>
          </a:prstGeom>
        </p:spPr>
        <p:txBody>
          <a:bodyPr anchor="b"/>
          <a:lstStyle>
            <a:lvl1pPr algn="l" defTabSz="1632753" rtl="0" eaLnBrk="1" latinLnBrk="0" hangingPunct="1">
              <a:spcBef>
                <a:spcPct val="0"/>
              </a:spcBef>
              <a:buNone/>
              <a:defRPr kumimoji="1" sz="6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dirty="0" smtClean="0">
              <a:solidFill>
                <a:prstClr val="white"/>
              </a:solidFill>
            </a:endParaRPr>
          </a:p>
        </p:txBody>
      </p:sp>
      <p:pic>
        <p:nvPicPr>
          <p:cNvPr id="2" name="Imagen 1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583" y="5903154"/>
            <a:ext cx="3096344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7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4751">
        <p14:flythrough/>
      </p:transition>
    </mc:Choice>
    <mc:Fallback xmlns="">
      <p:transition spd="slow" advTm="1475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50"/>
                            </p:stCondLst>
                            <p:childTnLst>
                              <p:par>
                                <p:cTn id="2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250"/>
                            </p:stCondLst>
                            <p:childTnLst>
                              <p:par>
                                <p:cTn id="3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750"/>
                            </p:stCondLst>
                            <p:childTnLst>
                              <p:par>
                                <p:cTn id="3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2" presetClass="entr" presetSubtype="3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500"/>
                            </p:stCondLst>
                            <p:childTnLst>
                              <p:par>
                                <p:cTn id="4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6" grpId="0" animBg="1"/>
      <p:bldP spid="6" grpId="1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>
          <a:xfrm>
            <a:off x="1870398" y="4423420"/>
            <a:ext cx="14612485" cy="1314659"/>
          </a:xfrm>
        </p:spPr>
        <p:txBody>
          <a:bodyPr/>
          <a:lstStyle/>
          <a:p>
            <a:r>
              <a:rPr kumimoji="1" lang="en-US" altLang="ja-JP" sz="8000" dirty="0" smtClean="0"/>
              <a:t>Gracias</a:t>
            </a:r>
            <a:endParaRPr kumimoji="1"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300453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754">
        <p:fade/>
      </p:transition>
    </mc:Choice>
    <mc:Fallback xmlns="">
      <p:transition spd="med" advTm="6754">
        <p:fade/>
      </p:transition>
    </mc:Fallback>
  </mc:AlternateContent>
  <p:timing>
    <p:tnLst>
      <p:par>
        <p:cTn id="1" dur="indefinite" restart="never" nodeType="tmRoot"/>
      </p:par>
    </p:tn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2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Taller </a:t>
            </a:r>
            <a:r>
              <a:rPr lang="en-US" altLang="ja-JP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altLang="ja-JP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Computación</a:t>
            </a:r>
            <a:r>
              <a:rPr lang="en-US" altLang="ja-JP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LA</a:t>
            </a:r>
            <a:endParaRPr kumimoji="1" lang="ja-JP" alt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テキスト プレースホルダー 26"/>
          <p:cNvSpPr>
            <a:spLocks noGrp="1"/>
          </p:cNvSpPr>
          <p:nvPr>
            <p:ph type="body" sz="quarter" idx="36"/>
          </p:nvPr>
        </p:nvSpPr>
        <p:spPr>
          <a:xfrm rot="18900000">
            <a:off x="1824346" y="4515635"/>
            <a:ext cx="3586059" cy="857519"/>
          </a:xfrm>
        </p:spPr>
        <p:txBody>
          <a:bodyPr/>
          <a:lstStyle/>
          <a:p>
            <a:r>
              <a:rPr lang="en-US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Introducción</a:t>
            </a:r>
            <a:r>
              <a:rPr lang="en-US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a la 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informática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ja-JP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kumimoji="1" lang="ja-JP" altLang="en-US" dirty="0"/>
          </a:p>
        </p:txBody>
      </p:sp>
      <p:sp>
        <p:nvSpPr>
          <p:cNvPr id="28" name="テキスト プレースホルダー 27"/>
          <p:cNvSpPr>
            <a:spLocks noGrp="1"/>
          </p:cNvSpPr>
          <p:nvPr>
            <p:ph type="body" sz="quarter" idx="37"/>
          </p:nvPr>
        </p:nvSpPr>
        <p:spPr>
          <a:xfrm rot="18900000">
            <a:off x="7095177" y="4481789"/>
            <a:ext cx="4161513" cy="870619"/>
          </a:xfrm>
        </p:spPr>
        <p:txBody>
          <a:bodyPr/>
          <a:lstStyle/>
          <a:p>
            <a:r>
              <a:rPr lang="en-US" altLang="ja-JP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Planilla</a:t>
            </a:r>
            <a:r>
              <a:rPr lang="en-US" altLang="ja-JP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altLang="ja-JP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cálculo</a:t>
            </a:r>
            <a:r>
              <a:rPr lang="en-US" altLang="ja-JP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ja-JP" alt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kumimoji="1" lang="ja-JP" altLang="en-US" dirty="0"/>
          </a:p>
        </p:txBody>
      </p:sp>
      <p:sp>
        <p:nvSpPr>
          <p:cNvPr id="29" name="テキスト プレースホルダー 28"/>
          <p:cNvSpPr>
            <a:spLocks noGrp="1"/>
          </p:cNvSpPr>
          <p:nvPr>
            <p:ph type="body" sz="quarter" idx="38"/>
          </p:nvPr>
        </p:nvSpPr>
        <p:spPr>
          <a:xfrm rot="18900000">
            <a:off x="4510162" y="4522507"/>
            <a:ext cx="3572959" cy="843774"/>
          </a:xfrm>
        </p:spPr>
        <p:txBody>
          <a:bodyPr/>
          <a:lstStyle/>
          <a:p>
            <a:r>
              <a:rPr lang="en-US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Procesamiento</a:t>
            </a:r>
            <a:r>
              <a:rPr lang="en-US" altLang="ja-JP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altLang="ja-JP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textos</a:t>
            </a:r>
            <a:endParaRPr lang="ja-JP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kumimoji="1" lang="ja-JP" altLang="en-US" dirty="0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sz="quarter" idx="39"/>
          </p:nvPr>
        </p:nvSpPr>
        <p:spPr>
          <a:xfrm rot="18900000">
            <a:off x="10078695" y="4481790"/>
            <a:ext cx="3813653" cy="870619"/>
          </a:xfrm>
        </p:spPr>
        <p:txBody>
          <a:bodyPr/>
          <a:lstStyle/>
          <a:p>
            <a:r>
              <a:rPr lang="en-US" altLang="ja-JP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Presentaciones</a:t>
            </a:r>
            <a:r>
              <a:rPr lang="en-US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gráficas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kumimoji="1" lang="ja-JP" altLang="en-US" dirty="0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40"/>
          </p:nvPr>
        </p:nvSpPr>
        <p:spPr>
          <a:xfrm rot="18900000">
            <a:off x="12705299" y="4509084"/>
            <a:ext cx="4335144" cy="870619"/>
          </a:xfrm>
        </p:spPr>
        <p:txBody>
          <a:bodyPr/>
          <a:lstStyle/>
          <a:p>
            <a:r>
              <a:rPr lang="en-US" altLang="ja-JP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Sistema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operativo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e Internet </a:t>
            </a: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459DFB-86F3-43FA-8567-2EA6E426AE9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3" name="Flecha abajo 2"/>
          <p:cNvSpPr/>
          <p:nvPr/>
        </p:nvSpPr>
        <p:spPr>
          <a:xfrm>
            <a:off x="7671838" y="6151612"/>
            <a:ext cx="374695" cy="1088966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s-AR">
              <a:solidFill>
                <a:schemeClr val="accent6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-1" y="6411913"/>
            <a:ext cx="4665052" cy="1390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s-AR">
              <a:solidFill>
                <a:schemeClr val="accent6"/>
              </a:solidFill>
            </a:endParaRPr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5"/>
          </p:nvPr>
        </p:nvSpPr>
        <p:spPr>
          <a:xfrm>
            <a:off x="1856461" y="7300143"/>
            <a:ext cx="13982110" cy="2557971"/>
          </a:xfrm>
          <a:solidFill>
            <a:schemeClr val="bg1"/>
          </a:solidFill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24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 </a:t>
            </a:r>
            <a:r>
              <a:rPr lang="es-ES" sz="24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 software informático, un programa que </a:t>
            </a:r>
            <a:r>
              <a:rPr lang="es-ES" sz="24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permite, entre otras:</a:t>
            </a:r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E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Almacenar y procesar datos numéricos</a:t>
            </a:r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E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Manejar volúmenes de información relacionada, dispuestos en tablas y bases de datos </a:t>
            </a:r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E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Ordenar y buscar datos</a:t>
            </a:r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ES" sz="2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es-E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enerar </a:t>
            </a:r>
            <a:r>
              <a:rPr lang="es-ES" sz="2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pequeñas bases de datos para generar </a:t>
            </a:r>
            <a:r>
              <a:rPr lang="es-E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informes, gráficos </a:t>
            </a:r>
            <a:r>
              <a:rPr lang="es-ES" sz="2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tablas </a:t>
            </a:r>
            <a:r>
              <a:rPr lang="es-E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dinámicas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9974892"/>
      </p:ext>
    </p:extLst>
  </p:cSld>
  <p:clrMapOvr>
    <a:masterClrMapping/>
  </p:clrMapOvr>
  <p:transition spd="slow" advTm="9757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6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/>
          <p:nvPr/>
        </p:nvSpPr>
        <p:spPr>
          <a:xfrm>
            <a:off x="15839950" y="6105054"/>
            <a:ext cx="2446462" cy="49685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256"/>
            <a:ext cx="18286413" cy="3143655"/>
          </a:xfrm>
          <a:prstGeom prst="rect">
            <a:avLst/>
          </a:prstGeom>
        </p:spPr>
      </p:pic>
      <p:sp>
        <p:nvSpPr>
          <p:cNvPr id="10" name="Flecha curvada hacia la derecha 9"/>
          <p:cNvSpPr/>
          <p:nvPr/>
        </p:nvSpPr>
        <p:spPr>
          <a:xfrm>
            <a:off x="81998" y="2961399"/>
            <a:ext cx="640080" cy="1189487"/>
          </a:xfrm>
          <a:prstGeom prst="curved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s-AR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784810" y="3751512"/>
            <a:ext cx="69207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200" dirty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s-AR" sz="2200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</a:t>
            </a:r>
            <a:r>
              <a:rPr lang="es-AR" sz="2200" dirty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tareas más </a:t>
            </a:r>
            <a:r>
              <a:rPr lang="es-AR" sz="2200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significativas que pueden </a:t>
            </a:r>
            <a:r>
              <a:rPr lang="es-AR" sz="2200" dirty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realizar </a:t>
            </a:r>
            <a:r>
              <a:rPr lang="es-AR" sz="2200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son</a:t>
            </a:r>
            <a:r>
              <a:rPr lang="es-AR" sz="2200" dirty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402038" y="4686087"/>
            <a:ext cx="742784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q"/>
            </a:pPr>
            <a:endParaRPr lang="es-A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 fontAlgn="base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q"/>
            </a:pPr>
            <a:r>
              <a:rPr lang="es-AR" sz="2200" dirty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Planificar, organizar, dirigir y controlar las actividades organizacionales</a:t>
            </a:r>
          </a:p>
          <a:p>
            <a:pPr marL="342900" indent="-342900" algn="just" fontAlgn="base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q"/>
            </a:pPr>
            <a:r>
              <a:rPr lang="es-AR" sz="2200" dirty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Tomar decisiones para gestionar y optimizar las capacidades y los recursos de las organizaciones</a:t>
            </a:r>
          </a:p>
          <a:p>
            <a:pPr marL="342900" indent="-342900" algn="just" fontAlgn="base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q"/>
            </a:pPr>
            <a:r>
              <a:rPr lang="es-AR" sz="2200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Confeccionar  informes </a:t>
            </a:r>
            <a:r>
              <a:rPr lang="es-AR" sz="2200" dirty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gestión de </a:t>
            </a:r>
            <a:r>
              <a:rPr lang="es-AR" sz="2200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resultados (</a:t>
            </a:r>
            <a:r>
              <a:rPr lang="es-AR" sz="2200" dirty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análisis de costos, de estados contables , financieros, </a:t>
            </a:r>
            <a:r>
              <a:rPr lang="es-AR" sz="2200" dirty="0" err="1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etc</a:t>
            </a:r>
            <a:r>
              <a:rPr lang="es-AR" sz="2200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342900" indent="-342900" algn="just" fontAlgn="base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q"/>
            </a:pPr>
            <a:r>
              <a:rPr lang="es-AR" sz="2200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Formular</a:t>
            </a:r>
            <a:r>
              <a:rPr lang="es-AR" sz="2200" dirty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evaluar y gestionar proyectos de inversión (y otros),  programas y planes de negocio.</a:t>
            </a:r>
          </a:p>
          <a:p>
            <a:pPr marL="342900" indent="-342900" algn="just" fontAlgn="base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q"/>
            </a:pPr>
            <a:r>
              <a:rPr lang="es-AR" sz="2200" dirty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Elaborar presupuestos</a:t>
            </a:r>
            <a:r>
              <a:rPr lang="es-AR" sz="2200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AR" sz="2200" dirty="0">
              <a:solidFill>
                <a:srgbClr val="212529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0601809" y="4686087"/>
            <a:ext cx="734481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Como futuro </a:t>
            </a:r>
            <a:r>
              <a:rPr lang="es-E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profesional es esencial  que adquieran </a:t>
            </a:r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conocimientos, destrezas y habilidades en el uso de las diferentes  </a:t>
            </a:r>
            <a:r>
              <a:rPr lang="es-E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herramientas </a:t>
            </a:r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 brinda </a:t>
            </a:r>
            <a:r>
              <a:rPr lang="es-E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planilla de cálculo </a:t>
            </a:r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 que </a:t>
            </a:r>
            <a:r>
              <a:rPr lang="es-E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puedan :</a:t>
            </a:r>
          </a:p>
          <a:p>
            <a:pPr algn="ctr"/>
            <a:endParaRPr lang="es-ES" sz="20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Registrar, procesar y analizar una gran cantidad de datos para luego, interpretarlos, y así obtener información estratégica para la toma de decisiones en tiempo y </a:t>
            </a:r>
            <a:r>
              <a:rPr lang="es-ES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forma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Presentar </a:t>
            </a:r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información estratégica mediante tablas y gráficos </a:t>
            </a:r>
            <a:endParaRPr lang="es-ES" sz="2000" b="1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Analizar datos propios y los provenientes de otras </a:t>
            </a:r>
            <a:r>
              <a:rPr lang="es-ES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aplicaciones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Realizar cálculos financieros, </a:t>
            </a:r>
            <a:r>
              <a:rPr lang="es-ES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contables</a:t>
            </a:r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, estadísticos, etc</a:t>
            </a:r>
            <a:r>
              <a:rPr lang="es-ES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Ejecutar consultas a través del filtrado y </a:t>
            </a:r>
            <a:r>
              <a:rPr lang="es-ES" sz="20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organización de </a:t>
            </a:r>
            <a:r>
              <a:rPr lang="es-E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datos 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400" dirty="0">
              <a:solidFill>
                <a:srgbClr val="212529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5765" y="5647556"/>
            <a:ext cx="144016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770717"/>
      </p:ext>
    </p:extLst>
  </p:cSld>
  <p:clrMapOvr>
    <a:masterClrMapping/>
  </p:clrMapOvr>
  <p:transition spd="slow" advTm="2679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5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50367" y="670477"/>
            <a:ext cx="13681520" cy="987125"/>
          </a:xfrm>
        </p:spPr>
        <p:txBody>
          <a:bodyPr/>
          <a:lstStyle/>
          <a:p>
            <a:r>
              <a:rPr lang="es-E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Revisión de conceptos</a:t>
            </a:r>
            <a:endParaRPr lang="en-US" sz="5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2880000" y="3661872"/>
            <a:ext cx="1728192" cy="172819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6480000" y="3661872"/>
            <a:ext cx="1728192" cy="17281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13644588" y="2899756"/>
            <a:ext cx="1728192" cy="172819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Valores</a:t>
            </a:r>
          </a:p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constantes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10080000" y="3661872"/>
            <a:ext cx="1728192" cy="172819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0" y="4525968"/>
            <a:ext cx="288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11" idx="2"/>
            <a:endCxn id="10" idx="6"/>
          </p:cNvCxnSpPr>
          <p:nvPr/>
        </p:nvCxnSpPr>
        <p:spPr>
          <a:xfrm flipH="1">
            <a:off x="4608192" y="4525968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13" idx="2"/>
            <a:endCxn id="11" idx="6"/>
          </p:cNvCxnSpPr>
          <p:nvPr/>
        </p:nvCxnSpPr>
        <p:spPr>
          <a:xfrm flipH="1">
            <a:off x="8208192" y="4525968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11375454" y="5791572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1966976" y="5491706"/>
            <a:ext cx="3522248" cy="8309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E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Función principal de la planilla de cálculo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564304" y="5472192"/>
            <a:ext cx="3522248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Cómo está conformada la estructura matricial de la aplicación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(filas y columnas) </a:t>
            </a: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dirty="0">
              <a:latin typeface="+mj-lt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125784" y="5564833"/>
            <a:ext cx="3522248" cy="156966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lvl="0" algn="ctr"/>
            <a:r>
              <a:rPr lang="es-E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Celda</a:t>
            </a:r>
          </a:p>
          <a:p>
            <a:pPr lvl="0" algn="ctr"/>
            <a:r>
              <a:rPr lang="es-E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Celda activa</a:t>
            </a:r>
          </a:p>
          <a:p>
            <a:pPr lvl="0" algn="ctr"/>
            <a:r>
              <a:rPr lang="es-E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Rango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dirty="0">
              <a:latin typeface="+mj-lt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2782972" y="5415296"/>
            <a:ext cx="352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Tipos de datos que pueden contener una celda:</a:t>
            </a: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線コネクタ 32"/>
          <p:cNvCxnSpPr>
            <a:stCxn id="48" idx="0"/>
          </p:cNvCxnSpPr>
          <p:nvPr/>
        </p:nvCxnSpPr>
        <p:spPr>
          <a:xfrm flipV="1">
            <a:off x="10886908" y="5390064"/>
            <a:ext cx="0" cy="17476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円/楕円 11"/>
          <p:cNvSpPr/>
          <p:nvPr/>
        </p:nvSpPr>
        <p:spPr>
          <a:xfrm>
            <a:off x="13852053" y="7350431"/>
            <a:ext cx="1728192" cy="172819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Fórmulas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" name="直線コネクタ 32"/>
          <p:cNvCxnSpPr>
            <a:endCxn id="37" idx="6"/>
          </p:cNvCxnSpPr>
          <p:nvPr/>
        </p:nvCxnSpPr>
        <p:spPr>
          <a:xfrm flipH="1">
            <a:off x="15580245" y="8214527"/>
            <a:ext cx="2878221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2"/>
          <p:cNvCxnSpPr>
            <a:stCxn id="51" idx="0"/>
          </p:cNvCxnSpPr>
          <p:nvPr/>
        </p:nvCxnSpPr>
        <p:spPr>
          <a:xfrm flipH="1" flipV="1">
            <a:off x="14517269" y="4603569"/>
            <a:ext cx="26827" cy="81172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32"/>
          <p:cNvCxnSpPr/>
          <p:nvPr/>
        </p:nvCxnSpPr>
        <p:spPr>
          <a:xfrm flipH="1" flipV="1">
            <a:off x="14502109" y="6499904"/>
            <a:ext cx="26827" cy="81172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02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7802">
        <p14:flip dir="r"/>
      </p:transition>
    </mc:Choice>
    <mc:Fallback xmlns="">
      <p:transition spd="slow" advTm="780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75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25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75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25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42" grpId="0"/>
      <p:bldP spid="46" grpId="0"/>
      <p:bldP spid="48" grpId="0"/>
      <p:bldP spid="51" grpId="0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393394" y="4711452"/>
            <a:ext cx="4320270" cy="61476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50367" y="670477"/>
            <a:ext cx="13681520" cy="987125"/>
          </a:xfrm>
        </p:spPr>
        <p:txBody>
          <a:bodyPr/>
          <a:lstStyle/>
          <a:p>
            <a:r>
              <a:rPr lang="es-E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Fórmulas</a:t>
            </a:r>
            <a:endParaRPr lang="en-US" sz="5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80050" y="2180138"/>
            <a:ext cx="13681520" cy="977677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 expresiones que se utilizan para realizar cálculos y permiten obtener resultados a partir de datos almacenados en otras celdas. Estas expresiones pueden </a:t>
            </a:r>
            <a:r>
              <a:rPr lang="es-E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contener: 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16327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Aleo-LightItalic" pitchFamily="34" charset="0"/>
                <a:cs typeface="+mn-cs"/>
              </a:rPr>
              <a:t>The Power of PowerPoint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Aleo-LightItalic" pitchFamily="34" charset="0"/>
              <a:cs typeface="+mn-cs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2880000" y="3661872"/>
            <a:ext cx="1728192" cy="172819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16327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Valores</a:t>
            </a:r>
          </a:p>
          <a:p>
            <a:pPr marL="0" marR="0" lvl="0" indent="0" algn="ctr" defTabSz="16327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Constantes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6480000" y="3661872"/>
            <a:ext cx="1728192" cy="17281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16327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Operadores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13680000" y="3661872"/>
            <a:ext cx="1728192" cy="172819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16327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Funciones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10080000" y="3661872"/>
            <a:ext cx="1728192" cy="172819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16327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Referencias</a:t>
            </a: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0" y="4525968"/>
            <a:ext cx="288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11" idx="2"/>
            <a:endCxn id="10" idx="6"/>
          </p:cNvCxnSpPr>
          <p:nvPr/>
        </p:nvCxnSpPr>
        <p:spPr>
          <a:xfrm flipH="1">
            <a:off x="4608192" y="4525968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13" idx="2"/>
            <a:endCxn id="11" idx="6"/>
          </p:cNvCxnSpPr>
          <p:nvPr/>
        </p:nvCxnSpPr>
        <p:spPr>
          <a:xfrm flipH="1">
            <a:off x="8208192" y="4525968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12" idx="2"/>
            <a:endCxn id="13" idx="6"/>
          </p:cNvCxnSpPr>
          <p:nvPr/>
        </p:nvCxnSpPr>
        <p:spPr>
          <a:xfrm flipH="1">
            <a:off x="11808192" y="4525968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endCxn id="12" idx="6"/>
          </p:cNvCxnSpPr>
          <p:nvPr/>
        </p:nvCxnSpPr>
        <p:spPr>
          <a:xfrm flipH="1">
            <a:off x="15408192" y="4525968"/>
            <a:ext cx="2878221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5540957" y="5496301"/>
            <a:ext cx="3522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Aritméticos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s-E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ógicos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s-E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ipo </a:t>
            </a: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texto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Otros operadores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9191603" y="5371942"/>
            <a:ext cx="3522248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Tipos de </a:t>
            </a:r>
            <a:r>
              <a:rPr lang="es-E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referencias: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Relativas: 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Absolutas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Mixtas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circulares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Externas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2461255" y="5449207"/>
            <a:ext cx="577063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es-ES" sz="2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Concepto, distintas </a:t>
            </a:r>
            <a:r>
              <a:rPr lang="es-ES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categorías de </a:t>
            </a:r>
            <a:r>
              <a:rPr lang="es-ES" sz="2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funciones, cómo </a:t>
            </a:r>
            <a:r>
              <a:rPr lang="es-ES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están formadas </a:t>
            </a:r>
            <a:r>
              <a:rPr lang="es-ES" sz="2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(sintaxis </a:t>
            </a:r>
            <a:r>
              <a:rPr lang="es-ES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de una </a:t>
            </a:r>
            <a:r>
              <a:rPr lang="es-ES" sz="2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función), reglas </a:t>
            </a:r>
            <a:r>
              <a:rPr lang="es-ES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para su </a:t>
            </a:r>
            <a:r>
              <a:rPr lang="es-ES" sz="2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utilización, cómo </a:t>
            </a:r>
            <a:r>
              <a:rPr lang="es-ES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insertar y buscar una función</a:t>
            </a:r>
            <a:r>
              <a:rPr lang="es-ES" sz="2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s-E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テキスト プレースホルダー 9"/>
          <p:cNvSpPr txBox="1">
            <a:spLocks/>
          </p:cNvSpPr>
          <p:nvPr/>
        </p:nvSpPr>
        <p:spPr>
          <a:xfrm>
            <a:off x="2880000" y="8502216"/>
            <a:ext cx="14315297" cy="1538012"/>
          </a:xfrm>
          <a:prstGeom prst="rect">
            <a:avLst/>
          </a:prstGeom>
        </p:spPr>
        <p:txBody>
          <a:bodyPr/>
          <a:lstStyle>
            <a:lvl1pPr marL="0" indent="0" algn="l" defTabSz="1632753" rtl="0" eaLnBrk="1" latinLnBrk="0" hangingPunct="1">
              <a:spcBef>
                <a:spcPct val="20000"/>
              </a:spcBef>
              <a:buFontTx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8000" indent="-360000" algn="l" defTabSz="1632753" rtl="0" eaLnBrk="1" latinLnBrk="0" hangingPunct="1">
              <a:spcBef>
                <a:spcPct val="20000"/>
              </a:spcBef>
              <a:buFontTx/>
              <a:buChar char="●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8000" indent="-360000" algn="l" defTabSz="1632753" rtl="0" eaLnBrk="1" latinLnBrk="0" hangingPunct="1">
              <a:spcBef>
                <a:spcPct val="20000"/>
              </a:spcBef>
              <a:buFontTx/>
              <a:buChar char="●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Tx/>
              <a:buChar char="●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Tx/>
              <a:buChar char="●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s-E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as fórmulas </a:t>
            </a:r>
            <a:r>
              <a:rPr 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son las expresiones centrales que nos van a permitir hacer los cálculos que se requieren para cada tipo de trabajo. Y las funciones, nos pueden ayudar a realizar el trabajo de manera mucho mas </a:t>
            </a:r>
            <a:r>
              <a:rPr lang="es-E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práctica </a:t>
            </a:r>
            <a:r>
              <a:rPr 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y eficiente</a:t>
            </a:r>
            <a:r>
              <a:rPr lang="es-ES" sz="20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163275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leo-BoldItalic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39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7802">
        <p14:flip dir="r"/>
      </p:transition>
    </mc:Choice>
    <mc:Fallback xmlns="">
      <p:transition spd="slow" advTm="780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75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25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47" grpId="0"/>
      <p:bldP spid="49" grpId="0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コネクタ 26"/>
          <p:cNvCxnSpPr/>
          <p:nvPr/>
        </p:nvCxnSpPr>
        <p:spPr>
          <a:xfrm flipH="1">
            <a:off x="12311477" y="6264356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5544096" y="6295628"/>
            <a:ext cx="288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15393394" y="4711452"/>
            <a:ext cx="4320270" cy="61476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50367" y="670477"/>
            <a:ext cx="13681520" cy="987125"/>
          </a:xfrm>
        </p:spPr>
        <p:txBody>
          <a:bodyPr/>
          <a:lstStyle/>
          <a:p>
            <a:r>
              <a:rPr lang="es-E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Tablas</a:t>
            </a:r>
            <a:endParaRPr lang="en-US" sz="5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80050" y="2180138"/>
            <a:ext cx="13681520" cy="977677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tabla en Excel es un conjunto de datos relacionados, organizados en filas y columnas. 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16327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Aleo-LightItalic" pitchFamily="34" charset="0"/>
                <a:cs typeface="+mn-cs"/>
              </a:rPr>
              <a:t>The Power of PowerPoint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Aleo-LightItalic" pitchFamily="34" charset="0"/>
              <a:cs typeface="+mn-cs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8062170" y="3857330"/>
            <a:ext cx="4539080" cy="44981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1632753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 estructura de datos</a:t>
            </a:r>
          </a:p>
          <a:p>
            <a:pPr marL="0" marR="0" lvl="0" indent="0" algn="ctr" defTabSz="1632753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permite almacenar información</a:t>
            </a:r>
          </a:p>
          <a:p>
            <a:pPr marL="0" marR="0" lvl="0" indent="0" algn="ctr" defTabSz="1632753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s-E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realizar una serie de operaciones</a:t>
            </a:r>
          </a:p>
          <a:p>
            <a:pPr marL="0" marR="0" lvl="0" indent="0" algn="ctr" defTabSz="1632753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permiten analizar y administrar</a:t>
            </a:r>
          </a:p>
          <a:p>
            <a:pPr marL="0" marR="0" lvl="0" indent="0" algn="ctr" defTabSz="1632753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s-E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 datos de manera sencilla</a:t>
            </a:r>
          </a:p>
          <a:p>
            <a:pPr marL="0" marR="0" lvl="0" indent="0" algn="ctr" defTabSz="1632753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eficiente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13345840" y="3857330"/>
            <a:ext cx="4821123" cy="452596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just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es-ES" sz="20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es-E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es-ES" sz="2000" b="1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Operaciones habituales </a:t>
            </a:r>
          </a:p>
          <a:p>
            <a:pPr algn="ctr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55270" lvl="0" indent="-342900" algn="ctr" fontAlgn="base">
              <a:lnSpc>
                <a:spcPts val="12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100"/>
              <a:buFont typeface="Wingdings" panose="05000000000000000000" pitchFamily="2" charset="2"/>
              <a:buChar char=""/>
            </a:pPr>
            <a:r>
              <a:rPr lang="es-ES" sz="2000" b="1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Ordenar los registros </a:t>
            </a:r>
            <a:endParaRPr lang="en-US" sz="2000" b="1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255270" lvl="0" indent="-342900" algn="ctr" fontAlgn="base">
              <a:lnSpc>
                <a:spcPts val="12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100"/>
              <a:buFont typeface="Wingdings" panose="05000000000000000000" pitchFamily="2" charset="2"/>
              <a:buChar char=""/>
            </a:pPr>
            <a:r>
              <a:rPr lang="es-ES" sz="2000" b="1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Filtrar el contenido de la </a:t>
            </a:r>
            <a:r>
              <a:rPr lang="es-ES" sz="2000" b="1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tabla</a:t>
            </a:r>
          </a:p>
          <a:p>
            <a:pPr marR="255270" lvl="0" algn="ctr" fontAlgn="base">
              <a:lnSpc>
                <a:spcPts val="12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100"/>
            </a:pPr>
            <a:r>
              <a:rPr lang="es-ES" sz="2000" b="1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s-ES" sz="2000" b="1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    </a:t>
            </a:r>
            <a:r>
              <a:rPr lang="es-ES" sz="2000" b="1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en función de algún criterio </a:t>
            </a:r>
            <a:endParaRPr lang="en-US" sz="2000" b="1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255270" lvl="0" indent="-342900" algn="ctr" fontAlgn="base">
              <a:lnSpc>
                <a:spcPts val="12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100"/>
              <a:buFont typeface="Wingdings" panose="05000000000000000000" pitchFamily="2" charset="2"/>
              <a:buChar char=""/>
            </a:pPr>
            <a:r>
              <a:rPr lang="es-ES" sz="2000" b="1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Crear un resumen de los datos </a:t>
            </a:r>
            <a:endParaRPr lang="en-US" sz="2000" b="1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255270" lvl="0" indent="-342900" algn="ctr" fontAlgn="base">
              <a:lnSpc>
                <a:spcPts val="12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100"/>
              <a:buFont typeface="Wingdings" panose="05000000000000000000" pitchFamily="2" charset="2"/>
              <a:buChar char=""/>
            </a:pPr>
            <a:r>
              <a:rPr lang="es-ES" sz="2000" b="1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Representar gráficamente la </a:t>
            </a:r>
            <a:endParaRPr lang="es-ES" sz="2000" b="1" dirty="0" smtClean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255270" lvl="0" algn="ctr" fontAlgn="base">
              <a:lnSpc>
                <a:spcPts val="12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100"/>
            </a:pPr>
            <a:r>
              <a:rPr lang="es-ES" sz="2000" b="1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información </a:t>
            </a:r>
            <a:r>
              <a:rPr lang="es-ES" sz="2000" b="1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contenida en la tabla </a:t>
            </a:r>
            <a:endParaRPr lang="en-US" sz="2000" b="1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255270" lvl="0" indent="-342900" algn="ctr" fontAlgn="base">
              <a:lnSpc>
                <a:spcPts val="12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100"/>
              <a:buFont typeface="Wingdings" panose="05000000000000000000" pitchFamily="2" charset="2"/>
              <a:buChar char=""/>
            </a:pPr>
            <a:r>
              <a:rPr lang="es-ES" sz="2000" b="1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Aplicar formatos a todos </a:t>
            </a:r>
            <a:endParaRPr lang="es-ES" sz="2000" b="1" dirty="0" smtClean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255270" lvl="0" algn="ctr" fontAlgn="base">
              <a:lnSpc>
                <a:spcPts val="1200"/>
              </a:lnSpc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ts val="1100"/>
            </a:pPr>
            <a:r>
              <a:rPr lang="es-ES" sz="2000" b="1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los </a:t>
            </a:r>
            <a:r>
              <a:rPr lang="es-ES" sz="2000" b="1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datos  </a:t>
            </a:r>
            <a:endParaRPr lang="en-US" sz="2000" b="1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lvl="0" algn="ctr">
              <a:defRPr/>
            </a:pPr>
            <a:endParaRPr lang="es-ES" sz="2000" b="1" dirty="0" smtClean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直線コネクタ 20"/>
          <p:cNvCxnSpPr>
            <a:stCxn id="11" idx="2"/>
            <a:endCxn id="10" idx="6"/>
          </p:cNvCxnSpPr>
          <p:nvPr/>
        </p:nvCxnSpPr>
        <p:spPr>
          <a:xfrm flipH="1">
            <a:off x="4608192" y="4525968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4126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63380"/>
            <a:ext cx="7317580" cy="431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6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7802">
        <p14:flip dir="r"/>
      </p:transition>
    </mc:Choice>
    <mc:Fallback xmlns="">
      <p:transition spd="slow" advTm="780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7"/>
          <p:cNvSpPr>
            <a:spLocks noGrp="1"/>
          </p:cNvSpPr>
          <p:nvPr>
            <p:ph type="title"/>
          </p:nvPr>
        </p:nvSpPr>
        <p:spPr>
          <a:xfrm>
            <a:off x="4390678" y="411959"/>
            <a:ext cx="13681520" cy="1347165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s-ES" sz="4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Ordenar y filtrar datos de una tabla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サブタイトル 18"/>
          <p:cNvSpPr>
            <a:spLocks noGrp="1"/>
          </p:cNvSpPr>
          <p:nvPr>
            <p:ph type="subTitle" idx="1"/>
          </p:nvPr>
        </p:nvSpPr>
        <p:spPr>
          <a:xfrm>
            <a:off x="4382988" y="950177"/>
            <a:ext cx="13681520" cy="1386424"/>
          </a:xfrm>
        </p:spPr>
        <p:txBody>
          <a:bodyPr/>
          <a:lstStyle/>
          <a:p>
            <a:pPr algn="just"/>
            <a:r>
              <a:rPr lang="es-ES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E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tablas de una base de datos guardan usualmente una gran cantidad de </a:t>
            </a:r>
            <a:r>
              <a:rPr lang="es-ES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información, </a:t>
            </a:r>
            <a:r>
              <a:rPr lang="es-E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 cual lleva como requisito imprescindible saber procesar los datos </a:t>
            </a:r>
            <a:r>
              <a:rPr lang="es-ES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E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obtener información </a:t>
            </a:r>
            <a:r>
              <a:rPr lang="es-ES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útil. Para ello hay distintas opciones disponibles.</a:t>
            </a:r>
            <a:endParaRPr lang="en-US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5"/>
          </p:nvPr>
        </p:nvSpPr>
        <p:spPr>
          <a:xfrm>
            <a:off x="1366341" y="3203551"/>
            <a:ext cx="3884453" cy="721683"/>
          </a:xfrm>
        </p:spPr>
        <p:txBody>
          <a:bodyPr/>
          <a:lstStyle/>
          <a:p>
            <a:r>
              <a:rPr lang="es-ES" dirty="0" smtClean="0"/>
              <a:t>ORDENAR</a:t>
            </a:r>
            <a:endParaRPr lang="en-US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7"/>
          </p:nvPr>
        </p:nvSpPr>
        <p:spPr>
          <a:xfrm>
            <a:off x="1370321" y="5905330"/>
            <a:ext cx="4172485" cy="721683"/>
          </a:xfrm>
        </p:spPr>
        <p:txBody>
          <a:bodyPr/>
          <a:lstStyle/>
          <a:p>
            <a:r>
              <a:rPr lang="es-ES" dirty="0" smtClean="0"/>
              <a:t>FILTRAR</a:t>
            </a:r>
            <a:endParaRPr lang="en-US" dirty="0"/>
          </a:p>
        </p:txBody>
      </p:sp>
      <p:sp>
        <p:nvSpPr>
          <p:cNvPr id="24" name="テキスト プレースホルダー 23"/>
          <p:cNvSpPr>
            <a:spLocks noGrp="1"/>
          </p:cNvSpPr>
          <p:nvPr>
            <p:ph type="body" sz="quarter" idx="21"/>
          </p:nvPr>
        </p:nvSpPr>
        <p:spPr>
          <a:xfrm>
            <a:off x="1366341" y="4298463"/>
            <a:ext cx="14977665" cy="1933532"/>
          </a:xfrm>
        </p:spPr>
        <p:txBody>
          <a:bodyPr>
            <a:normAutofit/>
          </a:bodyPr>
          <a:lstStyle/>
          <a:p>
            <a:pPr algn="just"/>
            <a:r>
              <a:rPr lang="es-E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datos de una tabla pueden ser ordenados (en forma ascendente o descendente) </a:t>
            </a:r>
            <a:r>
              <a:rPr lang="es-E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ya sean de textos, números,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fechas y horas </a:t>
            </a:r>
            <a:r>
              <a:rPr lang="es-E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una o varias columnas. También </a:t>
            </a:r>
            <a:r>
              <a:rPr lang="es-E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puede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ordenar por una lista personalizada que </a:t>
            </a:r>
            <a:r>
              <a:rPr lang="es-E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cree o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por </a:t>
            </a:r>
            <a:r>
              <a:rPr lang="es-E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formato (en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función de los colores de celdas o fuente </a:t>
            </a:r>
            <a:r>
              <a:rPr lang="es-E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aplicados) </a:t>
            </a:r>
          </a:p>
          <a:p>
            <a:endParaRPr lang="en-US" dirty="0"/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22"/>
          </p:nvPr>
        </p:nvSpPr>
        <p:spPr>
          <a:xfrm>
            <a:off x="1366341" y="7159725"/>
            <a:ext cx="15265697" cy="2520279"/>
          </a:xfrm>
        </p:spPr>
        <p:txBody>
          <a:bodyPr>
            <a:noAutofit/>
          </a:bodyPr>
          <a:lstStyle/>
          <a:p>
            <a:pPr algn="just"/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Filtro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proporciona una forma rápida de buscar y trabajar con subconjuntos de datos de una lista, un rango o una tabla.</a:t>
            </a:r>
          </a:p>
          <a:p>
            <a:pPr algn="just"/>
            <a:r>
              <a:rPr lang="es-E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filtros </a:t>
            </a:r>
            <a:r>
              <a:rPr lang="es-E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permiten la visualización selectiva de datos, ya que de una tabla podremos observar sólo aquellos registros que cumplan una o algunas condiciones o criterios determinados</a:t>
            </a:r>
          </a:p>
          <a:p>
            <a:pPr algn="just"/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Por ejemplo, de una lista con miles de artículos se pueden saber qué artículos valen más de determinado monto, o cuántos artículos se vendieron entre una fecha y </a:t>
            </a:r>
            <a:r>
              <a:rPr lang="es-E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otra.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59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793">
        <p14:switch dir="r"/>
      </p:transition>
    </mc:Choice>
    <mc:Fallback xmlns="">
      <p:transition spd="slow" advTm="779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dirty="0" smtClean="0">
                <a:latin typeface="Calibri" panose="020F0502020204030204" pitchFamily="34" charset="0"/>
                <a:cs typeface="Calibri" panose="020F0502020204030204" pitchFamily="34" charset="0"/>
              </a:rPr>
              <a:t>Diferencia entre ordenar y filtrar</a:t>
            </a:r>
            <a:endParaRPr kumimoji="1" lang="ja-JP" alt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27"/>
          </p:nvPr>
        </p:nvSpPr>
        <p:spPr/>
        <p:txBody>
          <a:bodyPr anchor="t" anchorCtr="1"/>
          <a:lstStyle/>
          <a:p>
            <a:r>
              <a:rPr lang="es-ES" altLang="ja-JP" sz="6000" dirty="0" smtClean="0"/>
              <a:t>Ordenar</a:t>
            </a:r>
            <a:endParaRPr kumimoji="1" lang="ja-JP" altLang="en-US" sz="6000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28"/>
          </p:nvPr>
        </p:nvSpPr>
        <p:spPr>
          <a:xfrm>
            <a:off x="10065028" y="3605358"/>
            <a:ext cx="7994372" cy="2823902"/>
          </a:xfrm>
        </p:spPr>
        <p:txBody>
          <a:bodyPr/>
          <a:lstStyle/>
          <a:p>
            <a:pPr algn="ctr"/>
            <a:r>
              <a:rPr lang="es-ES" altLang="ja-JP" sz="6000" dirty="0" smtClean="0"/>
              <a:t>Filtrar</a:t>
            </a:r>
            <a:endParaRPr lang="ja-JP" altLang="en-US" sz="6000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4"/>
          </p:nvPr>
        </p:nvSpPr>
        <p:spPr>
          <a:xfrm>
            <a:off x="829466" y="6348582"/>
            <a:ext cx="7412834" cy="2539334"/>
          </a:xfrm>
        </p:spPr>
        <p:txBody>
          <a:bodyPr>
            <a:noAutofit/>
          </a:bodyPr>
          <a:lstStyle/>
          <a:p>
            <a:pPr algn="ctr"/>
            <a:r>
              <a:rPr lang="es-ES" altLang="ja-JP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proceso de ordenamiento </a:t>
            </a:r>
            <a:r>
              <a:rPr lang="es-ES" altLang="ja-JP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reorganiza</a:t>
            </a:r>
            <a:r>
              <a:rPr lang="es-ES" altLang="ja-JP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 listas o los registros de una tabla</a:t>
            </a:r>
          </a:p>
          <a:p>
            <a:pPr algn="ctr"/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Ordenar los datos es una parte esencial del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análisis de datos </a:t>
            </a:r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 que ayuda a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verlos </a:t>
            </a:r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comprenderlos mejor</a:t>
            </a:r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así como a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organizarlos </a:t>
            </a:r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encontrarlos más fácilmente </a:t>
            </a:r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 tomar decisiones más eficaces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29"/>
          </p:nvPr>
        </p:nvSpPr>
        <p:spPr>
          <a:xfrm>
            <a:off x="9498296" y="7015708"/>
            <a:ext cx="8788117" cy="2232248"/>
          </a:xfrm>
        </p:spPr>
        <p:txBody>
          <a:bodyPr>
            <a:no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proceso de filtrado permite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visualizar </a:t>
            </a:r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una lista de datos sólo aquellos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registros que cumplan una o algunas condiciones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determinadas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resto de los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registros que NO cumplan con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estas condiciones  </a:t>
            </a:r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desaparecen, sólo </a:t>
            </a:r>
            <a:r>
              <a:rPr lang="es-E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ocultan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temporalmente </a:t>
            </a:r>
            <a:r>
              <a:rPr lang="es-E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poder concentrarse en aquellos que se desea </a:t>
            </a:r>
            <a:r>
              <a:rPr lang="es-E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trabajar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488874"/>
      </p:ext>
    </p:extLst>
  </p:cSld>
  <p:clrMapOvr>
    <a:masterClrMapping/>
  </p:clrMapOvr>
  <p:transition spd="slow" advTm="4885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390678" y="985998"/>
            <a:ext cx="13681520" cy="987125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s-ES" sz="28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ordenar y filtrar los datos de una tabla, hay que acceder a las opciones  que presenta la pestaña </a:t>
            </a:r>
            <a:r>
              <a:rPr lang="es-ES" sz="2800" b="1" i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Datos.</a:t>
            </a:r>
            <a:r>
              <a:rPr lang="en-US" sz="2800" b="1" i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i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4303"/>
          <p:cNvPicPr/>
          <p:nvPr/>
        </p:nvPicPr>
        <p:blipFill>
          <a:blip r:embed="rId2"/>
          <a:stretch>
            <a:fillRect/>
          </a:stretch>
        </p:blipFill>
        <p:spPr>
          <a:xfrm>
            <a:off x="7533058" y="2031287"/>
            <a:ext cx="5395676" cy="2999662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7847062" y="2118270"/>
            <a:ext cx="1656184" cy="194510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4410"/>
          <p:cNvPicPr/>
          <p:nvPr/>
        </p:nvPicPr>
        <p:blipFill>
          <a:blip r:embed="rId3"/>
          <a:stretch>
            <a:fillRect/>
          </a:stretch>
        </p:blipFill>
        <p:spPr>
          <a:xfrm>
            <a:off x="502246" y="5800141"/>
            <a:ext cx="7344816" cy="426539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978410" y="2330789"/>
            <a:ext cx="41044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s-ES" sz="20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cuadro de diálogo solicita </a:t>
            </a:r>
          </a:p>
          <a:p>
            <a:pPr lvl="0" algn="ctr">
              <a:lnSpc>
                <a:spcPct val="150000"/>
              </a:lnSpc>
            </a:pPr>
            <a:r>
              <a:rPr lang="es-ES" sz="20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 </a:t>
            </a:r>
          </a:p>
          <a:p>
            <a:pPr lvl="0" algn="ctr">
              <a:lnSpc>
                <a:spcPct val="150000"/>
              </a:lnSpc>
            </a:pPr>
            <a:r>
              <a:rPr lang="es-ES" sz="20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defina el campo sobre el que </a:t>
            </a:r>
          </a:p>
          <a:p>
            <a:pPr lvl="0" algn="ctr">
              <a:lnSpc>
                <a:spcPct val="150000"/>
              </a:lnSpc>
            </a:pPr>
            <a:r>
              <a:rPr lang="es-ES" sz="20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va a ejecutar la </a:t>
            </a:r>
          </a:p>
          <a:p>
            <a:pPr lvl="0" algn="ctr">
              <a:lnSpc>
                <a:spcPct val="150000"/>
              </a:lnSpc>
            </a:pPr>
            <a:r>
              <a:rPr lang="es-ES" sz="20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orden y los criterios a seguir </a:t>
            </a:r>
            <a:endParaRPr lang="en-US" sz="2000" b="1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0079310" y="6079604"/>
            <a:ext cx="4752528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s-ES" sz="20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posible ordenar :</a:t>
            </a:r>
          </a:p>
          <a:p>
            <a:pPr marL="285750" lvl="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según valores o bien en función de los colores de </a:t>
            </a:r>
          </a:p>
          <a:p>
            <a:pPr lvl="0" algn="ctr">
              <a:lnSpc>
                <a:spcPct val="150000"/>
              </a:lnSpc>
            </a:pPr>
            <a:r>
              <a:rPr lang="es-ES" sz="20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celdas o fuente aplicados,</a:t>
            </a:r>
          </a:p>
          <a:p>
            <a:pPr marL="285750" lvl="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el criterio para ordenar puede ser ascendente, descendente </a:t>
            </a:r>
          </a:p>
          <a:p>
            <a:pPr lvl="0" algn="ctr">
              <a:lnSpc>
                <a:spcPct val="150000"/>
              </a:lnSpc>
            </a:pPr>
            <a:r>
              <a:rPr lang="es-ES" sz="2000" b="1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bien elegir una opción personalizada.</a:t>
            </a:r>
            <a:endParaRPr lang="en-US" sz="2000" b="1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Flecha izquierda 8"/>
          <p:cNvSpPr/>
          <p:nvPr/>
        </p:nvSpPr>
        <p:spPr>
          <a:xfrm>
            <a:off x="5686822" y="3090824"/>
            <a:ext cx="2160240" cy="18046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echa abajo 9"/>
          <p:cNvSpPr/>
          <p:nvPr/>
        </p:nvSpPr>
        <p:spPr>
          <a:xfrm>
            <a:off x="4030638" y="4616029"/>
            <a:ext cx="216024" cy="118411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errar llave 10"/>
          <p:cNvSpPr/>
          <p:nvPr/>
        </p:nvSpPr>
        <p:spPr>
          <a:xfrm>
            <a:off x="8135094" y="5800140"/>
            <a:ext cx="1368152" cy="4265394"/>
          </a:xfrm>
          <a:prstGeom prst="rightBrac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6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2508">
        <p14:switch dir="r"/>
      </p:transition>
    </mc:Choice>
    <mc:Fallback xmlns="">
      <p:transition spd="slow" advTm="250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Deneb Title">
  <a:themeElements>
    <a:clrScheme name="Blue">
      <a:dk1>
        <a:srgbClr val="3F3F3F"/>
      </a:dk1>
      <a:lt1>
        <a:sysClr val="window" lastClr="FFFFFF"/>
      </a:lt1>
      <a:dk2>
        <a:srgbClr val="1F497D"/>
      </a:dk2>
      <a:lt2>
        <a:srgbClr val="EEECE1"/>
      </a:lt2>
      <a:accent1>
        <a:srgbClr val="0066CC"/>
      </a:accent1>
      <a:accent2>
        <a:srgbClr val="0099CC"/>
      </a:accent2>
      <a:accent3>
        <a:srgbClr val="009999"/>
      </a:accent3>
      <a:accent4>
        <a:srgbClr val="00CC99"/>
      </a:accent4>
      <a:accent5>
        <a:srgbClr val="4BACC6"/>
      </a:accent5>
      <a:accent6>
        <a:srgbClr val="F79646"/>
      </a:accent6>
      <a:hlink>
        <a:srgbClr val="0099FF"/>
      </a:hlink>
      <a:folHlink>
        <a:srgbClr val="0066CC"/>
      </a:folHlink>
    </a:clrScheme>
    <a:fontScheme name="Capella">
      <a:majorFont>
        <a:latin typeface="Montserrat-Bold"/>
        <a:ea typeface="Capella Bold"/>
        <a:cs typeface=""/>
      </a:majorFont>
      <a:minorFont>
        <a:latin typeface="Aleo-Light"/>
        <a:ea typeface="Capella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neb Contents">
  <a:themeElements>
    <a:clrScheme name="Blue">
      <a:dk1>
        <a:srgbClr val="3F3F3F"/>
      </a:dk1>
      <a:lt1>
        <a:sysClr val="window" lastClr="FFFFFF"/>
      </a:lt1>
      <a:dk2>
        <a:srgbClr val="1F497D"/>
      </a:dk2>
      <a:lt2>
        <a:srgbClr val="EEECE1"/>
      </a:lt2>
      <a:accent1>
        <a:srgbClr val="0066CC"/>
      </a:accent1>
      <a:accent2>
        <a:srgbClr val="0099CC"/>
      </a:accent2>
      <a:accent3>
        <a:srgbClr val="009999"/>
      </a:accent3>
      <a:accent4>
        <a:srgbClr val="00CC99"/>
      </a:accent4>
      <a:accent5>
        <a:srgbClr val="4BACC6"/>
      </a:accent5>
      <a:accent6>
        <a:srgbClr val="F79646"/>
      </a:accent6>
      <a:hlink>
        <a:srgbClr val="0099FF"/>
      </a:hlink>
      <a:folHlink>
        <a:srgbClr val="0066CC"/>
      </a:folHlink>
    </a:clrScheme>
    <a:fontScheme name="Capella">
      <a:majorFont>
        <a:latin typeface="Montserrat-Bold"/>
        <a:ea typeface="Capella Bold"/>
        <a:cs typeface=""/>
      </a:majorFont>
      <a:minorFont>
        <a:latin typeface="Aleo-Light"/>
        <a:ea typeface="Capella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13468</TotalTime>
  <Words>1024</Words>
  <Application>Microsoft Office PowerPoint</Application>
  <PresentationFormat>Personalizado</PresentationFormat>
  <Paragraphs>134</Paragraphs>
  <Slides>14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17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33" baseType="lpstr">
      <vt:lpstr>ＭＳ Ｐゴシック</vt:lpstr>
      <vt:lpstr>Aleo-Bold</vt:lpstr>
      <vt:lpstr>Aleo-BoldItalic</vt:lpstr>
      <vt:lpstr>Aleo-Light</vt:lpstr>
      <vt:lpstr>Aleo-LightItalic</vt:lpstr>
      <vt:lpstr>Arial</vt:lpstr>
      <vt:lpstr>Calibri</vt:lpstr>
      <vt:lpstr>Capella Bold</vt:lpstr>
      <vt:lpstr>Capella Light</vt:lpstr>
      <vt:lpstr>Courier New</vt:lpstr>
      <vt:lpstr>Montserrat-Bold</vt:lpstr>
      <vt:lpstr>Open Sans Light</vt:lpstr>
      <vt:lpstr>Route 159 Bold</vt:lpstr>
      <vt:lpstr>Route 159 UltraLight</vt:lpstr>
      <vt:lpstr>Symbol</vt:lpstr>
      <vt:lpstr>Times New Roman</vt:lpstr>
      <vt:lpstr>Wingdings</vt:lpstr>
      <vt:lpstr>Deneb Title</vt:lpstr>
      <vt:lpstr>Deneb Contents</vt:lpstr>
      <vt:lpstr>Gestión de datos: ordenamiento y filtros</vt:lpstr>
      <vt:lpstr>Taller de Computación - LA</vt:lpstr>
      <vt:lpstr>Presentación de PowerPoint</vt:lpstr>
      <vt:lpstr>Revisión de conceptos</vt:lpstr>
      <vt:lpstr>Fórmulas</vt:lpstr>
      <vt:lpstr>Tablas</vt:lpstr>
      <vt:lpstr>Ordenar y filtrar datos de una tabla </vt:lpstr>
      <vt:lpstr>Diferencia entre ordenar y filtrar</vt:lpstr>
      <vt:lpstr>Para ordenar y filtrar los datos de una tabla, hay que acceder a las opciones  que presenta la pestaña Datos. </vt:lpstr>
      <vt:lpstr>Existen dos tipos de filtros:    </vt:lpstr>
      <vt:lpstr>Presentación de PowerPoint</vt:lpstr>
      <vt:lpstr>  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Deneb</dc:title>
  <dc:creator>Jun</dc:creator>
  <cp:lastModifiedBy>Usuario</cp:lastModifiedBy>
  <cp:revision>238</cp:revision>
  <dcterms:created xsi:type="dcterms:W3CDTF">2014-05-31T17:00:12Z</dcterms:created>
  <dcterms:modified xsi:type="dcterms:W3CDTF">2021-08-18T15:30:04Z</dcterms:modified>
</cp:coreProperties>
</file>