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3" r:id="rId3"/>
  </p:sldMasterIdLst>
  <p:notesMasterIdLst>
    <p:notesMasterId r:id="rId31"/>
  </p:notesMasterIdLst>
  <p:sldIdLst>
    <p:sldId id="318" r:id="rId4"/>
    <p:sldId id="258" r:id="rId5"/>
    <p:sldId id="259" r:id="rId6"/>
    <p:sldId id="260" r:id="rId7"/>
    <p:sldId id="302" r:id="rId8"/>
    <p:sldId id="264" r:id="rId9"/>
    <p:sldId id="262" r:id="rId10"/>
    <p:sldId id="304" r:id="rId11"/>
    <p:sldId id="306" r:id="rId12"/>
    <p:sldId id="305" r:id="rId13"/>
    <p:sldId id="307" r:id="rId14"/>
    <p:sldId id="308" r:id="rId15"/>
    <p:sldId id="309" r:id="rId16"/>
    <p:sldId id="310" r:id="rId17"/>
    <p:sldId id="311" r:id="rId18"/>
    <p:sldId id="313" r:id="rId19"/>
    <p:sldId id="314" r:id="rId20"/>
    <p:sldId id="315" r:id="rId21"/>
    <p:sldId id="316" r:id="rId22"/>
    <p:sldId id="271" r:id="rId23"/>
    <p:sldId id="272" r:id="rId24"/>
    <p:sldId id="273" r:id="rId25"/>
    <p:sldId id="274" r:id="rId26"/>
    <p:sldId id="275" r:id="rId27"/>
    <p:sldId id="276" r:id="rId28"/>
    <p:sldId id="277" r:id="rId29"/>
    <p:sldId id="317" r:id="rId30"/>
  </p:sldIdLst>
  <p:sldSz cx="9144000" cy="5143500" type="screen16x9"/>
  <p:notesSz cx="6858000" cy="9144000"/>
  <p:embeddedFontLst>
    <p:embeddedFont>
      <p:font typeface="Rambla" charset="0"/>
      <p:regular r:id="rId32"/>
      <p:bold r:id="rId33"/>
      <p:italic r:id="rId34"/>
      <p:boldItalic r:id="rId35"/>
    </p:embeddedFont>
    <p:embeddedFont>
      <p:font typeface="Calibri" pitchFamily="34" charset="0"/>
      <p:regular r:id="rId36"/>
      <p:bold r:id="rId37"/>
      <p:italic r:id="rId38"/>
      <p:boldItalic r:id="rId39"/>
    </p:embeddedFont>
    <p:embeddedFont>
      <p:font typeface="Calisto MT" pitchFamily="18" charset="0"/>
      <p:regular r:id="rId40"/>
      <p:bold r:id="rId41"/>
      <p:italic r:id="rId42"/>
      <p:boldItalic r:id="rId43"/>
    </p:embeddedFont>
    <p:embeddedFont>
      <p:font typeface="Comic Sans MS" pitchFamily="66" charset="0"/>
      <p:regular r:id="rId44"/>
      <p:bold r:id="rId45"/>
      <p:italic r:id="rId46"/>
      <p:boldItalic r:id="rId47"/>
    </p:embeddedFont>
    <p:embeddedFont>
      <p:font typeface="Arial Rounded MT Bold" pitchFamily="34" charset="0"/>
      <p:regular r:id="rId48"/>
    </p:embeddedFont>
    <p:embeddedFont>
      <p:font typeface="Playfair Display" charset="0"/>
      <p:regular r:id="rId49"/>
      <p:bold r:id="rId50"/>
      <p:italic r:id="rId51"/>
      <p:boldItalic r:id="rId52"/>
    </p:embeddedFont>
    <p:embeddedFont>
      <p:font typeface="Verdana"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F3jZmcbKT0zUX7WyUTOjXranSO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822" y="-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54" Type="http://schemas.openxmlformats.org/officeDocument/2006/relationships/font" Target="fonts/font23.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5.xml"/><Relationship Id="rId51" Type="http://schemas.openxmlformats.org/officeDocument/2006/relationships/font" Target="fonts/font20.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801a883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9801a883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fe2a1a14d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6fe2a1a14d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fe2a1a14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6fe2a1a14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fe2a1a14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6fe2a1a14d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r>
              <a:rPr lang="es-MX" sz="1200"/>
              <a:t>E. Cognitivas: (analizar, sintetizar, relacionar, juzgar y aplicar información)  son mas generales…. las aplicamos tambien en la vida (aspectos como tema, idea principal, etc.)</a:t>
            </a:r>
            <a:endParaRPr sz="1200"/>
          </a:p>
          <a:p>
            <a:pPr marL="457200" lvl="0" indent="-304800" algn="l" rtl="0">
              <a:lnSpc>
                <a:spcPct val="100000"/>
              </a:lnSpc>
              <a:spcBef>
                <a:spcPts val="0"/>
              </a:spcBef>
              <a:spcAft>
                <a:spcPts val="0"/>
              </a:spcAft>
              <a:buSzPts val="1200"/>
              <a:buChar char="-"/>
            </a:pPr>
            <a:r>
              <a:rPr lang="es-MX" sz="1200"/>
              <a:t>E. Metacognitivas: Eg: explicar un texto que leiste, verificar si lo que comprendiste esta bien, etc.monitorear el propio aprendizaje, identificar debilidades y fortalezas, identificar errores y su reconducción, organizar el tiempo Es decir, saber lo que se</a:t>
            </a:r>
            <a:endParaRPr sz="1200"/>
          </a:p>
          <a:p>
            <a:pPr marL="457200" lvl="0" indent="-304800" algn="l" rtl="0">
              <a:lnSpc>
                <a:spcPct val="100000"/>
              </a:lnSpc>
              <a:spcBef>
                <a:spcPts val="0"/>
              </a:spcBef>
              <a:spcAft>
                <a:spcPts val="0"/>
              </a:spcAft>
              <a:buSzPts val="1200"/>
              <a:buChar char="-"/>
            </a:pPr>
            <a:r>
              <a:rPr lang="es-MX" sz="1200"/>
              <a:t>E. Críticas: No todo lo que leemos es cierto Además, no deberias estar de acuerdo con todo lo que lees</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37bdb26a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c37bdb26aa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09600" indent="-609600" eaLnBrk="1" fontAlgn="auto" hangingPunct="1">
              <a:lnSpc>
                <a:spcPct val="80000"/>
              </a:lnSpc>
              <a:spcAft>
                <a:spcPts val="0"/>
              </a:spcAft>
              <a:buFont typeface="Arial" pitchFamily="34" charset="0"/>
              <a:buChar char="•"/>
              <a:defRPr/>
            </a:pPr>
            <a:r>
              <a:rPr lang="es-ES" sz="1200" dirty="0" smtClean="0">
                <a:solidFill>
                  <a:schemeClr val="tx2">
                    <a:satMod val="130000"/>
                  </a:schemeClr>
                </a:solidFill>
                <a:latin typeface="Comic Sans MS" pitchFamily="66" charset="0"/>
              </a:rPr>
              <a:t>Aproximación Global</a:t>
            </a:r>
            <a:r>
              <a:rPr lang="es-ES" sz="1200" baseline="0" dirty="0" smtClean="0">
                <a:solidFill>
                  <a:schemeClr val="tx2">
                    <a:satMod val="130000"/>
                  </a:schemeClr>
                </a:solidFill>
                <a:latin typeface="Comic Sans MS" pitchFamily="66" charset="0"/>
              </a:rPr>
              <a:t> </a:t>
            </a:r>
            <a:r>
              <a:rPr lang="es-ES_tradnl" sz="1200" dirty="0" smtClean="0"/>
              <a:t>L</a:t>
            </a:r>
            <a:r>
              <a:rPr lang="es-ES_tradnl" sz="1200" dirty="0" smtClean="0">
                <a:latin typeface="Comic Sans MS" pitchFamily="66" charset="0"/>
              </a:rPr>
              <a:t>eer el título del libro, manual, revista o diario. Asimismo, identificar autor, fecha y lugar de emisión.</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Leer el título y subtítulos del Capítulo correspondiente.</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Leer el título y subtítulos del texto seleccionado.</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Observar las ilustraciones, mapas, fotos, tablas, esquemas, gráficos, etc. que  acompañan al texto escrito.</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Prestar atención al modo en que se organiza la información en el texto (párrafos, columnas, etc.).</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Observar las palabras que sobresalen o que están escritas de un modo diferente, los nombres, números y fechas.</a:t>
            </a:r>
          </a:p>
          <a:p>
            <a:pPr marL="609600" indent="-609600" eaLnBrk="1" fontAlgn="auto" hangingPunct="1">
              <a:lnSpc>
                <a:spcPct val="80000"/>
              </a:lnSpc>
              <a:spcAft>
                <a:spcPts val="0"/>
              </a:spcAft>
              <a:buFont typeface="Arial" pitchFamily="34" charset="0"/>
              <a:buChar char="•"/>
              <a:defRPr/>
            </a:pPr>
            <a:r>
              <a:rPr lang="es-ES_tradnl" sz="1200" dirty="0" smtClean="0">
                <a:latin typeface="Comic Sans MS" pitchFamily="66" charset="0"/>
              </a:rPr>
              <a:t>Predecir el tema central del texto y su función comunicativa, relacionándolos con lo que ya sabemos de dicho tema.</a:t>
            </a:r>
          </a:p>
          <a:p>
            <a:pPr marL="0" marR="0" lvl="0" indent="0" algn="l" rtl="0">
              <a:lnSpc>
                <a:spcPct val="100000"/>
              </a:lnSpc>
              <a:spcBef>
                <a:spcPts val="0"/>
              </a:spcBef>
              <a:spcAft>
                <a:spcPts val="0"/>
              </a:spcAft>
              <a:buSzPts val="14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fe2a1a14d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6fe2a1a14d_1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01c398b3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701c398b3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7011" lvl="0" indent="-217486" algn="just" rtl="0">
              <a:lnSpc>
                <a:spcPct val="100000"/>
              </a:lnSpc>
              <a:spcBef>
                <a:spcPts val="900"/>
              </a:spcBef>
              <a:spcAft>
                <a:spcPts val="0"/>
              </a:spcAft>
              <a:buClr>
                <a:schemeClr val="dk1"/>
              </a:buClr>
              <a:buSzPts val="1120"/>
              <a:buFont typeface="Noto Sans Symbols"/>
              <a:buChar char="❖"/>
            </a:pPr>
            <a:r>
              <a:rPr lang="es-MX" sz="1600">
                <a:solidFill>
                  <a:schemeClr val="dk1"/>
                </a:solidFill>
              </a:rPr>
              <a:t>De qué manera podemos citar/traer/mencionar a distintos autores n nuestro trabajo?</a:t>
            </a:r>
            <a:endParaRPr sz="1600">
              <a:solidFill>
                <a:schemeClr val="dk1"/>
              </a:solidFill>
            </a:endParaRPr>
          </a:p>
          <a:p>
            <a:pPr marL="0" lvl="0" indent="0" algn="just" rtl="0">
              <a:lnSpc>
                <a:spcPct val="100000"/>
              </a:lnSpc>
              <a:spcBef>
                <a:spcPts val="900"/>
              </a:spcBef>
              <a:spcAft>
                <a:spcPts val="0"/>
              </a:spcAft>
              <a:buSzPts val="1400"/>
              <a:buNone/>
            </a:pPr>
            <a:endParaRPr sz="1600">
              <a:solidFill>
                <a:schemeClr val="dk1"/>
              </a:solidFill>
            </a:endParaRPr>
          </a:p>
          <a:p>
            <a:pPr marL="227011" lvl="0" indent="-217486" algn="just" rtl="0">
              <a:lnSpc>
                <a:spcPct val="100000"/>
              </a:lnSpc>
              <a:spcBef>
                <a:spcPts val="900"/>
              </a:spcBef>
              <a:spcAft>
                <a:spcPts val="0"/>
              </a:spcAft>
              <a:buClr>
                <a:schemeClr val="dk1"/>
              </a:buClr>
              <a:buSzPts val="1120"/>
              <a:buFont typeface="Noto Sans Symbols"/>
              <a:buChar char="❖"/>
            </a:pPr>
            <a:r>
              <a:rPr lang="es-MX" sz="1600">
                <a:solidFill>
                  <a:schemeClr val="dk1"/>
                </a:solidFill>
              </a:rPr>
              <a:t>Es necesario distinguir las citas directas de las paráfrasis y anotar  claramente la bibliografía para poder dar crédito a  los autores que has utilizado para tu investigación</a:t>
            </a:r>
            <a:endParaRPr/>
          </a:p>
        </p:txBody>
      </p:sp>
      <p:sp>
        <p:nvSpPr>
          <p:cNvPr id="258" name="Google Shape;2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fe2a1a14d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6fe2a1a14d_1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37"/>
          <p:cNvSpPr txBox="1">
            <a:spLocks noGrp="1"/>
          </p:cNvSpPr>
          <p:nvPr>
            <p:ph type="ctrTitle"/>
          </p:nvPr>
        </p:nvSpPr>
        <p:spPr>
          <a:xfrm>
            <a:off x="685800" y="1314451"/>
            <a:ext cx="7772400" cy="1372321"/>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SzPts val="1400"/>
              <a:buNone/>
              <a:defRPr sz="48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21" name="Google Shape;21;p37"/>
          <p:cNvSpPr txBox="1">
            <a:spLocks noGrp="1"/>
          </p:cNvSpPr>
          <p:nvPr>
            <p:ph type="subTitle" idx="1"/>
          </p:nvPr>
        </p:nvSpPr>
        <p:spPr>
          <a:xfrm>
            <a:off x="685800" y="2708705"/>
            <a:ext cx="7772400" cy="899778"/>
          </a:xfrm>
          <a:prstGeom prst="rect">
            <a:avLst/>
          </a:prstGeom>
          <a:noFill/>
          <a:ln>
            <a:noFill/>
          </a:ln>
        </p:spPr>
        <p:txBody>
          <a:bodyPr spcFirstLastPara="1" wrap="square" lIns="91425" tIns="91425" rIns="91425" bIns="91425" anchor="t" anchorCtr="0">
            <a:noAutofit/>
          </a:bodyPr>
          <a:lstStyle>
            <a:lvl1pPr marR="64008" lvl="0" algn="r">
              <a:lnSpc>
                <a:spcPct val="100000"/>
              </a:lnSpc>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a:lnSpc>
                <a:spcPct val="100000"/>
              </a:lnSpc>
              <a:spcBef>
                <a:spcPts val="325"/>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a:lnSpc>
                <a:spcPct val="100000"/>
              </a:lnSpc>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a:lnSpc>
                <a:spcPct val="100000"/>
              </a:lnSpc>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a:lnSpc>
                <a:spcPct val="100000"/>
              </a:lnSpc>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a:lnSpc>
                <a:spcPct val="100000"/>
              </a:lnSpc>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a:lnSpc>
                <a:spcPct val="100000"/>
              </a:lnSpc>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2" name="Google Shape;22;p37"/>
          <p:cNvSpPr txBox="1">
            <a:spLocks noGrp="1"/>
          </p:cNvSpPr>
          <p:nvPr>
            <p:ph type="dt" idx="10"/>
          </p:nvPr>
        </p:nvSpPr>
        <p:spPr>
          <a:xfrm>
            <a:off x="6727825" y="4805362"/>
            <a:ext cx="1919287" cy="2746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1000" b="0" i="0" u="none">
                <a:solidFill>
                  <a:srgbClr val="FFFFFF"/>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7"/>
          <p:cNvSpPr txBox="1">
            <a:spLocks noGrp="1"/>
          </p:cNvSpPr>
          <p:nvPr>
            <p:ph type="ftr" idx="11"/>
          </p:nvPr>
        </p:nvSpPr>
        <p:spPr>
          <a:xfrm>
            <a:off x="4379912" y="4805362"/>
            <a:ext cx="2351087" cy="2746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7"/>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37" name="Google Shape;37;p3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marR="0" lvl="0" indent="-345186" algn="l">
              <a:lnSpc>
                <a:spcPct val="100000"/>
              </a:lnSpc>
              <a:spcBef>
                <a:spcPts val="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a:lnSpc>
                <a:spcPct val="100000"/>
              </a:lnSpc>
              <a:spcBef>
                <a:spcPts val="0"/>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00000"/>
              </a:lnSpc>
              <a:spcBef>
                <a:spcPts val="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00000"/>
              </a:lnSpc>
              <a:spcBef>
                <a:spcPts val="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8" name="Google Shape;38;p39"/>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pPr marL="0" lvl="0" indent="0" algn="l"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5"/>
        <p:cNvGrpSpPr/>
        <p:nvPr/>
      </p:nvGrpSpPr>
      <p:grpSpPr>
        <a:xfrm>
          <a:off x="0" y="0"/>
          <a:ext cx="0" cy="0"/>
          <a:chOff x="0" y="0"/>
          <a:chExt cx="0" cy="0"/>
        </a:xfrm>
      </p:grpSpPr>
      <p:sp>
        <p:nvSpPr>
          <p:cNvPr id="56" name="Google Shape;56;p42"/>
          <p:cNvSpPr txBox="1">
            <a:spLocks noGrp="1"/>
          </p:cNvSpPr>
          <p:nvPr>
            <p:ph type="body" idx="1"/>
          </p:nvPr>
        </p:nvSpPr>
        <p:spPr>
          <a:xfrm>
            <a:off x="457200" y="1111250"/>
            <a:ext cx="8229600" cy="3394075"/>
          </a:xfrm>
          <a:prstGeom prst="rect">
            <a:avLst/>
          </a:prstGeom>
          <a:noFill/>
          <a:ln>
            <a:noFill/>
          </a:ln>
        </p:spPr>
        <p:txBody>
          <a:bodyPr spcFirstLastPara="1" wrap="square" lIns="91425" tIns="91425" rIns="91425" bIns="91425" anchor="t" anchorCtr="0">
            <a:noAutofit/>
          </a:bodyPr>
          <a:lstStyle>
            <a:lvl1pPr marL="457200" marR="0" lvl="0" indent="-345186" algn="l">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Google Shape;57;p42"/>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2pPr>
            <a:lvl3pPr marR="0" lvl="2"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3pPr>
            <a:lvl4pPr marR="0" lvl="3"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4pPr>
            <a:lvl5pPr marR="0" lvl="4"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5pPr>
            <a:lvl6pPr marR="0" lvl="5"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6pPr>
            <a:lvl7pPr marR="0" lvl="6"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7pPr>
            <a:lvl8pPr marR="0" lvl="7"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8pPr>
            <a:lvl9pPr marR="0" lvl="8" algn="l">
              <a:lnSpc>
                <a:spcPct val="100000"/>
              </a:lnSpc>
              <a:spcBef>
                <a:spcPts val="0"/>
              </a:spcBef>
              <a:spcAft>
                <a:spcPts val="0"/>
              </a:spcAft>
              <a:buSzPts val="1400"/>
              <a:buNone/>
              <a:defRPr sz="4100" b="1" i="0" u="none" strike="noStrike" cap="none">
                <a:solidFill>
                  <a:schemeClr val="dk2"/>
                </a:solidFill>
                <a:latin typeface="Rambla"/>
                <a:ea typeface="Rambla"/>
                <a:cs typeface="Rambla"/>
                <a:sym typeface="Rambla"/>
              </a:defRPr>
            </a:lvl9pPr>
          </a:lstStyle>
          <a:p>
            <a:endParaRPr/>
          </a:p>
        </p:txBody>
      </p:sp>
      <p:sp>
        <p:nvSpPr>
          <p:cNvPr id="58" name="Google Shape;58;p42"/>
          <p:cNvSpPr txBox="1">
            <a:spLocks noGrp="1"/>
          </p:cNvSpPr>
          <p:nvPr>
            <p:ph type="dt" idx="10"/>
          </p:nvPr>
        </p:nvSpPr>
        <p:spPr>
          <a:xfrm>
            <a:off x="6727825" y="4805362"/>
            <a:ext cx="1919287" cy="2746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1000" b="0" i="0" u="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9" name="Google Shape;59;p42"/>
          <p:cNvSpPr txBox="1">
            <a:spLocks noGrp="1"/>
          </p:cNvSpPr>
          <p:nvPr>
            <p:ph type="ftr" idx="11"/>
          </p:nvPr>
        </p:nvSpPr>
        <p:spPr>
          <a:xfrm>
            <a:off x="4379912" y="4805362"/>
            <a:ext cx="2351087" cy="2746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42"/>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p:nvPr/>
        </p:nvSpPr>
        <p:spPr>
          <a:xfrm>
            <a:off x="0" y="3498850"/>
            <a:ext cx="9150350" cy="0"/>
          </a:xfrm>
          <a:prstGeom prst="rtTriangle">
            <a:avLst/>
          </a:prstGeom>
          <a:gradFill>
            <a:gsLst>
              <a:gs pos="0">
                <a:srgbClr val="007897"/>
              </a:gs>
              <a:gs pos="55000">
                <a:srgbClr val="4ABBE0"/>
              </a:gs>
              <a:gs pos="100000">
                <a:srgbClr val="007897"/>
              </a:gs>
            </a:gsLst>
            <a:lin ang="30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7;p36"/>
          <p:cNvGrpSpPr/>
          <p:nvPr/>
        </p:nvGrpSpPr>
        <p:grpSpPr>
          <a:xfrm>
            <a:off x="-12192" y="3714750"/>
            <a:ext cx="9162289" cy="1442465"/>
            <a:chOff x="0" y="0"/>
            <a:chExt cx="2147483646" cy="2147483647"/>
          </a:xfrm>
        </p:grpSpPr>
        <p:sp>
          <p:nvSpPr>
            <p:cNvPr id="8" name="Google Shape;8;p36"/>
            <p:cNvSpPr/>
            <p:nvPr/>
          </p:nvSpPr>
          <p:spPr>
            <a:xfrm>
              <a:off x="398381881" y="0"/>
              <a:ext cx="1747672999" cy="545947509"/>
            </a:xfrm>
            <a:custGeom>
              <a:avLst/>
              <a:gdLst/>
              <a:ahLst/>
              <a:cxnLst/>
              <a:rect l="l" t="t" r="r" b="b"/>
              <a:pathLst>
                <a:path w="4697" h="367" extrusionOk="0">
                  <a:moveTo>
                    <a:pt x="4697" y="0"/>
                  </a:moveTo>
                  <a:lnTo>
                    <a:pt x="4697" y="367"/>
                  </a:lnTo>
                  <a:lnTo>
                    <a:pt x="0" y="218"/>
                  </a:lnTo>
                  <a:lnTo>
                    <a:pt x="4697" y="0"/>
                  </a:lnTo>
                  <a:close/>
                </a:path>
              </a:pathLst>
            </a:custGeom>
            <a:solidFill>
              <a:srgbClr val="9FCBDC">
                <a:alpha val="3882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36"/>
            <p:cNvSpPr/>
            <p:nvPr/>
          </p:nvSpPr>
          <p:spPr>
            <a:xfrm>
              <a:off x="11415819" y="316695621"/>
              <a:ext cx="2134639160" cy="881550541"/>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 name="Google Shape;10;p36"/>
            <p:cNvGrpSpPr/>
            <p:nvPr/>
          </p:nvGrpSpPr>
          <p:grpSpPr>
            <a:xfrm>
              <a:off x="1428940" y="41974490"/>
              <a:ext cx="2146054663" cy="2105509156"/>
              <a:chOff x="0" y="0"/>
              <a:chExt cx="2147483647" cy="2147483647"/>
            </a:xfrm>
          </p:grpSpPr>
          <p:pic>
            <p:nvPicPr>
              <p:cNvPr id="11" name="Google Shape;11;p36"/>
              <p:cNvPicPr preferRelativeResize="0"/>
              <p:nvPr/>
            </p:nvPicPr>
            <p:blipFill rotWithShape="1">
              <a:blip r:embed="rId3">
                <a:alphaModFix/>
              </a:blip>
              <a:srcRect/>
              <a:stretch/>
            </p:blipFill>
            <p:spPr>
              <a:xfrm>
                <a:off x="0" y="0"/>
                <a:ext cx="2147483647" cy="2147483647"/>
              </a:xfrm>
              <a:prstGeom prst="rect">
                <a:avLst/>
              </a:prstGeom>
              <a:noFill/>
              <a:ln>
                <a:noFill/>
              </a:ln>
            </p:spPr>
          </p:pic>
          <p:sp>
            <p:nvSpPr>
              <p:cNvPr id="12" name="Google Shape;12;p36"/>
              <p:cNvSpPr txBox="1"/>
              <p:nvPr/>
            </p:nvSpPr>
            <p:spPr>
              <a:xfrm>
                <a:off x="1568127" y="11807368"/>
                <a:ext cx="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 name="Google Shape;13;p36"/>
            <p:cNvPicPr preferRelativeResize="0"/>
            <p:nvPr/>
          </p:nvPicPr>
          <p:blipFill rotWithShape="1">
            <a:blip r:embed="rId4">
              <a:alphaModFix/>
            </a:blip>
            <a:srcRect/>
            <a:stretch/>
          </p:blipFill>
          <p:spPr>
            <a:xfrm>
              <a:off x="0" y="32899049"/>
              <a:ext cx="2147483646" cy="916623121"/>
            </a:xfrm>
            <a:prstGeom prst="rect">
              <a:avLst/>
            </a:prstGeom>
            <a:noFill/>
            <a:ln>
              <a:noFill/>
            </a:ln>
          </p:spPr>
        </p:pic>
      </p:grpSp>
      <p:sp>
        <p:nvSpPr>
          <p:cNvPr id="14" name="Google Shape;14;p36"/>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9pPr>
          </a:lstStyle>
          <a:p>
            <a:endParaRPr/>
          </a:p>
        </p:txBody>
      </p:sp>
      <p:sp>
        <p:nvSpPr>
          <p:cNvPr id="15" name="Google Shape;15;p36"/>
          <p:cNvSpPr txBox="1">
            <a:spLocks noGrp="1"/>
          </p:cNvSpPr>
          <p:nvPr>
            <p:ph type="body" idx="1"/>
          </p:nvPr>
        </p:nvSpPr>
        <p:spPr>
          <a:xfrm>
            <a:off x="457200" y="1111250"/>
            <a:ext cx="8229600" cy="3394075"/>
          </a:xfrm>
          <a:prstGeom prst="rect">
            <a:avLst/>
          </a:prstGeom>
          <a:noFill/>
          <a:ln>
            <a:noFill/>
          </a:ln>
        </p:spPr>
        <p:txBody>
          <a:bodyPr spcFirstLastPara="1" wrap="square" lIns="91425" tIns="91425" rIns="91425" bIns="91425" anchor="t" anchorCtr="0">
            <a:no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Google Shape;16;p36"/>
          <p:cNvSpPr txBox="1">
            <a:spLocks noGrp="1"/>
          </p:cNvSpPr>
          <p:nvPr>
            <p:ph type="dt" idx="10"/>
          </p:nvPr>
        </p:nvSpPr>
        <p:spPr>
          <a:xfrm>
            <a:off x="6727825" y="4805362"/>
            <a:ext cx="1919287" cy="2746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6"/>
          <p:cNvSpPr txBox="1">
            <a:spLocks noGrp="1"/>
          </p:cNvSpPr>
          <p:nvPr>
            <p:ph type="ftr" idx="11"/>
          </p:nvPr>
        </p:nvSpPr>
        <p:spPr>
          <a:xfrm>
            <a:off x="4379912" y="4805362"/>
            <a:ext cx="2351087" cy="2746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6"/>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8"/>
          <p:cNvSpPr/>
          <p:nvPr/>
        </p:nvSpPr>
        <p:spPr>
          <a:xfrm>
            <a:off x="500062" y="4459287"/>
            <a:ext cx="4940300" cy="690562"/>
          </a:xfrm>
          <a:custGeom>
            <a:avLst/>
            <a:gdLst/>
            <a:ahLst/>
            <a:cxnLst/>
            <a:rect l="l" t="t" r="r" b="b"/>
            <a:pathLst>
              <a:path w="7485" h="337" extrusionOk="0">
                <a:moveTo>
                  <a:pt x="0" y="2"/>
                </a:moveTo>
                <a:lnTo>
                  <a:pt x="7485" y="337"/>
                </a:lnTo>
                <a:lnTo>
                  <a:pt x="5558" y="337"/>
                </a:lnTo>
                <a:lnTo>
                  <a:pt x="1" y="0"/>
                </a:lnTo>
              </a:path>
            </a:pathLst>
          </a:custGeom>
          <a:solidFill>
            <a:srgbClr val="9FCBDC">
              <a:alpha val="3882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8"/>
          <p:cNvSpPr/>
          <p:nvPr/>
        </p:nvSpPr>
        <p:spPr>
          <a:xfrm>
            <a:off x="485775" y="4454525"/>
            <a:ext cx="3690937" cy="700087"/>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8"/>
          <p:cNvGrpSpPr/>
          <p:nvPr/>
        </p:nvGrpSpPr>
        <p:grpSpPr>
          <a:xfrm>
            <a:off x="-12700" y="4340225"/>
            <a:ext cx="3414712" cy="817562"/>
            <a:chOff x="-12700" y="4340225"/>
            <a:chExt cx="3414712" cy="817562"/>
          </a:xfrm>
        </p:grpSpPr>
        <p:pic>
          <p:nvPicPr>
            <p:cNvPr id="29" name="Google Shape;29;p38"/>
            <p:cNvPicPr preferRelativeResize="0"/>
            <p:nvPr/>
          </p:nvPicPr>
          <p:blipFill rotWithShape="1">
            <a:blip r:embed="rId3">
              <a:alphaModFix/>
            </a:blip>
            <a:srcRect/>
            <a:stretch/>
          </p:blipFill>
          <p:spPr>
            <a:xfrm>
              <a:off x="-12700" y="4340225"/>
              <a:ext cx="3414712" cy="817562"/>
            </a:xfrm>
            <a:prstGeom prst="rect">
              <a:avLst/>
            </a:prstGeom>
            <a:noFill/>
            <a:ln>
              <a:noFill/>
            </a:ln>
          </p:spPr>
        </p:pic>
        <p:sp>
          <p:nvSpPr>
            <p:cNvPr id="30" name="Google Shape;30;p38"/>
            <p:cNvSpPr txBox="1"/>
            <p:nvPr/>
          </p:nvSpPr>
          <p:spPr>
            <a:xfrm>
              <a:off x="277812" y="4816475"/>
              <a:ext cx="1700212" cy="269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 name="Google Shape;31;p38"/>
          <p:cNvPicPr preferRelativeResize="0"/>
          <p:nvPr/>
        </p:nvPicPr>
        <p:blipFill rotWithShape="1">
          <a:blip r:embed="rId4">
            <a:alphaModFix/>
          </a:blip>
          <a:srcRect/>
          <a:stretch/>
        </p:blipFill>
        <p:spPr>
          <a:xfrm>
            <a:off x="-19050" y="4327525"/>
            <a:ext cx="3421062" cy="835025"/>
          </a:xfrm>
          <a:prstGeom prst="rect">
            <a:avLst/>
          </a:prstGeom>
          <a:noFill/>
          <a:ln>
            <a:noFill/>
          </a:ln>
        </p:spPr>
      </p:pic>
      <p:sp>
        <p:nvSpPr>
          <p:cNvPr id="32" name="Google Shape;32;p38"/>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9pPr>
          </a:lstStyle>
          <a:p>
            <a:endParaRPr/>
          </a:p>
        </p:txBody>
      </p:sp>
      <p:sp>
        <p:nvSpPr>
          <p:cNvPr id="33" name="Google Shape;33;p38"/>
          <p:cNvSpPr txBox="1">
            <a:spLocks noGrp="1"/>
          </p:cNvSpPr>
          <p:nvPr>
            <p:ph type="body" idx="1"/>
          </p:nvPr>
        </p:nvSpPr>
        <p:spPr>
          <a:xfrm>
            <a:off x="457200" y="1111250"/>
            <a:ext cx="8229600" cy="3394075"/>
          </a:xfrm>
          <a:prstGeom prst="rect">
            <a:avLst/>
          </a:prstGeom>
          <a:noFill/>
          <a:ln>
            <a:noFill/>
          </a:ln>
        </p:spPr>
        <p:txBody>
          <a:bodyPr spcFirstLastPara="1" wrap="square" lIns="91425" tIns="91425" rIns="91425" bIns="91425" anchor="t" anchorCtr="0">
            <a:no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4" name="Google Shape;34;p38"/>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pPr marL="0" lvl="0" indent="0" algn="l" rtl="0">
                <a:spcBef>
                  <a:spcPts val="0"/>
                </a:spcBef>
                <a:spcAft>
                  <a:spcPts val="0"/>
                </a:spcAft>
                <a:buNone/>
              </a:pPr>
              <a:t>‹Nº›</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41"/>
          <p:cNvSpPr/>
          <p:nvPr/>
        </p:nvSpPr>
        <p:spPr>
          <a:xfrm>
            <a:off x="500062" y="4459287"/>
            <a:ext cx="4940300" cy="690562"/>
          </a:xfrm>
          <a:custGeom>
            <a:avLst/>
            <a:gdLst/>
            <a:ahLst/>
            <a:cxnLst/>
            <a:rect l="l" t="t" r="r" b="b"/>
            <a:pathLst>
              <a:path w="7485" h="337" extrusionOk="0">
                <a:moveTo>
                  <a:pt x="0" y="2"/>
                </a:moveTo>
                <a:lnTo>
                  <a:pt x="7485" y="337"/>
                </a:lnTo>
                <a:lnTo>
                  <a:pt x="5558" y="337"/>
                </a:lnTo>
                <a:lnTo>
                  <a:pt x="1" y="0"/>
                </a:lnTo>
              </a:path>
            </a:pathLst>
          </a:custGeom>
          <a:solidFill>
            <a:srgbClr val="9FCBDC">
              <a:alpha val="3882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1"/>
          <p:cNvSpPr/>
          <p:nvPr/>
        </p:nvSpPr>
        <p:spPr>
          <a:xfrm>
            <a:off x="485775" y="4454525"/>
            <a:ext cx="3690937" cy="700087"/>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41"/>
          <p:cNvGrpSpPr/>
          <p:nvPr/>
        </p:nvGrpSpPr>
        <p:grpSpPr>
          <a:xfrm>
            <a:off x="-12700" y="4340225"/>
            <a:ext cx="3414712" cy="817562"/>
            <a:chOff x="-12700" y="4340225"/>
            <a:chExt cx="3414712" cy="817562"/>
          </a:xfrm>
        </p:grpSpPr>
        <p:pic>
          <p:nvPicPr>
            <p:cNvPr id="47" name="Google Shape;47;p41"/>
            <p:cNvPicPr preferRelativeResize="0"/>
            <p:nvPr/>
          </p:nvPicPr>
          <p:blipFill rotWithShape="1">
            <a:blip r:embed="rId3">
              <a:alphaModFix/>
            </a:blip>
            <a:srcRect/>
            <a:stretch/>
          </p:blipFill>
          <p:spPr>
            <a:xfrm>
              <a:off x="-12700" y="4340225"/>
              <a:ext cx="3414712" cy="817562"/>
            </a:xfrm>
            <a:prstGeom prst="rect">
              <a:avLst/>
            </a:prstGeom>
            <a:noFill/>
            <a:ln>
              <a:noFill/>
            </a:ln>
          </p:spPr>
        </p:pic>
        <p:sp>
          <p:nvSpPr>
            <p:cNvPr id="48" name="Google Shape;48;p41"/>
            <p:cNvSpPr txBox="1"/>
            <p:nvPr/>
          </p:nvSpPr>
          <p:spPr>
            <a:xfrm>
              <a:off x="277812" y="4816475"/>
              <a:ext cx="1700212" cy="269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 name="Google Shape;49;p41"/>
          <p:cNvPicPr preferRelativeResize="0"/>
          <p:nvPr/>
        </p:nvPicPr>
        <p:blipFill rotWithShape="1">
          <a:blip r:embed="rId4">
            <a:alphaModFix/>
          </a:blip>
          <a:srcRect/>
          <a:stretch/>
        </p:blipFill>
        <p:spPr>
          <a:xfrm>
            <a:off x="-19050" y="4327525"/>
            <a:ext cx="3421062" cy="835025"/>
          </a:xfrm>
          <a:prstGeom prst="rect">
            <a:avLst/>
          </a:prstGeom>
          <a:noFill/>
          <a:ln>
            <a:noFill/>
          </a:ln>
        </p:spPr>
      </p:pic>
      <p:sp>
        <p:nvSpPr>
          <p:cNvPr id="50" name="Google Shape;50;p41"/>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4100" b="1" i="0" u="none" strike="noStrike" cap="none">
                <a:solidFill>
                  <a:schemeClr val="dk2"/>
                </a:solidFill>
                <a:latin typeface="Rambla"/>
                <a:ea typeface="Rambla"/>
                <a:cs typeface="Rambla"/>
                <a:sym typeface="Rambla"/>
              </a:defRPr>
            </a:lvl9pPr>
          </a:lstStyle>
          <a:p>
            <a:endParaRPr/>
          </a:p>
        </p:txBody>
      </p:sp>
      <p:sp>
        <p:nvSpPr>
          <p:cNvPr id="51" name="Google Shape;51;p41"/>
          <p:cNvSpPr txBox="1">
            <a:spLocks noGrp="1"/>
          </p:cNvSpPr>
          <p:nvPr>
            <p:ph type="body" idx="1"/>
          </p:nvPr>
        </p:nvSpPr>
        <p:spPr>
          <a:xfrm>
            <a:off x="457200" y="1111250"/>
            <a:ext cx="8229600" cy="3394075"/>
          </a:xfrm>
          <a:prstGeom prst="rect">
            <a:avLst/>
          </a:prstGeom>
          <a:noFill/>
          <a:ln>
            <a:noFill/>
          </a:ln>
        </p:spPr>
        <p:txBody>
          <a:bodyPr spcFirstLastPara="1" wrap="square" lIns="91425" tIns="91425" rIns="91425" bIns="91425" anchor="t" anchorCtr="0">
            <a:no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2" name="Google Shape;52;p41"/>
          <p:cNvSpPr txBox="1">
            <a:spLocks noGrp="1"/>
          </p:cNvSpPr>
          <p:nvPr>
            <p:ph type="dt" idx="10"/>
          </p:nvPr>
        </p:nvSpPr>
        <p:spPr>
          <a:xfrm>
            <a:off x="6727825" y="4805362"/>
            <a:ext cx="1919287" cy="2746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1"/>
          <p:cNvSpPr txBox="1">
            <a:spLocks noGrp="1"/>
          </p:cNvSpPr>
          <p:nvPr>
            <p:ph type="ftr" idx="11"/>
          </p:nvPr>
        </p:nvSpPr>
        <p:spPr>
          <a:xfrm>
            <a:off x="4379912" y="4805362"/>
            <a:ext cx="2351087" cy="2746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41"/>
          <p:cNvSpPr txBox="1">
            <a:spLocks noGrp="1"/>
          </p:cNvSpPr>
          <p:nvPr>
            <p:ph type="sldNum" idx="12"/>
          </p:nvPr>
        </p:nvSpPr>
        <p:spPr>
          <a:xfrm>
            <a:off x="8647112" y="4805362"/>
            <a:ext cx="366712" cy="27463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ulsomed.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1173182"/>
            <a:ext cx="8763000" cy="3970318"/>
          </a:xfrm>
          <a:prstGeom prst="rect">
            <a:avLst/>
          </a:prstGeom>
          <a:blipFill>
            <a:blip r:embed="rId2"/>
            <a:stretch>
              <a:fillRect/>
            </a:stretch>
          </a:blipFill>
        </p:spPr>
        <p:txBody>
          <a:bodyPr wrap="square" rtlCol="0">
            <a:spAutoFit/>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n-US" dirty="0"/>
          </a:p>
        </p:txBody>
      </p:sp>
      <p:sp>
        <p:nvSpPr>
          <p:cNvPr id="7" name="6 CuadroTexto"/>
          <p:cNvSpPr txBox="1"/>
          <p:nvPr/>
        </p:nvSpPr>
        <p:spPr>
          <a:xfrm>
            <a:off x="1143000" y="438150"/>
            <a:ext cx="6096000" cy="1446550"/>
          </a:xfrm>
          <a:prstGeom prst="rect">
            <a:avLst/>
          </a:prstGeom>
          <a:noFill/>
        </p:spPr>
        <p:txBody>
          <a:bodyPr wrap="square" rtlCol="0">
            <a:spAutoFit/>
          </a:bodyPr>
          <a:lstStyle/>
          <a:p>
            <a:pPr algn="ctr"/>
            <a:r>
              <a:rPr lang="en-US" sz="4800" b="1" dirty="0" smtClean="0">
                <a:solidFill>
                  <a:srgbClr val="0070C0"/>
                </a:solidFill>
                <a:latin typeface="Rambla" charset="0"/>
              </a:rPr>
              <a:t>INGLÉS</a:t>
            </a:r>
            <a:r>
              <a:rPr lang="en-US" sz="4400" b="1" dirty="0" smtClean="0">
                <a:solidFill>
                  <a:srgbClr val="0070C0"/>
                </a:solidFill>
                <a:latin typeface="Rambla" charset="0"/>
              </a:rPr>
              <a:t> </a:t>
            </a:r>
            <a:r>
              <a:rPr lang="en-US" sz="4000" dirty="0" smtClean="0">
                <a:solidFill>
                  <a:srgbClr val="0070C0"/>
                </a:solidFill>
                <a:latin typeface="Rambla" charset="0"/>
              </a:rPr>
              <a:t/>
            </a:r>
            <a:br>
              <a:rPr lang="en-US" sz="4000" dirty="0" smtClean="0">
                <a:solidFill>
                  <a:srgbClr val="0070C0"/>
                </a:solidFill>
                <a:latin typeface="Rambla" charset="0"/>
              </a:rPr>
            </a:br>
            <a:r>
              <a:rPr lang="en-US" sz="4000" dirty="0" smtClean="0">
                <a:solidFill>
                  <a:srgbClr val="0070C0"/>
                </a:solidFill>
                <a:latin typeface="Rambla" charset="0"/>
              </a:rPr>
              <a:t>        COMISIÓN “A” - 2021</a:t>
            </a:r>
            <a:endParaRPr lang="en-US" sz="4000" dirty="0">
              <a:solidFill>
                <a:srgbClr val="0070C0"/>
              </a:solidFill>
              <a:latin typeface="Rambl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Rambla" charset="0"/>
              </a:rPr>
              <a:t>Proceso de la Comunicación</a:t>
            </a:r>
            <a:endParaRPr lang="en-US" dirty="0">
              <a:latin typeface="Rambla" charset="0"/>
            </a:endParaRPr>
          </a:p>
        </p:txBody>
      </p:sp>
      <p:pic>
        <p:nvPicPr>
          <p:cNvPr id="4" name="Picture 4"/>
          <p:cNvPicPr>
            <a:picLocks noGrp="1" noChangeAspect="1" noChangeArrowheads="1"/>
          </p:cNvPicPr>
          <p:nvPr>
            <p:ph idx="1"/>
          </p:nvPr>
        </p:nvPicPr>
        <p:blipFill>
          <a:blip r:embed="rId2"/>
          <a:srcRect/>
          <a:stretch>
            <a:fillRect/>
          </a:stretch>
        </p:blipFill>
        <p:spPr>
          <a:xfrm>
            <a:off x="609600" y="2038350"/>
            <a:ext cx="7499350" cy="2322513"/>
          </a:xfrm>
          <a:noFill/>
        </p:spPr>
      </p:pic>
      <p:pic>
        <p:nvPicPr>
          <p:cNvPr id="5" name="Picture 4"/>
          <p:cNvPicPr>
            <a:picLocks noGrp="1" noChangeAspect="1" noChangeArrowheads="1"/>
          </p:cNvPicPr>
          <p:nvPr>
            <p:ph idx="1"/>
          </p:nvPr>
        </p:nvPicPr>
        <p:blipFill>
          <a:blip r:embed="rId2"/>
          <a:srcRect/>
          <a:stretch>
            <a:fillRect/>
          </a:stretch>
        </p:blipFill>
        <p:spPr>
          <a:xfrm>
            <a:off x="762000" y="2190750"/>
            <a:ext cx="7499350" cy="2322513"/>
          </a:xfrm>
          <a:noFill/>
        </p:spPr>
      </p:pic>
      <p:pic>
        <p:nvPicPr>
          <p:cNvPr id="6" name="Picture 4"/>
          <p:cNvPicPr>
            <a:picLocks noGrp="1" noChangeAspect="1" noChangeArrowheads="1"/>
          </p:cNvPicPr>
          <p:nvPr>
            <p:ph idx="1"/>
          </p:nvPr>
        </p:nvPicPr>
        <p:blipFill>
          <a:blip r:embed="rId2"/>
          <a:srcRect/>
          <a:stretch>
            <a:fillRect/>
          </a:stretch>
        </p:blipFill>
        <p:spPr>
          <a:xfrm>
            <a:off x="533400" y="1657350"/>
            <a:ext cx="8611692" cy="2667000"/>
          </a:xfrm>
          <a:noFill/>
        </p:spPr>
      </p:pic>
      <p:pic>
        <p:nvPicPr>
          <p:cNvPr id="8" name="Picture 4"/>
          <p:cNvPicPr>
            <a:picLocks noChangeAspect="1" noChangeArrowheads="1"/>
          </p:cNvPicPr>
          <p:nvPr/>
        </p:nvPicPr>
        <p:blipFill>
          <a:blip r:embed="rId2"/>
          <a:srcRect/>
          <a:stretch>
            <a:fillRect/>
          </a:stretch>
        </p:blipFill>
        <p:spPr>
          <a:xfrm>
            <a:off x="685800" y="1885950"/>
            <a:ext cx="7499350" cy="2322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1"/>
                </a:solidFill>
                <a:latin typeface="Arial Rounded MT Bold" pitchFamily="34" charset="0"/>
              </a:rPr>
              <a:t/>
            </a:r>
            <a:br>
              <a:rPr lang="es-ES" sz="4400" dirty="0" smtClean="0">
                <a:solidFill>
                  <a:schemeClr val="tx1"/>
                </a:solidFill>
                <a:latin typeface="Arial Rounded MT Bold" pitchFamily="34" charset="0"/>
              </a:rPr>
            </a:br>
            <a:r>
              <a:rPr lang="es-ES" sz="4400" dirty="0" smtClean="0">
                <a:solidFill>
                  <a:srgbClr val="0070C0"/>
                </a:solidFill>
                <a:latin typeface="Rambla" charset="0"/>
              </a:rPr>
              <a:t>¿Qué hace que un texto sea difícil?</a:t>
            </a:r>
            <a:r>
              <a:rPr lang="en-US" dirty="0" smtClean="0">
                <a:solidFill>
                  <a:schemeClr val="tx1"/>
                </a:solidFill>
              </a:rPr>
              <a:t/>
            </a:r>
            <a:br>
              <a:rPr lang="en-US" dirty="0" smtClean="0">
                <a:solidFill>
                  <a:schemeClr val="tx1"/>
                </a:solidFill>
              </a:rPr>
            </a:br>
            <a:endParaRPr lang="en-US" dirty="0"/>
          </a:p>
        </p:txBody>
      </p:sp>
      <p:sp>
        <p:nvSpPr>
          <p:cNvPr id="5" name="4 Marcador de texto"/>
          <p:cNvSpPr>
            <a:spLocks noGrp="1"/>
          </p:cNvSpPr>
          <p:nvPr>
            <p:ph type="body" idx="1"/>
          </p:nvPr>
        </p:nvSpPr>
        <p:spPr>
          <a:xfrm>
            <a:off x="228600" y="1581150"/>
            <a:ext cx="8520600" cy="3334800"/>
          </a:xfrm>
        </p:spPr>
        <p:txBody>
          <a:bodyPr/>
          <a:lstStyle/>
          <a:p>
            <a:pPr eaLnBrk="1" hangingPunct="1">
              <a:lnSpc>
                <a:spcPct val="80000"/>
              </a:lnSpc>
              <a:buClr>
                <a:schemeClr val="tx1"/>
              </a:buClr>
              <a:buFont typeface="Wingdings" pitchFamily="2" charset="2"/>
              <a:buNone/>
            </a:pPr>
            <a:endParaRPr lang="es-ES" sz="2800" dirty="0" smtClean="0"/>
          </a:p>
          <a:p>
            <a:pPr eaLnBrk="1" hangingPunct="1">
              <a:lnSpc>
                <a:spcPct val="80000"/>
              </a:lnSpc>
              <a:buClr>
                <a:schemeClr val="tx1"/>
              </a:buClr>
              <a:buFont typeface="Wingdings" pitchFamily="2" charset="2"/>
              <a:buNone/>
            </a:pPr>
            <a:endParaRPr lang="es-ES" sz="2800" dirty="0" smtClean="0"/>
          </a:p>
          <a:p>
            <a:pPr eaLnBrk="1" hangingPunct="1">
              <a:lnSpc>
                <a:spcPct val="80000"/>
              </a:lnSpc>
              <a:buClr>
                <a:schemeClr val="tx1"/>
              </a:buClr>
              <a:buFont typeface="Wingdings" pitchFamily="2" charset="2"/>
              <a:buNone/>
            </a:pPr>
            <a:r>
              <a:rPr lang="es-ES" sz="2800" dirty="0" smtClean="0"/>
              <a:t>1) </a:t>
            </a:r>
            <a:r>
              <a:rPr lang="es-ES" sz="2800" dirty="0" err="1" smtClean="0"/>
              <a:t>Mae</a:t>
            </a:r>
            <a:r>
              <a:rPr lang="es-ES" sz="2800" dirty="0" smtClean="0"/>
              <a:t> </a:t>
            </a:r>
            <a:r>
              <a:rPr lang="es-ES" sz="2800" dirty="0" err="1" smtClean="0"/>
              <a:t>yn</a:t>
            </a:r>
            <a:r>
              <a:rPr lang="es-ES" sz="2800" dirty="0" smtClean="0"/>
              <a:t> </a:t>
            </a:r>
            <a:r>
              <a:rPr lang="es-ES" sz="2800" dirty="0" err="1" smtClean="0"/>
              <a:t>esmuythach</a:t>
            </a:r>
            <a:r>
              <a:rPr lang="es-ES" sz="2800" dirty="0" smtClean="0"/>
              <a:t> </a:t>
            </a:r>
            <a:r>
              <a:rPr lang="es-ES" sz="2800" dirty="0" err="1" smtClean="0"/>
              <a:t>arnom</a:t>
            </a:r>
            <a:r>
              <a:rPr lang="es-ES" sz="2800" dirty="0" smtClean="0"/>
              <a:t> o </a:t>
            </a:r>
            <a:r>
              <a:rPr lang="es-ES" sz="2800" dirty="0" err="1" smtClean="0"/>
              <a:t>beth</a:t>
            </a:r>
            <a:r>
              <a:rPr lang="es-ES" sz="2800" dirty="0" smtClean="0"/>
              <a:t>, </a:t>
            </a:r>
            <a:r>
              <a:rPr lang="es-ES" sz="2800" dirty="0" err="1" smtClean="0"/>
              <a:t>ag</a:t>
            </a:r>
            <a:r>
              <a:rPr lang="es-ES" sz="2800" dirty="0" smtClean="0"/>
              <a:t> </a:t>
            </a:r>
            <a:r>
              <a:rPr lang="es-ES" sz="2800" dirty="0" err="1" smtClean="0"/>
              <a:t>yn</a:t>
            </a:r>
            <a:r>
              <a:rPr lang="es-ES" sz="2800" dirty="0" smtClean="0"/>
              <a:t> </a:t>
            </a:r>
            <a:r>
              <a:rPr lang="es-ES" sz="2800" dirty="0" err="1" smtClean="0"/>
              <a:t>lai’r</a:t>
            </a:r>
            <a:r>
              <a:rPr lang="es-ES" sz="2800" dirty="0" smtClean="0"/>
              <a:t> </a:t>
            </a:r>
            <a:r>
              <a:rPr lang="es-ES" sz="2800" dirty="0" err="1" smtClean="0"/>
              <a:t>boethfa</a:t>
            </a:r>
            <a:r>
              <a:rPr lang="es-ES" sz="2800" dirty="0" smtClean="0"/>
              <a:t>, </a:t>
            </a:r>
            <a:r>
              <a:rPr lang="es-ES" sz="2800" dirty="0" err="1" smtClean="0"/>
              <a:t>er</a:t>
            </a:r>
            <a:r>
              <a:rPr lang="es-ES" sz="2800" dirty="0" smtClean="0"/>
              <a:t> pan </a:t>
            </a:r>
            <a:r>
              <a:rPr lang="es-ES" sz="2800" dirty="0" err="1" smtClean="0"/>
              <a:t>doethom</a:t>
            </a:r>
            <a:r>
              <a:rPr lang="es-ES" sz="2800" dirty="0" smtClean="0"/>
              <a:t> ir </a:t>
            </a:r>
            <a:r>
              <a:rPr lang="es-ES" sz="2800" dirty="0" err="1" smtClean="0"/>
              <a:t>uinlan</a:t>
            </a:r>
            <a:r>
              <a:rPr lang="es-ES" sz="2800" dirty="0" smtClean="0"/>
              <a:t> </a:t>
            </a:r>
            <a:r>
              <a:rPr lang="es-ES" sz="2800" dirty="0" err="1" smtClean="0"/>
              <a:t>hon</a:t>
            </a:r>
            <a:r>
              <a:rPr lang="es-ES" sz="2800" dirty="0" smtClean="0"/>
              <a:t>, </a:t>
            </a:r>
            <a:r>
              <a:rPr lang="es-ES" sz="2800" dirty="0" err="1" smtClean="0"/>
              <a:t>nog</a:t>
            </a:r>
            <a:r>
              <a:rPr lang="es-ES" sz="2800" dirty="0" smtClean="0"/>
              <a:t> </a:t>
            </a:r>
            <a:r>
              <a:rPr lang="es-ES" sz="2800" dirty="0" err="1" smtClean="0"/>
              <a:t>ydoed</a:t>
            </a:r>
            <a:r>
              <a:rPr lang="es-ES" sz="2800" dirty="0" smtClean="0"/>
              <a:t> </a:t>
            </a:r>
            <a:r>
              <a:rPr lang="es-ES" sz="2800" dirty="0" err="1" smtClean="0"/>
              <a:t>tra</a:t>
            </a:r>
            <a:r>
              <a:rPr lang="es-ES" sz="2800" dirty="0" smtClean="0"/>
              <a:t> </a:t>
            </a:r>
            <a:r>
              <a:rPr lang="es-ES" sz="2800" dirty="0" err="1" smtClean="0"/>
              <a:t>fuom</a:t>
            </a:r>
            <a:r>
              <a:rPr lang="es-ES" sz="2800" dirty="0" smtClean="0"/>
              <a:t> </a:t>
            </a:r>
            <a:r>
              <a:rPr lang="es-ES" sz="2800" dirty="0" err="1" smtClean="0"/>
              <a:t>yn</a:t>
            </a:r>
            <a:r>
              <a:rPr lang="es-ES" sz="2800" dirty="0" smtClean="0"/>
              <a:t> </a:t>
            </a:r>
            <a:r>
              <a:rPr lang="es-ES" sz="2800" dirty="0" err="1" smtClean="0"/>
              <a:t>ty</a:t>
            </a:r>
            <a:r>
              <a:rPr lang="es-ES" sz="2800" dirty="0" smtClean="0"/>
              <a:t> </a:t>
            </a:r>
            <a:r>
              <a:rPr lang="es-ES" sz="2800" dirty="0" err="1" smtClean="0"/>
              <a:t>gartref</a:t>
            </a:r>
            <a:r>
              <a:rPr lang="es-ES" sz="2800" dirty="0" smtClean="0"/>
              <a:t>. </a:t>
            </a:r>
            <a:r>
              <a:rPr lang="en-GB" sz="2800" dirty="0" err="1" smtClean="0"/>
              <a:t>Canys</a:t>
            </a:r>
            <a:r>
              <a:rPr lang="en-GB" sz="2800" dirty="0" smtClean="0"/>
              <a:t> </a:t>
            </a:r>
            <a:r>
              <a:rPr lang="en-GB" sz="2800" dirty="0" err="1" smtClean="0"/>
              <a:t>yno’r</a:t>
            </a:r>
            <a:r>
              <a:rPr lang="en-GB" sz="2800" dirty="0" smtClean="0"/>
              <a:t> </a:t>
            </a:r>
            <a:r>
              <a:rPr lang="en-GB" sz="2800" dirty="0" err="1" smtClean="0"/>
              <a:t>oed</a:t>
            </a:r>
            <a:r>
              <a:rPr lang="en-GB" sz="2800" dirty="0" smtClean="0"/>
              <a:t> </a:t>
            </a:r>
            <a:r>
              <a:rPr lang="en-GB" sz="2800" dirty="0" err="1" smtClean="0"/>
              <a:t>gures</a:t>
            </a:r>
            <a:r>
              <a:rPr lang="en-GB" sz="2800" dirty="0" smtClean="0"/>
              <a:t> </a:t>
            </a:r>
            <a:r>
              <a:rPr lang="en-GB" sz="2800" dirty="0" err="1" smtClean="0"/>
              <a:t>anospartus</a:t>
            </a:r>
            <a:r>
              <a:rPr lang="en-GB" sz="2800" dirty="0" smtClean="0"/>
              <a:t> </a:t>
            </a:r>
            <a:r>
              <a:rPr lang="en-GB" sz="2800" dirty="0" err="1" smtClean="0"/>
              <a:t>i’n</a:t>
            </a:r>
            <a:r>
              <a:rPr lang="en-GB" sz="2800" dirty="0" smtClean="0"/>
              <a:t> </a:t>
            </a:r>
            <a:r>
              <a:rPr lang="en-GB" sz="2800" dirty="0" err="1" smtClean="0"/>
              <a:t>poeni</a:t>
            </a:r>
            <a:r>
              <a:rPr lang="en-GB" sz="2800" dirty="0" smtClean="0"/>
              <a:t>, a </a:t>
            </a:r>
            <a:r>
              <a:rPr lang="en-GB" sz="2800" dirty="0" err="1" smtClean="0"/>
              <a:t>mylni</a:t>
            </a:r>
            <a:r>
              <a:rPr lang="en-GB" sz="2800" dirty="0" smtClean="0"/>
              <a:t> (o </a:t>
            </a:r>
            <a:r>
              <a:rPr lang="en-GB" sz="2800" dirty="0" err="1" smtClean="0"/>
              <a:t>eisiau</a:t>
            </a:r>
            <a:r>
              <a:rPr lang="en-GB" sz="2800" dirty="0" smtClean="0"/>
              <a:t> </a:t>
            </a:r>
            <a:r>
              <a:rPr lang="en-GB" sz="2800" dirty="0" err="1" smtClean="0"/>
              <a:t>auyr</a:t>
            </a:r>
            <a:r>
              <a:rPr lang="en-GB" sz="2800" dirty="0" smtClean="0"/>
              <a:t> a </a:t>
            </a:r>
            <a:r>
              <a:rPr lang="en-GB" sz="2800" dirty="0" err="1" smtClean="0"/>
              <a:t>guynt</a:t>
            </a:r>
            <a:r>
              <a:rPr lang="en-GB" sz="2800" dirty="0" smtClean="0"/>
              <a:t> </a:t>
            </a:r>
            <a:r>
              <a:rPr lang="en-GB" sz="2800" dirty="0" err="1" smtClean="0"/>
              <a:t>dygon</a:t>
            </a:r>
            <a:r>
              <a:rPr lang="en-GB" sz="2800" dirty="0" smtClean="0"/>
              <a:t> </a:t>
            </a:r>
            <a:r>
              <a:rPr lang="en-GB" sz="2800" dirty="0" err="1" smtClean="0"/>
              <a:t>i</a:t>
            </a:r>
            <a:r>
              <a:rPr lang="en-GB" sz="2800" dirty="0" smtClean="0"/>
              <a:t> </a:t>
            </a:r>
            <a:r>
              <a:rPr lang="en-GB" sz="2800" dirty="0" err="1" smtClean="0"/>
              <a:t>fygu</a:t>
            </a:r>
            <a:r>
              <a:rPr lang="en-GB" sz="2800" dirty="0" smtClean="0"/>
              <a:t> </a:t>
            </a:r>
            <a:r>
              <a:rPr lang="en-GB" sz="2800" dirty="0" err="1" smtClean="0"/>
              <a:t>dynnion</a:t>
            </a:r>
            <a:r>
              <a:rPr lang="en-GB" sz="2800" dirty="0" smtClean="0"/>
              <a:t> (...)</a:t>
            </a:r>
          </a:p>
          <a:p>
            <a:pPr eaLnBrk="1" hangingPunct="1">
              <a:lnSpc>
                <a:spcPct val="80000"/>
              </a:lnSpc>
              <a:buClr>
                <a:schemeClr val="tx1"/>
              </a:buClr>
              <a:buFont typeface="Wingdings" pitchFamily="2" charset="2"/>
              <a:buNone/>
            </a:pPr>
            <a:r>
              <a:rPr lang="en-GB" sz="2800" dirty="0" smtClean="0"/>
              <a:t>(</a:t>
            </a:r>
            <a:r>
              <a:rPr lang="en-GB" sz="2800" dirty="0" err="1" smtClean="0"/>
              <a:t>Gruffydd</a:t>
            </a:r>
            <a:r>
              <a:rPr lang="en-GB" sz="2800" dirty="0" smtClean="0"/>
              <a:t> Robert, </a:t>
            </a:r>
            <a:r>
              <a:rPr lang="en-GB" sz="2800" dirty="0" err="1" smtClean="0"/>
              <a:t>citado</a:t>
            </a:r>
            <a:r>
              <a:rPr lang="en-GB" sz="2800" dirty="0" smtClean="0"/>
              <a:t> en Speak Up, </a:t>
            </a:r>
            <a:r>
              <a:rPr lang="en-GB" sz="2800" dirty="0" err="1" smtClean="0"/>
              <a:t>año</a:t>
            </a:r>
            <a:r>
              <a:rPr lang="en-GB" sz="2800" dirty="0" smtClean="0"/>
              <a:t> VIII, nº 94)</a:t>
            </a:r>
            <a:endParaRPr lang="es-ES" sz="2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1"/>
                </a:solidFill>
                <a:latin typeface="Arial Rounded MT Bold" pitchFamily="34" charset="0"/>
              </a:rPr>
              <a:t/>
            </a:r>
            <a:br>
              <a:rPr lang="es-ES" sz="4400" dirty="0" smtClean="0">
                <a:solidFill>
                  <a:schemeClr val="tx1"/>
                </a:solidFill>
                <a:latin typeface="Arial Rounded MT Bold" pitchFamily="34" charset="0"/>
              </a:rPr>
            </a:br>
            <a:r>
              <a:rPr lang="es-ES" sz="4400" dirty="0" smtClean="0">
                <a:solidFill>
                  <a:srgbClr val="0070C0"/>
                </a:solidFill>
                <a:latin typeface="Rambla" charset="0"/>
              </a:rPr>
              <a:t>¿Qué hace que un texto sea difícil?</a:t>
            </a:r>
            <a:r>
              <a:rPr lang="en-US" dirty="0" smtClean="0">
                <a:solidFill>
                  <a:schemeClr val="tx1"/>
                </a:solidFill>
              </a:rPr>
              <a:t/>
            </a:r>
            <a:br>
              <a:rPr lang="en-US" dirty="0" smtClean="0">
                <a:solidFill>
                  <a:schemeClr val="tx1"/>
                </a:solidFill>
              </a:rPr>
            </a:br>
            <a:endParaRPr lang="en-US" dirty="0"/>
          </a:p>
        </p:txBody>
      </p:sp>
      <p:sp>
        <p:nvSpPr>
          <p:cNvPr id="5" name="4 Marcador de texto"/>
          <p:cNvSpPr>
            <a:spLocks noGrp="1"/>
          </p:cNvSpPr>
          <p:nvPr>
            <p:ph type="body" idx="1"/>
          </p:nvPr>
        </p:nvSpPr>
        <p:spPr>
          <a:xfrm>
            <a:off x="228600" y="1581150"/>
            <a:ext cx="8520600" cy="3334800"/>
          </a:xfrm>
        </p:spPr>
        <p:txBody>
          <a:bodyPr/>
          <a:lstStyle/>
          <a:p>
            <a:pPr eaLnBrk="1" hangingPunct="1">
              <a:lnSpc>
                <a:spcPct val="80000"/>
              </a:lnSpc>
              <a:buClr>
                <a:schemeClr val="tx1"/>
              </a:buClr>
              <a:buFont typeface="Wingdings" pitchFamily="2" charset="2"/>
              <a:buNone/>
            </a:pPr>
            <a:endParaRPr lang="es-ES" sz="2800" dirty="0" smtClean="0"/>
          </a:p>
          <a:p>
            <a:pPr>
              <a:lnSpc>
                <a:spcPct val="80000"/>
              </a:lnSpc>
              <a:buClr>
                <a:schemeClr val="tx1"/>
              </a:buClr>
              <a:buNone/>
            </a:pPr>
            <a:r>
              <a:rPr lang="es-ES" sz="2800" dirty="0" smtClean="0"/>
              <a:t>2) Como el ejemplo anterior ha demostrado, la ejecución de una instrucción consiste en una serie de ciclos de máquina, cuya naturaleza y secuencia es determinada por el </a:t>
            </a:r>
            <a:r>
              <a:rPr lang="es-ES" sz="2800" dirty="0" err="1" smtClean="0"/>
              <a:t>opcode</a:t>
            </a:r>
            <a:r>
              <a:rPr lang="es-ES" sz="2800" dirty="0" smtClean="0"/>
              <a:t> alcanzado en el ciclo de máquina M1. Mientras un ciclo de instrucción consista en no más de cinco ciclos de máquina, cada ciclo de máquina será uno de los siete tipos listados en la figura 2.2. (Manual del procesador 8085).</a:t>
            </a:r>
            <a:endParaRPr lang="es-ES" sz="2800" b="1" dirty="0" smtClean="0"/>
          </a:p>
          <a:p>
            <a:pPr eaLnBrk="1" hangingPunct="1">
              <a:lnSpc>
                <a:spcPct val="80000"/>
              </a:lnSpc>
              <a:buClr>
                <a:schemeClr val="tx1"/>
              </a:buClr>
              <a:buFont typeface="Wingdings" pitchFamily="2" charset="2"/>
              <a:buNone/>
            </a:pPr>
            <a:endParaRPr lang="es-ES"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1"/>
                </a:solidFill>
                <a:latin typeface="Arial Rounded MT Bold" pitchFamily="34" charset="0"/>
              </a:rPr>
              <a:t/>
            </a:r>
            <a:br>
              <a:rPr lang="es-ES" sz="4400" dirty="0" smtClean="0">
                <a:solidFill>
                  <a:schemeClr val="tx1"/>
                </a:solidFill>
                <a:latin typeface="Arial Rounded MT Bold" pitchFamily="34" charset="0"/>
              </a:rPr>
            </a:br>
            <a:r>
              <a:rPr lang="es-ES" sz="4400" dirty="0" smtClean="0">
                <a:solidFill>
                  <a:srgbClr val="0070C0"/>
                </a:solidFill>
                <a:latin typeface="Rambla" charset="0"/>
              </a:rPr>
              <a:t>¿Qué hace que un texto sea difícil?</a:t>
            </a:r>
            <a:r>
              <a:rPr lang="en-US" dirty="0" smtClean="0">
                <a:solidFill>
                  <a:schemeClr val="tx1"/>
                </a:solidFill>
              </a:rPr>
              <a:t/>
            </a:r>
            <a:br>
              <a:rPr lang="en-US" dirty="0" smtClean="0">
                <a:solidFill>
                  <a:schemeClr val="tx1"/>
                </a:solidFill>
              </a:rPr>
            </a:br>
            <a:endParaRPr lang="en-US" dirty="0"/>
          </a:p>
        </p:txBody>
      </p:sp>
      <p:sp>
        <p:nvSpPr>
          <p:cNvPr id="5" name="4 Marcador de texto"/>
          <p:cNvSpPr>
            <a:spLocks noGrp="1"/>
          </p:cNvSpPr>
          <p:nvPr>
            <p:ph type="body" idx="1"/>
          </p:nvPr>
        </p:nvSpPr>
        <p:spPr>
          <a:xfrm>
            <a:off x="228600" y="1581150"/>
            <a:ext cx="8520600" cy="3334800"/>
          </a:xfrm>
        </p:spPr>
        <p:txBody>
          <a:bodyPr/>
          <a:lstStyle/>
          <a:p>
            <a:pPr>
              <a:buClr>
                <a:schemeClr val="tx1"/>
              </a:buClr>
              <a:buNone/>
              <a:defRPr/>
            </a:pPr>
            <a:r>
              <a:rPr lang="es-ES" sz="2800" dirty="0" smtClean="0"/>
              <a:t>3)</a:t>
            </a:r>
            <a:r>
              <a:rPr lang="es-ES" sz="2800" b="1" dirty="0" err="1" smtClean="0"/>
              <a:t>Imipenem</a:t>
            </a:r>
            <a:r>
              <a:rPr lang="es-ES" sz="2800" dirty="0" smtClean="0"/>
              <a:t> y </a:t>
            </a:r>
            <a:r>
              <a:rPr lang="es-ES" sz="2800" b="1" dirty="0" err="1" smtClean="0"/>
              <a:t>aztreonam</a:t>
            </a:r>
            <a:r>
              <a:rPr lang="es-ES" sz="2800" dirty="0" smtClean="0"/>
              <a:t> son los prototipos de nuevos grupos antibióticos beta-</a:t>
            </a:r>
            <a:r>
              <a:rPr lang="es-ES" sz="2800" dirty="0" err="1" smtClean="0"/>
              <a:t>lactámicos</a:t>
            </a:r>
            <a:r>
              <a:rPr lang="es-ES" sz="2800" dirty="0" smtClean="0"/>
              <a:t>. El </a:t>
            </a:r>
            <a:r>
              <a:rPr lang="es-ES" sz="2800" b="1" dirty="0" smtClean="0"/>
              <a:t>ácido </a:t>
            </a:r>
            <a:r>
              <a:rPr lang="es-ES" sz="2800" b="1" dirty="0" err="1" smtClean="0"/>
              <a:t>clavulánico</a:t>
            </a:r>
            <a:r>
              <a:rPr lang="es-ES" sz="2800" dirty="0" smtClean="0"/>
              <a:t> o el </a:t>
            </a:r>
            <a:r>
              <a:rPr lang="es-ES" sz="2800" b="1" dirty="0" err="1" smtClean="0"/>
              <a:t>sulbactam</a:t>
            </a:r>
            <a:r>
              <a:rPr lang="es-ES" sz="2800" dirty="0" smtClean="0"/>
              <a:t> tienen muy poca actividad, pero inhiben la beta-</a:t>
            </a:r>
            <a:r>
              <a:rPr lang="es-ES" sz="2800" dirty="0" err="1" smtClean="0"/>
              <a:t>lactamasa</a:t>
            </a:r>
            <a:r>
              <a:rPr lang="es-ES" sz="2800" dirty="0" smtClean="0"/>
              <a:t> que producen muchas bacterias, por lo que se asocian con otras penicilinas para aumentar su actividad.</a:t>
            </a:r>
          </a:p>
          <a:p>
            <a:pPr>
              <a:buClr>
                <a:schemeClr val="tx1"/>
              </a:buClr>
              <a:buNone/>
              <a:defRPr/>
            </a:pPr>
            <a:r>
              <a:rPr lang="es-ES" sz="2800" dirty="0" smtClean="0"/>
              <a:t>(</a:t>
            </a:r>
            <a:r>
              <a:rPr lang="es-ES" sz="1600" dirty="0" smtClean="0"/>
              <a:t>Tomado de </a:t>
            </a:r>
            <a:r>
              <a:rPr lang="es-ES" sz="1600" dirty="0" smtClean="0">
                <a:hlinkClick r:id="rId2"/>
              </a:rPr>
              <a:t>www.pulsomed.com</a:t>
            </a:r>
            <a:r>
              <a:rPr lang="es-ES" sz="1600" dirty="0" smtClean="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1"/>
                </a:solidFill>
                <a:latin typeface="Arial Rounded MT Bold" pitchFamily="34" charset="0"/>
              </a:rPr>
              <a:t/>
            </a:r>
            <a:br>
              <a:rPr lang="es-ES" sz="4400" dirty="0" smtClean="0">
                <a:solidFill>
                  <a:schemeClr val="tx1"/>
                </a:solidFill>
                <a:latin typeface="Arial Rounded MT Bold" pitchFamily="34" charset="0"/>
              </a:rPr>
            </a:br>
            <a:r>
              <a:rPr lang="es-ES" sz="4400" dirty="0" smtClean="0">
                <a:solidFill>
                  <a:srgbClr val="0070C0"/>
                </a:solidFill>
                <a:latin typeface="Rambla" charset="0"/>
              </a:rPr>
              <a:t>¿Qué hace que un texto sea difícil?</a:t>
            </a:r>
            <a:r>
              <a:rPr lang="en-US" dirty="0" smtClean="0">
                <a:solidFill>
                  <a:schemeClr val="tx1"/>
                </a:solidFill>
              </a:rPr>
              <a:t/>
            </a:r>
            <a:br>
              <a:rPr lang="en-US" dirty="0" smtClean="0">
                <a:solidFill>
                  <a:schemeClr val="tx1"/>
                </a:solidFill>
              </a:rPr>
            </a:br>
            <a:endParaRPr lang="en-US" dirty="0"/>
          </a:p>
        </p:txBody>
      </p:sp>
      <p:sp>
        <p:nvSpPr>
          <p:cNvPr id="5" name="4 Marcador de texto"/>
          <p:cNvSpPr>
            <a:spLocks noGrp="1"/>
          </p:cNvSpPr>
          <p:nvPr>
            <p:ph type="body" idx="1"/>
          </p:nvPr>
        </p:nvSpPr>
        <p:spPr>
          <a:xfrm>
            <a:off x="228600" y="1581150"/>
            <a:ext cx="8520600" cy="3334800"/>
          </a:xfrm>
        </p:spPr>
        <p:txBody>
          <a:bodyPr/>
          <a:lstStyle/>
          <a:p>
            <a:r>
              <a:rPr lang="es-ES" sz="2400" dirty="0" smtClean="0">
                <a:cs typeface="Calibri" pitchFamily="34" charset="0"/>
              </a:rPr>
              <a:t>El código.</a:t>
            </a:r>
          </a:p>
          <a:p>
            <a:r>
              <a:rPr lang="es-ES" sz="2400" dirty="0" smtClean="0">
                <a:cs typeface="Calibri" pitchFamily="34" charset="0"/>
              </a:rPr>
              <a:t>El conocimiento previo de la materia con que el lector se aproxima al texto.</a:t>
            </a:r>
          </a:p>
          <a:p>
            <a:r>
              <a:rPr lang="es-ES" sz="2400" dirty="0" smtClean="0">
                <a:cs typeface="Calibri" pitchFamily="34" charset="0"/>
              </a:rPr>
              <a:t>La complejidad de los conceptos expresados pueden traer dificultad.</a:t>
            </a:r>
          </a:p>
          <a:p>
            <a:r>
              <a:rPr lang="es-ES" sz="2400" dirty="0" smtClean="0">
                <a:cs typeface="Calibri" pitchFamily="34" charset="0"/>
              </a:rPr>
              <a:t>El tipo de vocabulario.</a:t>
            </a:r>
          </a:p>
          <a:p>
            <a:pPr>
              <a:buClr>
                <a:schemeClr val="tx1"/>
              </a:buClr>
              <a:buNone/>
              <a:defRPr/>
            </a:pPr>
            <a:endParaRPr lang="es-ES" sz="1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1"/>
                </a:solidFill>
                <a:latin typeface="Arial Rounded MT Bold" pitchFamily="34" charset="0"/>
              </a:rPr>
              <a:t/>
            </a:r>
            <a:br>
              <a:rPr lang="es-ES" sz="4400" dirty="0" smtClean="0">
                <a:solidFill>
                  <a:schemeClr val="tx1"/>
                </a:solidFill>
                <a:latin typeface="Arial Rounded MT Bold" pitchFamily="34" charset="0"/>
              </a:rPr>
            </a:br>
            <a:r>
              <a:rPr lang="es-ES" sz="4400" dirty="0" smtClean="0">
                <a:solidFill>
                  <a:srgbClr val="0070C0"/>
                </a:solidFill>
                <a:latin typeface="Rambla" charset="0"/>
              </a:rPr>
              <a:t>Comunicación exitosa</a:t>
            </a:r>
            <a:r>
              <a:rPr lang="en-US" dirty="0" smtClean="0">
                <a:solidFill>
                  <a:schemeClr val="tx1"/>
                </a:solidFill>
              </a:rPr>
              <a:t/>
            </a:r>
            <a:br>
              <a:rPr lang="en-US" dirty="0" smtClean="0">
                <a:solidFill>
                  <a:schemeClr val="tx1"/>
                </a:solidFill>
              </a:rPr>
            </a:br>
            <a:endParaRPr lang="en-US" dirty="0"/>
          </a:p>
        </p:txBody>
      </p:sp>
      <p:pic>
        <p:nvPicPr>
          <p:cNvPr id="4" name="Picture 5"/>
          <p:cNvPicPr>
            <a:picLocks noChangeAspect="1" noChangeArrowheads="1"/>
          </p:cNvPicPr>
          <p:nvPr/>
        </p:nvPicPr>
        <p:blipFill>
          <a:blip r:embed="rId2"/>
          <a:srcRect/>
          <a:stretch>
            <a:fillRect/>
          </a:stretch>
        </p:blipFill>
        <p:spPr bwMode="auto">
          <a:xfrm>
            <a:off x="228600" y="1733550"/>
            <a:ext cx="8475663" cy="2228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2">
                    <a:satMod val="130000"/>
                  </a:schemeClr>
                </a:solidFill>
                <a:latin typeface="Arial Rounded MT Bold" pitchFamily="34" charset="0"/>
              </a:rPr>
              <a:t> </a:t>
            </a:r>
            <a:r>
              <a:rPr lang="es-ES" sz="4400" dirty="0" smtClean="0">
                <a:solidFill>
                  <a:srgbClr val="0070C0"/>
                </a:solidFill>
                <a:latin typeface="Rambla" charset="0"/>
              </a:rPr>
              <a:t>¿Qué es una Estrategia? </a:t>
            </a:r>
            <a:endParaRPr lang="en-US" dirty="0">
              <a:solidFill>
                <a:srgbClr val="0070C0"/>
              </a:solidFill>
              <a:latin typeface="Rambla" charset="0"/>
            </a:endParaRPr>
          </a:p>
        </p:txBody>
      </p:sp>
      <p:sp>
        <p:nvSpPr>
          <p:cNvPr id="5" name="4 CuadroTexto"/>
          <p:cNvSpPr txBox="1"/>
          <p:nvPr/>
        </p:nvSpPr>
        <p:spPr>
          <a:xfrm>
            <a:off x="762000" y="1809750"/>
            <a:ext cx="6400800" cy="1938992"/>
          </a:xfrm>
          <a:prstGeom prst="rect">
            <a:avLst/>
          </a:prstGeom>
          <a:noFill/>
        </p:spPr>
        <p:txBody>
          <a:bodyPr wrap="square" rtlCol="0">
            <a:spAutoFit/>
          </a:bodyPr>
          <a:lstStyle/>
          <a:p>
            <a:pPr algn="just"/>
            <a:r>
              <a:rPr lang="es-ES" sz="2400" dirty="0" smtClean="0">
                <a:latin typeface="Rambla" charset="0"/>
              </a:rPr>
              <a:t>Una estrategia lectora</a:t>
            </a:r>
            <a:r>
              <a:rPr lang="es-ES" sz="2400" b="1" dirty="0" smtClean="0">
                <a:latin typeface="Rambla" charset="0"/>
              </a:rPr>
              <a:t> </a:t>
            </a:r>
            <a:r>
              <a:rPr lang="es-ES" sz="2400" dirty="0" smtClean="0">
                <a:latin typeface="Rambla" charset="0"/>
              </a:rPr>
              <a:t>se define aquí</a:t>
            </a:r>
            <a:r>
              <a:rPr lang="es-ES" sz="2400" b="1" dirty="0" smtClean="0">
                <a:latin typeface="Rambla" charset="0"/>
              </a:rPr>
              <a:t> </a:t>
            </a:r>
            <a:r>
              <a:rPr lang="es-ES" sz="2400" dirty="0" smtClean="0">
                <a:latin typeface="Rambla" charset="0"/>
              </a:rPr>
              <a:t>como un comportamiento flexible que ayuda a buscar y extraer información en forma rápida y eficiente y que permite recuperar conocimientos previos  e integrarlos a los ya existentes</a:t>
            </a:r>
            <a:endParaRPr lang="en-US" sz="2400" dirty="0">
              <a:latin typeface="Rambla"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2">
                    <a:satMod val="130000"/>
                  </a:schemeClr>
                </a:solidFill>
                <a:latin typeface="Arial Rounded MT Bold" pitchFamily="34" charset="0"/>
              </a:rPr>
              <a:t> </a:t>
            </a:r>
            <a:r>
              <a:rPr lang="es-ES" sz="3600" dirty="0" smtClean="0">
                <a:solidFill>
                  <a:srgbClr val="0070C0"/>
                </a:solidFill>
                <a:latin typeface="Rambla" charset="0"/>
              </a:rPr>
              <a:t>Enfoques utilizados a la hora de leer</a:t>
            </a:r>
            <a:endParaRPr lang="en-US" sz="3600" dirty="0">
              <a:solidFill>
                <a:srgbClr val="0070C0"/>
              </a:solidFill>
              <a:latin typeface="Rambla" charset="0"/>
            </a:endParaRPr>
          </a:p>
        </p:txBody>
      </p:sp>
      <p:sp>
        <p:nvSpPr>
          <p:cNvPr id="5" name="4 CuadroTexto"/>
          <p:cNvSpPr txBox="1"/>
          <p:nvPr/>
        </p:nvSpPr>
        <p:spPr>
          <a:xfrm>
            <a:off x="762000" y="1352550"/>
            <a:ext cx="6400800" cy="3170099"/>
          </a:xfrm>
          <a:prstGeom prst="rect">
            <a:avLst/>
          </a:prstGeom>
          <a:noFill/>
        </p:spPr>
        <p:txBody>
          <a:bodyPr wrap="square" rtlCol="0">
            <a:spAutoFit/>
          </a:bodyPr>
          <a:lstStyle/>
          <a:p>
            <a:pPr algn="just"/>
            <a:r>
              <a:rPr lang="es-ES" sz="2000" dirty="0" smtClean="0">
                <a:latin typeface="Rambla" charset="0"/>
              </a:rPr>
              <a:t>Desde los principios de la Psicolingüística, al abordar un texto, se involucran dos modos de procesamiento, uno llamado </a:t>
            </a:r>
            <a:r>
              <a:rPr lang="es-ES" sz="2000" i="1" dirty="0" smtClean="0">
                <a:latin typeface="Rambla" charset="0"/>
              </a:rPr>
              <a:t>descendente (top-</a:t>
            </a:r>
            <a:r>
              <a:rPr lang="es-ES" sz="2000" i="1" dirty="0" err="1" smtClean="0">
                <a:latin typeface="Rambla" charset="0"/>
              </a:rPr>
              <a:t>down</a:t>
            </a:r>
            <a:r>
              <a:rPr lang="es-ES" sz="2000" i="1" dirty="0" smtClean="0">
                <a:latin typeface="Rambla" charset="0"/>
              </a:rPr>
              <a:t>)</a:t>
            </a:r>
            <a:r>
              <a:rPr lang="es-ES" sz="2000" dirty="0" smtClean="0">
                <a:latin typeface="Rambla" charset="0"/>
              </a:rPr>
              <a:t> y otro</a:t>
            </a:r>
            <a:r>
              <a:rPr lang="es-ES" sz="2000" b="1" dirty="0" smtClean="0">
                <a:latin typeface="Rambla" charset="0"/>
              </a:rPr>
              <a:t> </a:t>
            </a:r>
            <a:r>
              <a:rPr lang="es-ES" sz="2000" i="1" dirty="0" smtClean="0">
                <a:latin typeface="Rambla" charset="0"/>
              </a:rPr>
              <a:t>ascendente (</a:t>
            </a:r>
            <a:r>
              <a:rPr lang="es-ES" sz="2000" i="1" dirty="0" err="1" smtClean="0">
                <a:latin typeface="Rambla" charset="0"/>
              </a:rPr>
              <a:t>bottom</a:t>
            </a:r>
            <a:r>
              <a:rPr lang="es-ES" sz="2000" i="1" dirty="0" smtClean="0">
                <a:latin typeface="Rambla" charset="0"/>
              </a:rPr>
              <a:t>-up)</a:t>
            </a:r>
            <a:r>
              <a:rPr lang="es-ES" sz="2000" dirty="0" smtClean="0">
                <a:latin typeface="Rambla" charset="0"/>
              </a:rPr>
              <a:t> a veces predomina uno, a veces el otro, de acuerdo con el dominio de la lengua extranjera y el conocimiento de la temática del texto. Sin embargo, una eficiente comprensión del sentido del texto sólo se logra si se combinan y complementan determinadas </a:t>
            </a:r>
            <a:r>
              <a:rPr lang="es-ES" sz="2000" i="1" dirty="0" smtClean="0">
                <a:latin typeface="Rambla" charset="0"/>
              </a:rPr>
              <a:t>habilidades generales o estrategias lectoras</a:t>
            </a:r>
            <a:r>
              <a:rPr lang="es-ES" sz="2000" dirty="0" smtClean="0">
                <a:latin typeface="Rambla" charset="0"/>
              </a:rPr>
              <a:t> provenientes de ambos enfoques</a:t>
            </a:r>
            <a:endParaRPr lang="en-US" sz="2000" dirty="0">
              <a:latin typeface="Rambla"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2">
                    <a:satMod val="130000"/>
                  </a:schemeClr>
                </a:solidFill>
                <a:latin typeface="Arial Rounded MT Bold" pitchFamily="34" charset="0"/>
              </a:rPr>
              <a:t> </a:t>
            </a:r>
            <a:endParaRPr lang="en-US" dirty="0">
              <a:solidFill>
                <a:srgbClr val="0070C0"/>
              </a:solidFill>
              <a:latin typeface="Rambla" charset="0"/>
            </a:endParaRPr>
          </a:p>
        </p:txBody>
      </p:sp>
      <p:sp>
        <p:nvSpPr>
          <p:cNvPr id="5" name="4 CuadroTexto"/>
          <p:cNvSpPr txBox="1"/>
          <p:nvPr/>
        </p:nvSpPr>
        <p:spPr>
          <a:xfrm>
            <a:off x="914400" y="2114550"/>
            <a:ext cx="7315200" cy="2246769"/>
          </a:xfrm>
          <a:prstGeom prst="rect">
            <a:avLst/>
          </a:prstGeom>
          <a:noFill/>
        </p:spPr>
        <p:txBody>
          <a:bodyPr wrap="square" rtlCol="0">
            <a:spAutoFit/>
          </a:bodyPr>
          <a:lstStyle/>
          <a:p>
            <a:pPr algn="just"/>
            <a:r>
              <a:rPr lang="es-ES" sz="1800" dirty="0" smtClean="0">
                <a:latin typeface="Rambla" charset="0"/>
              </a:rPr>
              <a:t>El primero, enfoque descendente, pone énfasis en la predicción del probable significado y recurre a los esquemas previos; se aplica, por ejemplo, al hacer inferencias para descubrir el propósito general del texto. Una perspectiva general o global, permite al lector considerar el texto como un todo y relacionar la información nueva con su conocimiento previo, con su bagaje </a:t>
            </a:r>
            <a:r>
              <a:rPr lang="es-ES" sz="1800" dirty="0" err="1" smtClean="0">
                <a:latin typeface="Rambla" charset="0"/>
              </a:rPr>
              <a:t>experiencial</a:t>
            </a:r>
            <a:r>
              <a:rPr lang="es-ES" sz="1800" dirty="0" smtClean="0">
                <a:latin typeface="Rambla" charset="0"/>
              </a:rPr>
              <a:t> y emplear su sentido común para resolver dificultades y avanzar en un aprendizaje significativo. </a:t>
            </a:r>
          </a:p>
          <a:p>
            <a:endParaRPr lang="en-US" dirty="0"/>
          </a:p>
        </p:txBody>
      </p:sp>
      <p:pic>
        <p:nvPicPr>
          <p:cNvPr id="4" name="Picture 1"/>
          <p:cNvPicPr>
            <a:picLocks noChangeAspect="1" noChangeArrowheads="1"/>
          </p:cNvPicPr>
          <p:nvPr/>
        </p:nvPicPr>
        <p:blipFill>
          <a:blip r:embed="rId2"/>
          <a:srcRect/>
          <a:stretch>
            <a:fillRect/>
          </a:stretch>
        </p:blipFill>
        <p:spPr bwMode="auto">
          <a:xfrm>
            <a:off x="0" y="0"/>
            <a:ext cx="9144000" cy="2130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smtClean="0">
                <a:solidFill>
                  <a:schemeClr val="tx2">
                    <a:satMod val="130000"/>
                  </a:schemeClr>
                </a:solidFill>
                <a:latin typeface="Arial Rounded MT Bold" pitchFamily="34" charset="0"/>
              </a:rPr>
              <a:t> </a:t>
            </a:r>
            <a:endParaRPr lang="en-US" dirty="0">
              <a:solidFill>
                <a:srgbClr val="0070C0"/>
              </a:solidFill>
              <a:latin typeface="Rambla" charset="0"/>
            </a:endParaRPr>
          </a:p>
        </p:txBody>
      </p:sp>
      <p:sp>
        <p:nvSpPr>
          <p:cNvPr id="5" name="4 CuadroTexto"/>
          <p:cNvSpPr txBox="1"/>
          <p:nvPr/>
        </p:nvSpPr>
        <p:spPr>
          <a:xfrm>
            <a:off x="533400" y="1962150"/>
            <a:ext cx="6400800" cy="1384995"/>
          </a:xfrm>
          <a:prstGeom prst="rect">
            <a:avLst/>
          </a:prstGeom>
          <a:noFill/>
        </p:spPr>
        <p:txBody>
          <a:bodyPr wrap="square" rtlCol="0">
            <a:spAutoFit/>
          </a:bodyPr>
          <a:lstStyle/>
          <a:p>
            <a:pPr algn="just">
              <a:buFont typeface="Arial" pitchFamily="34" charset="0"/>
              <a:buChar char="•"/>
              <a:defRPr/>
            </a:pPr>
            <a:r>
              <a:rPr lang="es-ES" dirty="0" smtClean="0">
                <a:latin typeface="Arial Rounded MT Bold" pitchFamily="34" charset="0"/>
                <a:cs typeface="Calibri" pitchFamily="34" charset="0"/>
              </a:rPr>
              <a:t>Este enfoque enfatiza que la decodificación y el significado se construye a partir de las marcas sobre la página: reconocimiento de letras, palabras, frases y orden entre las distintas partes de la oración. Es el tipo de procesamiento que aplican  naturalmente quienes saben poco o nada de la segunda lengua</a:t>
            </a:r>
            <a:r>
              <a:rPr lang="es-ES" dirty="0" smtClean="0">
                <a:latin typeface="Arial Rounded MT Bold" pitchFamily="34" charset="0"/>
              </a:rPr>
              <a:t>. </a:t>
            </a:r>
          </a:p>
          <a:p>
            <a:endParaRPr lang="en-US" dirty="0"/>
          </a:p>
        </p:txBody>
      </p:sp>
      <p:pic>
        <p:nvPicPr>
          <p:cNvPr id="6" name="Picture 2"/>
          <p:cNvPicPr>
            <a:picLocks noChangeAspect="1" noChangeArrowheads="1"/>
          </p:cNvPicPr>
          <p:nvPr/>
        </p:nvPicPr>
        <p:blipFill>
          <a:blip r:embed="rId2"/>
          <a:srcRect/>
          <a:stretch>
            <a:fillRect/>
          </a:stretch>
        </p:blipFill>
        <p:spPr bwMode="auto">
          <a:xfrm>
            <a:off x="0" y="0"/>
            <a:ext cx="6553200" cy="1836738"/>
          </a:xfrm>
          <a:prstGeom prst="rect">
            <a:avLst/>
          </a:prstGeom>
          <a:noFill/>
          <a:ln w="9525">
            <a:noFill/>
            <a:miter lim="800000"/>
            <a:headEnd/>
            <a:tailEnd/>
          </a:ln>
        </p:spPr>
      </p:pic>
      <p:sp>
        <p:nvSpPr>
          <p:cNvPr id="7" name="Rectangle 2">
            <a:extLst>
              <a:ext uri="{FF2B5EF4-FFF2-40B4-BE49-F238E27FC236}"/>
            </a:extLst>
          </p:cNvPr>
          <p:cNvSpPr txBox="1">
            <a:spLocks noChangeArrowheads="1"/>
          </p:cNvSpPr>
          <p:nvPr/>
        </p:nvSpPr>
        <p:spPr>
          <a:xfrm>
            <a:off x="4114800" y="4354513"/>
            <a:ext cx="4419600" cy="788987"/>
          </a:xfrm>
          <a:prstGeom prst="rect">
            <a:avLst/>
          </a:prstGeom>
          <a:solidFill>
            <a:schemeClr val="bg1"/>
          </a:solidFill>
          <a:ln>
            <a:noFill/>
          </a:ln>
        </p:spPr>
        <p:txBody>
          <a:bodyPr spcFirstLastPara="1" wrap="square" lIns="91425" tIns="91425" rIns="91425" bIns="91425" rtlCol="0" anchor="ctr" anchorCtr="0">
            <a:normAutofit fontScale="82500" lnSpcReduction="10000"/>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4100" b="1" i="0" u="none" strike="noStrike" kern="0" cap="none" spc="0" normalizeH="0" baseline="0" noProof="0" dirty="0" smtClean="0">
                <a:ln>
                  <a:noFill/>
                </a:ln>
                <a:solidFill>
                  <a:srgbClr val="0070C0"/>
                </a:solidFill>
                <a:effectLst/>
                <a:uLnTx/>
                <a:uFillTx/>
                <a:latin typeface="Comic Sans MS" pitchFamily="66" charset="0"/>
                <a:ea typeface="Rambla"/>
                <a:cs typeface="Rambla"/>
                <a:sym typeface="Rambla"/>
              </a:rPr>
              <a:t>Enfoque Ascendente</a:t>
            </a:r>
            <a:endParaRPr kumimoji="0" lang="es-ES" sz="4100" b="1" i="0" u="none" strike="noStrike" kern="0" cap="none" spc="0" normalizeH="0" baseline="0" noProof="0" dirty="0">
              <a:ln>
                <a:noFill/>
              </a:ln>
              <a:solidFill>
                <a:srgbClr val="0070C0"/>
              </a:solidFill>
              <a:effectLst/>
              <a:uLnTx/>
              <a:uFillTx/>
              <a:latin typeface="Comic Sans MS" pitchFamily="66" charset="0"/>
              <a:ea typeface="Rambla"/>
              <a:cs typeface="Rambla"/>
              <a:sym typeface="Ramb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c9801a8835_2_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a:t>¡Comencemos!</a:t>
            </a:r>
            <a:endParaRPr/>
          </a:p>
        </p:txBody>
      </p:sp>
      <p:sp>
        <p:nvSpPr>
          <p:cNvPr id="108" name="Google Shape;108;gc9801a8835_2_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6000"/>
              <a:t>¿Qué es LEER?</a:t>
            </a:r>
            <a:endParaRPr sz="6000"/>
          </a:p>
          <a:p>
            <a:pPr marL="0" lvl="0" indent="0" algn="ctr" rtl="0">
              <a:spcBef>
                <a:spcPts val="0"/>
              </a:spcBef>
              <a:spcAft>
                <a:spcPts val="0"/>
              </a:spcAft>
              <a:buNone/>
            </a:pPr>
            <a:r>
              <a:rPr lang="es-MX" sz="4000"/>
              <a:t>¿Que implica?</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c37bdb26aa_3_0"/>
          <p:cNvSpPr txBox="1">
            <a:spLocks noGrp="1"/>
          </p:cNvSpPr>
          <p:nvPr>
            <p:ph type="body" idx="1"/>
          </p:nvPr>
        </p:nvSpPr>
        <p:spPr>
          <a:xfrm>
            <a:off x="1049925" y="1234075"/>
            <a:ext cx="7782300" cy="119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36"/>
              <a:buNone/>
            </a:pPr>
            <a:r>
              <a:rPr lang="es-MX"/>
              <a:t>¿Qué hacen si deben leer un texto?</a:t>
            </a:r>
            <a:endParaRPr/>
          </a:p>
        </p:txBody>
      </p:sp>
      <p:pic>
        <p:nvPicPr>
          <p:cNvPr id="230" name="Google Shape;230;gc37bdb26aa_3_0"/>
          <p:cNvPicPr preferRelativeResize="0"/>
          <p:nvPr/>
        </p:nvPicPr>
        <p:blipFill>
          <a:blip r:embed="rId3">
            <a:alphaModFix/>
          </a:blip>
          <a:stretch>
            <a:fillRect/>
          </a:stretch>
        </p:blipFill>
        <p:spPr>
          <a:xfrm>
            <a:off x="3390275" y="1992325"/>
            <a:ext cx="2803365" cy="2408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body" idx="1"/>
          </p:nvPr>
        </p:nvSpPr>
        <p:spPr>
          <a:xfrm>
            <a:off x="109675" y="108725"/>
            <a:ext cx="7031700" cy="579300"/>
          </a:xfrm>
          <a:prstGeom prst="rect">
            <a:avLst/>
          </a:prstGeom>
          <a:noFill/>
          <a:ln>
            <a:noFill/>
          </a:ln>
        </p:spPr>
        <p:txBody>
          <a:bodyPr spcFirstLastPara="1" wrap="square" lIns="91425" tIns="45700" rIns="0" bIns="45700" anchor="t" anchorCtr="0">
            <a:noAutofit/>
          </a:bodyPr>
          <a:lstStyle/>
          <a:p>
            <a:pPr marL="457200" marR="0" lvl="0" indent="0" algn="l" rtl="0">
              <a:lnSpc>
                <a:spcPct val="200000"/>
              </a:lnSpc>
              <a:spcBef>
                <a:spcPts val="0"/>
              </a:spcBef>
              <a:spcAft>
                <a:spcPts val="0"/>
              </a:spcAft>
              <a:buSzPts val="1836"/>
              <a:buNone/>
            </a:pPr>
            <a:r>
              <a:rPr lang="es-MX" sz="3000" b="1"/>
              <a:t>El proceso de lectura: Momentos / Pasos</a:t>
            </a:r>
            <a:endParaRPr sz="3000" b="1" i="0" u="none" strike="noStrike" cap="none">
              <a:solidFill>
                <a:schemeClr val="dk1"/>
              </a:solidFill>
            </a:endParaRPr>
          </a:p>
          <a:p>
            <a:pPr marL="45720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p:txBody>
      </p:sp>
      <p:pic>
        <p:nvPicPr>
          <p:cNvPr id="236" name="Google Shape;236;p4"/>
          <p:cNvPicPr preferRelativeResize="0"/>
          <p:nvPr/>
        </p:nvPicPr>
        <p:blipFill rotWithShape="1">
          <a:blip r:embed="rId3">
            <a:alphaModFix/>
          </a:blip>
          <a:srcRect/>
          <a:stretch/>
        </p:blipFill>
        <p:spPr>
          <a:xfrm rot="1047946">
            <a:off x="237526" y="1047283"/>
            <a:ext cx="703344" cy="551708"/>
          </a:xfrm>
          <a:prstGeom prst="rect">
            <a:avLst/>
          </a:prstGeom>
          <a:noFill/>
          <a:ln>
            <a:noFill/>
          </a:ln>
        </p:spPr>
      </p:pic>
      <p:sp>
        <p:nvSpPr>
          <p:cNvPr id="237" name="Google Shape;237;p4"/>
          <p:cNvSpPr txBox="1">
            <a:spLocks noGrp="1"/>
          </p:cNvSpPr>
          <p:nvPr>
            <p:ph type="body" idx="1"/>
          </p:nvPr>
        </p:nvSpPr>
        <p:spPr>
          <a:xfrm>
            <a:off x="1056150" y="1033488"/>
            <a:ext cx="7031700" cy="579300"/>
          </a:xfrm>
          <a:prstGeom prst="rect">
            <a:avLst/>
          </a:prstGeom>
          <a:noFill/>
          <a:ln>
            <a:noFill/>
          </a:ln>
        </p:spPr>
        <p:txBody>
          <a:bodyPr spcFirstLastPara="1" wrap="square" lIns="91425" tIns="45700" rIns="0" bIns="45700" anchor="t" anchorCtr="0">
            <a:noAutofit/>
          </a:bodyPr>
          <a:lstStyle/>
          <a:p>
            <a:pPr marL="0" marR="0" lvl="0" indent="0" algn="l" rtl="0">
              <a:lnSpc>
                <a:spcPct val="200000"/>
              </a:lnSpc>
              <a:spcBef>
                <a:spcPts val="0"/>
              </a:spcBef>
              <a:spcAft>
                <a:spcPts val="0"/>
              </a:spcAft>
              <a:buSzPts val="1836"/>
              <a:buNone/>
            </a:pPr>
            <a:r>
              <a:rPr lang="es-MX" sz="3000" b="1">
                <a:solidFill>
                  <a:srgbClr val="0B5394"/>
                </a:solidFill>
              </a:rPr>
              <a:t>PREPARACIÓN: PRE-LECTURA</a:t>
            </a:r>
            <a:endParaRPr sz="3000" b="1" i="0" u="none" strike="noStrike" cap="none">
              <a:solidFill>
                <a:srgbClr val="0B5394"/>
              </a:solidFill>
            </a:endParaRPr>
          </a:p>
          <a:p>
            <a:pPr marL="45720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p:txBody>
      </p:sp>
      <p:sp>
        <p:nvSpPr>
          <p:cNvPr id="238" name="Google Shape;238;p4"/>
          <p:cNvSpPr txBox="1"/>
          <p:nvPr/>
        </p:nvSpPr>
        <p:spPr>
          <a:xfrm>
            <a:off x="2105025" y="1612800"/>
            <a:ext cx="6765300" cy="23475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600"/>
              </a:spcBef>
              <a:spcAft>
                <a:spcPts val="0"/>
              </a:spcAft>
              <a:buClr>
                <a:srgbClr val="000000"/>
              </a:buClr>
              <a:buSzPts val="1800"/>
              <a:buFont typeface="Arial"/>
              <a:buNone/>
            </a:pPr>
            <a:r>
              <a:rPr lang="es-MX" sz="1800" b="1" i="0" u="none" strike="noStrike" cap="none">
                <a:solidFill>
                  <a:schemeClr val="dk1"/>
                </a:solidFill>
                <a:latin typeface="Rambla"/>
                <a:ea typeface="Rambla"/>
                <a:cs typeface="Rambla"/>
                <a:sym typeface="Rambla"/>
              </a:rPr>
              <a:t>Determinar el género a leer</a:t>
            </a:r>
            <a:endParaRPr sz="1800" b="1" i="0" u="none" strike="noStrike" cap="none">
              <a:solidFill>
                <a:schemeClr val="dk1"/>
              </a:solidFill>
              <a:latin typeface="Rambla"/>
              <a:ea typeface="Rambla"/>
              <a:cs typeface="Rambla"/>
              <a:sym typeface="Rambla"/>
            </a:endParaRPr>
          </a:p>
          <a:p>
            <a:pPr marL="457200" marR="0" lvl="0" indent="0" algn="l" rtl="0">
              <a:lnSpc>
                <a:spcPct val="100000"/>
              </a:lnSpc>
              <a:spcBef>
                <a:spcPts val="1600"/>
              </a:spcBef>
              <a:spcAft>
                <a:spcPts val="0"/>
              </a:spcAft>
              <a:buClr>
                <a:srgbClr val="000000"/>
              </a:buClr>
              <a:buSzPts val="1800"/>
              <a:buFont typeface="Arial"/>
              <a:buNone/>
            </a:pPr>
            <a:r>
              <a:rPr lang="es-MX" sz="1800" b="1" i="0" u="none" strike="noStrike" cap="none">
                <a:solidFill>
                  <a:schemeClr val="dk1"/>
                </a:solidFill>
                <a:latin typeface="Rambla"/>
                <a:ea typeface="Rambla"/>
                <a:cs typeface="Rambla"/>
                <a:sym typeface="Rambla"/>
              </a:rPr>
              <a:t>Analizar el título.</a:t>
            </a:r>
            <a:r>
              <a:rPr lang="es-MX" sz="1800" b="0" i="0" u="none" strike="noStrike" cap="none">
                <a:solidFill>
                  <a:schemeClr val="dk1"/>
                </a:solidFill>
                <a:latin typeface="Rambla"/>
                <a:ea typeface="Rambla"/>
                <a:cs typeface="Rambla"/>
                <a:sym typeface="Rambla"/>
              </a:rPr>
              <a:t> ¿Qué nos dice sobre el contenido? ¿Qué conoces sobre el tema? ¿Qué información esperas encontrar en el artículo?</a:t>
            </a:r>
            <a:endParaRPr sz="1800" b="0" i="0" u="none" strike="noStrike" cap="none">
              <a:solidFill>
                <a:schemeClr val="dk1"/>
              </a:solidFill>
              <a:latin typeface="Rambla"/>
              <a:ea typeface="Rambla"/>
              <a:cs typeface="Rambla"/>
              <a:sym typeface="Rambla"/>
            </a:endParaRPr>
          </a:p>
          <a:p>
            <a:pPr marL="457200" marR="0" lvl="0" indent="0" algn="l" rtl="0">
              <a:lnSpc>
                <a:spcPct val="100000"/>
              </a:lnSpc>
              <a:spcBef>
                <a:spcPts val="1600"/>
              </a:spcBef>
              <a:spcAft>
                <a:spcPts val="0"/>
              </a:spcAft>
              <a:buClr>
                <a:srgbClr val="000000"/>
              </a:buClr>
              <a:buSzPts val="1800"/>
              <a:buFont typeface="Arial"/>
              <a:buNone/>
            </a:pPr>
            <a:r>
              <a:rPr lang="es-MX" sz="1800" b="1" i="0" u="none" strike="noStrike" cap="none">
                <a:solidFill>
                  <a:schemeClr val="dk1"/>
                </a:solidFill>
                <a:latin typeface="Rambla"/>
                <a:ea typeface="Rambla"/>
                <a:cs typeface="Rambla"/>
                <a:sym typeface="Rambla"/>
              </a:rPr>
              <a:t>Examinar la autoría del artículo</a:t>
            </a:r>
            <a:r>
              <a:rPr lang="es-MX" sz="1800" b="0" i="0" u="none" strike="noStrike" cap="none">
                <a:solidFill>
                  <a:schemeClr val="dk1"/>
                </a:solidFill>
                <a:latin typeface="Rambla"/>
                <a:ea typeface="Rambla"/>
                <a:cs typeface="Rambla"/>
                <a:sym typeface="Rambla"/>
              </a:rPr>
              <a:t>: ¿Quién lo escribió? ¿Cuándo fue escrito? ¿Has leído otros artículos escritos por el mismo autor?¿ El autor tiene algún prejuicio? ¿Cuando fue escrito el artículo?¿En qué contexto histórico se escribió?</a:t>
            </a:r>
            <a:endParaRPr sz="1800" b="0" i="0" u="none" strike="noStrike" cap="none">
              <a:solidFill>
                <a:schemeClr val="dk1"/>
              </a:solidFill>
              <a:latin typeface="Rambla"/>
              <a:ea typeface="Rambla"/>
              <a:cs typeface="Rambla"/>
              <a:sym typeface="Rambla"/>
            </a:endParaRPr>
          </a:p>
          <a:p>
            <a:pPr marL="457200" marR="0" lvl="0" indent="0" algn="l" rtl="0">
              <a:lnSpc>
                <a:spcPct val="100000"/>
              </a:lnSpc>
              <a:spcBef>
                <a:spcPts val="1600"/>
              </a:spcBef>
              <a:spcAft>
                <a:spcPts val="0"/>
              </a:spcAft>
              <a:buClr>
                <a:srgbClr val="000000"/>
              </a:buClr>
              <a:buSzPts val="1800"/>
              <a:buFont typeface="Arial"/>
              <a:buNone/>
            </a:pPr>
            <a:r>
              <a:rPr lang="es-MX" sz="1800" b="1" i="0" u="none" strike="noStrike" cap="none">
                <a:solidFill>
                  <a:schemeClr val="dk1"/>
                </a:solidFill>
                <a:latin typeface="Rambla"/>
                <a:ea typeface="Rambla"/>
                <a:cs typeface="Rambla"/>
                <a:sym typeface="Rambla"/>
              </a:rPr>
              <a:t>Determinar el propósito de lectura:</a:t>
            </a:r>
            <a:r>
              <a:rPr lang="es-MX" sz="1800" b="0" i="0" u="none" strike="noStrike" cap="none">
                <a:solidFill>
                  <a:schemeClr val="dk1"/>
                </a:solidFill>
                <a:latin typeface="Rambla"/>
                <a:ea typeface="Rambla"/>
                <a:cs typeface="Rambla"/>
                <a:sym typeface="Rambla"/>
              </a:rPr>
              <a:t> ¿Para qué leerás el texto?</a:t>
            </a:r>
            <a:endParaRPr sz="18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mbla"/>
              <a:ea typeface="Rambla"/>
              <a:cs typeface="Rambla"/>
              <a:sym typeface="Rambla"/>
            </a:endParaRPr>
          </a:p>
        </p:txBody>
      </p:sp>
      <p:pic>
        <p:nvPicPr>
          <p:cNvPr id="239" name="Google Shape;239;p4"/>
          <p:cNvPicPr preferRelativeResize="0"/>
          <p:nvPr/>
        </p:nvPicPr>
        <p:blipFill>
          <a:blip r:embed="rId4">
            <a:alphaModFix/>
          </a:blip>
          <a:stretch>
            <a:fillRect/>
          </a:stretch>
        </p:blipFill>
        <p:spPr>
          <a:xfrm>
            <a:off x="-12" y="3039275"/>
            <a:ext cx="2105025" cy="21717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6fe2a1a14d_1_99"/>
          <p:cNvPicPr preferRelativeResize="0"/>
          <p:nvPr/>
        </p:nvPicPr>
        <p:blipFill rotWithShape="1">
          <a:blip r:embed="rId3">
            <a:alphaModFix/>
          </a:blip>
          <a:srcRect/>
          <a:stretch/>
        </p:blipFill>
        <p:spPr>
          <a:xfrm rot="1047946">
            <a:off x="392351" y="211071"/>
            <a:ext cx="703344" cy="551708"/>
          </a:xfrm>
          <a:prstGeom prst="rect">
            <a:avLst/>
          </a:prstGeom>
          <a:noFill/>
          <a:ln>
            <a:noFill/>
          </a:ln>
        </p:spPr>
      </p:pic>
      <p:sp>
        <p:nvSpPr>
          <p:cNvPr id="245" name="Google Shape;245;g6fe2a1a14d_1_99"/>
          <p:cNvSpPr txBox="1">
            <a:spLocks noGrp="1"/>
          </p:cNvSpPr>
          <p:nvPr>
            <p:ph type="body" idx="1"/>
          </p:nvPr>
        </p:nvSpPr>
        <p:spPr>
          <a:xfrm>
            <a:off x="1176350" y="197263"/>
            <a:ext cx="7031700" cy="579300"/>
          </a:xfrm>
          <a:prstGeom prst="rect">
            <a:avLst/>
          </a:prstGeom>
          <a:noFill/>
          <a:ln>
            <a:noFill/>
          </a:ln>
        </p:spPr>
        <p:txBody>
          <a:bodyPr spcFirstLastPara="1" wrap="square" lIns="91425" tIns="45700" rIns="0" bIns="45700" anchor="t" anchorCtr="0">
            <a:noAutofit/>
          </a:bodyPr>
          <a:lstStyle/>
          <a:p>
            <a:pPr marL="0" marR="0" lvl="0" indent="0" algn="l" rtl="0">
              <a:lnSpc>
                <a:spcPct val="200000"/>
              </a:lnSpc>
              <a:spcBef>
                <a:spcPts val="0"/>
              </a:spcBef>
              <a:spcAft>
                <a:spcPts val="0"/>
              </a:spcAft>
              <a:buSzPts val="1836"/>
              <a:buNone/>
            </a:pPr>
            <a:r>
              <a:rPr lang="es-MX" sz="3000" b="1">
                <a:solidFill>
                  <a:srgbClr val="0B5394"/>
                </a:solidFill>
              </a:rPr>
              <a:t>DURANTE LA LECTURA</a:t>
            </a:r>
            <a:endParaRPr sz="3000" b="1" i="0" u="none" strike="noStrike" cap="none">
              <a:solidFill>
                <a:srgbClr val="0B5394"/>
              </a:solidFill>
            </a:endParaRPr>
          </a:p>
          <a:p>
            <a:pPr marL="45720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p:txBody>
      </p:sp>
      <p:sp>
        <p:nvSpPr>
          <p:cNvPr id="246" name="Google Shape;246;g6fe2a1a14d_1_99"/>
          <p:cNvSpPr txBox="1">
            <a:spLocks noGrp="1"/>
          </p:cNvSpPr>
          <p:nvPr>
            <p:ph type="body" idx="1"/>
          </p:nvPr>
        </p:nvSpPr>
        <p:spPr>
          <a:xfrm>
            <a:off x="311700" y="640825"/>
            <a:ext cx="8139300" cy="236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0"/>
              </a:spcAft>
              <a:buSzPts val="1836"/>
              <a:buNone/>
            </a:pPr>
            <a:r>
              <a:rPr lang="es-MX" sz="1800" b="1" dirty="0"/>
              <a:t>Leer el texto</a:t>
            </a:r>
            <a:endParaRPr sz="1800"/>
          </a:p>
          <a:p>
            <a:pPr marL="457200" marR="0" lvl="0" indent="-342900" algn="l" rtl="0">
              <a:lnSpc>
                <a:spcPct val="100000"/>
              </a:lnSpc>
              <a:spcBef>
                <a:spcPts val="1600"/>
              </a:spcBef>
              <a:spcAft>
                <a:spcPts val="0"/>
              </a:spcAft>
              <a:buSzPts val="1800"/>
              <a:buFont typeface="Rambla"/>
              <a:buChar char="●"/>
            </a:pPr>
            <a:r>
              <a:rPr lang="es-MX" sz="1800" dirty="0"/>
              <a:t>Resaltar la información que consideramos relevante. </a:t>
            </a:r>
            <a:endParaRPr sz="1800"/>
          </a:p>
          <a:p>
            <a:pPr marL="457200" marR="0" lvl="0" indent="-342900" algn="l" rtl="0">
              <a:lnSpc>
                <a:spcPct val="100000"/>
              </a:lnSpc>
              <a:spcBef>
                <a:spcPts val="0"/>
              </a:spcBef>
              <a:spcAft>
                <a:spcPts val="0"/>
              </a:spcAft>
              <a:buSzPts val="1800"/>
              <a:buFont typeface="Rambla"/>
              <a:buChar char="●"/>
            </a:pPr>
            <a:r>
              <a:rPr lang="es-MX" sz="1800" dirty="0"/>
              <a:t> ¿De qué se trata el mismo?  </a:t>
            </a:r>
            <a:endParaRPr sz="1800"/>
          </a:p>
          <a:p>
            <a:pPr marL="457200" marR="0" lvl="0" indent="-342900" algn="l" rtl="0">
              <a:lnSpc>
                <a:spcPct val="100000"/>
              </a:lnSpc>
              <a:spcBef>
                <a:spcPts val="0"/>
              </a:spcBef>
              <a:spcAft>
                <a:spcPts val="0"/>
              </a:spcAft>
              <a:buSzPts val="1800"/>
              <a:buFont typeface="Rambla"/>
              <a:buChar char="●"/>
            </a:pPr>
            <a:r>
              <a:rPr lang="es-MX" sz="1800" dirty="0"/>
              <a:t>¿Cómo se corresponde con el título? </a:t>
            </a:r>
            <a:endParaRPr sz="1800"/>
          </a:p>
          <a:p>
            <a:pPr marL="457200" marR="0" lvl="0" indent="-342900" algn="l" rtl="0">
              <a:lnSpc>
                <a:spcPct val="100000"/>
              </a:lnSpc>
              <a:spcBef>
                <a:spcPts val="0"/>
              </a:spcBef>
              <a:spcAft>
                <a:spcPts val="0"/>
              </a:spcAft>
              <a:buSzPts val="1800"/>
              <a:buFont typeface="Rambla"/>
              <a:buChar char="●"/>
            </a:pPr>
            <a:r>
              <a:rPr lang="es-MX" sz="1800" dirty="0"/>
              <a:t>¿Cuáles son los puntos principales del texto? </a:t>
            </a:r>
            <a:endParaRPr sz="1800"/>
          </a:p>
          <a:p>
            <a:pPr marL="457200" marR="0" lvl="0" indent="-342900" algn="l" rtl="0">
              <a:lnSpc>
                <a:spcPct val="100000"/>
              </a:lnSpc>
              <a:spcBef>
                <a:spcPts val="0"/>
              </a:spcBef>
              <a:spcAft>
                <a:spcPts val="0"/>
              </a:spcAft>
              <a:buSzPts val="1800"/>
              <a:buFont typeface="Rambla"/>
              <a:buChar char="●"/>
            </a:pPr>
            <a:r>
              <a:rPr lang="es-MX" sz="1800" dirty="0"/>
              <a:t>¿Cuál es la evidencia que da el autor para sustentar estos </a:t>
            </a:r>
            <a:r>
              <a:rPr lang="es-MX" sz="1800" dirty="0" smtClean="0"/>
              <a:t>puntos?</a:t>
            </a:r>
            <a:endParaRPr sz="1800"/>
          </a:p>
          <a:p>
            <a:pPr marL="457200" marR="0" lvl="0" indent="0" algn="l" rtl="0">
              <a:lnSpc>
                <a:spcPct val="100000"/>
              </a:lnSpc>
              <a:spcBef>
                <a:spcPts val="1600"/>
              </a:spcBef>
              <a:spcAft>
                <a:spcPts val="0"/>
              </a:spcAft>
              <a:buSzPts val="1836"/>
              <a:buNone/>
            </a:pPr>
            <a:endParaRPr sz="1800"/>
          </a:p>
          <a:p>
            <a:pPr marL="0" lvl="0" indent="0" algn="l" rtl="0">
              <a:lnSpc>
                <a:spcPct val="100000"/>
              </a:lnSpc>
              <a:spcBef>
                <a:spcPts val="0"/>
              </a:spcBef>
              <a:spcAft>
                <a:spcPts val="0"/>
              </a:spcAft>
              <a:buSzPts val="1836"/>
              <a:buNone/>
            </a:pPr>
            <a:r>
              <a:rPr lang="es-MX" sz="1800" b="1" dirty="0"/>
              <a:t>Marcar el texto  ¿</a:t>
            </a:r>
            <a:r>
              <a:rPr lang="es-MX" sz="1800" dirty="0"/>
              <a:t>Hay alguna descripción de algo que conocías o no conocías y quieres recordar su ubicación? Si es así, </a:t>
            </a:r>
            <a:r>
              <a:rPr lang="es-MX" sz="1800" dirty="0" err="1"/>
              <a:t>marcalo</a:t>
            </a:r>
            <a:r>
              <a:rPr lang="es-MX" sz="1800" dirty="0"/>
              <a:t>. Puedes utilizar un resaltador y pegatinas.</a:t>
            </a:r>
            <a:endParaRPr sz="1800"/>
          </a:p>
          <a:p>
            <a:pPr marL="0" lvl="0" indent="0" algn="l" rtl="0">
              <a:lnSpc>
                <a:spcPct val="100000"/>
              </a:lnSpc>
              <a:spcBef>
                <a:spcPts val="0"/>
              </a:spcBef>
              <a:spcAft>
                <a:spcPts val="0"/>
              </a:spcAft>
              <a:buSzPts val="1836"/>
              <a:buNone/>
            </a:pPr>
            <a:endParaRPr sz="1800"/>
          </a:p>
          <a:p>
            <a:pPr marL="0" lvl="0" indent="0" algn="l" rtl="0">
              <a:lnSpc>
                <a:spcPct val="100000"/>
              </a:lnSpc>
              <a:spcBef>
                <a:spcPts val="0"/>
              </a:spcBef>
              <a:spcAft>
                <a:spcPts val="0"/>
              </a:spcAft>
              <a:buSzPts val="1836"/>
              <a:buNone/>
            </a:pPr>
            <a:r>
              <a:rPr lang="es-MX" sz="1800" b="1" dirty="0"/>
              <a:t>Tomar notas</a:t>
            </a:r>
            <a:r>
              <a:rPr lang="es-MX" sz="1800" dirty="0"/>
              <a:t>. Regresa a las partes marcadas y toma nota de los puntos principales del texto, utilizando una de las estrategias de toma de nota que conozcas.</a:t>
            </a:r>
            <a:endParaRPr sz="1800"/>
          </a:p>
          <a:p>
            <a:pPr marL="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a:p>
            <a:pPr marL="45720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a:p>
            <a:pPr marL="0" lvl="0" indent="0" algn="l" rtl="0">
              <a:lnSpc>
                <a:spcPct val="100000"/>
              </a:lnSpc>
              <a:spcBef>
                <a:spcPts val="0"/>
              </a:spcBef>
              <a:spcAft>
                <a:spcPts val="0"/>
              </a:spcAft>
              <a:buSzPts val="1836"/>
              <a:buNone/>
            </a:pPr>
            <a:endParaRPr/>
          </a:p>
        </p:txBody>
      </p:sp>
      <p:pic>
        <p:nvPicPr>
          <p:cNvPr id="247" name="Google Shape;247;g6fe2a1a14d_1_99"/>
          <p:cNvPicPr preferRelativeResize="0"/>
          <p:nvPr/>
        </p:nvPicPr>
        <p:blipFill>
          <a:blip r:embed="rId4">
            <a:alphaModFix/>
          </a:blip>
          <a:stretch>
            <a:fillRect/>
          </a:stretch>
        </p:blipFill>
        <p:spPr>
          <a:xfrm>
            <a:off x="6661875" y="118250"/>
            <a:ext cx="2038233" cy="183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01c398b3e_0_47"/>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s-MX"/>
              <a:t>Hacernos muchas preguntas!!!!</a:t>
            </a:r>
            <a:endParaRPr/>
          </a:p>
        </p:txBody>
      </p:sp>
      <p:sp>
        <p:nvSpPr>
          <p:cNvPr id="253" name="Google Shape;253;g701c398b3e_0_47"/>
          <p:cNvSpPr txBox="1"/>
          <p:nvPr/>
        </p:nvSpPr>
        <p:spPr>
          <a:xfrm rot="-562599">
            <a:off x="2063938" y="1050367"/>
            <a:ext cx="3430435" cy="1538234"/>
          </a:xfrm>
          <a:prstGeom prst="rect">
            <a:avLst/>
          </a:prstGeom>
          <a:noFill/>
          <a:ln>
            <a:noFill/>
          </a:ln>
        </p:spPr>
        <p:txBody>
          <a:bodyPr spcFirstLastPara="1" wrap="square" lIns="0" tIns="0" rIns="0" bIns="0" anchor="t" anchorCtr="0">
            <a:noAutofit/>
          </a:bodyPr>
          <a:lstStyle/>
          <a:p>
            <a:pPr marL="582613" marR="0" lvl="0" indent="-571500" algn="l" rtl="0">
              <a:lnSpc>
                <a:spcPct val="100000"/>
              </a:lnSpc>
              <a:spcBef>
                <a:spcPts val="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¿Qué?</a:t>
            </a:r>
            <a:endParaRPr sz="1400" b="0" i="0" u="none" strike="noStrike" cap="none">
              <a:solidFill>
                <a:srgbClr val="000000"/>
              </a:solidFill>
              <a:latin typeface="Arial"/>
              <a:ea typeface="Arial"/>
              <a:cs typeface="Arial"/>
              <a:sym typeface="Arial"/>
            </a:endParaRPr>
          </a:p>
          <a:p>
            <a:pPr marL="582613" marR="0" lvl="0" indent="-571500" algn="l" rtl="0">
              <a:lnSpc>
                <a:spcPct val="100000"/>
              </a:lnSpc>
              <a:spcBef>
                <a:spcPts val="50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¿Cuándo?</a:t>
            </a:r>
            <a:endParaRPr sz="1400" b="0" i="0" u="none" strike="noStrike" cap="none">
              <a:solidFill>
                <a:srgbClr val="000000"/>
              </a:solidFill>
              <a:latin typeface="Arial"/>
              <a:ea typeface="Arial"/>
              <a:cs typeface="Arial"/>
              <a:sym typeface="Arial"/>
            </a:endParaRPr>
          </a:p>
          <a:p>
            <a:pPr marL="582613" marR="0" lvl="0" indent="-571500" algn="l" rtl="0">
              <a:lnSpc>
                <a:spcPct val="100000"/>
              </a:lnSpc>
              <a:spcBef>
                <a:spcPts val="50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¿Cómo?</a:t>
            </a:r>
            <a:endParaRPr sz="4000" b="0" i="0" u="none" strike="noStrike" cap="none">
              <a:solidFill>
                <a:srgbClr val="000000"/>
              </a:solidFill>
              <a:latin typeface="Arial"/>
              <a:ea typeface="Arial"/>
              <a:cs typeface="Arial"/>
              <a:sym typeface="Arial"/>
            </a:endParaRPr>
          </a:p>
        </p:txBody>
      </p:sp>
      <p:sp>
        <p:nvSpPr>
          <p:cNvPr id="254" name="Google Shape;254;g701c398b3e_0_47"/>
          <p:cNvSpPr txBox="1"/>
          <p:nvPr/>
        </p:nvSpPr>
        <p:spPr>
          <a:xfrm rot="793874">
            <a:off x="5117118" y="2768241"/>
            <a:ext cx="4448591" cy="2282658"/>
          </a:xfrm>
          <a:prstGeom prst="rect">
            <a:avLst/>
          </a:prstGeom>
          <a:noFill/>
          <a:ln>
            <a:noFill/>
          </a:ln>
        </p:spPr>
        <p:txBody>
          <a:bodyPr spcFirstLastPara="1" wrap="square" lIns="91425" tIns="45700" rIns="91425" bIns="45700" anchor="t" anchorCtr="0">
            <a:noAutofit/>
          </a:bodyPr>
          <a:lstStyle/>
          <a:p>
            <a:pPr marL="582613" marR="0" lvl="0" indent="-571500" algn="l" rtl="0">
              <a:lnSpc>
                <a:spcPct val="100000"/>
              </a:lnSpc>
              <a:spcBef>
                <a:spcPts val="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¿Dónde?</a:t>
            </a:r>
            <a:endParaRPr sz="1400" b="0" i="0" u="none" strike="noStrike" cap="none">
              <a:solidFill>
                <a:srgbClr val="000000"/>
              </a:solidFill>
              <a:latin typeface="Arial"/>
              <a:ea typeface="Arial"/>
              <a:cs typeface="Arial"/>
              <a:sym typeface="Arial"/>
            </a:endParaRPr>
          </a:p>
          <a:p>
            <a:pPr marL="582613" marR="0" lvl="0" indent="-571500" algn="l" rtl="0">
              <a:lnSpc>
                <a:spcPct val="100000"/>
              </a:lnSpc>
              <a:spcBef>
                <a:spcPts val="50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¿Quién?</a:t>
            </a:r>
            <a:endParaRPr sz="1400" b="0" i="0" u="none" strike="noStrike" cap="none">
              <a:solidFill>
                <a:srgbClr val="000000"/>
              </a:solidFill>
              <a:latin typeface="Arial"/>
              <a:ea typeface="Arial"/>
              <a:cs typeface="Arial"/>
              <a:sym typeface="Arial"/>
            </a:endParaRPr>
          </a:p>
          <a:p>
            <a:pPr marL="582613" marR="0" lvl="0" indent="-571500" algn="l" rtl="0">
              <a:lnSpc>
                <a:spcPct val="100000"/>
              </a:lnSpc>
              <a:spcBef>
                <a:spcPts val="500"/>
              </a:spcBef>
              <a:spcAft>
                <a:spcPts val="0"/>
              </a:spcAft>
              <a:buClr>
                <a:schemeClr val="accent2"/>
              </a:buClr>
              <a:buSzPts val="4000"/>
              <a:buFont typeface="Arial"/>
              <a:buChar char="►"/>
            </a:pPr>
            <a:r>
              <a:rPr lang="es-MX" sz="4000" b="0" i="0" u="none" strike="noStrike" cap="none">
                <a:solidFill>
                  <a:srgbClr val="000000"/>
                </a:solidFill>
                <a:latin typeface="Arial"/>
                <a:ea typeface="Arial"/>
                <a:cs typeface="Arial"/>
                <a:sym typeface="Arial"/>
              </a:rPr>
              <a:t>¿Por qué?</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 name="Google Shape;255;g701c398b3e_0_47" descr="Resultado de imagen para signos de pregunta gif animado"/>
          <p:cNvPicPr preferRelativeResize="0"/>
          <p:nvPr/>
        </p:nvPicPr>
        <p:blipFill rotWithShape="1">
          <a:blip r:embed="rId3">
            <a:alphaModFix/>
          </a:blip>
          <a:srcRect/>
          <a:stretch/>
        </p:blipFill>
        <p:spPr>
          <a:xfrm rot="-760253">
            <a:off x="-39305" y="2870421"/>
            <a:ext cx="2497414" cy="23555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p:nvPr/>
        </p:nvSpPr>
        <p:spPr>
          <a:xfrm>
            <a:off x="8366125" y="303212"/>
            <a:ext cx="33337" cy="226853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9"/>
          <p:cNvSpPr/>
          <p:nvPr/>
        </p:nvSpPr>
        <p:spPr>
          <a:xfrm>
            <a:off x="495300" y="303212"/>
            <a:ext cx="0" cy="2268537"/>
          </a:xfrm>
          <a:custGeom>
            <a:avLst/>
            <a:gdLst/>
            <a:ahLst/>
            <a:cxnLst/>
            <a:rect l="l" t="t" r="r" b="b"/>
            <a:pathLst>
              <a:path w="120000" h="3429000" extrusionOk="0">
                <a:moveTo>
                  <a:pt x="0" y="0"/>
                </a:moveTo>
                <a:lnTo>
                  <a:pt x="0" y="3428999"/>
                </a:lnTo>
              </a:path>
            </a:pathLst>
          </a:custGeom>
          <a:noFill/>
          <a:ln w="33525" cap="flat" cmpd="sng">
            <a:solidFill>
              <a:srgbClr val="ACCED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p:nvPr/>
        </p:nvSpPr>
        <p:spPr>
          <a:xfrm>
            <a:off x="465137" y="303212"/>
            <a:ext cx="0" cy="2268537"/>
          </a:xfrm>
          <a:custGeom>
            <a:avLst/>
            <a:gdLst/>
            <a:ahLst/>
            <a:cxnLst/>
            <a:rect l="l" t="t" r="r" b="b"/>
            <a:pathLst>
              <a:path w="120000" h="3429000" extrusionOk="0">
                <a:moveTo>
                  <a:pt x="0" y="0"/>
                </a:moveTo>
                <a:lnTo>
                  <a:pt x="0" y="3428999"/>
                </a:lnTo>
              </a:path>
            </a:pathLst>
          </a:custGeom>
          <a:noFill/>
          <a:ln w="10650" cap="flat" cmpd="sng">
            <a:solidFill>
              <a:srgbClr val="ACCED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9"/>
          <p:cNvSpPr txBox="1"/>
          <p:nvPr/>
        </p:nvSpPr>
        <p:spPr>
          <a:xfrm>
            <a:off x="8451850" y="295275"/>
            <a:ext cx="276225" cy="228282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9"/>
          <p:cNvSpPr/>
          <p:nvPr/>
        </p:nvSpPr>
        <p:spPr>
          <a:xfrm>
            <a:off x="8521700" y="303212"/>
            <a:ext cx="0" cy="2268537"/>
          </a:xfrm>
          <a:custGeom>
            <a:avLst/>
            <a:gdLst/>
            <a:ahLst/>
            <a:cxnLst/>
            <a:rect l="l" t="t" r="r" b="b"/>
            <a:pathLst>
              <a:path w="120000" h="3429000" extrusionOk="0">
                <a:moveTo>
                  <a:pt x="0" y="0"/>
                </a:moveTo>
                <a:lnTo>
                  <a:pt x="0" y="3428999"/>
                </a:lnTo>
              </a:path>
            </a:pathLst>
          </a:custGeom>
          <a:noFill/>
          <a:ln w="10650" cap="flat" cmpd="sng">
            <a:solidFill>
              <a:srgbClr val="2DA1B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9"/>
          <p:cNvSpPr txBox="1">
            <a:spLocks noGrp="1"/>
          </p:cNvSpPr>
          <p:nvPr>
            <p:ph type="title"/>
          </p:nvPr>
        </p:nvSpPr>
        <p:spPr>
          <a:xfrm>
            <a:off x="-622226" y="44450"/>
            <a:ext cx="7048275" cy="950912"/>
          </a:xfrm>
          <a:prstGeom prst="rect">
            <a:avLst/>
          </a:prstGeom>
          <a:noFill/>
          <a:ln>
            <a:noFill/>
          </a:ln>
        </p:spPr>
        <p:txBody>
          <a:bodyPr spcFirstLastPara="1" wrap="square" lIns="91425" tIns="397950" rIns="91425" bIns="45700" anchor="ctr" anchorCtr="0">
            <a:noAutofit/>
          </a:bodyPr>
          <a:lstStyle/>
          <a:p>
            <a:pPr marL="1231204" marR="0" lvl="0" indent="0" algn="l" rtl="0">
              <a:lnSpc>
                <a:spcPct val="100000"/>
              </a:lnSpc>
              <a:spcBef>
                <a:spcPts val="0"/>
              </a:spcBef>
              <a:spcAft>
                <a:spcPts val="0"/>
              </a:spcAft>
              <a:buClr>
                <a:schemeClr val="dk2"/>
              </a:buClr>
              <a:buSzPts val="3200"/>
              <a:buFont typeface="Oswald"/>
              <a:buNone/>
            </a:pPr>
            <a:r>
              <a:rPr lang="es-MX" sz="3200">
                <a:solidFill>
                  <a:srgbClr val="0070C0"/>
                </a:solidFill>
              </a:rPr>
              <a:t>No olvides…. ¡</a:t>
            </a:r>
            <a:r>
              <a:rPr lang="es-MX" sz="3200" b="1" i="0" u="none" strike="noStrike" cap="none">
                <a:solidFill>
                  <a:srgbClr val="0070C0"/>
                </a:solidFill>
                <a:latin typeface="Rambla"/>
                <a:ea typeface="Rambla"/>
                <a:cs typeface="Rambla"/>
                <a:sym typeface="Rambla"/>
              </a:rPr>
              <a:t>TOMAR NOTAS!</a:t>
            </a:r>
            <a:endParaRPr sz="3200" b="1" i="0" u="none" strike="noStrike" cap="none">
              <a:solidFill>
                <a:srgbClr val="0070C0"/>
              </a:solidFill>
              <a:latin typeface="Rambla"/>
              <a:ea typeface="Rambla"/>
              <a:cs typeface="Rambla"/>
              <a:sym typeface="Rambla"/>
            </a:endParaRPr>
          </a:p>
        </p:txBody>
      </p:sp>
      <p:sp>
        <p:nvSpPr>
          <p:cNvPr id="266" name="Google Shape;266;p19"/>
          <p:cNvSpPr txBox="1"/>
          <p:nvPr/>
        </p:nvSpPr>
        <p:spPr>
          <a:xfrm>
            <a:off x="8366125" y="2571750"/>
            <a:ext cx="33337" cy="22685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9"/>
          <p:cNvSpPr/>
          <p:nvPr/>
        </p:nvSpPr>
        <p:spPr>
          <a:xfrm>
            <a:off x="495300" y="2571750"/>
            <a:ext cx="0" cy="2268537"/>
          </a:xfrm>
          <a:custGeom>
            <a:avLst/>
            <a:gdLst/>
            <a:ahLst/>
            <a:cxnLst/>
            <a:rect l="l" t="t" r="r" b="b"/>
            <a:pathLst>
              <a:path w="120000" h="3429000" extrusionOk="0">
                <a:moveTo>
                  <a:pt x="0" y="0"/>
                </a:moveTo>
                <a:lnTo>
                  <a:pt x="0" y="3428999"/>
                </a:lnTo>
              </a:path>
            </a:pathLst>
          </a:custGeom>
          <a:noFill/>
          <a:ln w="33525" cap="flat" cmpd="sng">
            <a:solidFill>
              <a:srgbClr val="ACCED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p:nvPr/>
        </p:nvSpPr>
        <p:spPr>
          <a:xfrm>
            <a:off x="465137" y="2571750"/>
            <a:ext cx="0" cy="2268537"/>
          </a:xfrm>
          <a:custGeom>
            <a:avLst/>
            <a:gdLst/>
            <a:ahLst/>
            <a:cxnLst/>
            <a:rect l="l" t="t" r="r" b="b"/>
            <a:pathLst>
              <a:path w="120000" h="3429000" extrusionOk="0">
                <a:moveTo>
                  <a:pt x="0" y="0"/>
                </a:moveTo>
                <a:lnTo>
                  <a:pt x="0" y="3428999"/>
                </a:lnTo>
              </a:path>
            </a:pathLst>
          </a:custGeom>
          <a:noFill/>
          <a:ln w="10650" cap="flat" cmpd="sng">
            <a:solidFill>
              <a:srgbClr val="ACCED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9"/>
          <p:cNvSpPr txBox="1"/>
          <p:nvPr/>
        </p:nvSpPr>
        <p:spPr>
          <a:xfrm>
            <a:off x="8451850" y="2565400"/>
            <a:ext cx="276225" cy="228282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9"/>
          <p:cNvSpPr/>
          <p:nvPr/>
        </p:nvSpPr>
        <p:spPr>
          <a:xfrm>
            <a:off x="8521700" y="2571750"/>
            <a:ext cx="0" cy="2268537"/>
          </a:xfrm>
          <a:custGeom>
            <a:avLst/>
            <a:gdLst/>
            <a:ahLst/>
            <a:cxnLst/>
            <a:rect l="l" t="t" r="r" b="b"/>
            <a:pathLst>
              <a:path w="120000" h="3429000" extrusionOk="0">
                <a:moveTo>
                  <a:pt x="0" y="0"/>
                </a:moveTo>
                <a:lnTo>
                  <a:pt x="0" y="3428999"/>
                </a:lnTo>
              </a:path>
            </a:pathLst>
          </a:custGeom>
          <a:noFill/>
          <a:ln w="10650" cap="flat" cmpd="sng">
            <a:solidFill>
              <a:srgbClr val="2DA1B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9"/>
          <p:cNvSpPr/>
          <p:nvPr/>
        </p:nvSpPr>
        <p:spPr>
          <a:xfrm>
            <a:off x="7832725" y="4084637"/>
            <a:ext cx="498475" cy="363537"/>
          </a:xfrm>
          <a:custGeom>
            <a:avLst/>
            <a:gdLst/>
            <a:ahLst/>
            <a:cxnLst/>
            <a:rect l="l" t="t" r="r" b="b"/>
            <a:pathLst>
              <a:path w="548640" h="550545" extrusionOk="0">
                <a:moveTo>
                  <a:pt x="274319" y="550163"/>
                </a:moveTo>
                <a:lnTo>
                  <a:pt x="274319" y="0"/>
                </a:lnTo>
                <a:lnTo>
                  <a:pt x="224774" y="4442"/>
                </a:lnTo>
                <a:lnTo>
                  <a:pt x="178239" y="17251"/>
                </a:lnTo>
                <a:lnTo>
                  <a:pt x="135466" y="37648"/>
                </a:lnTo>
                <a:lnTo>
                  <a:pt x="97209" y="64856"/>
                </a:lnTo>
                <a:lnTo>
                  <a:pt x="64221" y="98098"/>
                </a:lnTo>
                <a:lnTo>
                  <a:pt x="37253" y="136595"/>
                </a:lnTo>
                <a:lnTo>
                  <a:pt x="17058" y="179570"/>
                </a:lnTo>
                <a:lnTo>
                  <a:pt x="4390" y="226246"/>
                </a:lnTo>
                <a:lnTo>
                  <a:pt x="0" y="275843"/>
                </a:lnTo>
                <a:lnTo>
                  <a:pt x="4390" y="324988"/>
                </a:lnTo>
                <a:lnTo>
                  <a:pt x="17058" y="371310"/>
                </a:lnTo>
                <a:lnTo>
                  <a:pt x="37253" y="414019"/>
                </a:lnTo>
                <a:lnTo>
                  <a:pt x="64221" y="452326"/>
                </a:lnTo>
                <a:lnTo>
                  <a:pt x="97209" y="485441"/>
                </a:lnTo>
                <a:lnTo>
                  <a:pt x="135466" y="512571"/>
                </a:lnTo>
                <a:lnTo>
                  <a:pt x="178239" y="532929"/>
                </a:lnTo>
                <a:lnTo>
                  <a:pt x="224774" y="545723"/>
                </a:lnTo>
                <a:lnTo>
                  <a:pt x="274319" y="550163"/>
                </a:lnTo>
                <a:close/>
              </a:path>
              <a:path w="548640" h="550545" extrusionOk="0">
                <a:moveTo>
                  <a:pt x="548639" y="275843"/>
                </a:moveTo>
                <a:lnTo>
                  <a:pt x="544199" y="226246"/>
                </a:lnTo>
                <a:lnTo>
                  <a:pt x="531405" y="179570"/>
                </a:lnTo>
                <a:lnTo>
                  <a:pt x="511047" y="136595"/>
                </a:lnTo>
                <a:lnTo>
                  <a:pt x="511047" y="414019"/>
                </a:lnTo>
                <a:lnTo>
                  <a:pt x="531405" y="371310"/>
                </a:lnTo>
                <a:lnTo>
                  <a:pt x="544199" y="324988"/>
                </a:lnTo>
                <a:lnTo>
                  <a:pt x="548639" y="275843"/>
                </a:lnTo>
                <a:close/>
              </a:path>
            </a:pathLst>
          </a:custGeom>
          <a:solidFill>
            <a:srgbClr val="2DA1B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9" descr="http://elimperdible.es/wp-content/uploads/2016/11/Image-7-11-16-17-38.f01ea04f347343848a75fb10c222cc88.jpeg"/>
          <p:cNvPicPr preferRelativeResize="0"/>
          <p:nvPr/>
        </p:nvPicPr>
        <p:blipFill rotWithShape="1">
          <a:blip r:embed="rId7">
            <a:alphaModFix/>
          </a:blip>
          <a:srcRect l="5881" t="22157" r="37476" b="-22157"/>
          <a:stretch/>
        </p:blipFill>
        <p:spPr>
          <a:xfrm>
            <a:off x="5935795" y="2263953"/>
            <a:ext cx="3094536" cy="3641368"/>
          </a:xfrm>
          <a:prstGeom prst="rect">
            <a:avLst/>
          </a:prstGeom>
          <a:noFill/>
          <a:ln>
            <a:noFill/>
          </a:ln>
        </p:spPr>
      </p:pic>
      <p:pic>
        <p:nvPicPr>
          <p:cNvPr id="273" name="Google Shape;273;p19"/>
          <p:cNvPicPr preferRelativeResize="0"/>
          <p:nvPr/>
        </p:nvPicPr>
        <p:blipFill rotWithShape="1">
          <a:blip r:embed="rId8">
            <a:alphaModFix/>
          </a:blip>
          <a:srcRect/>
          <a:stretch/>
        </p:blipFill>
        <p:spPr>
          <a:xfrm rot="1047988">
            <a:off x="570132" y="1448970"/>
            <a:ext cx="389461" cy="305507"/>
          </a:xfrm>
          <a:prstGeom prst="rect">
            <a:avLst/>
          </a:prstGeom>
          <a:noFill/>
          <a:ln>
            <a:noFill/>
          </a:ln>
        </p:spPr>
      </p:pic>
      <p:pic>
        <p:nvPicPr>
          <p:cNvPr id="274" name="Google Shape;274;p19"/>
          <p:cNvPicPr preferRelativeResize="0"/>
          <p:nvPr/>
        </p:nvPicPr>
        <p:blipFill rotWithShape="1">
          <a:blip r:embed="rId8">
            <a:alphaModFix/>
          </a:blip>
          <a:srcRect/>
          <a:stretch/>
        </p:blipFill>
        <p:spPr>
          <a:xfrm rot="1047988">
            <a:off x="587257" y="2626820"/>
            <a:ext cx="389461" cy="305507"/>
          </a:xfrm>
          <a:prstGeom prst="rect">
            <a:avLst/>
          </a:prstGeom>
          <a:noFill/>
          <a:ln>
            <a:noFill/>
          </a:ln>
        </p:spPr>
      </p:pic>
      <p:sp>
        <p:nvSpPr>
          <p:cNvPr id="275" name="Google Shape;275;p19"/>
          <p:cNvSpPr txBox="1"/>
          <p:nvPr/>
        </p:nvSpPr>
        <p:spPr>
          <a:xfrm>
            <a:off x="1098850" y="1209150"/>
            <a:ext cx="4732500" cy="22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s-MX" sz="2400" b="1" i="0" u="none" strike="noStrike" cap="none">
                <a:solidFill>
                  <a:schemeClr val="accent2"/>
                </a:solidFill>
                <a:latin typeface="Rambla"/>
                <a:ea typeface="Rambla"/>
                <a:cs typeface="Rambla"/>
                <a:sym typeface="Rambla"/>
              </a:rPr>
              <a:t>Toma notas claras y breves </a:t>
            </a:r>
            <a:r>
              <a:rPr lang="es-MX" sz="2400" b="0" i="0" u="none" strike="noStrike" cap="none">
                <a:solidFill>
                  <a:srgbClr val="000000"/>
                </a:solidFill>
                <a:latin typeface="Rambla"/>
                <a:ea typeface="Rambla"/>
                <a:cs typeface="Rambla"/>
                <a:sym typeface="Rambla"/>
              </a:rPr>
              <a:t>identificando los puntos centrales del texto </a:t>
            </a:r>
            <a:r>
              <a:rPr lang="es-MX" sz="2400" b="0" i="0" u="none" strike="noStrike" cap="none">
                <a:solidFill>
                  <a:schemeClr val="dk1"/>
                </a:solidFill>
                <a:latin typeface="Rambla"/>
                <a:ea typeface="Rambla"/>
                <a:cs typeface="Rambla"/>
                <a:sym typeface="Rambla"/>
              </a:rPr>
              <a:t>que sirvan de base para una lectura  posterior.</a:t>
            </a:r>
            <a:endParaRPr sz="2400" b="0" i="0" u="none" strike="noStrike" cap="none">
              <a:solidFill>
                <a:schemeClr val="dk1"/>
              </a:solidFill>
              <a:latin typeface="Rambla"/>
              <a:ea typeface="Rambla"/>
              <a:cs typeface="Rambla"/>
              <a:sym typeface="Rambla"/>
            </a:endParaRPr>
          </a:p>
          <a:p>
            <a:pPr marL="9525" marR="0" lvl="0" indent="0" algn="l" rtl="0">
              <a:lnSpc>
                <a:spcPct val="100000"/>
              </a:lnSpc>
              <a:spcBef>
                <a:spcPts val="900"/>
              </a:spcBef>
              <a:spcAft>
                <a:spcPts val="0"/>
              </a:spcAft>
              <a:buClr>
                <a:schemeClr val="dk1"/>
              </a:buClr>
              <a:buSzPts val="2400"/>
              <a:buFont typeface="Arial"/>
              <a:buNone/>
            </a:pPr>
            <a:endParaRPr sz="2400" b="0" i="0" u="none" strike="noStrike" cap="none">
              <a:solidFill>
                <a:schemeClr val="dk1"/>
              </a:solidFill>
              <a:latin typeface="Rambla"/>
              <a:ea typeface="Rambla"/>
              <a:cs typeface="Rambla"/>
              <a:sym typeface="Rambla"/>
            </a:endParaRPr>
          </a:p>
          <a:p>
            <a:pPr marL="9525" marR="0" lvl="0" indent="0" algn="l" rtl="0">
              <a:lnSpc>
                <a:spcPct val="100000"/>
              </a:lnSpc>
              <a:spcBef>
                <a:spcPts val="900"/>
              </a:spcBef>
              <a:spcAft>
                <a:spcPts val="0"/>
              </a:spcAft>
              <a:buClr>
                <a:schemeClr val="dk1"/>
              </a:buClr>
              <a:buSzPts val="2400"/>
              <a:buFont typeface="Arial"/>
              <a:buNone/>
            </a:pPr>
            <a:r>
              <a:rPr lang="es-MX" sz="2400" b="0" i="0" u="none" strike="noStrike" cap="none">
                <a:solidFill>
                  <a:schemeClr val="dk1"/>
                </a:solidFill>
                <a:latin typeface="Rambla"/>
                <a:ea typeface="Rambla"/>
                <a:cs typeface="Rambla"/>
                <a:sym typeface="Rambla"/>
              </a:rPr>
              <a:t>Crea notas con </a:t>
            </a:r>
            <a:r>
              <a:rPr lang="es-MX" sz="2400" b="1" i="0" u="none" strike="noStrike" cap="none">
                <a:solidFill>
                  <a:schemeClr val="accent2"/>
                </a:solidFill>
                <a:latin typeface="Rambla"/>
                <a:ea typeface="Rambla"/>
                <a:cs typeface="Rambla"/>
                <a:sym typeface="Rambla"/>
              </a:rPr>
              <a:t>datos de distintos autores</a:t>
            </a:r>
            <a:r>
              <a:rPr lang="es-MX" sz="2400" b="0" i="0" u="none" strike="noStrike" cap="none">
                <a:solidFill>
                  <a:srgbClr val="000000"/>
                </a:solidFill>
                <a:latin typeface="Rambla"/>
                <a:ea typeface="Rambla"/>
                <a:cs typeface="Rambla"/>
                <a:sym typeface="Rambla"/>
              </a:rPr>
              <a:t>, sus puntos de vista </a:t>
            </a:r>
            <a:r>
              <a:rPr lang="es-MX" sz="2400" b="1" i="0" u="none" strike="noStrike" cap="none">
                <a:solidFill>
                  <a:schemeClr val="accent2"/>
                </a:solidFill>
                <a:latin typeface="Rambla"/>
                <a:ea typeface="Rambla"/>
                <a:cs typeface="Rambla"/>
                <a:sym typeface="Rambla"/>
              </a:rPr>
              <a:t> </a:t>
            </a:r>
            <a:r>
              <a:rPr lang="es-MX" sz="2400" b="0" i="0" u="none" strike="noStrike" cap="none">
                <a:solidFill>
                  <a:schemeClr val="dk1"/>
                </a:solidFill>
                <a:latin typeface="Rambla"/>
                <a:ea typeface="Rambla"/>
                <a:cs typeface="Rambla"/>
                <a:sym typeface="Rambla"/>
              </a:rPr>
              <a:t>y sus argumentos.</a:t>
            </a:r>
            <a:endParaRPr sz="2400" b="0" i="0" u="none" strike="noStrike" cap="none">
              <a:solidFill>
                <a:srgbClr val="000000"/>
              </a:solidFill>
              <a:latin typeface="Rambla"/>
              <a:ea typeface="Rambla"/>
              <a:cs typeface="Rambla"/>
              <a:sym typeface="Rambl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6fe2a1a14d_1_111"/>
          <p:cNvSpPr txBox="1">
            <a:spLocks noGrp="1"/>
          </p:cNvSpPr>
          <p:nvPr>
            <p:ph type="title"/>
          </p:nvPr>
        </p:nvSpPr>
        <p:spPr>
          <a:xfrm>
            <a:off x="76300" y="1743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s-MX"/>
              <a:t>… importante</a:t>
            </a:r>
            <a:endParaRPr/>
          </a:p>
        </p:txBody>
      </p:sp>
      <p:sp>
        <p:nvSpPr>
          <p:cNvPr id="281" name="Google Shape;281;g6fe2a1a14d_1_111"/>
          <p:cNvSpPr txBox="1">
            <a:spLocks noGrp="1"/>
          </p:cNvSpPr>
          <p:nvPr>
            <p:ph type="body" idx="1"/>
          </p:nvPr>
        </p:nvSpPr>
        <p:spPr>
          <a:xfrm>
            <a:off x="158700" y="747025"/>
            <a:ext cx="8985300" cy="11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sz="2400"/>
              <a:t>Podemos leer el mismo texto varias veces por diferentes propósitos:</a:t>
            </a:r>
            <a:r>
              <a:rPr lang="es-MX"/>
              <a:t> </a:t>
            </a:r>
            <a:endParaRPr/>
          </a:p>
        </p:txBody>
      </p:sp>
      <p:sp>
        <p:nvSpPr>
          <p:cNvPr id="282" name="Google Shape;282;g6fe2a1a14d_1_111"/>
          <p:cNvSpPr txBox="1">
            <a:spLocks noGrp="1"/>
          </p:cNvSpPr>
          <p:nvPr>
            <p:ph type="body" idx="1"/>
          </p:nvPr>
        </p:nvSpPr>
        <p:spPr>
          <a:xfrm>
            <a:off x="2834525" y="1325150"/>
            <a:ext cx="6104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sz="2400" dirty="0"/>
              <a:t>Conocer el tema del texto</a:t>
            </a: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r>
              <a:rPr lang="es-MX" sz="2400" dirty="0"/>
              <a:t>Obtener la idea general del texto</a:t>
            </a: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r>
              <a:rPr lang="es-MX" sz="2400" dirty="0"/>
              <a:t>Obtener una información precisa</a:t>
            </a: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r>
              <a:rPr lang="es-MX" sz="2400" dirty="0"/>
              <a:t>Responder a una pregunta en particular</a:t>
            </a: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SzPts val="1836"/>
              <a:buNone/>
            </a:pP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SzPts val="1836"/>
              <a:buNone/>
            </a:pPr>
            <a:r>
              <a:rPr lang="es-MX" sz="2400" dirty="0"/>
              <a:t> </a:t>
            </a:r>
            <a:endParaRPr sz="2400"/>
          </a:p>
        </p:txBody>
      </p:sp>
      <p:pic>
        <p:nvPicPr>
          <p:cNvPr id="283" name="Google Shape;283;g6fe2a1a14d_1_111"/>
          <p:cNvPicPr preferRelativeResize="0"/>
          <p:nvPr/>
        </p:nvPicPr>
        <p:blipFill rotWithShape="1">
          <a:blip r:embed="rId3">
            <a:alphaModFix/>
          </a:blip>
          <a:srcRect/>
          <a:stretch/>
        </p:blipFill>
        <p:spPr>
          <a:xfrm rot="1137487">
            <a:off x="2252408" y="1410248"/>
            <a:ext cx="555506" cy="466957"/>
          </a:xfrm>
          <a:prstGeom prst="rect">
            <a:avLst/>
          </a:prstGeom>
          <a:noFill/>
          <a:ln>
            <a:noFill/>
          </a:ln>
        </p:spPr>
      </p:pic>
      <p:sp>
        <p:nvSpPr>
          <p:cNvPr id="284" name="Google Shape;284;g6fe2a1a14d_1_111"/>
          <p:cNvSpPr txBox="1"/>
          <p:nvPr/>
        </p:nvSpPr>
        <p:spPr>
          <a:xfrm>
            <a:off x="2940900" y="4354875"/>
            <a:ext cx="5997900" cy="4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highlight>
                <a:srgbClr val="FFFF00"/>
              </a:highlight>
              <a:latin typeface="Rambla"/>
              <a:ea typeface="Rambla"/>
              <a:cs typeface="Rambla"/>
              <a:sym typeface="Rambla"/>
            </a:endParaRPr>
          </a:p>
        </p:txBody>
      </p:sp>
      <p:pic>
        <p:nvPicPr>
          <p:cNvPr id="286" name="Google Shape;286;g6fe2a1a14d_1_111"/>
          <p:cNvPicPr preferRelativeResize="0"/>
          <p:nvPr/>
        </p:nvPicPr>
        <p:blipFill rotWithShape="1">
          <a:blip r:embed="rId3">
            <a:alphaModFix/>
          </a:blip>
          <a:srcRect/>
          <a:stretch/>
        </p:blipFill>
        <p:spPr>
          <a:xfrm rot="1137487">
            <a:off x="2218233" y="3507473"/>
            <a:ext cx="555506" cy="466957"/>
          </a:xfrm>
          <a:prstGeom prst="rect">
            <a:avLst/>
          </a:prstGeom>
          <a:noFill/>
          <a:ln>
            <a:noFill/>
          </a:ln>
        </p:spPr>
      </p:pic>
      <p:pic>
        <p:nvPicPr>
          <p:cNvPr id="287" name="Google Shape;287;g6fe2a1a14d_1_111"/>
          <p:cNvPicPr preferRelativeResize="0"/>
          <p:nvPr/>
        </p:nvPicPr>
        <p:blipFill rotWithShape="1">
          <a:blip r:embed="rId3">
            <a:alphaModFix/>
          </a:blip>
          <a:srcRect/>
          <a:stretch/>
        </p:blipFill>
        <p:spPr>
          <a:xfrm rot="1137487">
            <a:off x="2248408" y="2850248"/>
            <a:ext cx="555506" cy="466957"/>
          </a:xfrm>
          <a:prstGeom prst="rect">
            <a:avLst/>
          </a:prstGeom>
          <a:noFill/>
          <a:ln>
            <a:noFill/>
          </a:ln>
        </p:spPr>
      </p:pic>
      <p:pic>
        <p:nvPicPr>
          <p:cNvPr id="288" name="Google Shape;288;g6fe2a1a14d_1_111"/>
          <p:cNvPicPr preferRelativeResize="0"/>
          <p:nvPr/>
        </p:nvPicPr>
        <p:blipFill rotWithShape="1">
          <a:blip r:embed="rId3">
            <a:alphaModFix/>
          </a:blip>
          <a:srcRect/>
          <a:stretch/>
        </p:blipFill>
        <p:spPr>
          <a:xfrm rot="1137487">
            <a:off x="2218233" y="2130248"/>
            <a:ext cx="555506" cy="4669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6fe2a1a14d_1_132"/>
          <p:cNvPicPr preferRelativeResize="0"/>
          <p:nvPr/>
        </p:nvPicPr>
        <p:blipFill rotWithShape="1">
          <a:blip r:embed="rId3">
            <a:alphaModFix/>
          </a:blip>
          <a:srcRect/>
          <a:stretch/>
        </p:blipFill>
        <p:spPr>
          <a:xfrm rot="1047946">
            <a:off x="371381" y="530981"/>
            <a:ext cx="703344" cy="551708"/>
          </a:xfrm>
          <a:prstGeom prst="rect">
            <a:avLst/>
          </a:prstGeom>
          <a:noFill/>
          <a:ln>
            <a:noFill/>
          </a:ln>
        </p:spPr>
      </p:pic>
      <p:sp>
        <p:nvSpPr>
          <p:cNvPr id="294" name="Google Shape;294;g6fe2a1a14d_1_132"/>
          <p:cNvSpPr txBox="1">
            <a:spLocks noGrp="1"/>
          </p:cNvSpPr>
          <p:nvPr>
            <p:ph type="body" idx="1"/>
          </p:nvPr>
        </p:nvSpPr>
        <p:spPr>
          <a:xfrm>
            <a:off x="1176350" y="197263"/>
            <a:ext cx="7031700" cy="698087"/>
          </a:xfrm>
          <a:prstGeom prst="rect">
            <a:avLst/>
          </a:prstGeom>
          <a:noFill/>
          <a:ln>
            <a:noFill/>
          </a:ln>
        </p:spPr>
        <p:txBody>
          <a:bodyPr spcFirstLastPara="1" wrap="square" lIns="91425" tIns="45700" rIns="0" bIns="45700" anchor="t" anchorCtr="0">
            <a:noAutofit/>
          </a:bodyPr>
          <a:lstStyle/>
          <a:p>
            <a:pPr marL="0" marR="0" lvl="0" indent="0" algn="l" rtl="0">
              <a:lnSpc>
                <a:spcPct val="200000"/>
              </a:lnSpc>
              <a:spcBef>
                <a:spcPts val="0"/>
              </a:spcBef>
              <a:spcAft>
                <a:spcPts val="0"/>
              </a:spcAft>
              <a:buSzPts val="1836"/>
              <a:buNone/>
            </a:pPr>
            <a:r>
              <a:rPr lang="es-MX" sz="3000" b="1" dirty="0" smtClean="0">
                <a:solidFill>
                  <a:srgbClr val="0B5394"/>
                </a:solidFill>
              </a:rPr>
              <a:t>DESPUÉS </a:t>
            </a:r>
            <a:r>
              <a:rPr lang="es-MX" sz="3000" b="1" dirty="0">
                <a:solidFill>
                  <a:srgbClr val="0B5394"/>
                </a:solidFill>
              </a:rPr>
              <a:t>DE LA LECTURA</a:t>
            </a:r>
            <a:endParaRPr sz="3000" b="1" i="0" u="none" strike="noStrike" cap="none">
              <a:solidFill>
                <a:srgbClr val="0B5394"/>
              </a:solidFill>
            </a:endParaRPr>
          </a:p>
          <a:p>
            <a:pPr marL="457200" marR="0" lvl="0" indent="0" algn="l" rtl="0">
              <a:lnSpc>
                <a:spcPct val="100000"/>
              </a:lnSpc>
              <a:spcBef>
                <a:spcPts val="1600"/>
              </a:spcBef>
              <a:spcAft>
                <a:spcPts val="0"/>
              </a:spcAft>
              <a:buSzPts val="1836"/>
              <a:buNone/>
            </a:pPr>
            <a:endParaRPr sz="1800">
              <a:latin typeface="Playfair Display"/>
              <a:ea typeface="Playfair Display"/>
              <a:cs typeface="Playfair Display"/>
              <a:sym typeface="Playfair Display"/>
            </a:endParaRPr>
          </a:p>
        </p:txBody>
      </p:sp>
      <p:sp>
        <p:nvSpPr>
          <p:cNvPr id="295" name="Google Shape;295;g6fe2a1a14d_1_132"/>
          <p:cNvSpPr txBox="1"/>
          <p:nvPr/>
        </p:nvSpPr>
        <p:spPr>
          <a:xfrm>
            <a:off x="608150" y="1287725"/>
            <a:ext cx="7738800" cy="1663500"/>
          </a:xfrm>
          <a:prstGeom prst="rect">
            <a:avLst/>
          </a:prstGeom>
          <a:noFill/>
          <a:ln>
            <a:noFill/>
          </a:ln>
        </p:spPr>
        <p:txBody>
          <a:bodyPr spcFirstLastPara="1" wrap="square" lIns="91425" tIns="91425" rIns="91425" bIns="91425" anchor="t" anchorCtr="0">
            <a:noAutofit/>
          </a:bodyPr>
          <a:lstStyle/>
          <a:p>
            <a:pPr>
              <a:buSzPts val="2200"/>
            </a:pPr>
            <a:r>
              <a:rPr lang="es-ES" sz="2200" dirty="0" smtClean="0">
                <a:solidFill>
                  <a:schemeClr val="dk1"/>
                </a:solidFill>
                <a:latin typeface="Rambla"/>
                <a:ea typeface="Rambla"/>
                <a:cs typeface="Rambla"/>
                <a:sym typeface="Rambla"/>
              </a:rPr>
              <a:t>¿Qué aprendimos después de leer el texto?</a:t>
            </a:r>
            <a:endParaRPr lang="es-ES" sz="2200" dirty="0" smtClean="0">
              <a:latin typeface="Rambla"/>
              <a:ea typeface="Rambla"/>
              <a:cs typeface="Rambla"/>
              <a:sym typeface="Rambla"/>
            </a:endParaRPr>
          </a:p>
          <a:p>
            <a:pPr marL="0" marR="0" lvl="0" indent="0" algn="l" rtl="0">
              <a:lnSpc>
                <a:spcPct val="100000"/>
              </a:lnSpc>
              <a:spcBef>
                <a:spcPts val="0"/>
              </a:spcBef>
              <a:spcAft>
                <a:spcPts val="0"/>
              </a:spcAft>
              <a:buClr>
                <a:srgbClr val="000000"/>
              </a:buClr>
              <a:buSzPts val="2200"/>
              <a:buFont typeface="Arial"/>
              <a:buNone/>
            </a:pPr>
            <a:r>
              <a:rPr lang="es-MX" sz="2200" b="1" i="0" u="none" strike="noStrike" cap="none" dirty="0" smtClean="0">
                <a:solidFill>
                  <a:schemeClr val="dk1"/>
                </a:solidFill>
                <a:latin typeface="Rambla"/>
                <a:ea typeface="Rambla"/>
                <a:cs typeface="Rambla"/>
                <a:sym typeface="Rambla"/>
              </a:rPr>
              <a:t>Reflexiona </a:t>
            </a:r>
            <a:r>
              <a:rPr lang="es-MX" sz="2200" b="1" i="0" u="none" strike="noStrike" cap="none" dirty="0">
                <a:solidFill>
                  <a:schemeClr val="dk1"/>
                </a:solidFill>
                <a:latin typeface="Rambla"/>
                <a:ea typeface="Rambla"/>
                <a:cs typeface="Rambla"/>
                <a:sym typeface="Rambla"/>
              </a:rPr>
              <a:t>sobre lo que has leído. </a:t>
            </a:r>
            <a:r>
              <a:rPr lang="es-MX" sz="2200" b="0" i="0" u="none" strike="noStrike" cap="none" dirty="0">
                <a:solidFill>
                  <a:schemeClr val="dk1"/>
                </a:solidFill>
                <a:latin typeface="Rambla"/>
                <a:ea typeface="Rambla"/>
                <a:cs typeface="Rambla"/>
                <a:sym typeface="Rambla"/>
              </a:rPr>
              <a:t>Revisa tus notas y luego pregúntate lo siguiente relacionado con el texto: ¿Qué has aprendido? ¿Cómo se relaciona a lo que ya sabes? ¿Encontraste el argumento convincente? Hay algo en el texto que no te convence del argumento del escritor incluso cuando el artículo lo hace bien?</a:t>
            </a:r>
            <a:endParaRPr sz="22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rgbClr val="000000"/>
              </a:buClr>
              <a:buSzPts val="2200"/>
              <a:buFont typeface="Arial"/>
              <a:buNone/>
            </a:pPr>
            <a:r>
              <a:rPr lang="es-MX" sz="2200" b="0" i="0" u="none" strike="noStrike" cap="none" dirty="0">
                <a:solidFill>
                  <a:schemeClr val="dk1"/>
                </a:solidFill>
                <a:latin typeface="Rambla"/>
                <a:ea typeface="Rambla"/>
                <a:cs typeface="Rambla"/>
                <a:sym typeface="Rambla"/>
              </a:rPr>
              <a:t>¿Cómo se relaciona el artículo con tu conocimiento mayor del tema?</a:t>
            </a:r>
            <a:endParaRPr sz="22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chemeClr val="dk1"/>
              </a:buClr>
              <a:buSzPts val="1100"/>
              <a:buFont typeface="Arial"/>
              <a:buNone/>
            </a:pPr>
            <a:r>
              <a:rPr lang="es-MX" sz="2200" b="0" i="0" u="none" strike="noStrike" cap="none" dirty="0">
                <a:solidFill>
                  <a:schemeClr val="dk1"/>
                </a:solidFill>
                <a:latin typeface="Rambla"/>
                <a:ea typeface="Rambla"/>
                <a:cs typeface="Rambla"/>
                <a:sym typeface="Rambla"/>
              </a:rPr>
              <a:t>¿Estás de acuerdo con lo que leíste? ¿Por qué?</a:t>
            </a:r>
            <a:endParaRPr sz="22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chemeClr val="dk1"/>
              </a:buClr>
              <a:buSzPts val="1100"/>
              <a:buFont typeface="Arial"/>
              <a:buNone/>
            </a:pPr>
            <a:r>
              <a:rPr lang="es-MX" sz="2200" b="0" i="0" u="none" strike="noStrike" cap="none" dirty="0">
                <a:solidFill>
                  <a:schemeClr val="dk1"/>
                </a:solidFill>
                <a:latin typeface="Rambla"/>
                <a:ea typeface="Rambla"/>
                <a:cs typeface="Rambla"/>
                <a:sym typeface="Rambla"/>
              </a:rPr>
              <a:t> </a:t>
            </a:r>
            <a:endParaRPr sz="2200" b="0" i="0" u="none" strike="noStrike" cap="none">
              <a:solidFill>
                <a:srgbClr val="000000"/>
              </a:solidFill>
              <a:latin typeface="Rambla"/>
              <a:ea typeface="Rambla"/>
              <a:cs typeface="Rambla"/>
              <a:sym typeface="Rambla"/>
            </a:endParaRPr>
          </a:p>
        </p:txBody>
      </p:sp>
      <p:sp>
        <p:nvSpPr>
          <p:cNvPr id="296" name="Google Shape;296;g6fe2a1a14d_1_132"/>
          <p:cNvSpPr txBox="1"/>
          <p:nvPr/>
        </p:nvSpPr>
        <p:spPr>
          <a:xfrm>
            <a:off x="483075" y="209550"/>
            <a:ext cx="6779400" cy="8382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3D85C6"/>
              </a:buClr>
              <a:buSzPts val="2200"/>
              <a:buFont typeface="Rambla"/>
              <a:buChar char="●"/>
            </a:pPr>
            <a:endParaRPr sz="2200" b="0" i="0" u="none" strike="noStrike" cap="none">
              <a:solidFill>
                <a:srgbClr val="000000"/>
              </a:solidFill>
              <a:latin typeface="Rambla"/>
              <a:ea typeface="Rambla"/>
              <a:cs typeface="Rambla"/>
              <a:sym typeface="Ramb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es-MX" dirty="0" smtClean="0"/>
              <a:t>Hay diferentes enfoques que realizamos a la hora de leer.</a:t>
            </a:r>
          </a:p>
          <a:p>
            <a:r>
              <a:rPr lang="es-MX" dirty="0" smtClean="0"/>
              <a:t>La lectura tiene etapas en las que vamos a aplicar distintas estrategias que nos permitan comprender el texto.</a:t>
            </a:r>
          </a:p>
          <a:p>
            <a:r>
              <a:rPr lang="es-MX" dirty="0" smtClean="0"/>
              <a:t>Sistematizar el uso de las estrategias me van a hacer un lector hábil en una </a:t>
            </a:r>
            <a:r>
              <a:rPr lang="es-MX" smtClean="0"/>
              <a:t>segunda </a:t>
            </a:r>
            <a:r>
              <a:rPr lang="es-MX" smtClean="0"/>
              <a:t>lengua.</a:t>
            </a:r>
            <a:endParaRPr lang="en-US" dirty="0"/>
          </a:p>
        </p:txBody>
      </p:sp>
      <p:sp>
        <p:nvSpPr>
          <p:cNvPr id="3" name="2 Título"/>
          <p:cNvSpPr>
            <a:spLocks noGrp="1"/>
          </p:cNvSpPr>
          <p:nvPr>
            <p:ph type="title"/>
          </p:nvPr>
        </p:nvSpPr>
        <p:spPr/>
        <p:txBody>
          <a:bodyPr/>
          <a:lstStyle/>
          <a:p>
            <a:r>
              <a:rPr lang="es-MX" dirty="0" smtClean="0"/>
              <a:t>Sintetizando</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n-US"/>
          </a:p>
        </p:txBody>
      </p:sp>
      <p:sp>
        <p:nvSpPr>
          <p:cNvPr id="3" name="2 Subtítulo"/>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533400" y="438150"/>
            <a:ext cx="8277225" cy="4191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fe2a1a14d_1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s-MX"/>
              <a:t>Leer = comprender</a:t>
            </a:r>
            <a:endParaRPr/>
          </a:p>
        </p:txBody>
      </p:sp>
      <p:sp>
        <p:nvSpPr>
          <p:cNvPr id="121" name="Google Shape;121;g6fe2a1a14d_1_0"/>
          <p:cNvSpPr txBox="1">
            <a:spLocks noGrp="1"/>
          </p:cNvSpPr>
          <p:nvPr>
            <p:ph type="body" idx="1"/>
          </p:nvPr>
        </p:nvSpPr>
        <p:spPr>
          <a:xfrm>
            <a:off x="1324300" y="1293200"/>
            <a:ext cx="7082400" cy="110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a:t>Capacidad humana de darle sentido y significado a un texto (oral /escrito)</a:t>
            </a:r>
            <a:endParaRPr/>
          </a:p>
        </p:txBody>
      </p:sp>
      <p:pic>
        <p:nvPicPr>
          <p:cNvPr id="122" name="Google Shape;122;g6fe2a1a14d_1_0"/>
          <p:cNvPicPr preferRelativeResize="0"/>
          <p:nvPr/>
        </p:nvPicPr>
        <p:blipFill rotWithShape="1">
          <a:blip r:embed="rId3">
            <a:alphaModFix/>
          </a:blip>
          <a:srcRect/>
          <a:stretch/>
        </p:blipFill>
        <p:spPr>
          <a:xfrm rot="627865">
            <a:off x="500523" y="1440863"/>
            <a:ext cx="709398" cy="596322"/>
          </a:xfrm>
          <a:prstGeom prst="rect">
            <a:avLst/>
          </a:prstGeom>
          <a:noFill/>
          <a:ln>
            <a:noFill/>
          </a:ln>
        </p:spPr>
      </p:pic>
      <p:sp>
        <p:nvSpPr>
          <p:cNvPr id="123" name="Google Shape;123;g6fe2a1a14d_1_0"/>
          <p:cNvSpPr txBox="1">
            <a:spLocks noGrp="1"/>
          </p:cNvSpPr>
          <p:nvPr>
            <p:ph type="body" idx="1"/>
          </p:nvPr>
        </p:nvSpPr>
        <p:spPr>
          <a:xfrm>
            <a:off x="1383425" y="2793550"/>
            <a:ext cx="7589400" cy="110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a:t>Ser crítico</a:t>
            </a:r>
            <a:endParaRPr/>
          </a:p>
        </p:txBody>
      </p:sp>
      <p:pic>
        <p:nvPicPr>
          <p:cNvPr id="124" name="Google Shape;124;g6fe2a1a14d_1_0"/>
          <p:cNvPicPr preferRelativeResize="0"/>
          <p:nvPr/>
        </p:nvPicPr>
        <p:blipFill rotWithShape="1">
          <a:blip r:embed="rId3">
            <a:alphaModFix/>
          </a:blip>
          <a:srcRect/>
          <a:stretch/>
        </p:blipFill>
        <p:spPr>
          <a:xfrm rot="1137497">
            <a:off x="566648" y="2777013"/>
            <a:ext cx="709398" cy="596322"/>
          </a:xfrm>
          <a:prstGeom prst="rect">
            <a:avLst/>
          </a:prstGeom>
          <a:noFill/>
          <a:ln>
            <a:noFill/>
          </a:ln>
        </p:spPr>
      </p:pic>
      <p:sp>
        <p:nvSpPr>
          <p:cNvPr id="125" name="Google Shape;125;g6fe2a1a14d_1_0"/>
          <p:cNvSpPr txBox="1"/>
          <p:nvPr/>
        </p:nvSpPr>
        <p:spPr>
          <a:xfrm>
            <a:off x="684925" y="3652800"/>
            <a:ext cx="5371800" cy="42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MX" sz="3600" b="1" i="0" u="none" strike="noStrike" cap="none">
                <a:solidFill>
                  <a:srgbClr val="000000"/>
                </a:solidFill>
                <a:latin typeface="Rambla"/>
                <a:ea typeface="Rambla"/>
                <a:cs typeface="Rambla"/>
                <a:sym typeface="Rambla"/>
              </a:rPr>
              <a:t>Propósitos de lectura</a:t>
            </a:r>
            <a:endParaRPr sz="3600" b="1" i="0" u="none" strike="noStrike" cap="none">
              <a:solidFill>
                <a:srgbClr val="000000"/>
              </a:solidFill>
              <a:latin typeface="Rambla"/>
              <a:ea typeface="Rambla"/>
              <a:cs typeface="Rambla"/>
              <a:sym typeface="Ramb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pPr marL="55563" lvl="8" indent="-55563">
              <a:spcBef>
                <a:spcPts val="400"/>
              </a:spcBef>
              <a:buClr>
                <a:schemeClr val="accent1"/>
              </a:buClr>
              <a:buSzPts val="1836"/>
              <a:buNone/>
            </a:pPr>
            <a:r>
              <a:rPr lang="es-ES" sz="4000" dirty="0" smtClean="0">
                <a:solidFill>
                  <a:schemeClr val="tx1"/>
                </a:solidFill>
                <a:cs typeface="Calibri" pitchFamily="34" charset="0"/>
              </a:rPr>
              <a:t>Proceso psicolingüístico dinámico mediante el cual un sujeto lector reconstruye un mensaje que ha sido codificado por un sujeto escritor</a:t>
            </a:r>
            <a:r>
              <a:rPr lang="es-ES" sz="2800" dirty="0" smtClean="0">
                <a:solidFill>
                  <a:schemeClr val="tx1"/>
                </a:solidFill>
                <a:cs typeface="Calibri" pitchFamily="34" charset="0"/>
              </a:rPr>
              <a:t> (</a:t>
            </a:r>
            <a:r>
              <a:rPr lang="es-ES" sz="2800" dirty="0" err="1" smtClean="0">
                <a:solidFill>
                  <a:schemeClr val="tx1"/>
                </a:solidFill>
                <a:cs typeface="Calibri" pitchFamily="34" charset="0"/>
              </a:rPr>
              <a:t>Goodman</a:t>
            </a:r>
            <a:r>
              <a:rPr lang="es-ES" sz="2800" dirty="0" smtClean="0">
                <a:solidFill>
                  <a:schemeClr val="tx1"/>
                </a:solidFill>
                <a:cs typeface="Calibri" pitchFamily="34" charset="0"/>
              </a:rPr>
              <a:t>, 1967).</a:t>
            </a:r>
          </a:p>
          <a:p>
            <a:endParaRPr lang="en-US" dirty="0">
              <a:solidFill>
                <a:schemeClr val="tx1"/>
              </a:solidFill>
            </a:endParaRPr>
          </a:p>
        </p:txBody>
      </p:sp>
      <p:sp>
        <p:nvSpPr>
          <p:cNvPr id="3" name="2 Título"/>
          <p:cNvSpPr>
            <a:spLocks noGrp="1"/>
          </p:cNvSpPr>
          <p:nvPr>
            <p:ph type="title"/>
          </p:nvPr>
        </p:nvSpPr>
        <p:spPr/>
        <p:txBody>
          <a:bodyPr/>
          <a:lstStyle/>
          <a:p>
            <a:r>
              <a:rPr lang="es-ES" dirty="0" smtClean="0">
                <a:solidFill>
                  <a:srgbClr val="0070C0"/>
                </a:solidFill>
                <a:latin typeface="Rambla" charset="0"/>
                <a:cs typeface="Calibri" pitchFamily="34" charset="0"/>
              </a:rPr>
              <a:t>Definición de lectura</a:t>
            </a:r>
            <a:endParaRPr lang="en-US" dirty="0">
              <a:latin typeface="Rambl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457200" y="590550"/>
            <a:ext cx="8229600" cy="3914775"/>
          </a:xfrm>
        </p:spPr>
        <p:txBody>
          <a:bodyPr/>
          <a:lstStyle/>
          <a:p>
            <a:pPr>
              <a:buNone/>
            </a:pPr>
            <a:r>
              <a:rPr lang="es-ES" sz="2800" dirty="0" smtClean="0">
                <a:latin typeface="Calisto MT" pitchFamily="18" charset="0"/>
              </a:rPr>
              <a:t/>
            </a:r>
            <a:br>
              <a:rPr lang="es-ES" sz="2800" dirty="0" smtClean="0">
                <a:latin typeface="Calisto MT" pitchFamily="18" charset="0"/>
              </a:rPr>
            </a:br>
            <a:r>
              <a:rPr lang="es-ES" sz="2800" dirty="0" smtClean="0">
                <a:latin typeface="Calisto MT" pitchFamily="18" charset="0"/>
              </a:rPr>
              <a:t/>
            </a:r>
            <a:br>
              <a:rPr lang="es-ES" sz="2800" dirty="0" smtClean="0">
                <a:latin typeface="Calisto MT" pitchFamily="18" charset="0"/>
              </a:rPr>
            </a:br>
            <a:r>
              <a:rPr lang="es-ES" sz="2800" dirty="0" smtClean="0">
                <a:latin typeface="Calisto MT" pitchFamily="18" charset="0"/>
              </a:rPr>
              <a:t>Novelas, cuentos cortos, ensayos, biografías, poemas, cartas, telegramas, diarios, revistas, informes, </a:t>
            </a:r>
            <a:r>
              <a:rPr lang="es-ES" dirty="0" smtClean="0">
                <a:latin typeface="Calisto MT" pitchFamily="18" charset="0"/>
              </a:rPr>
              <a:t>artículos de investigación, </a:t>
            </a:r>
            <a:r>
              <a:rPr lang="es-ES" sz="3200" dirty="0" smtClean="0">
                <a:latin typeface="Calisto MT" pitchFamily="18" charset="0"/>
              </a:rPr>
              <a:t>diccionarios, guías telefónicas, e-mails, mensajes de texto, etc</a:t>
            </a:r>
            <a:r>
              <a:rPr lang="es-ES" dirty="0" smtClean="0">
                <a:latin typeface="Calisto MT" pitchFamily="18" charset="0"/>
              </a:rPr>
              <a:t>.</a:t>
            </a:r>
            <a:br>
              <a:rPr lang="es-ES" dirty="0" smtClean="0">
                <a:latin typeface="Calisto MT" pitchFamily="18" charset="0"/>
              </a:rPr>
            </a:br>
            <a:endParaRPr lang="en-US" dirty="0"/>
          </a:p>
        </p:txBody>
      </p:sp>
      <p:sp>
        <p:nvSpPr>
          <p:cNvPr id="2" name="1 Título"/>
          <p:cNvSpPr>
            <a:spLocks noGrp="1"/>
          </p:cNvSpPr>
          <p:nvPr>
            <p:ph type="title"/>
          </p:nvPr>
        </p:nvSpPr>
        <p:spPr>
          <a:xfrm>
            <a:off x="381000" y="285750"/>
            <a:ext cx="8229600" cy="609600"/>
          </a:xfrm>
        </p:spPr>
        <p:txBody>
          <a:bodyPr/>
          <a:lstStyle/>
          <a:p>
            <a:pPr marL="282575" indent="-282575">
              <a:defRPr/>
            </a:pPr>
            <a:r>
              <a:rPr lang="es-MX" dirty="0" smtClean="0">
                <a:solidFill>
                  <a:srgbClr val="0070C0"/>
                </a:solidFill>
                <a:latin typeface="Rambla" charset="0"/>
                <a:cs typeface="Calibri" pitchFamily="34" charset="0"/>
              </a:rPr>
              <a:t>¿Qué leemos?</a:t>
            </a:r>
            <a:endParaRPr lang="en-US" dirty="0" smtClean="0">
              <a:solidFill>
                <a:srgbClr val="0070C0"/>
              </a:solidFill>
              <a:latin typeface="Rambla"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6fe2a1a14d_1_21"/>
          <p:cNvSpPr txBox="1">
            <a:spLocks noGrp="1"/>
          </p:cNvSpPr>
          <p:nvPr>
            <p:ph type="title"/>
          </p:nvPr>
        </p:nvSpPr>
        <p:spPr>
          <a:xfrm>
            <a:off x="181650" y="16697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s-MX" dirty="0">
                <a:solidFill>
                  <a:srgbClr val="0070C0"/>
                </a:solidFill>
              </a:rPr>
              <a:t>Estrategias</a:t>
            </a:r>
            <a:endParaRPr>
              <a:solidFill>
                <a:srgbClr val="0070C0"/>
              </a:solidFill>
            </a:endParaRPr>
          </a:p>
        </p:txBody>
      </p:sp>
      <p:sp>
        <p:nvSpPr>
          <p:cNvPr id="142" name="Google Shape;142;g6fe2a1a14d_1_21"/>
          <p:cNvSpPr txBox="1">
            <a:spLocks noGrp="1"/>
          </p:cNvSpPr>
          <p:nvPr>
            <p:ph type="body" idx="1"/>
          </p:nvPr>
        </p:nvSpPr>
        <p:spPr>
          <a:xfrm>
            <a:off x="1000850" y="936613"/>
            <a:ext cx="207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a:t>COGNITIVAS: </a:t>
            </a:r>
            <a:endParaRPr/>
          </a:p>
        </p:txBody>
      </p:sp>
      <p:pic>
        <p:nvPicPr>
          <p:cNvPr id="143" name="Google Shape;143;g6fe2a1a14d_1_21"/>
          <p:cNvPicPr preferRelativeResize="0"/>
          <p:nvPr/>
        </p:nvPicPr>
        <p:blipFill rotWithShape="1">
          <a:blip r:embed="rId3">
            <a:alphaModFix/>
          </a:blip>
          <a:srcRect/>
          <a:stretch/>
        </p:blipFill>
        <p:spPr>
          <a:xfrm rot="1137497">
            <a:off x="213823" y="924800"/>
            <a:ext cx="709398" cy="596322"/>
          </a:xfrm>
          <a:prstGeom prst="rect">
            <a:avLst/>
          </a:prstGeom>
          <a:noFill/>
          <a:ln>
            <a:noFill/>
          </a:ln>
        </p:spPr>
      </p:pic>
      <p:sp>
        <p:nvSpPr>
          <p:cNvPr id="144" name="Google Shape;144;g6fe2a1a14d_1_21"/>
          <p:cNvSpPr txBox="1">
            <a:spLocks noGrp="1"/>
          </p:cNvSpPr>
          <p:nvPr>
            <p:ph type="body" idx="1"/>
          </p:nvPr>
        </p:nvSpPr>
        <p:spPr>
          <a:xfrm>
            <a:off x="901975" y="2114600"/>
            <a:ext cx="600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a:t>METACOGNITIVAS: </a:t>
            </a:r>
            <a:endParaRPr/>
          </a:p>
        </p:txBody>
      </p:sp>
      <p:pic>
        <p:nvPicPr>
          <p:cNvPr id="145" name="Google Shape;145;g6fe2a1a14d_1_21"/>
          <p:cNvPicPr preferRelativeResize="0"/>
          <p:nvPr/>
        </p:nvPicPr>
        <p:blipFill rotWithShape="1">
          <a:blip r:embed="rId3">
            <a:alphaModFix/>
          </a:blip>
          <a:srcRect/>
          <a:stretch/>
        </p:blipFill>
        <p:spPr>
          <a:xfrm rot="1137497">
            <a:off x="114961" y="2102775"/>
            <a:ext cx="709398" cy="596322"/>
          </a:xfrm>
          <a:prstGeom prst="rect">
            <a:avLst/>
          </a:prstGeom>
          <a:noFill/>
          <a:ln>
            <a:noFill/>
          </a:ln>
        </p:spPr>
      </p:pic>
      <p:sp>
        <p:nvSpPr>
          <p:cNvPr id="146" name="Google Shape;146;g6fe2a1a14d_1_21"/>
          <p:cNvSpPr txBox="1"/>
          <p:nvPr/>
        </p:nvSpPr>
        <p:spPr>
          <a:xfrm>
            <a:off x="349050" y="1509313"/>
            <a:ext cx="8757600" cy="49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MX" sz="2400" b="0" i="0" u="none" strike="noStrike" cap="none">
                <a:solidFill>
                  <a:schemeClr val="dk1"/>
                </a:solidFill>
                <a:latin typeface="Rambla"/>
                <a:ea typeface="Rambla"/>
                <a:cs typeface="Rambla"/>
                <a:sym typeface="Rambla"/>
              </a:rPr>
              <a:t>Nos permiten recuperar información funcional y práctica</a:t>
            </a:r>
            <a:endParaRPr sz="2400" b="0" i="0" u="none" strike="noStrike" cap="none">
              <a:solidFill>
                <a:srgbClr val="000000"/>
              </a:solidFill>
              <a:latin typeface="Rambla"/>
              <a:ea typeface="Rambla"/>
              <a:cs typeface="Rambla"/>
              <a:sym typeface="Rambla"/>
            </a:endParaRPr>
          </a:p>
        </p:txBody>
      </p:sp>
      <p:sp>
        <p:nvSpPr>
          <p:cNvPr id="147" name="Google Shape;147;g6fe2a1a14d_1_21"/>
          <p:cNvSpPr txBox="1"/>
          <p:nvPr/>
        </p:nvSpPr>
        <p:spPr>
          <a:xfrm>
            <a:off x="417900" y="2623088"/>
            <a:ext cx="86199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MX" sz="2400" b="0" i="0" u="none" strike="noStrike" cap="none">
                <a:solidFill>
                  <a:schemeClr val="dk1"/>
                </a:solidFill>
                <a:latin typeface="Rambla"/>
                <a:ea typeface="Rambla"/>
                <a:cs typeface="Rambla"/>
                <a:sym typeface="Rambla"/>
              </a:rPr>
              <a:t>Capacidad para evaluar y corregir aquello que estás aprendiendo</a:t>
            </a:r>
            <a:endParaRPr sz="2400" b="0" i="0" u="none" strike="noStrike" cap="none">
              <a:solidFill>
                <a:schemeClr val="dk1"/>
              </a:solidFill>
              <a:latin typeface="Rambla"/>
              <a:ea typeface="Rambla"/>
              <a:cs typeface="Rambla"/>
              <a:sym typeface="Rambl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mbla"/>
              <a:ea typeface="Rambla"/>
              <a:cs typeface="Rambla"/>
              <a:sym typeface="Rambla"/>
            </a:endParaRPr>
          </a:p>
        </p:txBody>
      </p:sp>
      <p:sp>
        <p:nvSpPr>
          <p:cNvPr id="148" name="Google Shape;148;g6fe2a1a14d_1_21"/>
          <p:cNvSpPr txBox="1">
            <a:spLocks noGrp="1"/>
          </p:cNvSpPr>
          <p:nvPr>
            <p:ph type="body" idx="1"/>
          </p:nvPr>
        </p:nvSpPr>
        <p:spPr>
          <a:xfrm>
            <a:off x="1018563" y="3236563"/>
            <a:ext cx="2904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36"/>
              <a:buNone/>
            </a:pPr>
            <a:r>
              <a:rPr lang="es-MX"/>
              <a:t>CRÍTICAS: </a:t>
            </a:r>
            <a:endParaRPr/>
          </a:p>
        </p:txBody>
      </p:sp>
      <p:pic>
        <p:nvPicPr>
          <p:cNvPr id="149" name="Google Shape;149;g6fe2a1a14d_1_21"/>
          <p:cNvPicPr preferRelativeResize="0"/>
          <p:nvPr/>
        </p:nvPicPr>
        <p:blipFill rotWithShape="1">
          <a:blip r:embed="rId3">
            <a:alphaModFix/>
          </a:blip>
          <a:srcRect/>
          <a:stretch/>
        </p:blipFill>
        <p:spPr>
          <a:xfrm rot="1137497">
            <a:off x="231548" y="3224750"/>
            <a:ext cx="709398" cy="596322"/>
          </a:xfrm>
          <a:prstGeom prst="rect">
            <a:avLst/>
          </a:prstGeom>
          <a:noFill/>
          <a:ln>
            <a:noFill/>
          </a:ln>
        </p:spPr>
      </p:pic>
      <p:sp>
        <p:nvSpPr>
          <p:cNvPr id="150" name="Google Shape;150;g6fe2a1a14d_1_21"/>
          <p:cNvSpPr txBox="1"/>
          <p:nvPr/>
        </p:nvSpPr>
        <p:spPr>
          <a:xfrm>
            <a:off x="417900" y="3745063"/>
            <a:ext cx="86199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chemeClr val="dk1"/>
                </a:solidFill>
                <a:latin typeface="Rambla"/>
                <a:ea typeface="Rambla"/>
                <a:cs typeface="Rambla"/>
                <a:sym typeface="Rambla"/>
              </a:rPr>
              <a:t>Capacidad para evaluar y juzgar la veracidad de lo que leíste</a:t>
            </a:r>
            <a:endParaRPr sz="1400" b="0" i="0" u="none" strike="noStrike" cap="none">
              <a:solidFill>
                <a:srgbClr val="000000"/>
              </a:solidFill>
              <a:latin typeface="Rambla"/>
              <a:ea typeface="Rambla"/>
              <a:cs typeface="Rambla"/>
              <a:sym typeface="Ramb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pPr>
              <a:buNone/>
              <a:defRPr/>
            </a:pPr>
            <a:endParaRPr lang="es-ES" dirty="0" smtClean="0">
              <a:latin typeface="Comic Sans MS" pitchFamily="66" charset="0"/>
            </a:endParaRPr>
          </a:p>
          <a:p>
            <a:pPr>
              <a:buFont typeface="Arial" pitchFamily="34" charset="0"/>
              <a:buChar char="•"/>
              <a:defRPr/>
            </a:pPr>
            <a:endParaRPr lang="es-ES" dirty="0" smtClean="0">
              <a:latin typeface="Comic Sans MS" pitchFamily="66" charset="0"/>
            </a:endParaRPr>
          </a:p>
          <a:p>
            <a:pPr marL="1255713" indent="-1255713">
              <a:buNone/>
              <a:defRPr/>
            </a:pPr>
            <a:r>
              <a:rPr lang="es-ES" sz="2800" dirty="0" smtClean="0">
                <a:latin typeface="Calisto MT" pitchFamily="18" charset="0"/>
              </a:rPr>
              <a:t>           </a:t>
            </a:r>
          </a:p>
          <a:p>
            <a:pPr marL="1255713" indent="-1255713">
              <a:buNone/>
              <a:defRPr/>
            </a:pPr>
            <a:r>
              <a:rPr lang="es-ES" sz="2800" dirty="0" smtClean="0">
                <a:latin typeface="Calisto MT" pitchFamily="18" charset="0"/>
              </a:rPr>
              <a:t>    </a:t>
            </a:r>
          </a:p>
          <a:p>
            <a:pPr marL="1255713" indent="-1255713">
              <a:buNone/>
              <a:defRPr/>
            </a:pPr>
            <a:endParaRPr lang="es-ES" sz="2800" dirty="0" smtClean="0">
              <a:latin typeface="Calisto MT" pitchFamily="18" charset="0"/>
            </a:endParaRPr>
          </a:p>
          <a:p>
            <a:pPr marL="1255713" indent="-1255713">
              <a:buNone/>
              <a:defRPr/>
            </a:pPr>
            <a:r>
              <a:rPr lang="es-ES" sz="2800" dirty="0" smtClean="0">
                <a:latin typeface="Calisto MT" pitchFamily="18" charset="0"/>
              </a:rPr>
              <a:t>leer </a:t>
            </a:r>
            <a:r>
              <a:rPr lang="es-ES" sz="2800" dirty="0" smtClean="0">
                <a:latin typeface="Calisto MT" pitchFamily="18" charset="0"/>
              </a:rPr>
              <a:t>por placer o para obtener información.</a:t>
            </a:r>
          </a:p>
          <a:p>
            <a:endParaRPr lang="en-US" dirty="0"/>
          </a:p>
        </p:txBody>
      </p:sp>
      <p:sp>
        <p:nvSpPr>
          <p:cNvPr id="3" name="2 Título"/>
          <p:cNvSpPr>
            <a:spLocks noGrp="1"/>
          </p:cNvSpPr>
          <p:nvPr>
            <p:ph type="title"/>
          </p:nvPr>
        </p:nvSpPr>
        <p:spPr/>
        <p:txBody>
          <a:bodyPr/>
          <a:lstStyle/>
          <a:p>
            <a:pPr>
              <a:defRPr/>
            </a:pP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3200" dirty="0" smtClean="0">
                <a:latin typeface="Calisto MT" pitchFamily="18" charset="0"/>
              </a:rPr>
              <a:t/>
            </a:r>
            <a:br>
              <a:rPr lang="es-ES" sz="3200" dirty="0" smtClean="0">
                <a:latin typeface="Calisto MT" pitchFamily="18" charset="0"/>
              </a:rPr>
            </a:br>
            <a:r>
              <a:rPr lang="es-ES" sz="4000" dirty="0" smtClean="0">
                <a:solidFill>
                  <a:srgbClr val="0070C0"/>
                </a:solidFill>
                <a:latin typeface="Rambla" charset="0"/>
              </a:rPr>
              <a:t>¿Para qué leemos? </a:t>
            </a:r>
            <a:r>
              <a:rPr lang="es-ES" sz="3200" dirty="0" smtClean="0">
                <a:latin typeface="Rambla" charset="0"/>
              </a:rPr>
              <a:t/>
            </a:r>
            <a:br>
              <a:rPr lang="es-ES" sz="3200" dirty="0" smtClean="0">
                <a:latin typeface="Rambla" charset="0"/>
              </a:rPr>
            </a:br>
            <a:r>
              <a:rPr lang="es-ES" sz="3200" dirty="0" smtClean="0">
                <a:latin typeface="Rambla" charset="0"/>
              </a:rPr>
              <a:t/>
            </a:r>
            <a:br>
              <a:rPr lang="es-ES" sz="3200" dirty="0" smtClean="0">
                <a:latin typeface="Rambla" charset="0"/>
              </a:rPr>
            </a:br>
            <a:r>
              <a:rPr lang="es-ES" sz="3200" dirty="0" smtClean="0">
                <a:latin typeface="Rambla" charset="0"/>
              </a:rPr>
              <a:t/>
            </a:r>
            <a:br>
              <a:rPr lang="es-ES" sz="3200" dirty="0" smtClean="0">
                <a:latin typeface="Rambla" charset="0"/>
              </a:rPr>
            </a:br>
            <a:r>
              <a:rPr lang="es-ES" sz="3200" dirty="0" smtClean="0">
                <a:latin typeface="Rambla" charset="0"/>
              </a:rPr>
              <a:t>             </a:t>
            </a:r>
            <a:br>
              <a:rPr lang="es-ES" sz="3200" dirty="0" smtClean="0">
                <a:latin typeface="Rambla" charset="0"/>
              </a:rPr>
            </a:br>
            <a:r>
              <a:rPr lang="es-ES" sz="3200" dirty="0" smtClean="0">
                <a:latin typeface="Rambla" charset="0"/>
              </a:rPr>
              <a:t>                          </a:t>
            </a:r>
            <a:br>
              <a:rPr lang="es-ES" sz="3200" dirty="0" smtClean="0">
                <a:latin typeface="Rambla" charset="0"/>
              </a:rPr>
            </a:br>
            <a:r>
              <a:rPr lang="es-ES" sz="3200" dirty="0" smtClean="0">
                <a:latin typeface="Rambla" charset="0"/>
              </a:rPr>
              <a:t> </a:t>
            </a:r>
            <a:r>
              <a:rPr lang="es-ES" sz="3200" dirty="0" smtClean="0">
                <a:latin typeface="Rambla" charset="0"/>
              </a:rPr>
              <a:t>                              Propósito</a:t>
            </a:r>
            <a:r>
              <a:rPr lang="es-ES" sz="3200" dirty="0" smtClean="0">
                <a:latin typeface="Rambla" charset="0"/>
              </a:rPr>
              <a:t/>
            </a:r>
            <a:br>
              <a:rPr lang="es-ES" sz="3200" dirty="0" smtClean="0">
                <a:latin typeface="Rambla" charset="0"/>
              </a:rPr>
            </a:br>
            <a:r>
              <a:rPr lang="es-ES" sz="3200" dirty="0" smtClean="0">
                <a:latin typeface="Rambla" charset="0"/>
              </a:rPr>
              <a:t/>
            </a:r>
            <a:br>
              <a:rPr lang="es-ES" sz="3200" dirty="0" smtClean="0">
                <a:latin typeface="Rambla" charset="0"/>
              </a:rPr>
            </a:br>
            <a:r>
              <a:rPr lang="es-ES" sz="3200" dirty="0" smtClean="0">
                <a:latin typeface="Rambla" charset="0"/>
              </a:rPr>
              <a:t/>
            </a:r>
            <a:br>
              <a:rPr lang="es-ES" sz="3200" dirty="0" smtClean="0">
                <a:latin typeface="Rambla" charset="0"/>
              </a:rPr>
            </a:br>
            <a:r>
              <a:rPr lang="es-ES" sz="4400" dirty="0" smtClean="0">
                <a:latin typeface="Calisto MT" pitchFamily="18" charset="0"/>
              </a:rPr>
              <a:t/>
            </a:r>
            <a:br>
              <a:rPr lang="es-ES" sz="4400" dirty="0" smtClean="0">
                <a:latin typeface="Calisto MT" pitchFamily="18" charset="0"/>
              </a:rPr>
            </a:br>
            <a:r>
              <a:rPr lang="es-ES" dirty="0" smtClean="0">
                <a:latin typeface="Comic Sans MS" pitchFamily="66" charset="0"/>
              </a:rPr>
              <a:t> </a:t>
            </a:r>
            <a:br>
              <a:rPr lang="es-ES" dirty="0" smtClean="0">
                <a:latin typeface="Comic Sans MS" pitchFamily="66" charset="0"/>
              </a:rPr>
            </a:br>
            <a:endParaRPr lang="en-US" dirty="0"/>
          </a:p>
        </p:txBody>
      </p:sp>
      <p:sp>
        <p:nvSpPr>
          <p:cNvPr id="4" name="3 Flecha abajo"/>
          <p:cNvSpPr/>
          <p:nvPr/>
        </p:nvSpPr>
        <p:spPr>
          <a:xfrm>
            <a:off x="3048000" y="1885950"/>
            <a:ext cx="1066800" cy="685800"/>
          </a:xfrm>
          <a:prstGeom prst="downArrow">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Rambla" charset="0"/>
              </a:rPr>
              <a:t>Propósito de lectura</a:t>
            </a:r>
            <a:endParaRPr lang="en-US" dirty="0">
              <a:latin typeface="Rambla" charset="0"/>
            </a:endParaRPr>
          </a:p>
        </p:txBody>
      </p:sp>
      <p:sp>
        <p:nvSpPr>
          <p:cNvPr id="3" name="2 Marcador de texto"/>
          <p:cNvSpPr>
            <a:spLocks noGrp="1"/>
          </p:cNvSpPr>
          <p:nvPr>
            <p:ph type="body" idx="1"/>
          </p:nvPr>
        </p:nvSpPr>
        <p:spPr/>
        <p:txBody>
          <a:bodyPr/>
          <a:lstStyle/>
          <a:p>
            <a:pPr>
              <a:buFont typeface="Arial" pitchFamily="34" charset="0"/>
              <a:buChar char="•"/>
              <a:defRPr/>
            </a:pPr>
            <a:r>
              <a:rPr lang="es-ES" sz="2800" dirty="0" smtClean="0">
                <a:latin typeface="Calisto MT" pitchFamily="18" charset="0"/>
              </a:rPr>
              <a:t>Lectura rápida o en </a:t>
            </a:r>
            <a:r>
              <a:rPr lang="es-ES" sz="2800" dirty="0" err="1" smtClean="0">
                <a:latin typeface="Calisto MT" pitchFamily="18" charset="0"/>
              </a:rPr>
              <a:t>zig-zag</a:t>
            </a:r>
            <a:r>
              <a:rPr lang="es-ES" sz="2800" dirty="0" smtClean="0">
                <a:latin typeface="Calisto MT" pitchFamily="18" charset="0"/>
              </a:rPr>
              <a:t> (</a:t>
            </a:r>
            <a:r>
              <a:rPr lang="es-ES" sz="2800" dirty="0" err="1" smtClean="0">
                <a:latin typeface="Calisto MT" pitchFamily="18" charset="0"/>
              </a:rPr>
              <a:t>skimming</a:t>
            </a:r>
            <a:r>
              <a:rPr lang="es-ES" sz="2800" dirty="0" smtClean="0">
                <a:latin typeface="Calisto MT" pitchFamily="18" charset="0"/>
              </a:rPr>
              <a:t>): nos permite saber de manera rápida y general de qué se trata el </a:t>
            </a:r>
            <a:r>
              <a:rPr lang="es-ES" sz="2000" dirty="0" smtClean="0">
                <a:latin typeface="Calisto MT" pitchFamily="18" charset="0"/>
              </a:rPr>
              <a:t>texto.</a:t>
            </a:r>
          </a:p>
          <a:p>
            <a:pPr>
              <a:buFont typeface="Arial" pitchFamily="34" charset="0"/>
              <a:buChar char="•"/>
              <a:defRPr/>
            </a:pPr>
            <a:r>
              <a:rPr lang="es-ES" sz="2000" dirty="0" smtClean="0">
                <a:latin typeface="Calisto MT" pitchFamily="18" charset="0"/>
              </a:rPr>
              <a:t>Exploración rápida del texto (</a:t>
            </a:r>
            <a:r>
              <a:rPr lang="es-ES" sz="2000" dirty="0" err="1" smtClean="0">
                <a:latin typeface="Calisto MT" pitchFamily="18" charset="0"/>
              </a:rPr>
              <a:t>scanning</a:t>
            </a:r>
            <a:r>
              <a:rPr lang="es-ES" sz="2000" dirty="0" smtClean="0">
                <a:latin typeface="Calisto MT" pitchFamily="18" charset="0"/>
              </a:rPr>
              <a:t>): nos permite buscar información específica del texto.</a:t>
            </a:r>
          </a:p>
          <a:p>
            <a:pPr>
              <a:buFont typeface="Arial" pitchFamily="34" charset="0"/>
              <a:buChar char="•"/>
              <a:defRPr/>
            </a:pPr>
            <a:r>
              <a:rPr lang="es-ES" sz="2000" dirty="0" smtClean="0">
                <a:latin typeface="Calisto MT" pitchFamily="18" charset="0"/>
              </a:rPr>
              <a:t>Lectura Extensiva: implica leer textos más largos, usualmente por placer, e involucra principalmente la comprensión global.</a:t>
            </a:r>
          </a:p>
          <a:p>
            <a:pPr>
              <a:buFont typeface="Arial" pitchFamily="34" charset="0"/>
              <a:buChar char="•"/>
              <a:defRPr/>
            </a:pPr>
            <a:r>
              <a:rPr lang="es-ES" sz="2000" dirty="0" smtClean="0">
                <a:latin typeface="Calisto MT" pitchFamily="18" charset="0"/>
              </a:rPr>
              <a:t>Lectura Intensiva: implica la lectura de textos no muy largos con el fin de obtener información específica, e involucra la lectura de detalles con alto nivel de precisión</a:t>
            </a:r>
            <a:endParaRPr lang="en-US" sz="2000" dirty="0"/>
          </a:p>
        </p:txBody>
      </p:sp>
    </p:spTree>
  </p:cSld>
  <p:clrMapOvr>
    <a:masterClrMapping/>
  </p:clrMapOvr>
</p:sld>
</file>

<file path=ppt/theme/theme1.xml><?xml version="1.0" encoding="utf-8"?>
<a:theme xmlns:a="http://schemas.openxmlformats.org/drawingml/2006/main" name="1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1461</Words>
  <PresentationFormat>Presentación en pantalla (16:9)</PresentationFormat>
  <Paragraphs>143</Paragraphs>
  <Slides>27</Slides>
  <Notes>10</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27</vt:i4>
      </vt:variant>
    </vt:vector>
  </HeadingPairs>
  <TitlesOfParts>
    <vt:vector size="41" baseType="lpstr">
      <vt:lpstr>Arial</vt:lpstr>
      <vt:lpstr>Rambla</vt:lpstr>
      <vt:lpstr>Noto Sans Symbols</vt:lpstr>
      <vt:lpstr>Calibri</vt:lpstr>
      <vt:lpstr>Calisto MT</vt:lpstr>
      <vt:lpstr>Comic Sans MS</vt:lpstr>
      <vt:lpstr>Arial Rounded MT Bold</vt:lpstr>
      <vt:lpstr>Wingdings</vt:lpstr>
      <vt:lpstr>Playfair Display</vt:lpstr>
      <vt:lpstr>Oswald</vt:lpstr>
      <vt:lpstr>Verdana</vt:lpstr>
      <vt:lpstr>1_Concurrencia</vt:lpstr>
      <vt:lpstr>12_Concurrencia</vt:lpstr>
      <vt:lpstr>2_Concurrencia</vt:lpstr>
      <vt:lpstr>Diapositiva 1</vt:lpstr>
      <vt:lpstr>¡Comencemos!</vt:lpstr>
      <vt:lpstr>Diapositiva 3</vt:lpstr>
      <vt:lpstr>Leer = comprender</vt:lpstr>
      <vt:lpstr>Definición de lectura</vt:lpstr>
      <vt:lpstr>¿Qué leemos?</vt:lpstr>
      <vt:lpstr>Estrategias</vt:lpstr>
      <vt:lpstr>          ¿Para qué leemos?                                                                            Propósito      </vt:lpstr>
      <vt:lpstr>Propósito de lectura</vt:lpstr>
      <vt:lpstr>Proceso de la Comunicación</vt:lpstr>
      <vt:lpstr> ¿Qué hace que un texto sea difícil? </vt:lpstr>
      <vt:lpstr> ¿Qué hace que un texto sea difícil? </vt:lpstr>
      <vt:lpstr> ¿Qué hace que un texto sea difícil? </vt:lpstr>
      <vt:lpstr> ¿Qué hace que un texto sea difícil? </vt:lpstr>
      <vt:lpstr> Comunicación exitosa </vt:lpstr>
      <vt:lpstr> ¿Qué es una Estrategia? </vt:lpstr>
      <vt:lpstr> Enfoques utilizados a la hora de leer</vt:lpstr>
      <vt:lpstr> </vt:lpstr>
      <vt:lpstr> </vt:lpstr>
      <vt:lpstr>Diapositiva 20</vt:lpstr>
      <vt:lpstr>Diapositiva 21</vt:lpstr>
      <vt:lpstr>Diapositiva 22</vt:lpstr>
      <vt:lpstr>Hacernos muchas preguntas!!!!</vt:lpstr>
      <vt:lpstr>No olvides…. ¡TOMAR NOTAS!</vt:lpstr>
      <vt:lpstr>… importante</vt:lpstr>
      <vt:lpstr>Diapositiva 26</vt:lpstr>
      <vt:lpstr>Sintetizando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INGLÉS          COMISIÓN “A” - 2021</dc:title>
  <dc:creator>Valentina</dc:creator>
  <cp:lastModifiedBy>laila wal</cp:lastModifiedBy>
  <cp:revision>13</cp:revision>
  <dcterms:modified xsi:type="dcterms:W3CDTF">2021-04-14T23:03:48Z</dcterms:modified>
</cp:coreProperties>
</file>