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9EF8A-B712-4E21-8427-E11A459DE347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C1C77-A257-4054-A45C-A50DA1D2C4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89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mtClean="0"/>
              <a:t>Al realizar este trabajo práctico el alumno </a:t>
            </a:r>
            <a:endParaRPr lang="es-AR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260200-E857-4379-9BE5-5FC35BF8C333}" type="slidenum">
              <a:rPr lang="es-ES" altLang="es-ES" smtClean="0"/>
              <a:pPr/>
              <a:t>2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353967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ES" smtClean="0"/>
          </a:p>
        </p:txBody>
      </p:sp>
      <p:sp>
        <p:nvSpPr>
          <p:cNvPr id="317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83C971-B4B8-4A37-BD98-BAFD5A0E3B36}" type="slidenum">
              <a:rPr lang="es-ES" altLang="es-ES" smtClean="0"/>
              <a:pPr/>
              <a:t>18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149819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ES" smtClean="0"/>
              <a:t>ACUOSOS: </a:t>
            </a:r>
            <a:r>
              <a:rPr lang="es-AR" altLang="es-ES" b="1" smtClean="0"/>
              <a:t>precipitan los alcoholes superiores que son emulgentes</a:t>
            </a:r>
            <a:r>
              <a:rPr lang="es-AR" altLang="es-ES" smtClean="0"/>
              <a:t>, o </a:t>
            </a:r>
            <a:r>
              <a:rPr lang="es-AR" altLang="es-ES" b="1" smtClean="0"/>
              <a:t>saponifican los ácidos grasos con cualquier catión que vehiculice</a:t>
            </a:r>
            <a:r>
              <a:rPr lang="es-AR" altLang="es-ES" smtClean="0"/>
              <a:t>. </a:t>
            </a:r>
          </a:p>
          <a:p>
            <a:r>
              <a:rPr lang="es-AR" altLang="es-ES" smtClean="0"/>
              <a:t>ANHIDROS: fundiendo los elementos y posteriormente homogeneizando hasta que adquieren la temperatura ambiente.</a:t>
            </a:r>
          </a:p>
          <a:p>
            <a:endParaRPr lang="es-AR" altLang="es-ES" smtClean="0"/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24FC0A-3D2F-414D-A861-CEAEAA3A57E2}" type="slidenum">
              <a:rPr lang="es-ES" altLang="es-ES" smtClean="0"/>
              <a:pPr/>
              <a:t>21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01361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AR" altLang="es-ES" b="1" smtClean="0"/>
              <a:t>Técnicamente no se consideran pomadas</a:t>
            </a:r>
            <a:r>
              <a:rPr lang="es-AR" altLang="es-ES" smtClean="0"/>
              <a:t> ya que presentan algunas formas líquidas.</a:t>
            </a:r>
          </a:p>
          <a:p>
            <a:pPr algn="just"/>
            <a:r>
              <a:rPr lang="es-AR" altLang="es-ES" smtClean="0"/>
              <a:t>La </a:t>
            </a:r>
            <a:r>
              <a:rPr lang="es-AR" altLang="es-ES" b="1" smtClean="0"/>
              <a:t>F.N.A. IV </a:t>
            </a:r>
            <a:r>
              <a:rPr lang="es-AR" altLang="es-ES" smtClean="0"/>
              <a:t>Edición codifica el Glicerolado Bórico, además la </a:t>
            </a:r>
            <a:r>
              <a:rPr lang="es-AR" altLang="es-ES" b="1" smtClean="0"/>
              <a:t>F.N.A. VI </a:t>
            </a:r>
            <a:r>
              <a:rPr lang="es-AR" altLang="es-ES" smtClean="0"/>
              <a:t>Edición menciona Glicerolado de Almidón.</a:t>
            </a:r>
          </a:p>
          <a:p>
            <a:pPr algn="just"/>
            <a:r>
              <a:rPr lang="es-AR" altLang="es-ES" smtClean="0"/>
              <a:t>Desde el punto de vista farmacotécnico se considera como una </a:t>
            </a:r>
            <a:r>
              <a:rPr lang="es-AR" altLang="es-ES" b="1" smtClean="0"/>
              <a:t>forma farmacéutica específica </a:t>
            </a:r>
            <a:r>
              <a:rPr lang="es-AR" altLang="es-ES" smtClean="0"/>
              <a:t>y </a:t>
            </a:r>
            <a:endParaRPr lang="es-AR" altLang="es-ES" b="1" smtClean="0"/>
          </a:p>
          <a:p>
            <a:pPr algn="just"/>
            <a:r>
              <a:rPr lang="es-AR" altLang="es-ES" b="1" smtClean="0"/>
              <a:t>En general </a:t>
            </a:r>
            <a:r>
              <a:rPr lang="es-AR" altLang="es-ES" smtClean="0"/>
              <a:t>se prepara en </a:t>
            </a:r>
            <a:r>
              <a:rPr lang="es-AR" altLang="es-ES" b="1" smtClean="0"/>
              <a:t>caliente</a:t>
            </a:r>
            <a:r>
              <a:rPr lang="es-AR" altLang="es-ES" smtClean="0"/>
              <a:t> haciendo algunas consideraciones previas como por ejemplo que la </a:t>
            </a:r>
            <a:r>
              <a:rPr lang="es-AR" altLang="es-ES" b="1" smtClean="0"/>
              <a:t>glicerina debe ser neutra </a:t>
            </a:r>
            <a:r>
              <a:rPr lang="es-AR" altLang="es-ES" smtClean="0"/>
              <a:t>porque si no la acidez y el calor degradan el almidón hasta glucosa. </a:t>
            </a:r>
          </a:p>
          <a:p>
            <a:pPr algn="just"/>
            <a:r>
              <a:rPr lang="es-AR" altLang="es-ES" smtClean="0"/>
              <a:t>Se debe lograr que no exista reacción química entre el almidón y la glicerina, sino que ésta se interponga en los granos de almidón sometidos a hidratación por acción del agua. </a:t>
            </a:r>
          </a:p>
          <a:p>
            <a:pPr algn="just"/>
            <a:r>
              <a:rPr lang="es-AR" altLang="es-ES" smtClean="0"/>
              <a:t>La </a:t>
            </a:r>
            <a:r>
              <a:rPr lang="es-AR" altLang="es-ES" b="1" smtClean="0"/>
              <a:t>conservación</a:t>
            </a:r>
            <a:r>
              <a:rPr lang="es-AR" altLang="es-ES" smtClean="0"/>
              <a:t> del glicerolado es </a:t>
            </a:r>
            <a:r>
              <a:rPr lang="es-AR" altLang="es-ES" b="1" smtClean="0"/>
              <a:t>precaria</a:t>
            </a:r>
            <a:r>
              <a:rPr lang="es-AR" altLang="es-ES" smtClean="0"/>
              <a:t> debido a que el almidón se hidroliza en amilodextrina, acrodextrina, amilosa, donde se interpone la glicerina.</a:t>
            </a:r>
          </a:p>
          <a:p>
            <a:pPr algn="just"/>
            <a:r>
              <a:rPr lang="es-AR" altLang="es-ES" smtClean="0"/>
              <a:t>	</a:t>
            </a:r>
          </a:p>
          <a:p>
            <a:endParaRPr lang="es-AR" altLang="es-ES" smtClean="0"/>
          </a:p>
        </p:txBody>
      </p:sp>
      <p:sp>
        <p:nvSpPr>
          <p:cNvPr id="3789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F73C24-8CF5-47C8-8F99-17ACC851524F}" type="slidenum">
              <a:rPr lang="es-ES" altLang="es-ES" smtClean="0"/>
              <a:pPr/>
              <a:t>22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428299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ES" smtClean="0"/>
              <a:t>Elaboración: Pesar los constituyentes de fórmula. En mortero </a:t>
            </a:r>
            <a:r>
              <a:rPr lang="es-AR" altLang="es-ES" b="1" smtClean="0"/>
              <a:t>emulsionar</a:t>
            </a:r>
            <a:r>
              <a:rPr lang="es-AR" altLang="es-ES" smtClean="0"/>
              <a:t> los líquidos con lanolina. Fundir la cera en cápsula enlozada e incorporar la vaselina. Esta mezcla fundida colocarla en el mortero y trabajar con el pilón hasta su total homogeneización. Envasar y rotular.</a:t>
            </a:r>
          </a:p>
          <a:p>
            <a:r>
              <a:rPr lang="es-AR" altLang="es-ES" smtClean="0"/>
              <a:t>Acción Farmacológica</a:t>
            </a:r>
            <a:r>
              <a:rPr lang="es-AR" altLang="es-ES" b="1" smtClean="0"/>
              <a:t>: Vasoconstrictor. Agua de azahar hidratante</a:t>
            </a:r>
          </a:p>
          <a:p>
            <a:r>
              <a:rPr lang="es-AR" altLang="es-ES" smtClean="0"/>
              <a:t>SI NO CAMBIAMOS LA CONCENTRACION DE VASELINA…VAMOS A OBTENER UNA POMADA MAS DILUIDA (21 GRAMOS)</a:t>
            </a:r>
          </a:p>
        </p:txBody>
      </p:sp>
      <p:sp>
        <p:nvSpPr>
          <p:cNvPr id="4096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5B40BB-6631-4D69-8781-2FC18ADD6479}" type="slidenum">
              <a:rPr lang="es-ES" altLang="es-ES" smtClean="0"/>
              <a:pPr/>
              <a:t>24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841029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ES" smtClean="0"/>
              <a:t>Triturar la porción de ácido bórico con una porción de vaselina sólida fundida hasta obtener una mezcla homogénea y agregar el resto de la vaselina sólida.</a:t>
            </a:r>
          </a:p>
          <a:p>
            <a:r>
              <a:rPr lang="es-ES_tradnl" altLang="es-ES" b="1" smtClean="0"/>
              <a:t>Polvo muy fino o finísimo: todas las partículas deberán pasar a través del tamiz  Nº40, y no más del cuarenta por ciento, a través del tamiz  Nº 50.</a:t>
            </a:r>
            <a:endParaRPr lang="es-AR" altLang="es-ES" b="1" smtClean="0"/>
          </a:p>
          <a:p>
            <a:endParaRPr lang="es-AR" altLang="es-ES" smtClean="0"/>
          </a:p>
        </p:txBody>
      </p:sp>
      <p:sp>
        <p:nvSpPr>
          <p:cNvPr id="4301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2F9BEF-37AE-4947-83B4-A6933BBACA37}" type="slidenum">
              <a:rPr lang="es-ES" altLang="es-ES" smtClean="0"/>
              <a:pPr/>
              <a:t>25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036575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ES" smtClean="0"/>
          </a:p>
        </p:txBody>
      </p:sp>
      <p:sp>
        <p:nvSpPr>
          <p:cNvPr id="450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225FBF-DCBC-4204-9288-43733C1EE356}" type="slidenum">
              <a:rPr lang="es-ES" altLang="es-ES" smtClean="0"/>
              <a:pPr/>
              <a:t>26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507383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ES" smtClean="0"/>
              <a:t>Elaboración: Calcular la cantidad necesaria de los Ingredientes Farmacéutico Activo (APIs) según el título. Fundir la cera con la trietanolamina y el agua destilada respectivamente en un vaso de precipitación a baño maría (60 ºC). Por separado pulverizar la sulfanilamida y agregar la parafina, calentar, homogeneizar e incorporar  a la mezcla fundida anteriormente, enfriar y luego agregar  el aceite de hígado de bacalao, Vitamina A y la Lidocaína (previamente pulverizada y solubilizada en c.s. de alcohol etílico). </a:t>
            </a:r>
            <a:r>
              <a:rPr lang="es-AR" altLang="es-ES" b="1" smtClean="0"/>
              <a:t>Trasvasar a mortero flameado</a:t>
            </a:r>
            <a:r>
              <a:rPr lang="es-AR" altLang="es-ES" smtClean="0"/>
              <a:t> y continuar trabajando hasta obtener la pomada. Acondicionar.</a:t>
            </a:r>
          </a:p>
        </p:txBody>
      </p:sp>
      <p:sp>
        <p:nvSpPr>
          <p:cNvPr id="471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A298F8-0310-4373-A4CA-F17440067330}" type="slidenum">
              <a:rPr lang="es-ES" altLang="es-ES" smtClean="0"/>
              <a:pPr/>
              <a:t>27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4087863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ES" smtClean="0"/>
              <a:t>Elaboración: Pesar y/o medir los constituyentes de fórmula. En vaso de precipitación, colocar el ácido esteárico, la glicerina y el agua, calentar suavemente  a B.M  hasta fundir. Adicionar gota a gota el amoníaco </a:t>
            </a:r>
            <a:r>
              <a:rPr lang="es-AR" altLang="es-ES" b="1" smtClean="0"/>
              <a:t>hasta producir una reacción entre éste y el ácido esteárico. </a:t>
            </a:r>
            <a:r>
              <a:rPr lang="es-AR" altLang="es-ES" smtClean="0"/>
              <a:t>Por separado (y al mismo tiempo), en un mortero incorporar 7 ml. de alcohol aproximadamente y flamear hasta total extinción de la llama. Trasvasar la mezcla fundida al mortero y trabajar con el pilón hasta obtener, por descenso de la temperatura, la consistencia adecuada. Acondicionar.</a:t>
            </a:r>
          </a:p>
          <a:p>
            <a:r>
              <a:rPr lang="es-AR" altLang="es-ES" smtClean="0"/>
              <a:t>Acción Farmacológica: </a:t>
            </a:r>
            <a:r>
              <a:rPr lang="es-AR" altLang="es-ES" b="1" smtClean="0"/>
              <a:t>Suavizante o como excipiente.</a:t>
            </a:r>
          </a:p>
          <a:p>
            <a:endParaRPr lang="es-AR" altLang="es-ES" smtClean="0"/>
          </a:p>
        </p:txBody>
      </p:sp>
      <p:sp>
        <p:nvSpPr>
          <p:cNvPr id="4915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C7C0A2-A6A6-425B-8DE8-AF36233A8C4B}" type="slidenum">
              <a:rPr lang="es-ES" altLang="es-ES" smtClean="0"/>
              <a:pPr/>
              <a:t>28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685538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AR" altLang="es-ES" smtClean="0"/>
              <a:t>Transferir las porciones de óxido de cinc y almidón a un recipiente apropiado, mezclar con una porción de vaselina y agregar el resto de vaselina hasta obtener una pomada perfectamente homogénea.</a:t>
            </a:r>
          </a:p>
          <a:p>
            <a:pPr algn="just"/>
            <a:r>
              <a:rPr lang="es-AR" altLang="es-ES" smtClean="0"/>
              <a:t>[NOTA: cuando se prescriba Pomada de Óxido de Cinc Compuesta Esterilizada, reemplazar el almidón por talco].</a:t>
            </a:r>
          </a:p>
          <a:p>
            <a:endParaRPr lang="es-AR" altLang="es-ES" smtClean="0"/>
          </a:p>
          <a:p>
            <a:endParaRPr lang="es-AR" altLang="es-ES" smtClean="0"/>
          </a:p>
          <a:p>
            <a:r>
              <a:rPr lang="es-AR" altLang="es-ES" smtClean="0"/>
              <a:t>Elaboración: Según F.N.A. VI Ed.</a:t>
            </a:r>
          </a:p>
          <a:p>
            <a:r>
              <a:rPr lang="es-AR" altLang="es-ES" smtClean="0"/>
              <a:t>Acción Farmacológica: Secante. Usada como excipiente.</a:t>
            </a:r>
          </a:p>
          <a:p>
            <a:endParaRPr lang="es-AR" altLang="es-ES" smtClean="0"/>
          </a:p>
          <a:p>
            <a:endParaRPr lang="es-AR" altLang="es-ES" smtClean="0"/>
          </a:p>
        </p:txBody>
      </p:sp>
      <p:sp>
        <p:nvSpPr>
          <p:cNvPr id="522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118256-318F-45CB-93A0-4EDBD74289E4}" type="slidenum">
              <a:rPr lang="es-ES" altLang="es-ES" smtClean="0"/>
              <a:pPr/>
              <a:t>30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06777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ES" b="1" smtClean="0"/>
              <a:t>Continuar mezclando hasta que la masa se enfrie y sea homogenea</a:t>
            </a:r>
          </a:p>
        </p:txBody>
      </p:sp>
      <p:sp>
        <p:nvSpPr>
          <p:cNvPr id="5427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60BE20-D4D5-42D4-88FB-65B4BD3F7C81}" type="slidenum">
              <a:rPr lang="es-ES" altLang="es-ES" smtClean="0"/>
              <a:pPr/>
              <a:t>31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27773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ES" smtClean="0"/>
          </a:p>
        </p:txBody>
      </p:sp>
      <p:sp>
        <p:nvSpPr>
          <p:cNvPr id="1126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A0B533-7B62-46BD-879D-7F8659EBB6B5}" type="slidenum">
              <a:rPr lang="es-ES" altLang="es-ES" smtClean="0"/>
              <a:pPr/>
              <a:t>6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624771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ES" smtClean="0">
                <a:solidFill>
                  <a:srgbClr val="00B0F0"/>
                </a:solidFill>
              </a:rPr>
              <a:t>La </a:t>
            </a:r>
            <a:r>
              <a:rPr lang="es-AR" altLang="es-ES" b="1" smtClean="0">
                <a:solidFill>
                  <a:srgbClr val="00B0F0"/>
                </a:solidFill>
              </a:rPr>
              <a:t>observación visual </a:t>
            </a:r>
            <a:r>
              <a:rPr lang="es-AR" altLang="es-ES" smtClean="0">
                <a:solidFill>
                  <a:srgbClr val="00B0F0"/>
                </a:solidFill>
              </a:rPr>
              <a:t>permite detectar algunos indicadores cualitativos de estabilidad química. </a:t>
            </a:r>
            <a:endParaRPr lang="es-AR" altLang="es-ES" smtClean="0"/>
          </a:p>
        </p:txBody>
      </p:sp>
      <p:sp>
        <p:nvSpPr>
          <p:cNvPr id="563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D2B5BB-384F-475E-9771-F65FC9B9961B}" type="slidenum">
              <a:rPr lang="es-ES" altLang="es-ES" smtClean="0"/>
              <a:pPr/>
              <a:t>32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537453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AR" altLang="es-ES" smtClean="0">
                <a:solidFill>
                  <a:srgbClr val="00B0F0"/>
                </a:solidFill>
              </a:rPr>
              <a:t>La </a:t>
            </a:r>
            <a:r>
              <a:rPr lang="es-AR" altLang="es-ES" b="1" smtClean="0">
                <a:solidFill>
                  <a:srgbClr val="00B0F0"/>
                </a:solidFill>
              </a:rPr>
              <a:t>difusión de la sustancia medicinal </a:t>
            </a:r>
            <a:r>
              <a:rPr lang="es-AR" altLang="es-ES" smtClean="0">
                <a:solidFill>
                  <a:srgbClr val="00B0F0"/>
                </a:solidFill>
              </a:rPr>
              <a:t>en el gel es un </a:t>
            </a:r>
            <a:r>
              <a:rPr lang="es-AR" altLang="es-ES" b="1" smtClean="0">
                <a:solidFill>
                  <a:srgbClr val="00B0F0"/>
                </a:solidFill>
              </a:rPr>
              <a:t>indicativo de la liberación </a:t>
            </a:r>
            <a:r>
              <a:rPr lang="es-AR" altLang="es-ES" smtClean="0">
                <a:solidFill>
                  <a:srgbClr val="00B0F0"/>
                </a:solidFill>
              </a:rPr>
              <a:t>de la misma por parte del excipiente. Esta difusión se comprueba  incorporando en el gel una sustancia que reacciona formando un derivado coloreado, precipitado o fluorescente. </a:t>
            </a:r>
          </a:p>
          <a:p>
            <a:pPr algn="just"/>
            <a:r>
              <a:rPr lang="es-AR" altLang="es-ES" smtClean="0">
                <a:solidFill>
                  <a:srgbClr val="00B0F0"/>
                </a:solidFill>
              </a:rPr>
              <a:t>También sirve para </a:t>
            </a:r>
            <a:r>
              <a:rPr lang="es-AR" altLang="es-ES" b="1" smtClean="0">
                <a:solidFill>
                  <a:srgbClr val="00B0F0"/>
                </a:solidFill>
              </a:rPr>
              <a:t>procedimiento microbiológico</a:t>
            </a:r>
            <a:r>
              <a:rPr lang="es-AR" altLang="es-ES" smtClean="0">
                <a:solidFill>
                  <a:srgbClr val="00B0F0"/>
                </a:solidFill>
              </a:rPr>
              <a:t> cuando la sustancia medicinal es un antiséptico o bactericida.</a:t>
            </a:r>
          </a:p>
          <a:p>
            <a:endParaRPr lang="es-AR" altLang="es-ES" smtClean="0"/>
          </a:p>
        </p:txBody>
      </p:sp>
      <p:sp>
        <p:nvSpPr>
          <p:cNvPr id="6042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593661-2253-4936-A32D-CB66FC8D6392}" type="slidenum">
              <a:rPr lang="es-ES" altLang="es-ES" smtClean="0"/>
              <a:pPr/>
              <a:t>35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78976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altLang="es-ES" smtClean="0"/>
              <a:t>Las pomadas que pueden ser contaminadas por diversos microorganismos (debido a su contenido de agua), es conveniente adicionar </a:t>
            </a:r>
            <a:r>
              <a:rPr lang="es-ES" altLang="es-ES" b="1" smtClean="0"/>
              <a:t>antimicrobianos </a:t>
            </a:r>
            <a:r>
              <a:rPr lang="es-ES" altLang="es-ES" smtClean="0"/>
              <a:t>que garanticen su conservación.</a:t>
            </a:r>
          </a:p>
          <a:p>
            <a:pPr algn="just"/>
            <a:r>
              <a:rPr lang="es-ES" altLang="es-ES" smtClean="0"/>
              <a:t>Las pomadas que contienen excipientes grasos son susceptibles a la oxidación  con formación de peróxidos y otros productos, razón por la cual es imprescindible la adición de algún </a:t>
            </a:r>
            <a:r>
              <a:rPr lang="es-ES" altLang="es-ES" b="1" smtClean="0"/>
              <a:t>agente antioxidante.</a:t>
            </a:r>
            <a:endParaRPr lang="es-AR" altLang="es-ES" smtClean="0"/>
          </a:p>
          <a:p>
            <a:endParaRPr lang="es-AR" altLang="es-ES" smtClean="0"/>
          </a:p>
        </p:txBody>
      </p:sp>
      <p:sp>
        <p:nvSpPr>
          <p:cNvPr id="6349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945CBF-913E-4E5B-971B-134FB01C8396}" type="slidenum">
              <a:rPr lang="es-ES" altLang="es-ES" smtClean="0"/>
              <a:pPr/>
              <a:t>37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596982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b="1" smtClean="0"/>
              <a:t>Los tubos de aluminio </a:t>
            </a:r>
            <a:r>
              <a:rPr lang="es-ES" altLang="es-ES" smtClean="0"/>
              <a:t>suelen estar recubiertos  interiormente por una película plástica cuya integridad debe ser convenientemente contrastada, generalmente mediante métodos electrolíticos. </a:t>
            </a:r>
          </a:p>
          <a:p>
            <a:r>
              <a:rPr lang="es-AR" altLang="es-ES" b="1" smtClean="0"/>
              <a:t>Inactinicos: no afectados x la luz</a:t>
            </a:r>
          </a:p>
        </p:txBody>
      </p:sp>
      <p:sp>
        <p:nvSpPr>
          <p:cNvPr id="6554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B6962-B964-47EC-B92A-E4EFDC1C5D08}" type="slidenum">
              <a:rPr lang="es-ES" altLang="es-ES" smtClean="0"/>
              <a:pPr/>
              <a:t>38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775465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ES" smtClean="0">
              <a:solidFill>
                <a:srgbClr val="FFFF00"/>
              </a:solidFill>
            </a:endParaRPr>
          </a:p>
        </p:txBody>
      </p:sp>
      <p:sp>
        <p:nvSpPr>
          <p:cNvPr id="706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2C12EA-9970-4FFB-962E-21172DADFA6F}" type="slidenum">
              <a:rPr lang="es-ES" altLang="es-ES" smtClean="0"/>
              <a:pPr/>
              <a:t>42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417423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ES" smtClean="0"/>
          </a:p>
        </p:txBody>
      </p:sp>
      <p:sp>
        <p:nvSpPr>
          <p:cNvPr id="737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158197-D7CB-4491-859F-11AA1D1C75E9}" type="slidenum">
              <a:rPr lang="es-ES" altLang="es-ES" smtClean="0"/>
              <a:pPr/>
              <a:t>44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875432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ES" smtClean="0"/>
          </a:p>
        </p:txBody>
      </p:sp>
      <p:sp>
        <p:nvSpPr>
          <p:cNvPr id="768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FF459A-0A90-4172-8B82-DF951381A280}" type="slidenum">
              <a:rPr lang="es-ES" altLang="es-ES" smtClean="0"/>
              <a:pPr/>
              <a:t>46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554568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AR" altLang="es-ES" b="1" smtClean="0"/>
              <a:t>Pomadas propiamente dichas</a:t>
            </a:r>
            <a:r>
              <a:rPr lang="es-AR" altLang="es-ES" smtClean="0"/>
              <a:t>. Constan de </a:t>
            </a:r>
            <a:r>
              <a:rPr lang="es-AR" altLang="es-ES" b="1" smtClean="0"/>
              <a:t>una sola fase</a:t>
            </a:r>
            <a:r>
              <a:rPr lang="es-AR" altLang="es-ES" smtClean="0"/>
              <a:t>, compuesta por un único excipiente, en el que se pueden dispersar sólidos o líquidos. Las mismas pueden clasificarse en: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AR" altLang="es-ES" b="1" smtClean="0"/>
              <a:t>Hidrófobas</a:t>
            </a:r>
            <a:r>
              <a:rPr lang="es-AR" altLang="es-ES" smtClean="0"/>
              <a:t> (lipófilas): las sustancias empleadas con mayor frecuencia en su formulación son: </a:t>
            </a:r>
            <a:r>
              <a:rPr lang="es-AR" altLang="es-ES" b="1" smtClean="0"/>
              <a:t>vaselina, parafina, parafina líquida, aceites vegetales, glicéridos sintéticos, ceras y siliconas líquidas</a:t>
            </a:r>
            <a:r>
              <a:rPr lang="es-AR" altLang="es-ES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AR" altLang="es-ES" b="1" smtClean="0"/>
              <a:t>Absorbentes de agua</a:t>
            </a:r>
            <a:r>
              <a:rPr lang="es-AR" altLang="es-ES" smtClean="0"/>
              <a:t>: pueden absorber grandes cantidades de este líquido. Sus </a:t>
            </a:r>
            <a:r>
              <a:rPr lang="es-AR" altLang="es-ES" b="1" smtClean="0"/>
              <a:t>excipientes</a:t>
            </a:r>
            <a:r>
              <a:rPr lang="es-AR" altLang="es-ES" smtClean="0"/>
              <a:t> son los </a:t>
            </a:r>
            <a:r>
              <a:rPr lang="es-AR" altLang="es-ES" b="1" smtClean="0"/>
              <a:t>de las pomadas hidrófobas </a:t>
            </a:r>
            <a:r>
              <a:rPr lang="es-AR" altLang="es-ES" smtClean="0"/>
              <a:t>a los cuales se les incorpora </a:t>
            </a:r>
            <a:r>
              <a:rPr lang="es-AR" altLang="es-ES" b="1" smtClean="0"/>
              <a:t>emulgentes de tipo W/O</a:t>
            </a:r>
            <a:r>
              <a:rPr lang="es-AR" altLang="es-ES" smtClean="0"/>
              <a:t>, como lanolina, alcoholes de grasa de lana, ésteres de sorbitán, monoglicéridos y alcoholes grasos.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AR" altLang="es-ES" b="1" smtClean="0"/>
              <a:t>Hidrófilas</a:t>
            </a:r>
            <a:r>
              <a:rPr lang="es-AR" altLang="es-ES" smtClean="0"/>
              <a:t>: se elaboran con </a:t>
            </a:r>
            <a:r>
              <a:rPr lang="es-AR" altLang="es-ES" b="1" smtClean="0"/>
              <a:t>excipientes miscibles en agua</a:t>
            </a:r>
            <a:r>
              <a:rPr lang="es-AR" altLang="es-ES" smtClean="0"/>
              <a:t>, tales como los </a:t>
            </a:r>
            <a:r>
              <a:rPr lang="es-AR" altLang="es-ES" b="1" smtClean="0"/>
              <a:t>polietilenglicoles</a:t>
            </a:r>
            <a:r>
              <a:rPr lang="es-AR" altLang="es-ES" smtClean="0"/>
              <a:t> líquidos y sólidos.</a:t>
            </a:r>
          </a:p>
          <a:p>
            <a:endParaRPr lang="es-AR" altLang="es-ES" smtClean="0"/>
          </a:p>
        </p:txBody>
      </p:sp>
      <p:sp>
        <p:nvSpPr>
          <p:cNvPr id="1434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BC7E32-5778-4F46-AD80-39E066A7563B}" type="slidenum">
              <a:rPr lang="es-ES" altLang="es-ES" smtClean="0"/>
              <a:pPr/>
              <a:t>8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8904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mtClean="0"/>
              <a:t>Facilidad para </a:t>
            </a:r>
            <a:r>
              <a:rPr lang="es-ES" altLang="es-ES" b="1" smtClean="0"/>
              <a:t>transferir rápidamente </a:t>
            </a:r>
            <a:r>
              <a:rPr lang="es-ES" altLang="es-ES" smtClean="0"/>
              <a:t>a la piel las </a:t>
            </a:r>
            <a:r>
              <a:rPr lang="es-ES" altLang="es-ES" b="1" smtClean="0"/>
              <a:t>sustancias activas</a:t>
            </a:r>
            <a:r>
              <a:rPr lang="es-ES" altLang="es-ES" smtClean="0"/>
              <a:t>.</a:t>
            </a:r>
            <a:endParaRPr lang="es-AR" altLang="es-ES" smtClean="0"/>
          </a:p>
          <a:p>
            <a:r>
              <a:rPr lang="es-ES" altLang="es-ES" smtClean="0"/>
              <a:t>Capacidad para </a:t>
            </a:r>
            <a:r>
              <a:rPr lang="es-ES" altLang="es-ES" b="1" smtClean="0"/>
              <a:t>actuar en piel grasa o seca</a:t>
            </a:r>
            <a:r>
              <a:rPr lang="es-ES" altLang="es-ES" smtClean="0"/>
              <a:t>.</a:t>
            </a:r>
            <a:endParaRPr lang="es-AR" altLang="es-ES" smtClean="0"/>
          </a:p>
          <a:p>
            <a:endParaRPr lang="es-AR" altLang="es-ES" smtClean="0"/>
          </a:p>
        </p:txBody>
      </p:sp>
      <p:sp>
        <p:nvSpPr>
          <p:cNvPr id="1843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753955-3295-4895-9CDC-21401C955B51}" type="slidenum">
              <a:rPr lang="es-ES" altLang="es-ES" smtClean="0"/>
              <a:pPr/>
              <a:t>11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457813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ES" smtClean="0"/>
              <a:t>Tienen en común su carácter </a:t>
            </a:r>
            <a:r>
              <a:rPr lang="es-AR" altLang="es-ES" b="1" smtClean="0"/>
              <a:t>oclusivo</a:t>
            </a:r>
            <a:r>
              <a:rPr lang="es-AR" altLang="es-ES" smtClean="0"/>
              <a:t> (o emoliente) es decir que </a:t>
            </a:r>
            <a:r>
              <a:rPr lang="es-AR" altLang="es-ES" b="1" smtClean="0"/>
              <a:t>inducen la hidratación en la zona de aplicación y mantienen una capa acuosa de cierto espesor en la interfase vehículo/piel, debido a la acumulación del agua interna y el sudor</a:t>
            </a:r>
            <a:r>
              <a:rPr lang="es-AR" altLang="es-ES" smtClean="0"/>
              <a:t>. </a:t>
            </a:r>
          </a:p>
          <a:p>
            <a:r>
              <a:rPr lang="es-AR" altLang="es-ES" smtClean="0"/>
              <a:t>LANOLINA: TACTO DESAGRADABLE, INESTABLE</a:t>
            </a:r>
          </a:p>
        </p:txBody>
      </p:sp>
      <p:sp>
        <p:nvSpPr>
          <p:cNvPr id="215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68709C-8C76-4E35-8DD4-0CBA14A24255}" type="slidenum">
              <a:rPr lang="es-ES" altLang="es-ES" smtClean="0"/>
              <a:pPr/>
              <a:t>13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43568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ES" b="1" smtClean="0"/>
          </a:p>
          <a:p>
            <a:r>
              <a:rPr lang="es-AR" altLang="es-ES" b="1" smtClean="0"/>
              <a:t>Excipientes lavables . Faciles eliminar. Por si mismos o por incorporación de agua adquieren consistencia semisólida</a:t>
            </a:r>
          </a:p>
          <a:p>
            <a:r>
              <a:rPr lang="es-AR" altLang="es-ES" b="1" smtClean="0"/>
              <a:t>Crema evanescente</a:t>
            </a:r>
            <a:r>
              <a:rPr lang="es-AR" altLang="es-ES" smtClean="0"/>
              <a:t>: tiene elevada proporción de agua, no deja residuo apreciable, piel con aspecto normal. Lleva conservantes y antimicrobianos</a:t>
            </a:r>
          </a:p>
        </p:txBody>
      </p:sp>
      <p:sp>
        <p:nvSpPr>
          <p:cNvPr id="2355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12FED4-DBC6-4C17-8748-7DFF5CB40DD6}" type="slidenum">
              <a:rPr lang="es-ES" altLang="es-ES" smtClean="0"/>
              <a:pPr/>
              <a:t>14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69793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mtClean="0"/>
              <a:t>en la práctica </a:t>
            </a:r>
            <a:r>
              <a:rPr lang="es-ES" altLang="es-ES" b="1" smtClean="0"/>
              <a:t>no existe una división tan clara</a:t>
            </a:r>
            <a:r>
              <a:rPr lang="es-ES" altLang="es-ES" smtClean="0"/>
              <a:t>; </a:t>
            </a:r>
            <a:r>
              <a:rPr lang="es-ES" altLang="es-ES" b="1" smtClean="0"/>
              <a:t>los medicamentos incorporados en forma de suspensión en un excipiente presentan una cierta solubilidad </a:t>
            </a:r>
            <a:r>
              <a:rPr lang="es-ES" altLang="es-ES" smtClean="0"/>
              <a:t>en el mismo y, por otra parte, </a:t>
            </a:r>
            <a:r>
              <a:rPr lang="es-ES" altLang="es-ES" b="1" smtClean="0"/>
              <a:t>medicamentos dotados de buena solubilidad en un excipiente, cuando se preparan a concentraciones elevadas, pueden llegar a  sobrepasar la concentración de saturación</a:t>
            </a:r>
            <a:r>
              <a:rPr lang="es-ES" altLang="es-ES" smtClean="0"/>
              <a:t>, por lo que una fracción del mismo </a:t>
            </a:r>
            <a:r>
              <a:rPr lang="es-ES" altLang="es-ES" b="1" smtClean="0"/>
              <a:t>quedará en forma de suspensión.</a:t>
            </a:r>
            <a:endParaRPr lang="es-AR" altLang="es-ES" b="1" smtClean="0"/>
          </a:p>
          <a:p>
            <a:r>
              <a:rPr lang="es-AR" altLang="es-ES" smtClean="0"/>
              <a:t>POMADA EMULSION: medicamento en fase aq o en eloeosa o en forma de suspensión </a:t>
            </a:r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AFE2C9-3581-4162-9F9B-C0E3DFB0A774}" type="slidenum">
              <a:rPr lang="es-ES" altLang="es-ES" smtClean="0"/>
              <a:pPr/>
              <a:t>15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65149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b="1" smtClean="0"/>
              <a:t>La sustancia medicinal se interpone</a:t>
            </a:r>
            <a:r>
              <a:rPr lang="es-ES" altLang="es-ES" smtClean="0"/>
              <a:t>, muy finamente </a:t>
            </a:r>
            <a:r>
              <a:rPr lang="es-ES" altLang="es-ES" b="1" smtClean="0"/>
              <a:t>pulverizada</a:t>
            </a:r>
            <a:r>
              <a:rPr lang="es-ES" altLang="es-ES" smtClean="0"/>
              <a:t> con una pequeña porción del excipiente (en frío o en caliente) hasta obtener una </a:t>
            </a:r>
            <a:r>
              <a:rPr lang="es-ES" altLang="es-ES" b="1" smtClean="0"/>
              <a:t>masa homogénea</a:t>
            </a:r>
            <a:r>
              <a:rPr lang="es-ES" altLang="es-ES" smtClean="0"/>
              <a:t>. Después se añade una nueva porción del excipiente y se mezcla homogéneamente. Este procedimiento se repite varias veces (dilución geométrica) hasta que la sustancia medicinal se encuentre </a:t>
            </a:r>
            <a:r>
              <a:rPr lang="es-ES" altLang="es-ES" b="1" smtClean="0"/>
              <a:t>uniformemente dispersada </a:t>
            </a:r>
            <a:r>
              <a:rPr lang="es-ES" altLang="es-ES" smtClean="0"/>
              <a:t>en la totalidad del vehículo. La </a:t>
            </a:r>
            <a:r>
              <a:rPr lang="es-ES" altLang="es-ES" b="1" smtClean="0"/>
              <a:t>homogeneización total </a:t>
            </a:r>
            <a:r>
              <a:rPr lang="es-ES" altLang="es-ES" smtClean="0"/>
              <a:t>se hace en planchas de vidrio o en mortero.</a:t>
            </a:r>
            <a:endParaRPr lang="es-AR" altLang="es-ES" smtClean="0"/>
          </a:p>
          <a:p>
            <a:endParaRPr lang="es-AR" altLang="es-ES" smtClean="0"/>
          </a:p>
        </p:txBody>
      </p:sp>
      <p:sp>
        <p:nvSpPr>
          <p:cNvPr id="276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A2FE77-652C-47B2-AC73-049940C6CF42}" type="slidenum">
              <a:rPr lang="es-ES" altLang="es-ES" smtClean="0"/>
              <a:pPr/>
              <a:t>16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313470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ES" smtClean="0"/>
              <a:t>Mezclado: simultaneo, fase interna sobre la externa, </a:t>
            </a:r>
            <a:r>
              <a:rPr lang="es-AR" altLang="es-ES" b="1" smtClean="0"/>
              <a:t>fase externa sobre la interna:</a:t>
            </a:r>
            <a:r>
              <a:rPr lang="es-AR" altLang="es-ES" smtClean="0"/>
              <a:t> </a:t>
            </a:r>
            <a:r>
              <a:rPr lang="es-AR" altLang="es-ES" b="1" smtClean="0"/>
              <a:t>se considera el de elección </a:t>
            </a:r>
            <a:r>
              <a:rPr lang="es-AR" altLang="es-ES" smtClean="0"/>
              <a:t>para una gran mayoría de sistemas emulsión ya que durante la adición de la fase externa el sistema sufre </a:t>
            </a:r>
            <a:r>
              <a:rPr lang="es-AR" altLang="es-ES" smtClean="0">
                <a:solidFill>
                  <a:srgbClr val="00B0F0"/>
                </a:solidFill>
              </a:rPr>
              <a:t>una inversión del signo de la emulsión que conduce a un </a:t>
            </a:r>
            <a:r>
              <a:rPr lang="es-AR" altLang="es-ES" b="1" smtClean="0">
                <a:solidFill>
                  <a:srgbClr val="00B0F0"/>
                </a:solidFill>
              </a:rPr>
              <a:t>tamaño de gotícula de la fase dispersa más pequeño</a:t>
            </a:r>
            <a:r>
              <a:rPr lang="es-AR" altLang="es-ES" smtClean="0">
                <a:solidFill>
                  <a:srgbClr val="00B0F0"/>
                </a:solidFill>
              </a:rPr>
              <a:t>.</a:t>
            </a:r>
          </a:p>
          <a:p>
            <a:r>
              <a:rPr lang="es-AR" altLang="es-ES" smtClean="0">
                <a:solidFill>
                  <a:srgbClr val="00B0F0"/>
                </a:solidFill>
              </a:rPr>
              <a:t>FASE EXTERNA SOBRE INTERNA…….</a:t>
            </a:r>
            <a:r>
              <a:rPr lang="es-AR" altLang="es-ES" b="1" smtClean="0">
                <a:solidFill>
                  <a:srgbClr val="00B0F0"/>
                </a:solidFill>
              </a:rPr>
              <a:t>EJEMPLO O/W</a:t>
            </a:r>
          </a:p>
          <a:p>
            <a:r>
              <a:rPr lang="es-AR" altLang="es-ES" b="1" smtClean="0"/>
              <a:t> </a:t>
            </a:r>
          </a:p>
          <a:p>
            <a:endParaRPr lang="es-AR" altLang="es-ES" smtClean="0"/>
          </a:p>
        </p:txBody>
      </p:sp>
      <p:sp>
        <p:nvSpPr>
          <p:cNvPr id="297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6357ED-B0C9-4E98-832B-FF8917D26B48}" type="slidenum">
              <a:rPr lang="es-ES" altLang="es-ES" smtClean="0"/>
              <a:pPr/>
              <a:t>17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74641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93B3-2FFD-4D2F-BC4C-C518738CA55A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1951-F11F-4062-9F0C-2F4CE5159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7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93B3-2FFD-4D2F-BC4C-C518738CA55A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1951-F11F-4062-9F0C-2F4CE5159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01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93B3-2FFD-4D2F-BC4C-C518738CA55A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1951-F11F-4062-9F0C-2F4CE5159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22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93B3-2FFD-4D2F-BC4C-C518738CA55A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1951-F11F-4062-9F0C-2F4CE5159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0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93B3-2FFD-4D2F-BC4C-C518738CA55A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1951-F11F-4062-9F0C-2F4CE5159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38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93B3-2FFD-4D2F-BC4C-C518738CA55A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1951-F11F-4062-9F0C-2F4CE5159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41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93B3-2FFD-4D2F-BC4C-C518738CA55A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1951-F11F-4062-9F0C-2F4CE5159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93B3-2FFD-4D2F-BC4C-C518738CA55A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1951-F11F-4062-9F0C-2F4CE5159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45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93B3-2FFD-4D2F-BC4C-C518738CA55A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1951-F11F-4062-9F0C-2F4CE5159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66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93B3-2FFD-4D2F-BC4C-C518738CA55A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1951-F11F-4062-9F0C-2F4CE5159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68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93B3-2FFD-4D2F-BC4C-C518738CA55A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1951-F11F-4062-9F0C-2F4CE5159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79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893B3-2FFD-4D2F-BC4C-C518738CA55A}" type="datetimeFigureOut">
              <a:rPr lang="es-ES" smtClean="0"/>
              <a:t>24/08/2021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F1951-F11F-4062-9F0C-2F4CE5159E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82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1 Título"/>
          <p:cNvSpPr>
            <a:spLocks noGrp="1"/>
          </p:cNvSpPr>
          <p:nvPr>
            <p:ph type="ctrTitle"/>
          </p:nvPr>
        </p:nvSpPr>
        <p:spPr>
          <a:xfrm>
            <a:off x="2209800" y="528034"/>
            <a:ext cx="7772400" cy="37645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ES" dirty="0" smtClean="0"/>
              <a:t/>
            </a:r>
            <a:br>
              <a:rPr lang="es-ES" altLang="es-ES" dirty="0" smtClean="0"/>
            </a:br>
            <a:r>
              <a:rPr lang="es-ES" altLang="es-ES" dirty="0" smtClean="0"/>
              <a:t/>
            </a:r>
            <a:br>
              <a:rPr lang="es-ES" altLang="es-ES" dirty="0" smtClean="0"/>
            </a:br>
            <a:r>
              <a:rPr lang="es-ES" altLang="es-ES" dirty="0"/>
              <a:t/>
            </a:r>
            <a:br>
              <a:rPr lang="es-ES" altLang="es-ES" dirty="0"/>
            </a:br>
            <a:r>
              <a:rPr lang="es-ES" altLang="es-ES" dirty="0" smtClean="0"/>
              <a:t/>
            </a:r>
            <a:br>
              <a:rPr lang="es-ES" altLang="es-ES" dirty="0" smtClean="0"/>
            </a:br>
            <a:r>
              <a:rPr lang="es-ES" altLang="es-ES" dirty="0"/>
              <a:t/>
            </a:r>
            <a:br>
              <a:rPr lang="es-ES" altLang="es-ES" dirty="0"/>
            </a:br>
            <a:r>
              <a:rPr lang="es-ES" altLang="es-ES" dirty="0" smtClean="0"/>
              <a:t/>
            </a:r>
            <a:br>
              <a:rPr lang="es-ES" altLang="es-ES" dirty="0" smtClean="0"/>
            </a:br>
            <a:r>
              <a:rPr lang="es-ES" altLang="es-ES" dirty="0"/>
              <a:t/>
            </a:r>
            <a:br>
              <a:rPr lang="es-ES" altLang="es-ES" dirty="0"/>
            </a:br>
            <a:r>
              <a:rPr lang="es-ES" altLang="es-ES" dirty="0" smtClean="0"/>
              <a:t/>
            </a:r>
            <a:br>
              <a:rPr lang="es-ES" altLang="es-ES" dirty="0" smtClean="0"/>
            </a:br>
            <a:r>
              <a:rPr lang="es-ES" altLang="es-ES" dirty="0"/>
              <a:t/>
            </a:r>
            <a:br>
              <a:rPr lang="es-ES" altLang="es-ES" dirty="0"/>
            </a:br>
            <a:r>
              <a:rPr lang="es-ES" altLang="es-ES" dirty="0" smtClean="0"/>
              <a:t/>
            </a:r>
            <a:br>
              <a:rPr lang="es-ES" altLang="es-ES" dirty="0" smtClean="0"/>
            </a:br>
            <a:r>
              <a:rPr lang="es-ES" altLang="es-ES" dirty="0" smtClean="0"/>
              <a:t>Trabajo Práctico</a:t>
            </a:r>
            <a:br>
              <a:rPr lang="es-ES" altLang="es-ES" dirty="0" smtClean="0"/>
            </a:br>
            <a:r>
              <a:rPr lang="es-ES" altLang="es-ES" dirty="0" smtClean="0"/>
              <a:t> Formas Farmacéuticas semisólidas de administración sobre la Piel</a:t>
            </a:r>
            <a:br>
              <a:rPr lang="es-ES" altLang="es-ES" dirty="0" smtClean="0"/>
            </a:br>
            <a:endParaRPr lang="es-ES" altLang="es-ES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95600" y="4292601"/>
            <a:ext cx="6400800" cy="182562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S" dirty="0">
                <a:solidFill>
                  <a:srgbClr val="003300"/>
                </a:solidFill>
              </a:rPr>
              <a:t>Tecnología Farmacéutica II</a:t>
            </a:r>
            <a:endParaRPr lang="es-AR" dirty="0">
              <a:solidFill>
                <a:srgbClr val="003300"/>
              </a:solidFill>
            </a:endParaRPr>
          </a:p>
          <a:p>
            <a:pPr>
              <a:defRPr/>
            </a:pPr>
            <a:r>
              <a:rPr lang="es-AR" dirty="0">
                <a:solidFill>
                  <a:srgbClr val="003300"/>
                </a:solidFill>
              </a:rPr>
              <a:t>4to Año – Farmacia</a:t>
            </a:r>
          </a:p>
          <a:p>
            <a:pPr>
              <a:defRPr/>
            </a:pPr>
            <a:endParaRPr lang="es-AR" dirty="0">
              <a:solidFill>
                <a:srgbClr val="003300"/>
              </a:solidFill>
            </a:endParaRPr>
          </a:p>
          <a:p>
            <a:pPr>
              <a:defRPr/>
            </a:pPr>
            <a:endParaRPr lang="es-AR" dirty="0">
              <a:solidFill>
                <a:srgbClr val="003300"/>
              </a:solidFill>
            </a:endParaRPr>
          </a:p>
          <a:p>
            <a:pPr>
              <a:defRPr/>
            </a:pPr>
            <a:r>
              <a:rPr lang="es-AR" dirty="0">
                <a:solidFill>
                  <a:srgbClr val="003300"/>
                </a:solidFill>
              </a:rPr>
              <a:t>Farm. María de los Ángeles Jofré</a:t>
            </a:r>
          </a:p>
          <a:p>
            <a:pPr>
              <a:defRPr/>
            </a:pPr>
            <a:endParaRPr lang="es-ES" dirty="0"/>
          </a:p>
        </p:txBody>
      </p:sp>
      <p:pic>
        <p:nvPicPr>
          <p:cNvPr id="410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5202238"/>
            <a:ext cx="14541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0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ES" dirty="0" smtClean="0"/>
              <a:t/>
            </a:r>
            <a:br>
              <a:rPr lang="es-ES" altLang="es-ES" dirty="0" smtClean="0"/>
            </a:br>
            <a:r>
              <a:rPr lang="es-ES" altLang="es-ES" dirty="0" smtClean="0"/>
              <a:t>Funciones del excipiente</a:t>
            </a:r>
            <a:r>
              <a:rPr lang="es-AR" altLang="es-ES" dirty="0" smtClean="0"/>
              <a:t/>
            </a:r>
            <a:br>
              <a:rPr lang="es-AR" altLang="es-ES" dirty="0" smtClean="0"/>
            </a:br>
            <a:endParaRPr lang="es-AR" altLang="es-ES" dirty="0" smtClean="0"/>
          </a:p>
        </p:txBody>
      </p:sp>
      <p:sp>
        <p:nvSpPr>
          <p:cNvPr id="16388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altLang="es-ES" sz="2400" b="1"/>
              <a:t>Soporte de IFA</a:t>
            </a:r>
            <a:r>
              <a:rPr lang="es-ES" altLang="es-ES" sz="2400"/>
              <a:t> vehiculizado en la formulación.</a:t>
            </a:r>
            <a:endParaRPr lang="es-AR" altLang="es-ES" sz="2400"/>
          </a:p>
          <a:p>
            <a:pPr algn="just"/>
            <a:r>
              <a:rPr lang="es-ES" altLang="es-ES" sz="2400" b="1"/>
              <a:t>Favorece la penetración del IFA hacia la dermis</a:t>
            </a:r>
            <a:r>
              <a:rPr lang="es-ES" altLang="es-ES" sz="2400"/>
              <a:t>.</a:t>
            </a:r>
            <a:endParaRPr lang="es-AR" altLang="es-ES" sz="2400"/>
          </a:p>
          <a:p>
            <a:pPr algn="just"/>
            <a:r>
              <a:rPr lang="es-ES" altLang="es-ES" sz="2400"/>
              <a:t>En el caso de </a:t>
            </a:r>
            <a:r>
              <a:rPr lang="es-ES" altLang="es-ES" sz="2400" b="1"/>
              <a:t>pomadas protectoras</a:t>
            </a:r>
            <a:r>
              <a:rPr lang="es-ES" altLang="es-ES" sz="2400"/>
              <a:t>, el excipiente </a:t>
            </a:r>
            <a:r>
              <a:rPr lang="es-ES" altLang="es-ES" sz="2400" b="1"/>
              <a:t>puede influir en la capacidad de protección final</a:t>
            </a:r>
            <a:r>
              <a:rPr lang="es-ES" altLang="es-ES" sz="2400"/>
              <a:t> de la pomada frente a diversos agentes externos.</a:t>
            </a:r>
            <a:endParaRPr lang="es-AR" altLang="es-ES" sz="2400"/>
          </a:p>
          <a:p>
            <a:pPr algn="just"/>
            <a:r>
              <a:rPr lang="es-ES" altLang="es-ES" sz="2400"/>
              <a:t>Si la pomada no contiene IFA puede utilizarse el excipiente solo como </a:t>
            </a:r>
            <a:r>
              <a:rPr lang="es-ES" altLang="es-ES" sz="2400" b="1"/>
              <a:t>protector</a:t>
            </a:r>
            <a:r>
              <a:rPr lang="es-ES" altLang="es-ES" sz="2400"/>
              <a:t>.</a:t>
            </a:r>
            <a:endParaRPr lang="es-AR" altLang="es-ES" sz="2400"/>
          </a:p>
          <a:p>
            <a:pPr algn="just"/>
            <a:r>
              <a:rPr lang="es-ES" altLang="es-ES" sz="2400" b="1"/>
              <a:t>Mantener las características físicas y químicas de la piel </a:t>
            </a:r>
            <a:r>
              <a:rPr lang="es-ES" altLang="es-ES" sz="2400"/>
              <a:t>normal (grado de humedad, pH), para </a:t>
            </a:r>
            <a:r>
              <a:rPr lang="es-ES" altLang="es-ES" sz="2400" b="1"/>
              <a:t>mejorar</a:t>
            </a:r>
            <a:r>
              <a:rPr lang="es-ES" altLang="es-ES" sz="2400"/>
              <a:t> sus mecanismos de defensa.</a:t>
            </a:r>
            <a:endParaRPr lang="es-AR" altLang="es-ES" sz="2400"/>
          </a:p>
          <a:p>
            <a:pPr algn="just"/>
            <a:endParaRPr lang="es-AR" altLang="es-ES" sz="2400"/>
          </a:p>
        </p:txBody>
      </p:sp>
    </p:spTree>
    <p:extLst>
      <p:ext uri="{BB962C8B-B14F-4D97-AF65-F5344CB8AC3E}">
        <p14:creationId xmlns:p14="http://schemas.microsoft.com/office/powerpoint/2010/main" val="17756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ES" sz="3600" dirty="0"/>
              <a:t/>
            </a:r>
            <a:br>
              <a:rPr lang="es-ES" altLang="es-ES" sz="3600" dirty="0"/>
            </a:br>
            <a:r>
              <a:rPr lang="es-ES" altLang="es-ES" sz="3600" dirty="0"/>
              <a:t>Características que deben presentar los excipientes de pomadas</a:t>
            </a:r>
            <a:r>
              <a:rPr lang="es-AR" altLang="es-ES" sz="3600" dirty="0"/>
              <a:t/>
            </a:r>
            <a:br>
              <a:rPr lang="es-AR" altLang="es-ES" sz="3600" dirty="0"/>
            </a:br>
            <a:endParaRPr lang="es-AR" altLang="es-ES" sz="3600" dirty="0"/>
          </a:p>
        </p:txBody>
      </p:sp>
      <p:sp>
        <p:nvSpPr>
          <p:cNvPr id="17412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altLang="es-ES" sz="2000" b="1"/>
              <a:t>Buena tolerancia </a:t>
            </a:r>
            <a:r>
              <a:rPr lang="es-ES" altLang="es-ES" sz="2000"/>
              <a:t>(no irritación, o sensibilización).</a:t>
            </a:r>
            <a:endParaRPr lang="es-AR" altLang="es-ES" sz="2000"/>
          </a:p>
          <a:p>
            <a:pPr algn="just"/>
            <a:r>
              <a:rPr lang="es-ES" altLang="es-ES" sz="2000" b="1"/>
              <a:t>Inercia frente al IFA </a:t>
            </a:r>
            <a:r>
              <a:rPr lang="es-ES" altLang="es-ES" sz="2000"/>
              <a:t>(compatibilidad física y química), así como frente al </a:t>
            </a:r>
            <a:r>
              <a:rPr lang="es-ES" altLang="es-ES" sz="2000" b="1"/>
              <a:t>material de acondicionamiento</a:t>
            </a:r>
            <a:r>
              <a:rPr lang="es-ES" altLang="es-ES" sz="2000"/>
              <a:t>.</a:t>
            </a:r>
            <a:endParaRPr lang="es-AR" altLang="es-ES" sz="2000"/>
          </a:p>
          <a:p>
            <a:pPr algn="just"/>
            <a:r>
              <a:rPr lang="es-ES" altLang="es-ES" sz="2000" b="1"/>
              <a:t>Estabilidad</a:t>
            </a:r>
            <a:r>
              <a:rPr lang="es-ES" altLang="es-ES" sz="2000"/>
              <a:t> frente a factores ambientales para garantizar su conservación.</a:t>
            </a:r>
            <a:endParaRPr lang="es-AR" altLang="es-ES" sz="2000"/>
          </a:p>
          <a:p>
            <a:pPr algn="just"/>
            <a:r>
              <a:rPr lang="es-ES" altLang="es-ES" sz="2000"/>
              <a:t>Consistencia adecuada para que su </a:t>
            </a:r>
            <a:r>
              <a:rPr lang="es-ES" altLang="es-ES" sz="2000" b="1"/>
              <a:t>extensión sobre la piel</a:t>
            </a:r>
            <a:r>
              <a:rPr lang="es-ES" altLang="es-ES" sz="2000"/>
              <a:t> sea </a:t>
            </a:r>
            <a:r>
              <a:rPr lang="es-ES" altLang="es-ES" sz="2000" b="1"/>
              <a:t>fácil</a:t>
            </a:r>
            <a:r>
              <a:rPr lang="es-ES" altLang="es-ES" sz="2000"/>
              <a:t> y puedan dispensarse en tubos.</a:t>
            </a:r>
            <a:endParaRPr lang="es-AR" altLang="es-ES" sz="2000"/>
          </a:p>
          <a:p>
            <a:pPr algn="just"/>
            <a:r>
              <a:rPr lang="es-ES" altLang="es-ES" sz="2000"/>
              <a:t>En algunos casos como en las oftálmicas o aquellas que sean aplicadas sobre heridas, deben </a:t>
            </a:r>
            <a:r>
              <a:rPr lang="es-ES" altLang="es-ES" sz="2000" b="1"/>
              <a:t>superar el proceso de esterilización</a:t>
            </a:r>
            <a:r>
              <a:rPr lang="es-ES" altLang="es-ES" sz="2000"/>
              <a:t>.</a:t>
            </a:r>
            <a:endParaRPr lang="es-AR" altLang="es-ES" sz="2000"/>
          </a:p>
          <a:p>
            <a:pPr algn="just"/>
            <a:r>
              <a:rPr lang="es-ES" altLang="es-ES" sz="2000" b="1"/>
              <a:t>Caracteres organolépticos agradables</a:t>
            </a:r>
            <a:r>
              <a:rPr lang="es-ES" altLang="es-ES" sz="2000"/>
              <a:t>.</a:t>
            </a:r>
            <a:endParaRPr lang="es-AR" altLang="es-ES" sz="2000"/>
          </a:p>
          <a:p>
            <a:pPr algn="just"/>
            <a:r>
              <a:rPr lang="es-ES" altLang="es-ES" sz="2000"/>
              <a:t>Capacidad para </a:t>
            </a:r>
            <a:r>
              <a:rPr lang="es-ES" altLang="es-ES" sz="2000" b="1"/>
              <a:t>incorporar sustancias solubles en agua y en aceite</a:t>
            </a:r>
            <a:r>
              <a:rPr lang="es-ES" altLang="es-ES" sz="2000"/>
              <a:t>.</a:t>
            </a:r>
            <a:endParaRPr lang="es-AR" altLang="es-ES" sz="2000"/>
          </a:p>
          <a:p>
            <a:pPr algn="just"/>
            <a:r>
              <a:rPr lang="es-ES" altLang="es-ES" sz="2000" b="1"/>
              <a:t>No deshidratar, ni desengrasar la piel</a:t>
            </a:r>
            <a:r>
              <a:rPr lang="es-ES" altLang="es-ES" sz="2000"/>
              <a:t>.</a:t>
            </a:r>
            <a:endParaRPr lang="es-AR" altLang="es-ES" sz="2000"/>
          </a:p>
          <a:p>
            <a:pPr algn="just"/>
            <a:endParaRPr lang="es-AR" altLang="es-ES" sz="2000"/>
          </a:p>
        </p:txBody>
      </p:sp>
    </p:spTree>
    <p:extLst>
      <p:ext uri="{BB962C8B-B14F-4D97-AF65-F5344CB8AC3E}">
        <p14:creationId xmlns:p14="http://schemas.microsoft.com/office/powerpoint/2010/main" val="35229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altLang="es-ES" dirty="0" smtClean="0"/>
              <a:t/>
            </a:r>
            <a:br>
              <a:rPr lang="es-ES_tradnl" altLang="es-ES" dirty="0" smtClean="0"/>
            </a:br>
            <a:r>
              <a:rPr lang="es-ES_tradnl" altLang="es-ES" dirty="0" smtClean="0"/>
              <a:t>Clasificación de los excipientes</a:t>
            </a:r>
            <a:r>
              <a:rPr lang="es-AR" altLang="es-ES" dirty="0" smtClean="0"/>
              <a:t/>
            </a:r>
            <a:br>
              <a:rPr lang="es-AR" altLang="es-ES" dirty="0" smtClean="0"/>
            </a:br>
            <a:endParaRPr lang="es-AR" altLang="es-ES" dirty="0" smtClean="0"/>
          </a:p>
        </p:txBody>
      </p:sp>
      <p:sp>
        <p:nvSpPr>
          <p:cNvPr id="31747" name="Marcador de contenido 2"/>
          <p:cNvSpPr>
            <a:spLocks noGrp="1"/>
          </p:cNvSpPr>
          <p:nvPr>
            <p:ph idx="1"/>
          </p:nvPr>
        </p:nvSpPr>
        <p:spPr>
          <a:xfrm>
            <a:off x="1981200" y="2781300"/>
            <a:ext cx="8229600" cy="1727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s-ES" dirty="0" smtClean="0"/>
              <a:t>De acuerdo a los </a:t>
            </a:r>
            <a:r>
              <a:rPr lang="es-ES" b="1" dirty="0" smtClean="0"/>
              <a:t>diferentes tipos de pomadas</a:t>
            </a:r>
            <a:r>
              <a:rPr lang="es-ES" dirty="0" smtClean="0"/>
              <a:t>, los excipientes pueden dividirse en 2 grandes grupos:</a:t>
            </a:r>
          </a:p>
          <a:p>
            <a:pPr>
              <a:defRPr/>
            </a:pPr>
            <a:endParaRPr lang="es-AR" dirty="0" smtClean="0"/>
          </a:p>
          <a:p>
            <a:pPr>
              <a:defRPr/>
            </a:pPr>
            <a:endParaRPr lang="es-AR" sz="4400" dirty="0"/>
          </a:p>
        </p:txBody>
      </p:sp>
      <p:sp>
        <p:nvSpPr>
          <p:cNvPr id="2" name="Flecha abajo 1"/>
          <p:cNvSpPr/>
          <p:nvPr/>
        </p:nvSpPr>
        <p:spPr>
          <a:xfrm>
            <a:off x="5735639" y="1382714"/>
            <a:ext cx="504825" cy="1368425"/>
          </a:xfrm>
          <a:prstGeom prst="down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8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917700" y="3021014"/>
            <a:ext cx="1651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2800" b="1" dirty="0"/>
              <a:t>Sistema </a:t>
            </a:r>
          </a:p>
          <a:p>
            <a:pPr algn="ctr">
              <a:defRPr/>
            </a:pPr>
            <a:r>
              <a:rPr lang="es-AR" sz="2800" b="1" dirty="0"/>
              <a:t>w/o</a:t>
            </a:r>
          </a:p>
        </p:txBody>
      </p:sp>
      <p:grpSp>
        <p:nvGrpSpPr>
          <p:cNvPr id="36" name="Grupo 35"/>
          <p:cNvGrpSpPr>
            <a:grpSpLocks/>
          </p:cNvGrpSpPr>
          <p:nvPr/>
        </p:nvGrpSpPr>
        <p:grpSpPr bwMode="auto">
          <a:xfrm>
            <a:off x="3586164" y="1900238"/>
            <a:ext cx="2162175" cy="3073400"/>
            <a:chOff x="3121286" y="210557"/>
            <a:chExt cx="2161984" cy="3074427"/>
          </a:xfrm>
        </p:grpSpPr>
        <p:sp>
          <p:nvSpPr>
            <p:cNvPr id="7" name="CuadroTexto 6"/>
            <p:cNvSpPr txBox="1"/>
            <p:nvPr/>
          </p:nvSpPr>
          <p:spPr>
            <a:xfrm>
              <a:off x="3307007" y="448762"/>
              <a:ext cx="1519104" cy="7082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000" b="1" dirty="0"/>
                <a:t>Excipientes hidrófobos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3351453" y="1600083"/>
              <a:ext cx="1873085" cy="10163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000" b="1" dirty="0"/>
                <a:t>Bases de absorción anhidra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338754" y="2681532"/>
              <a:ext cx="1944516" cy="4001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000" b="1" dirty="0"/>
                <a:t>Emulsiones  w/o</a:t>
              </a:r>
            </a:p>
          </p:txBody>
        </p:sp>
        <p:sp>
          <p:nvSpPr>
            <p:cNvPr id="14" name="Abrir llave 13"/>
            <p:cNvSpPr/>
            <p:nvPr/>
          </p:nvSpPr>
          <p:spPr>
            <a:xfrm>
              <a:off x="3121286" y="210557"/>
              <a:ext cx="185721" cy="3074427"/>
            </a:xfrm>
            <a:prstGeom prst="leftBrace">
              <a:avLst/>
            </a:prstGeom>
            <a:ln w="2540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grpSp>
        <p:nvGrpSpPr>
          <p:cNvPr id="35" name="Grupo 34"/>
          <p:cNvGrpSpPr>
            <a:grpSpLocks/>
          </p:cNvGrpSpPr>
          <p:nvPr/>
        </p:nvGrpSpPr>
        <p:grpSpPr bwMode="auto">
          <a:xfrm>
            <a:off x="5630864" y="3732214"/>
            <a:ext cx="2071687" cy="909637"/>
            <a:chOff x="5100083" y="2203908"/>
            <a:chExt cx="2071657" cy="910101"/>
          </a:xfrm>
        </p:grpSpPr>
        <p:sp>
          <p:nvSpPr>
            <p:cNvPr id="19" name="CuadroTexto 18"/>
            <p:cNvSpPr txBox="1"/>
            <p:nvPr/>
          </p:nvSpPr>
          <p:spPr>
            <a:xfrm>
              <a:off x="5552513" y="2388152"/>
              <a:ext cx="1619227" cy="3700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+ Agua</a:t>
              </a:r>
            </a:p>
          </p:txBody>
        </p:sp>
        <p:sp>
          <p:nvSpPr>
            <p:cNvPr id="20" name="Flecha curvada hacia la izquierda 19"/>
            <p:cNvSpPr/>
            <p:nvPr/>
          </p:nvSpPr>
          <p:spPr>
            <a:xfrm>
              <a:off x="5100083" y="2203908"/>
              <a:ext cx="434969" cy="910101"/>
            </a:xfrm>
            <a:prstGeom prst="curvedLeftArrow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upo 33"/>
          <p:cNvGrpSpPr>
            <a:grpSpLocks/>
          </p:cNvGrpSpPr>
          <p:nvPr/>
        </p:nvGrpSpPr>
        <p:grpSpPr bwMode="auto">
          <a:xfrm>
            <a:off x="5027613" y="2484439"/>
            <a:ext cx="2074862" cy="955675"/>
            <a:chOff x="4481620" y="875833"/>
            <a:chExt cx="2073984" cy="955750"/>
          </a:xfrm>
        </p:grpSpPr>
        <p:sp>
          <p:nvSpPr>
            <p:cNvPr id="25" name="Flecha curvada hacia la izquierda 24"/>
            <p:cNvSpPr/>
            <p:nvPr/>
          </p:nvSpPr>
          <p:spPr>
            <a:xfrm>
              <a:off x="4481620" y="875833"/>
              <a:ext cx="434791" cy="887482"/>
            </a:xfrm>
            <a:prstGeom prst="curvedLeftArrow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4937039" y="1185419"/>
              <a:ext cx="1618565" cy="646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+ emulgente</a:t>
              </a:r>
            </a:p>
            <a:p>
              <a:pPr>
                <a:defRPr/>
              </a:pPr>
              <a:r>
                <a:rPr lang="es-AR" dirty="0"/>
                <a:t>w/o</a:t>
              </a:r>
            </a:p>
          </p:txBody>
        </p:sp>
      </p:grpSp>
      <p:grpSp>
        <p:nvGrpSpPr>
          <p:cNvPr id="40" name="Grupo 39"/>
          <p:cNvGrpSpPr>
            <a:grpSpLocks/>
          </p:cNvGrpSpPr>
          <p:nvPr/>
        </p:nvGrpSpPr>
        <p:grpSpPr bwMode="auto">
          <a:xfrm>
            <a:off x="5748339" y="1852614"/>
            <a:ext cx="4721225" cy="1373187"/>
            <a:chOff x="4890935" y="227339"/>
            <a:chExt cx="4720792" cy="1372752"/>
          </a:xfrm>
        </p:grpSpPr>
        <p:grpSp>
          <p:nvGrpSpPr>
            <p:cNvPr id="20499" name="Grupo 32"/>
            <p:cNvGrpSpPr>
              <a:grpSpLocks/>
            </p:cNvGrpSpPr>
            <p:nvPr/>
          </p:nvGrpSpPr>
          <p:grpSpPr bwMode="auto">
            <a:xfrm>
              <a:off x="4890935" y="227339"/>
              <a:ext cx="4720792" cy="1200329"/>
              <a:chOff x="4890935" y="227339"/>
              <a:chExt cx="4720792" cy="1200329"/>
            </a:xfrm>
          </p:grpSpPr>
          <p:sp>
            <p:nvSpPr>
              <p:cNvPr id="16" name="CuadroTexto 15"/>
              <p:cNvSpPr txBox="1"/>
              <p:nvPr/>
            </p:nvSpPr>
            <p:spPr>
              <a:xfrm>
                <a:off x="7171963" y="227339"/>
                <a:ext cx="2439764" cy="11997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AR" b="1" dirty="0">
                    <a:solidFill>
                      <a:schemeClr val="accent6">
                        <a:lumMod val="75000"/>
                      </a:schemeClr>
                    </a:solidFill>
                  </a:rPr>
                  <a:t>Vaselina, Siliconas</a:t>
                </a:r>
                <a:r>
                  <a:rPr lang="es-AR" b="1" dirty="0">
                    <a:solidFill>
                      <a:srgbClr val="FFC000"/>
                    </a:solidFill>
                  </a:rPr>
                  <a:t>, </a:t>
                </a:r>
                <a:r>
                  <a:rPr lang="es-AR" b="1" dirty="0">
                    <a:solidFill>
                      <a:srgbClr val="00B0F0"/>
                    </a:solidFill>
                  </a:rPr>
                  <a:t>Ceras</a:t>
                </a:r>
                <a:r>
                  <a:rPr lang="es-AR" b="1" dirty="0">
                    <a:solidFill>
                      <a:schemeClr val="accent6">
                        <a:lumMod val="75000"/>
                      </a:schemeClr>
                    </a:solidFill>
                  </a:rPr>
                  <a:t>, Glicéridos naturales y </a:t>
                </a:r>
                <a:r>
                  <a:rPr lang="es-AR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semisintéticos</a:t>
                </a:r>
                <a:endParaRPr lang="es-AR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4890935" y="462215"/>
                <a:ext cx="2400080" cy="64590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s-AR" b="1" dirty="0"/>
                  <a:t>Carácter oclusivo</a:t>
                </a:r>
              </a:p>
              <a:p>
                <a:pPr algn="just">
                  <a:defRPr/>
                </a:pPr>
                <a:r>
                  <a:rPr lang="es-AR" b="1" dirty="0"/>
                  <a:t>Inducen la hidratación</a:t>
                </a:r>
              </a:p>
            </p:txBody>
          </p:sp>
        </p:grpSp>
        <p:sp>
          <p:nvSpPr>
            <p:cNvPr id="39" name="Abrir llave 38"/>
            <p:cNvSpPr/>
            <p:nvPr/>
          </p:nvSpPr>
          <p:spPr>
            <a:xfrm>
              <a:off x="7116406" y="227339"/>
              <a:ext cx="119051" cy="1372752"/>
            </a:xfrm>
            <a:prstGeom prst="leftBrace">
              <a:avLst/>
            </a:prstGeom>
            <a:ln w="2540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grpSp>
        <p:nvGrpSpPr>
          <p:cNvPr id="43" name="Grupo 42"/>
          <p:cNvGrpSpPr>
            <a:grpSpLocks/>
          </p:cNvGrpSpPr>
          <p:nvPr/>
        </p:nvGrpSpPr>
        <p:grpSpPr bwMode="auto">
          <a:xfrm>
            <a:off x="5605464" y="3489325"/>
            <a:ext cx="3062287" cy="368300"/>
            <a:chOff x="5219613" y="3882246"/>
            <a:chExt cx="3063968" cy="368300"/>
          </a:xfrm>
        </p:grpSpPr>
        <p:sp>
          <p:nvSpPr>
            <p:cNvPr id="18" name="CuadroTexto 17"/>
            <p:cNvSpPr txBox="1"/>
            <p:nvPr/>
          </p:nvSpPr>
          <p:spPr>
            <a:xfrm>
              <a:off x="6771451" y="3882246"/>
              <a:ext cx="151213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6">
                      <a:lumMod val="75000"/>
                    </a:schemeClr>
                  </a:solidFill>
                </a:rPr>
                <a:t>Lanolina </a:t>
              </a:r>
            </a:p>
          </p:txBody>
        </p:sp>
        <p:cxnSp>
          <p:nvCxnSpPr>
            <p:cNvPr id="42" name="Conector recto de flecha 41"/>
            <p:cNvCxnSpPr/>
            <p:nvPr/>
          </p:nvCxnSpPr>
          <p:spPr>
            <a:xfrm flipV="1">
              <a:off x="5219613" y="4056871"/>
              <a:ext cx="1508953" cy="0"/>
            </a:xfrm>
            <a:prstGeom prst="straightConnector1">
              <a:avLst/>
            </a:prstGeom>
            <a:ln w="25400">
              <a:solidFill>
                <a:srgbClr val="00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/>
          <p:cNvGrpSpPr>
            <a:grpSpLocks/>
          </p:cNvGrpSpPr>
          <p:nvPr/>
        </p:nvGrpSpPr>
        <p:grpSpPr bwMode="auto">
          <a:xfrm>
            <a:off x="7113589" y="3956050"/>
            <a:ext cx="2409825" cy="1200150"/>
            <a:chOff x="6732240" y="2094866"/>
            <a:chExt cx="2409607" cy="1200329"/>
          </a:xfrm>
        </p:grpSpPr>
        <p:sp>
          <p:nvSpPr>
            <p:cNvPr id="21" name="CuadroTexto 20"/>
            <p:cNvSpPr txBox="1"/>
            <p:nvPr/>
          </p:nvSpPr>
          <p:spPr>
            <a:xfrm>
              <a:off x="6837006" y="2094866"/>
              <a:ext cx="2304841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/>
                <a:t>cremas refrescantes, </a:t>
              </a:r>
              <a:r>
                <a:rPr lang="es-AR" dirty="0"/>
                <a:t>vehículos de medicamentos tópicos o penetrantes</a:t>
              </a:r>
            </a:p>
          </p:txBody>
        </p:sp>
        <p:sp>
          <p:nvSpPr>
            <p:cNvPr id="44" name="Abrir llave 43"/>
            <p:cNvSpPr/>
            <p:nvPr/>
          </p:nvSpPr>
          <p:spPr>
            <a:xfrm>
              <a:off x="6732240" y="2204420"/>
              <a:ext cx="104766" cy="1090775"/>
            </a:xfrm>
            <a:prstGeom prst="leftBrace">
              <a:avLst/>
            </a:prstGeom>
            <a:ln w="2540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pic>
        <p:nvPicPr>
          <p:cNvPr id="2049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4" y="74614"/>
            <a:ext cx="236537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4" descr="http://t2.gstatic.com/images?q=tbn:ANd9GcQSJ4fa8yo3yyjkCPKk4vkk4mBICglonYVPBYCJaIX9Rh0Umgvpd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5027613"/>
            <a:ext cx="2133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74614"/>
            <a:ext cx="22860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Imagen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4" y="5086350"/>
            <a:ext cx="2060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CuadroTexto 1"/>
          <p:cNvSpPr txBox="1">
            <a:spLocks noChangeArrowheads="1"/>
          </p:cNvSpPr>
          <p:nvPr/>
        </p:nvSpPr>
        <p:spPr bwMode="auto">
          <a:xfrm>
            <a:off x="4367213" y="404813"/>
            <a:ext cx="360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AR" altLang="es-ES" sz="3200"/>
              <a:t>GRUPO I</a:t>
            </a:r>
          </a:p>
        </p:txBody>
      </p:sp>
    </p:spTree>
    <p:extLst>
      <p:ext uri="{BB962C8B-B14F-4D97-AF65-F5344CB8AC3E}">
        <p14:creationId xmlns:p14="http://schemas.microsoft.com/office/powerpoint/2010/main" val="4784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 bwMode="auto">
          <a:xfrm>
            <a:off x="1935164" y="2852739"/>
            <a:ext cx="155733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2800" b="1" dirty="0"/>
              <a:t>Sistema </a:t>
            </a:r>
          </a:p>
          <a:p>
            <a:pPr algn="ctr">
              <a:defRPr/>
            </a:pPr>
            <a:r>
              <a:rPr lang="es-AR" sz="2800" b="1" dirty="0"/>
              <a:t>o/w</a:t>
            </a:r>
          </a:p>
        </p:txBody>
      </p:sp>
      <p:grpSp>
        <p:nvGrpSpPr>
          <p:cNvPr id="24" name="Grupo 23"/>
          <p:cNvGrpSpPr>
            <a:grpSpLocks/>
          </p:cNvGrpSpPr>
          <p:nvPr/>
        </p:nvGrpSpPr>
        <p:grpSpPr bwMode="auto">
          <a:xfrm>
            <a:off x="3484563" y="1879600"/>
            <a:ext cx="2152650" cy="2776538"/>
            <a:chOff x="3106949" y="3822627"/>
            <a:chExt cx="2153147" cy="2776608"/>
          </a:xfrm>
        </p:grpSpPr>
        <p:sp>
          <p:nvSpPr>
            <p:cNvPr id="10" name="CuadroTexto 9"/>
            <p:cNvSpPr txBox="1"/>
            <p:nvPr/>
          </p:nvSpPr>
          <p:spPr>
            <a:xfrm>
              <a:off x="3367359" y="4835478"/>
              <a:ext cx="1872094" cy="101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000" b="1" dirty="0"/>
                <a:t>Bases de emulsión o/w anhidra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3338778" y="3941693"/>
              <a:ext cx="1518000" cy="7080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000" b="1" dirty="0"/>
                <a:t>Excipientes hidrófilos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3314959" y="6186475"/>
              <a:ext cx="1945137" cy="4000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000" b="1" dirty="0"/>
                <a:t>Emulsiones  o/w</a:t>
              </a:r>
            </a:p>
          </p:txBody>
        </p:sp>
        <p:sp>
          <p:nvSpPr>
            <p:cNvPr id="15" name="Abrir llave 14"/>
            <p:cNvSpPr/>
            <p:nvPr/>
          </p:nvSpPr>
          <p:spPr>
            <a:xfrm>
              <a:off x="3106949" y="3822627"/>
              <a:ext cx="200071" cy="2776608"/>
            </a:xfrm>
            <a:prstGeom prst="leftBrace">
              <a:avLst/>
            </a:prstGeom>
            <a:ln w="2540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grpSp>
        <p:nvGrpSpPr>
          <p:cNvPr id="38" name="Grupo 37"/>
          <p:cNvGrpSpPr>
            <a:grpSpLocks/>
          </p:cNvGrpSpPr>
          <p:nvPr/>
        </p:nvGrpSpPr>
        <p:grpSpPr bwMode="auto">
          <a:xfrm>
            <a:off x="5233989" y="3200401"/>
            <a:ext cx="2033587" cy="1211263"/>
            <a:chOff x="5004285" y="5415604"/>
            <a:chExt cx="2033853" cy="1210160"/>
          </a:xfrm>
        </p:grpSpPr>
        <p:sp>
          <p:nvSpPr>
            <p:cNvPr id="30" name="Flecha curvada hacia la izquierda 29"/>
            <p:cNvSpPr/>
            <p:nvPr/>
          </p:nvSpPr>
          <p:spPr>
            <a:xfrm>
              <a:off x="5004285" y="5415604"/>
              <a:ext cx="463611" cy="1210160"/>
            </a:xfrm>
            <a:prstGeom prst="curvedLeftArrow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5418676" y="5678889"/>
              <a:ext cx="1619462" cy="3695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+ Agua</a:t>
              </a:r>
            </a:p>
          </p:txBody>
        </p:sp>
      </p:grpSp>
      <p:grpSp>
        <p:nvGrpSpPr>
          <p:cNvPr id="49" name="Grupo 48"/>
          <p:cNvGrpSpPr>
            <a:grpSpLocks/>
          </p:cNvGrpSpPr>
          <p:nvPr/>
        </p:nvGrpSpPr>
        <p:grpSpPr bwMode="auto">
          <a:xfrm>
            <a:off x="5849938" y="2892425"/>
            <a:ext cx="4438650" cy="1200150"/>
            <a:chOff x="4936354" y="4856350"/>
            <a:chExt cx="4439541" cy="1200329"/>
          </a:xfrm>
        </p:grpSpPr>
        <p:sp>
          <p:nvSpPr>
            <p:cNvPr id="26" name="CuadroTexto 25"/>
            <p:cNvSpPr txBox="1"/>
            <p:nvPr/>
          </p:nvSpPr>
          <p:spPr>
            <a:xfrm>
              <a:off x="6141508" y="4856350"/>
              <a:ext cx="3234387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dirty="0"/>
                <a:t>mezclas de vehículos grasos y emulgentes O/W con o sin componentes hidrófilos</a:t>
              </a:r>
            </a:p>
            <a:p>
              <a:pPr>
                <a:defRPr/>
              </a:pPr>
              <a:endParaRPr lang="es-AR" dirty="0"/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4936354" y="5300916"/>
              <a:ext cx="1154344" cy="0"/>
            </a:xfrm>
            <a:prstGeom prst="straightConnector1">
              <a:avLst/>
            </a:prstGeom>
            <a:ln w="25400">
              <a:solidFill>
                <a:srgbClr val="00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o 57"/>
          <p:cNvGrpSpPr>
            <a:grpSpLocks/>
          </p:cNvGrpSpPr>
          <p:nvPr/>
        </p:nvGrpSpPr>
        <p:grpSpPr bwMode="auto">
          <a:xfrm>
            <a:off x="5637214" y="4105276"/>
            <a:ext cx="4586287" cy="646113"/>
            <a:chOff x="4114038" y="4088173"/>
            <a:chExt cx="4585593" cy="646549"/>
          </a:xfrm>
        </p:grpSpPr>
        <p:sp>
          <p:nvSpPr>
            <p:cNvPr id="27" name="CuadroTexto 26"/>
            <p:cNvSpPr txBox="1"/>
            <p:nvPr/>
          </p:nvSpPr>
          <p:spPr>
            <a:xfrm>
              <a:off x="5501303" y="4088173"/>
              <a:ext cx="3198328" cy="6465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Cremas evanescentes Conservantes y antioxidantes</a:t>
              </a:r>
            </a:p>
          </p:txBody>
        </p:sp>
        <p:cxnSp>
          <p:nvCxnSpPr>
            <p:cNvPr id="57" name="Conector recto de flecha 56"/>
            <p:cNvCxnSpPr>
              <a:stCxn id="12" idx="3"/>
              <a:endCxn id="27" idx="1"/>
            </p:cNvCxnSpPr>
            <p:nvPr/>
          </p:nvCxnSpPr>
          <p:spPr>
            <a:xfrm flipV="1">
              <a:off x="4114038" y="4412242"/>
              <a:ext cx="1387265" cy="14298"/>
            </a:xfrm>
            <a:prstGeom prst="straightConnector1">
              <a:avLst/>
            </a:prstGeom>
            <a:ln w="25400">
              <a:solidFill>
                <a:srgbClr val="00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72" name="Grupo 46"/>
          <p:cNvGrpSpPr>
            <a:grpSpLocks/>
          </p:cNvGrpSpPr>
          <p:nvPr/>
        </p:nvGrpSpPr>
        <p:grpSpPr bwMode="auto">
          <a:xfrm>
            <a:off x="5505451" y="182563"/>
            <a:ext cx="4619625" cy="2616200"/>
            <a:chOff x="3981450" y="182319"/>
            <a:chExt cx="4620087" cy="2616047"/>
          </a:xfrm>
        </p:grpSpPr>
        <p:grpSp>
          <p:nvGrpSpPr>
            <p:cNvPr id="22538" name="Grupo 58"/>
            <p:cNvGrpSpPr>
              <a:grpSpLocks/>
            </p:cNvGrpSpPr>
            <p:nvPr/>
          </p:nvGrpSpPr>
          <p:grpSpPr bwMode="auto">
            <a:xfrm>
              <a:off x="3981450" y="1876028"/>
              <a:ext cx="4321175" cy="922338"/>
              <a:chOff x="4806113" y="3819298"/>
              <a:chExt cx="4320805" cy="923330"/>
            </a:xfrm>
          </p:grpSpPr>
          <p:grpSp>
            <p:nvGrpSpPr>
              <p:cNvPr id="22540" name="Grupo 36"/>
              <p:cNvGrpSpPr>
                <a:grpSpLocks/>
              </p:cNvGrpSpPr>
              <p:nvPr/>
            </p:nvGrpSpPr>
            <p:grpSpPr bwMode="auto">
              <a:xfrm>
                <a:off x="4806113" y="3819298"/>
                <a:ext cx="4320805" cy="923330"/>
                <a:chOff x="4806113" y="3819298"/>
                <a:chExt cx="4320805" cy="923330"/>
              </a:xfrm>
            </p:grpSpPr>
            <p:sp>
              <p:nvSpPr>
                <p:cNvPr id="23" name="CuadroTexto 22"/>
                <p:cNvSpPr txBox="1"/>
                <p:nvPr/>
              </p:nvSpPr>
              <p:spPr>
                <a:xfrm>
                  <a:off x="4806113" y="3940125"/>
                  <a:ext cx="2232057" cy="64677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s-ES" b="1" dirty="0"/>
                    <a:t>No poseen capacidad oclusiva</a:t>
                  </a:r>
                  <a:endParaRPr lang="es-AR" b="1" dirty="0"/>
                </a:p>
              </p:txBody>
            </p:sp>
            <p:sp>
              <p:nvSpPr>
                <p:cNvPr id="28" name="CuadroTexto 27"/>
                <p:cNvSpPr txBox="1"/>
                <p:nvPr/>
              </p:nvSpPr>
              <p:spPr>
                <a:xfrm>
                  <a:off x="7369963" y="3819352"/>
                  <a:ext cx="1757387" cy="92327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s-AR" b="1" dirty="0">
                      <a:solidFill>
                        <a:srgbClr val="00B0F0"/>
                      </a:solidFill>
                    </a:rPr>
                    <a:t>Excipientes anhidros (PEG), hidrogeles</a:t>
                  </a:r>
                </a:p>
              </p:txBody>
            </p:sp>
          </p:grpSp>
          <p:sp>
            <p:nvSpPr>
              <p:cNvPr id="46" name="Abrir llave 45"/>
              <p:cNvSpPr/>
              <p:nvPr/>
            </p:nvSpPr>
            <p:spPr>
              <a:xfrm>
                <a:off x="7236611" y="3886095"/>
                <a:ext cx="82551" cy="812038"/>
              </a:xfrm>
              <a:prstGeom prst="leftBrace">
                <a:avLst/>
              </a:prstGeom>
              <a:ln w="25400">
                <a:solidFill>
                  <a:srgbClr val="00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AR"/>
              </a:p>
            </p:txBody>
          </p:sp>
        </p:grpSp>
        <p:pic>
          <p:nvPicPr>
            <p:cNvPr id="22539" name="Imagen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844" y="182319"/>
              <a:ext cx="2822693" cy="162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7" name="CuadroTexto 1"/>
          <p:cNvSpPr txBox="1">
            <a:spLocks noChangeArrowheads="1"/>
          </p:cNvSpPr>
          <p:nvPr/>
        </p:nvSpPr>
        <p:spPr bwMode="auto">
          <a:xfrm>
            <a:off x="2279650" y="476250"/>
            <a:ext cx="322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AR" altLang="es-ES" sz="2800"/>
              <a:t>GRUPO II</a:t>
            </a:r>
          </a:p>
          <a:p>
            <a:pPr algn="ctr"/>
            <a:endParaRPr lang="es-AR" altLang="es-ES" sz="2800"/>
          </a:p>
        </p:txBody>
      </p:sp>
    </p:spTree>
    <p:extLst>
      <p:ext uri="{BB962C8B-B14F-4D97-AF65-F5344CB8AC3E}">
        <p14:creationId xmlns:p14="http://schemas.microsoft.com/office/powerpoint/2010/main" val="2945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1981200" y="5064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altLang="es-ES" smtClean="0"/>
              <a:t>Métodos de elaboración de Pomadas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16301" y="4841875"/>
            <a:ext cx="12557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b="1" dirty="0"/>
              <a:t>Solubilidad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243139" y="1906588"/>
            <a:ext cx="77057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/>
              <a:t>La </a:t>
            </a:r>
            <a:r>
              <a:rPr lang="es-ES" sz="2800" b="1" dirty="0"/>
              <a:t>interposición de la sustancia medicinal en el excipiente </a:t>
            </a:r>
            <a:r>
              <a:rPr lang="es-ES" sz="2800" dirty="0"/>
              <a:t>seleccionado es uno de los </a:t>
            </a:r>
            <a:r>
              <a:rPr lang="es-ES" sz="2800" b="1" dirty="0"/>
              <a:t>aspectos</a:t>
            </a:r>
            <a:r>
              <a:rPr lang="es-ES" sz="2800" dirty="0"/>
              <a:t> que </a:t>
            </a:r>
            <a:r>
              <a:rPr lang="es-ES" sz="2800" b="1" dirty="0"/>
              <a:t>determinan el procedimiento a utilizar.</a:t>
            </a:r>
            <a:endParaRPr lang="es-AR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981201" y="3548064"/>
            <a:ext cx="17684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800" b="1" dirty="0">
                <a:solidFill>
                  <a:srgbClr val="00B0F0"/>
                </a:solidFill>
              </a:rPr>
              <a:t>Pomada solución</a:t>
            </a:r>
          </a:p>
        </p:txBody>
      </p:sp>
      <p:grpSp>
        <p:nvGrpSpPr>
          <p:cNvPr id="18" name="Grupo 17"/>
          <p:cNvGrpSpPr>
            <a:grpSpLocks/>
          </p:cNvGrpSpPr>
          <p:nvPr/>
        </p:nvGrpSpPr>
        <p:grpSpPr bwMode="auto">
          <a:xfrm>
            <a:off x="3532188" y="3567114"/>
            <a:ext cx="3770312" cy="922337"/>
            <a:chOff x="2008297" y="3566319"/>
            <a:chExt cx="3770596" cy="923330"/>
          </a:xfrm>
        </p:grpSpPr>
        <p:sp>
          <p:nvSpPr>
            <p:cNvPr id="11" name="CuadroTexto 10"/>
            <p:cNvSpPr txBox="1"/>
            <p:nvPr/>
          </p:nvSpPr>
          <p:spPr>
            <a:xfrm>
              <a:off x="2970394" y="3566319"/>
              <a:ext cx="2808499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dirty="0"/>
                <a:t>alcanfor, mentol, timol son suficientemente solubles en </a:t>
              </a:r>
              <a:r>
                <a:rPr lang="es-ES" b="1" dirty="0"/>
                <a:t>vaselina y algunas grasas</a:t>
              </a:r>
              <a:r>
                <a:rPr lang="es-ES" dirty="0"/>
                <a:t>.</a:t>
              </a:r>
              <a:endParaRPr lang="es-AR" dirty="0"/>
            </a:p>
          </p:txBody>
        </p:sp>
        <p:cxnSp>
          <p:nvCxnSpPr>
            <p:cNvPr id="14" name="Conector recto de flecha 13"/>
            <p:cNvCxnSpPr/>
            <p:nvPr/>
          </p:nvCxnSpPr>
          <p:spPr>
            <a:xfrm>
              <a:off x="2008297" y="4025600"/>
              <a:ext cx="792222" cy="0"/>
            </a:xfrm>
            <a:prstGeom prst="straightConnector1">
              <a:avLst/>
            </a:prstGeom>
            <a:ln w="25400">
              <a:solidFill>
                <a:srgbClr val="00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/>
          <p:cNvGrpSpPr>
            <a:grpSpLocks/>
          </p:cNvGrpSpPr>
          <p:nvPr/>
        </p:nvGrpSpPr>
        <p:grpSpPr bwMode="auto">
          <a:xfrm>
            <a:off x="7302501" y="3548063"/>
            <a:ext cx="3262313" cy="1477962"/>
            <a:chOff x="5778893" y="3548695"/>
            <a:chExt cx="3262105" cy="1477328"/>
          </a:xfrm>
        </p:grpSpPr>
        <p:sp>
          <p:nvSpPr>
            <p:cNvPr id="12" name="CuadroTexto 11"/>
            <p:cNvSpPr txBox="1"/>
            <p:nvPr/>
          </p:nvSpPr>
          <p:spPr>
            <a:xfrm>
              <a:off x="6053513" y="3548695"/>
              <a:ext cx="2987485" cy="14773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dirty="0"/>
                <a:t>Preparar a la temperatura  de conservación y almacenamiento.</a:t>
              </a:r>
              <a:endParaRPr lang="es-AR" dirty="0"/>
            </a:p>
            <a:p>
              <a:pPr algn="ctr">
                <a:defRPr/>
              </a:pPr>
              <a:endParaRPr lang="es-AR" dirty="0"/>
            </a:p>
            <a:p>
              <a:pPr algn="ctr">
                <a:defRPr/>
              </a:pPr>
              <a:endParaRPr lang="es-AR" dirty="0"/>
            </a:p>
          </p:txBody>
        </p:sp>
        <p:cxnSp>
          <p:nvCxnSpPr>
            <p:cNvPr id="16" name="Conector recto de flecha 15"/>
            <p:cNvCxnSpPr>
              <a:stCxn id="11" idx="3"/>
            </p:cNvCxnSpPr>
            <p:nvPr/>
          </p:nvCxnSpPr>
          <p:spPr>
            <a:xfrm flipV="1">
              <a:off x="5778893" y="4026327"/>
              <a:ext cx="477808" cy="1587"/>
            </a:xfrm>
            <a:prstGeom prst="straightConnector1">
              <a:avLst/>
            </a:prstGeom>
            <a:ln w="25400">
              <a:solidFill>
                <a:srgbClr val="00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uadroTexto 1"/>
          <p:cNvSpPr txBox="1"/>
          <p:nvPr/>
        </p:nvSpPr>
        <p:spPr>
          <a:xfrm>
            <a:off x="7175500" y="4841876"/>
            <a:ext cx="18732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Calor/ Intermediario de solubilidad</a:t>
            </a:r>
          </a:p>
        </p:txBody>
      </p:sp>
    </p:spTree>
    <p:extLst>
      <p:ext uri="{BB962C8B-B14F-4D97-AF65-F5344CB8AC3E}">
        <p14:creationId xmlns:p14="http://schemas.microsoft.com/office/powerpoint/2010/main" val="2356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52651" y="2406650"/>
            <a:ext cx="20161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800" b="1" dirty="0">
                <a:solidFill>
                  <a:schemeClr val="accent2">
                    <a:lumMod val="75000"/>
                  </a:schemeClr>
                </a:solidFill>
              </a:rPr>
              <a:t>Pomada suspensión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894014" y="3703639"/>
            <a:ext cx="1254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b="1" dirty="0"/>
              <a:t>Solubilidad </a:t>
            </a:r>
          </a:p>
        </p:txBody>
      </p:sp>
      <p:sp>
        <p:nvSpPr>
          <p:cNvPr id="26629" name="CuadroTexto 7"/>
          <p:cNvSpPr txBox="1">
            <a:spLocks noChangeArrowheads="1"/>
          </p:cNvSpPr>
          <p:nvPr/>
        </p:nvSpPr>
        <p:spPr bwMode="auto">
          <a:xfrm>
            <a:off x="4943475" y="3284538"/>
            <a:ext cx="2520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ES" sz="1800">
              <a:latin typeface="Arial" panose="020B0604020202020204" pitchFamily="34" charset="0"/>
            </a:endParaRPr>
          </a:p>
        </p:txBody>
      </p:sp>
      <p:sp>
        <p:nvSpPr>
          <p:cNvPr id="266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ES" smtClean="0"/>
              <a:t>Métodos de elaboración de Pomadas</a:t>
            </a:r>
          </a:p>
        </p:txBody>
      </p:sp>
      <p:pic>
        <p:nvPicPr>
          <p:cNvPr id="13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4443414"/>
            <a:ext cx="39560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143375"/>
            <a:ext cx="286543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 bwMode="auto">
          <a:xfrm>
            <a:off x="4511676" y="1624013"/>
            <a:ext cx="33131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/>
              <a:t>El tamaño de las partículas del principio activo </a:t>
            </a:r>
            <a:r>
              <a:rPr lang="es-ES" b="1" dirty="0"/>
              <a:t>no</a:t>
            </a:r>
            <a:r>
              <a:rPr lang="es-ES" dirty="0"/>
              <a:t> debe superar las </a:t>
            </a:r>
            <a:r>
              <a:rPr lang="es-ES" b="1" dirty="0"/>
              <a:t>50 micras</a:t>
            </a:r>
            <a:r>
              <a:rPr lang="es-ES" dirty="0"/>
              <a:t> </a:t>
            </a:r>
          </a:p>
          <a:p>
            <a:pPr>
              <a:defRPr/>
            </a:pPr>
            <a:endParaRPr lang="es-AR" dirty="0"/>
          </a:p>
        </p:txBody>
      </p:sp>
      <p:sp>
        <p:nvSpPr>
          <p:cNvPr id="9" name="CuadroTexto 8"/>
          <p:cNvSpPr txBox="1"/>
          <p:nvPr/>
        </p:nvSpPr>
        <p:spPr bwMode="auto">
          <a:xfrm>
            <a:off x="4511675" y="2757489"/>
            <a:ext cx="28082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Mortero (a pequeña escala)/ Plancha de vidrio o granito</a:t>
            </a:r>
          </a:p>
        </p:txBody>
      </p:sp>
      <p:sp>
        <p:nvSpPr>
          <p:cNvPr id="10" name="CuadroTexto 9"/>
          <p:cNvSpPr txBox="1"/>
          <p:nvPr/>
        </p:nvSpPr>
        <p:spPr bwMode="auto">
          <a:xfrm>
            <a:off x="4511676" y="3773489"/>
            <a:ext cx="41767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/>
              <a:t>Dilución geométrica</a:t>
            </a:r>
            <a:endParaRPr lang="es-AR" dirty="0"/>
          </a:p>
        </p:txBody>
      </p:sp>
      <p:sp>
        <p:nvSpPr>
          <p:cNvPr id="15" name="Abrir llave 14"/>
          <p:cNvSpPr/>
          <p:nvPr/>
        </p:nvSpPr>
        <p:spPr bwMode="auto">
          <a:xfrm>
            <a:off x="4295775" y="1417639"/>
            <a:ext cx="215900" cy="2725737"/>
          </a:xfrm>
          <a:prstGeom prst="leftBrace">
            <a:avLst/>
          </a:prstGeom>
          <a:ln w="254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grpSp>
        <p:nvGrpSpPr>
          <p:cNvPr id="20" name="Grupo 19"/>
          <p:cNvGrpSpPr>
            <a:grpSpLocks/>
          </p:cNvGrpSpPr>
          <p:nvPr/>
        </p:nvGrpSpPr>
        <p:grpSpPr bwMode="auto">
          <a:xfrm>
            <a:off x="6743701" y="2706689"/>
            <a:ext cx="3529013" cy="1201737"/>
            <a:chOff x="5220072" y="2707441"/>
            <a:chExt cx="3528392" cy="1200329"/>
          </a:xfrm>
        </p:grpSpPr>
        <p:sp>
          <p:nvSpPr>
            <p:cNvPr id="12" name="CuadroTexto 11"/>
            <p:cNvSpPr txBox="1"/>
            <p:nvPr/>
          </p:nvSpPr>
          <p:spPr>
            <a:xfrm>
              <a:off x="5940670" y="2707441"/>
              <a:ext cx="2807794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Agitadores/ Malaxadores (a gran escala)</a:t>
              </a:r>
            </a:p>
            <a:p>
              <a:pPr>
                <a:defRPr/>
              </a:pPr>
              <a:r>
                <a:rPr lang="es-AR" dirty="0"/>
                <a:t>Refinadores (homogenización)</a:t>
              </a:r>
            </a:p>
          </p:txBody>
        </p:sp>
        <p:cxnSp>
          <p:nvCxnSpPr>
            <p:cNvPr id="17" name="Conector recto de flecha 16"/>
            <p:cNvCxnSpPr/>
            <p:nvPr/>
          </p:nvCxnSpPr>
          <p:spPr>
            <a:xfrm>
              <a:off x="5220072" y="2924673"/>
              <a:ext cx="720598" cy="0"/>
            </a:xfrm>
            <a:prstGeom prst="straightConnector1">
              <a:avLst/>
            </a:prstGeom>
            <a:ln w="25400">
              <a:solidFill>
                <a:srgbClr val="00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041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ES" smtClean="0"/>
              <a:t>Métodos de elaboración de Pomadas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279651" y="2852739"/>
            <a:ext cx="17684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800" b="1" dirty="0">
                <a:solidFill>
                  <a:srgbClr val="FFC000"/>
                </a:solidFill>
              </a:rPr>
              <a:t>Pomada emulsión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208213" y="4024313"/>
            <a:ext cx="1727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También cremas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503363" y="5008564"/>
            <a:ext cx="439261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s-AR" dirty="0"/>
              <a:t> Las sustancias medicinales pueden incorporarse disueltas en la fase acuosa o en la oleosa (según su solubilidad)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s-AR" dirty="0"/>
              <a:t>Las esencias siempre se agregan al finalizar la preparación.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s-AR" dirty="0"/>
          </a:p>
        </p:txBody>
      </p:sp>
      <p:sp>
        <p:nvSpPr>
          <p:cNvPr id="7" name="CuadroTexto 6"/>
          <p:cNvSpPr txBox="1"/>
          <p:nvPr/>
        </p:nvSpPr>
        <p:spPr bwMode="auto">
          <a:xfrm>
            <a:off x="4438650" y="1814514"/>
            <a:ext cx="36020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/>
              <a:t>bases grasas + agua </a:t>
            </a:r>
            <a:r>
              <a:rPr lang="es-ES" dirty="0"/>
              <a:t>+ </a:t>
            </a:r>
            <a:r>
              <a:rPr lang="es-ES" b="1" dirty="0"/>
              <a:t>emulgentes</a:t>
            </a:r>
            <a:endParaRPr lang="es-AR" b="1" dirty="0"/>
          </a:p>
        </p:txBody>
      </p:sp>
      <p:sp>
        <p:nvSpPr>
          <p:cNvPr id="8" name="CuadroTexto 7"/>
          <p:cNvSpPr txBox="1"/>
          <p:nvPr/>
        </p:nvSpPr>
        <p:spPr bwMode="auto">
          <a:xfrm>
            <a:off x="4452938" y="2390775"/>
            <a:ext cx="360045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Temperatura superior a la ambiente</a:t>
            </a:r>
          </a:p>
          <a:p>
            <a:pPr>
              <a:defRPr/>
            </a:pPr>
            <a:r>
              <a:rPr lang="es-AR" dirty="0"/>
              <a:t>(70-72°C) </a:t>
            </a:r>
          </a:p>
          <a:p>
            <a:pPr>
              <a:defRPr/>
            </a:pPr>
            <a:endParaRPr lang="es-AR" dirty="0"/>
          </a:p>
        </p:txBody>
      </p:sp>
      <p:sp>
        <p:nvSpPr>
          <p:cNvPr id="12" name="CuadroTexto 11"/>
          <p:cNvSpPr txBox="1"/>
          <p:nvPr/>
        </p:nvSpPr>
        <p:spPr bwMode="auto">
          <a:xfrm>
            <a:off x="4541839" y="4286250"/>
            <a:ext cx="15462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Mezclado </a:t>
            </a:r>
          </a:p>
        </p:txBody>
      </p:sp>
      <p:sp>
        <p:nvSpPr>
          <p:cNvPr id="17" name="Abrir llave 16"/>
          <p:cNvSpPr/>
          <p:nvPr/>
        </p:nvSpPr>
        <p:spPr bwMode="auto">
          <a:xfrm>
            <a:off x="4240214" y="1628776"/>
            <a:ext cx="168275" cy="3095625"/>
          </a:xfrm>
          <a:prstGeom prst="leftBrace">
            <a:avLst/>
          </a:prstGeom>
          <a:ln w="254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grpSp>
        <p:nvGrpSpPr>
          <p:cNvPr id="55303" name="Grupo 24"/>
          <p:cNvGrpSpPr>
            <a:grpSpLocks/>
          </p:cNvGrpSpPr>
          <p:nvPr/>
        </p:nvGrpSpPr>
        <p:grpSpPr bwMode="auto">
          <a:xfrm>
            <a:off x="8053388" y="5819775"/>
            <a:ext cx="2157412" cy="369888"/>
            <a:chOff x="6529536" y="5820236"/>
            <a:chExt cx="2157154" cy="369332"/>
          </a:xfrm>
        </p:grpSpPr>
        <p:sp>
          <p:nvSpPr>
            <p:cNvPr id="14" name="CuadroTexto 13"/>
            <p:cNvSpPr txBox="1"/>
            <p:nvPr/>
          </p:nvSpPr>
          <p:spPr>
            <a:xfrm>
              <a:off x="6977157" y="5820236"/>
              <a:ext cx="1709533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Grandes lotes</a:t>
              </a:r>
            </a:p>
          </p:txBody>
        </p:sp>
        <p:cxnSp>
          <p:nvCxnSpPr>
            <p:cNvPr id="19" name="Conector recto de flecha 18"/>
            <p:cNvCxnSpPr/>
            <p:nvPr/>
          </p:nvCxnSpPr>
          <p:spPr>
            <a:xfrm>
              <a:off x="6529536" y="6005695"/>
              <a:ext cx="507939" cy="15851"/>
            </a:xfrm>
            <a:prstGeom prst="straightConnector1">
              <a:avLst/>
            </a:prstGeom>
            <a:ln w="25400">
              <a:solidFill>
                <a:srgbClr val="00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04" name="Grupo 22"/>
          <p:cNvGrpSpPr>
            <a:grpSpLocks/>
          </p:cNvGrpSpPr>
          <p:nvPr/>
        </p:nvGrpSpPr>
        <p:grpSpPr bwMode="auto">
          <a:xfrm>
            <a:off x="5983288" y="2852739"/>
            <a:ext cx="2578100" cy="3328987"/>
            <a:chOff x="4459042" y="2851955"/>
            <a:chExt cx="2578060" cy="3329928"/>
          </a:xfrm>
        </p:grpSpPr>
        <p:pic>
          <p:nvPicPr>
            <p:cNvPr id="28692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4286273"/>
              <a:ext cx="2321086" cy="141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Imagen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770" y="2939258"/>
              <a:ext cx="1651766" cy="126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uadroTexto 12"/>
            <p:cNvSpPr txBox="1"/>
            <p:nvPr/>
          </p:nvSpPr>
          <p:spPr>
            <a:xfrm>
              <a:off x="4760662" y="5811891"/>
              <a:ext cx="2158967" cy="3699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Simultáneamente</a:t>
              </a:r>
            </a:p>
          </p:txBody>
        </p:sp>
        <p:sp>
          <p:nvSpPr>
            <p:cNvPr id="20" name="Abrir llave 19"/>
            <p:cNvSpPr/>
            <p:nvPr/>
          </p:nvSpPr>
          <p:spPr>
            <a:xfrm>
              <a:off x="4459042" y="2851955"/>
              <a:ext cx="257171" cy="3329928"/>
            </a:xfrm>
            <a:prstGeom prst="leftBrace">
              <a:avLst/>
            </a:prstGeom>
            <a:ln w="2540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grpSp>
        <p:nvGrpSpPr>
          <p:cNvPr id="55305" name="Grupo 23"/>
          <p:cNvGrpSpPr>
            <a:grpSpLocks/>
          </p:cNvGrpSpPr>
          <p:nvPr/>
        </p:nvGrpSpPr>
        <p:grpSpPr bwMode="auto">
          <a:xfrm>
            <a:off x="8328025" y="2940050"/>
            <a:ext cx="2381250" cy="1233488"/>
            <a:chOff x="6804248" y="2939258"/>
            <a:chExt cx="2380467" cy="1234853"/>
          </a:xfrm>
        </p:grpSpPr>
        <p:sp>
          <p:nvSpPr>
            <p:cNvPr id="15" name="CuadroTexto 14"/>
            <p:cNvSpPr txBox="1"/>
            <p:nvPr/>
          </p:nvSpPr>
          <p:spPr>
            <a:xfrm>
              <a:off x="6948663" y="2974222"/>
              <a:ext cx="2236052" cy="11998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El volumen de la fase dispersa es bajo. emulsiones W/O. </a:t>
              </a:r>
            </a:p>
            <a:p>
              <a:pPr>
                <a:defRPr/>
              </a:pPr>
              <a:endParaRPr lang="es-AR" dirty="0"/>
            </a:p>
          </p:txBody>
        </p:sp>
        <p:sp>
          <p:nvSpPr>
            <p:cNvPr id="21" name="Abrir llave 20"/>
            <p:cNvSpPr/>
            <p:nvPr/>
          </p:nvSpPr>
          <p:spPr>
            <a:xfrm>
              <a:off x="6804248" y="2939258"/>
              <a:ext cx="161872" cy="1085463"/>
            </a:xfrm>
            <a:prstGeom prst="leftBrace">
              <a:avLst/>
            </a:prstGeom>
            <a:ln w="2540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8736014" y="4654551"/>
            <a:ext cx="1474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Método de elección</a:t>
            </a:r>
          </a:p>
        </p:txBody>
      </p:sp>
      <p:grpSp>
        <p:nvGrpSpPr>
          <p:cNvPr id="9" name="Grupo 8"/>
          <p:cNvGrpSpPr>
            <a:grpSpLocks/>
          </p:cNvGrpSpPr>
          <p:nvPr/>
        </p:nvGrpSpPr>
        <p:grpSpPr bwMode="auto">
          <a:xfrm>
            <a:off x="7766050" y="1011239"/>
            <a:ext cx="3206750" cy="1444625"/>
            <a:chOff x="6242050" y="1011510"/>
            <a:chExt cx="3206750" cy="1444353"/>
          </a:xfrm>
        </p:grpSpPr>
        <p:sp>
          <p:nvSpPr>
            <p:cNvPr id="3" name="CuadroTexto 2"/>
            <p:cNvSpPr txBox="1"/>
            <p:nvPr/>
          </p:nvSpPr>
          <p:spPr>
            <a:xfrm>
              <a:off x="6769100" y="1422595"/>
              <a:ext cx="2236788" cy="6459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Mantener agitación hasta enfriamiento</a:t>
              </a:r>
            </a:p>
          </p:txBody>
        </p:sp>
        <p:sp>
          <p:nvSpPr>
            <p:cNvPr id="4" name="Explosión 2 3"/>
            <p:cNvSpPr/>
            <p:nvPr/>
          </p:nvSpPr>
          <p:spPr>
            <a:xfrm>
              <a:off x="6242050" y="1011510"/>
              <a:ext cx="3206750" cy="1444353"/>
            </a:xfrm>
            <a:prstGeom prst="irregularSeal2">
              <a:avLst/>
            </a:prstGeom>
            <a:noFill/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01731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7" grpId="0"/>
      <p:bldP spid="8" grpId="0"/>
      <p:bldP spid="12" grpId="0"/>
      <p:bldP spid="17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ítulo 1"/>
          <p:cNvSpPr>
            <a:spLocks noGrp="1"/>
          </p:cNvSpPr>
          <p:nvPr>
            <p:ph type="title"/>
          </p:nvPr>
        </p:nvSpPr>
        <p:spPr>
          <a:xfrm>
            <a:off x="1995489" y="2678113"/>
            <a:ext cx="2530475" cy="1143000"/>
          </a:xfrm>
        </p:spPr>
        <p:txBody>
          <a:bodyPr/>
          <a:lstStyle/>
          <a:p>
            <a:pPr>
              <a:defRPr/>
            </a:pPr>
            <a:r>
              <a:rPr lang="es-AR" sz="3600" b="1" dirty="0">
                <a:latin typeface="+mn-lt"/>
              </a:rPr>
              <a:t>Pastas </a:t>
            </a:r>
          </a:p>
        </p:txBody>
      </p:sp>
      <p:sp>
        <p:nvSpPr>
          <p:cNvPr id="45060" name="Marcador de contenido 2"/>
          <p:cNvSpPr>
            <a:spLocks noGrp="1"/>
          </p:cNvSpPr>
          <p:nvPr>
            <p:ph idx="1"/>
          </p:nvPr>
        </p:nvSpPr>
        <p:spPr>
          <a:xfrm>
            <a:off x="4594225" y="833439"/>
            <a:ext cx="5818188" cy="1552575"/>
          </a:xfrm>
        </p:spPr>
        <p:txBody>
          <a:bodyPr/>
          <a:lstStyle/>
          <a:p>
            <a:pPr algn="just"/>
            <a:r>
              <a:rPr lang="es-ES" altLang="es-ES" sz="2400"/>
              <a:t>Son formas farmacéuticas semisólidas que presentan </a:t>
            </a:r>
            <a:r>
              <a:rPr lang="es-ES" altLang="es-ES" sz="2400" b="1"/>
              <a:t>elevadas</a:t>
            </a:r>
            <a:r>
              <a:rPr lang="es-ES" altLang="es-ES" sz="2400"/>
              <a:t> proporciones de </a:t>
            </a:r>
            <a:r>
              <a:rPr lang="es-ES" altLang="es-ES" sz="2400" b="1"/>
              <a:t>sólidos finamente dispersos en el excipiente.</a:t>
            </a:r>
            <a:endParaRPr lang="es-ES" altLang="es-ES" sz="2400"/>
          </a:p>
        </p:txBody>
      </p:sp>
      <p:sp>
        <p:nvSpPr>
          <p:cNvPr id="2" name="CuadroTexto 1"/>
          <p:cNvSpPr txBox="1"/>
          <p:nvPr/>
        </p:nvSpPr>
        <p:spPr>
          <a:xfrm>
            <a:off x="4618039" y="4986338"/>
            <a:ext cx="58181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400" dirty="0"/>
              <a:t>Tienen </a:t>
            </a:r>
            <a:r>
              <a:rPr lang="es-ES" sz="2400" b="1" dirty="0"/>
              <a:t>flujo </a:t>
            </a:r>
            <a:r>
              <a:rPr lang="es-ES" sz="2400" b="1" dirty="0" err="1"/>
              <a:t>dilatante</a:t>
            </a:r>
            <a:r>
              <a:rPr lang="es-ES" sz="2400" dirty="0"/>
              <a:t>, de modo tal que al </a:t>
            </a:r>
            <a:r>
              <a:rPr lang="es-ES" sz="2400" b="1" dirty="0"/>
              <a:t>aumentar la fuerza </a:t>
            </a:r>
            <a:r>
              <a:rPr lang="es-ES" sz="2400" dirty="0"/>
              <a:t>de aplicación, </a:t>
            </a:r>
            <a:r>
              <a:rPr lang="es-ES" sz="2400" b="1" dirty="0"/>
              <a:t>aumenta la resistencia</a:t>
            </a:r>
            <a:r>
              <a:rPr lang="es-ES" sz="2400" dirty="0"/>
              <a:t>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618039" y="2538413"/>
            <a:ext cx="58181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/>
              <a:t>Contienen </a:t>
            </a:r>
            <a:r>
              <a:rPr lang="es-ES" sz="2400" b="1" dirty="0"/>
              <a:t>polvos insolubles </a:t>
            </a:r>
            <a:r>
              <a:rPr lang="es-ES" sz="2400" dirty="0"/>
              <a:t>como almidón, caolín, talco (silicato de magnesio con trazas de aluminio).</a:t>
            </a:r>
            <a:r>
              <a:rPr lang="es-ES" sz="2400" i="1" dirty="0"/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594225" y="3946525"/>
            <a:ext cx="5410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400" dirty="0"/>
              <a:t>Son pomadas de consistencia elevada que contienen </a:t>
            </a:r>
            <a:r>
              <a:rPr lang="es-ES" sz="2400" b="1" dirty="0">
                <a:solidFill>
                  <a:srgbClr val="FF0000"/>
                </a:solidFill>
              </a:rPr>
              <a:t>hasta un 50 % de polvo.</a:t>
            </a:r>
            <a:endParaRPr lang="es-AR" sz="2400" b="1" dirty="0">
              <a:solidFill>
                <a:srgbClr val="FF0000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4213226" y="476250"/>
            <a:ext cx="625475" cy="6076950"/>
          </a:xfrm>
          <a:prstGeom prst="leftBrace">
            <a:avLst>
              <a:gd name="adj1" fmla="val 8333"/>
              <a:gd name="adj2" fmla="val 48184"/>
            </a:avLst>
          </a:prstGeom>
          <a:ln w="254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30729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3902076"/>
            <a:ext cx="283051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 build="p"/>
      <p:bldP spid="2" grpId="0"/>
      <p:bldP spid="3" grpId="0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altLang="es-ES" sz="2400" b="1"/>
              <a:t>F.N.A. VII  Ed. </a:t>
            </a:r>
            <a:r>
              <a:rPr lang="es-ES" altLang="es-ES" sz="2400"/>
              <a:t>las pastas son </a:t>
            </a:r>
            <a:r>
              <a:rPr lang="es-ES" altLang="es-ES" sz="2400" i="1"/>
              <a:t>“formas farmacéuticas semisólidas que contienen un </a:t>
            </a:r>
            <a:r>
              <a:rPr lang="es-ES" altLang="es-ES" sz="2400" b="1" i="1"/>
              <a:t>alto porcentaje de sólidos</a:t>
            </a:r>
            <a:r>
              <a:rPr lang="es-ES" altLang="es-ES" sz="2400" i="1"/>
              <a:t> y son destinadas para </a:t>
            </a:r>
            <a:r>
              <a:rPr lang="es-ES" altLang="es-ES" sz="2400" b="1" i="1"/>
              <a:t>aplicación tópica</a:t>
            </a:r>
            <a:r>
              <a:rPr lang="es-ES" altLang="es-ES" sz="2400" i="1"/>
              <a:t>. Puede prepararse a partir de un gel acuoso o a partir de excipientes grasos obteniéndose, en estos casos, ungüentos espesos que comúnmente </a:t>
            </a:r>
            <a:r>
              <a:rPr lang="es-ES" altLang="es-ES" sz="2400" b="1" i="1"/>
              <a:t>no se ablandan a la temperatura corporal </a:t>
            </a:r>
            <a:r>
              <a:rPr lang="es-ES" altLang="es-ES" sz="2400" i="1"/>
              <a:t>y en consecuencia </a:t>
            </a:r>
            <a:r>
              <a:rPr lang="es-ES" altLang="es-ES" sz="2400" b="1" i="1"/>
              <a:t>sirven como capas protectoras</a:t>
            </a:r>
            <a:r>
              <a:rPr lang="es-ES" altLang="es-ES" sz="2400" i="1"/>
              <a:t> sobre las áreas en las cuales se aplican”.</a:t>
            </a:r>
          </a:p>
          <a:p>
            <a:pPr algn="just"/>
            <a:endParaRPr lang="es-AR" altLang="es-ES" sz="2400"/>
          </a:p>
          <a:p>
            <a:endParaRPr lang="es-AR" altLang="es-ES" sz="2400"/>
          </a:p>
        </p:txBody>
      </p:sp>
    </p:spTree>
    <p:extLst>
      <p:ext uri="{BB962C8B-B14F-4D97-AF65-F5344CB8AC3E}">
        <p14:creationId xmlns:p14="http://schemas.microsoft.com/office/powerpoint/2010/main" val="36310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ES" smtClean="0"/>
              <a:t>Objetivos </a:t>
            </a:r>
          </a:p>
        </p:txBody>
      </p:sp>
      <p:sp>
        <p:nvSpPr>
          <p:cNvPr id="5124" name="Marcador de contenido 2"/>
          <p:cNvSpPr>
            <a:spLocks noGrp="1"/>
          </p:cNvSpPr>
          <p:nvPr>
            <p:ph idx="1"/>
          </p:nvPr>
        </p:nvSpPr>
        <p:spPr>
          <a:xfrm>
            <a:off x="1981200" y="1557338"/>
            <a:ext cx="8229600" cy="4525962"/>
          </a:xfrm>
        </p:spPr>
        <p:txBody>
          <a:bodyPr/>
          <a:lstStyle/>
          <a:p>
            <a:pPr algn="just"/>
            <a:r>
              <a:rPr lang="es-ES" altLang="es-ES"/>
              <a:t>Adquirir los conocimientos y la destreza necesaria para la elaboración de </a:t>
            </a:r>
            <a:r>
              <a:rPr lang="es-ES" altLang="es-ES" b="1"/>
              <a:t>formas farmacéuticas semisólidas</a:t>
            </a:r>
            <a:r>
              <a:rPr lang="es-ES" altLang="es-ES"/>
              <a:t> de aplicación sobre la piel, incluyendo </a:t>
            </a:r>
            <a:r>
              <a:rPr lang="es-ES" altLang="es-ES" b="1"/>
              <a:t>constituyentes, propiedades y métodos</a:t>
            </a:r>
            <a:r>
              <a:rPr lang="es-ES" altLang="es-ES"/>
              <a:t> de elaboración.</a:t>
            </a:r>
          </a:p>
          <a:p>
            <a:pPr algn="just"/>
            <a:r>
              <a:rPr lang="es-ES" altLang="es-ES"/>
              <a:t>Diferenciar los distintos tipos de </a:t>
            </a:r>
            <a:r>
              <a:rPr lang="es-ES" altLang="es-ES" b="1"/>
              <a:t>pomadas</a:t>
            </a:r>
            <a:r>
              <a:rPr lang="es-ES" altLang="es-ES"/>
              <a:t> preparadas </a:t>
            </a:r>
            <a:r>
              <a:rPr lang="es-ES" altLang="es-ES" b="1"/>
              <a:t>con alta proporción de polvos insolubles</a:t>
            </a:r>
            <a:r>
              <a:rPr lang="es-ES" altLang="es-ES"/>
              <a:t>, </a:t>
            </a:r>
            <a:r>
              <a:rPr lang="es-ES" altLang="es-ES" b="1"/>
              <a:t>ceras</a:t>
            </a:r>
            <a:r>
              <a:rPr lang="es-ES" altLang="es-ES"/>
              <a:t> y </a:t>
            </a:r>
            <a:r>
              <a:rPr lang="es-ES" altLang="es-ES" b="1"/>
              <a:t>glicerina.</a:t>
            </a:r>
          </a:p>
          <a:p>
            <a:pPr algn="just"/>
            <a:endParaRPr lang="es-AR" altLang="es-ES"/>
          </a:p>
          <a:p>
            <a:pPr algn="just"/>
            <a:endParaRPr lang="es-AR" altLang="es-ES"/>
          </a:p>
          <a:p>
            <a:pPr algn="just"/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39520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altLang="es-ES" sz="2400" b="1"/>
              <a:t>USP XXIX menciona</a:t>
            </a:r>
            <a:r>
              <a:rPr lang="es-ES" altLang="es-ES" sz="2400"/>
              <a:t>: “</a:t>
            </a:r>
            <a:r>
              <a:rPr lang="es-ES" altLang="es-ES" sz="2400" i="1"/>
              <a:t>Las pastas son formas farmacéuticas semisólidas de aplicación tópica, que </a:t>
            </a:r>
            <a:r>
              <a:rPr lang="es-ES" altLang="es-ES" sz="2400" b="1" i="1"/>
              <a:t>contienen uno o más fármacos</a:t>
            </a:r>
            <a:r>
              <a:rPr lang="es-ES" altLang="es-ES" sz="2400" i="1"/>
              <a:t>. Una de las clases de pastas se prepara a partir de un gel acuoso de fase única. La otra clase, las pastas grasas (pasta de óxido de cinc) son ungüentos de consistencia espesa que, por lo general, no fluyen a la temperatura del cuerpo, por lo que sirven como recubrimiento protector sobre el área de aplicación”.</a:t>
            </a:r>
            <a:endParaRPr lang="es-AR" altLang="es-ES" sz="2400"/>
          </a:p>
          <a:p>
            <a:endParaRPr lang="es-AR" altLang="es-ES" sz="2400"/>
          </a:p>
        </p:txBody>
      </p:sp>
    </p:spTree>
    <p:extLst>
      <p:ext uri="{BB962C8B-B14F-4D97-AF65-F5344CB8AC3E}">
        <p14:creationId xmlns:p14="http://schemas.microsoft.com/office/powerpoint/2010/main" val="23481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altLang="es-ES" dirty="0" smtClean="0"/>
              <a:t/>
            </a:r>
            <a:br>
              <a:rPr lang="es-AR" altLang="es-ES" dirty="0" smtClean="0"/>
            </a:br>
            <a:r>
              <a:rPr lang="es-AR" altLang="es-ES" dirty="0" smtClean="0"/>
              <a:t>Ceratos</a:t>
            </a:r>
            <a:br>
              <a:rPr lang="es-AR" altLang="es-ES" dirty="0" smtClean="0"/>
            </a:br>
            <a:endParaRPr lang="es-AR" altLang="es-ES" dirty="0" smtClean="0"/>
          </a:p>
        </p:txBody>
      </p:sp>
      <p:sp>
        <p:nvSpPr>
          <p:cNvPr id="148483" name="Marcador de contenido 2"/>
          <p:cNvSpPr>
            <a:spLocks noGrp="1"/>
          </p:cNvSpPr>
          <p:nvPr>
            <p:ph idx="1"/>
          </p:nvPr>
        </p:nvSpPr>
        <p:spPr>
          <a:xfrm>
            <a:off x="1981200" y="1196975"/>
            <a:ext cx="8229600" cy="1181100"/>
          </a:xfrm>
        </p:spPr>
        <p:txBody>
          <a:bodyPr>
            <a:normAutofit fontScale="25000" lnSpcReduction="20000"/>
          </a:bodyPr>
          <a:lstStyle/>
          <a:p>
            <a:pPr algn="just">
              <a:defRPr/>
            </a:pPr>
            <a:r>
              <a:rPr lang="es-AR" sz="2400" dirty="0"/>
              <a:t>F.N.A. VII  Edición expresa: “Cuando la pomada contiene cera en </a:t>
            </a:r>
            <a:r>
              <a:rPr lang="es-AR" sz="2400" b="1" dirty="0">
                <a:solidFill>
                  <a:srgbClr val="FF0000"/>
                </a:solidFill>
              </a:rPr>
              <a:t>proporción de 25%, como mínimo</a:t>
            </a:r>
            <a:r>
              <a:rPr lang="es-AR" sz="2400" dirty="0"/>
              <a:t>, se designa cerato”. </a:t>
            </a:r>
          </a:p>
          <a:p>
            <a:pPr algn="just">
              <a:defRPr/>
            </a:pPr>
            <a:r>
              <a:rPr lang="es-AR" sz="2400" dirty="0"/>
              <a:t>Clasificación de Ceratos según el método de elaboración:</a:t>
            </a:r>
          </a:p>
          <a:p>
            <a:pPr marL="0" indent="0" algn="just">
              <a:buNone/>
              <a:defRPr/>
            </a:pPr>
            <a:endParaRPr lang="es-AR" sz="2400" dirty="0"/>
          </a:p>
          <a:p>
            <a:pPr algn="just">
              <a:defRPr/>
            </a:pPr>
            <a:endParaRPr lang="es-AR" sz="2400" dirty="0"/>
          </a:p>
          <a:p>
            <a:pPr algn="just">
              <a:defRPr/>
            </a:pPr>
            <a:endParaRPr lang="es-AR" sz="2400" dirty="0"/>
          </a:p>
          <a:p>
            <a:pPr marL="0" indent="0" algn="just">
              <a:buNone/>
              <a:defRPr/>
            </a:pPr>
            <a:r>
              <a:rPr lang="es-AR" sz="2400" dirty="0"/>
              <a:t>	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2720975" y="2906714"/>
            <a:ext cx="1468438" cy="2587625"/>
            <a:chOff x="1196975" y="2906713"/>
            <a:chExt cx="1468438" cy="2587625"/>
          </a:xfrm>
        </p:grpSpPr>
        <p:sp>
          <p:nvSpPr>
            <p:cNvPr id="5" name="CuadroTexto 4"/>
            <p:cNvSpPr txBox="1"/>
            <p:nvPr/>
          </p:nvSpPr>
          <p:spPr bwMode="auto">
            <a:xfrm>
              <a:off x="1196975" y="4021138"/>
              <a:ext cx="1468438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/>
                <a:t>CERATOS </a:t>
              </a:r>
            </a:p>
          </p:txBody>
        </p:sp>
        <p:sp>
          <p:nvSpPr>
            <p:cNvPr id="12" name="Abrir llave 11"/>
            <p:cNvSpPr/>
            <p:nvPr/>
          </p:nvSpPr>
          <p:spPr bwMode="auto">
            <a:xfrm>
              <a:off x="2209800" y="2906713"/>
              <a:ext cx="242888" cy="2587625"/>
            </a:xfrm>
            <a:prstGeom prst="leftBrace">
              <a:avLst/>
            </a:prstGeom>
            <a:ln w="2540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grpSp>
        <p:nvGrpSpPr>
          <p:cNvPr id="18" name="Grupo 17"/>
          <p:cNvGrpSpPr>
            <a:grpSpLocks/>
          </p:cNvGrpSpPr>
          <p:nvPr/>
        </p:nvGrpSpPr>
        <p:grpSpPr bwMode="auto">
          <a:xfrm>
            <a:off x="4402139" y="3662363"/>
            <a:ext cx="4524375" cy="906462"/>
            <a:chOff x="2878138" y="3662363"/>
            <a:chExt cx="4524375" cy="906462"/>
          </a:xfrm>
        </p:grpSpPr>
        <p:sp>
          <p:nvSpPr>
            <p:cNvPr id="11" name="CuadroTexto 10"/>
            <p:cNvSpPr txBox="1"/>
            <p:nvPr/>
          </p:nvSpPr>
          <p:spPr bwMode="auto">
            <a:xfrm>
              <a:off x="4667250" y="4200525"/>
              <a:ext cx="2735263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/>
                <a:t>Cerato de Agua de Rosa</a:t>
              </a:r>
              <a:endParaRPr lang="es-AR" dirty="0"/>
            </a:p>
          </p:txBody>
        </p:sp>
        <p:sp>
          <p:nvSpPr>
            <p:cNvPr id="13" name="Flecha doblada hacia arriba 12"/>
            <p:cNvSpPr/>
            <p:nvPr/>
          </p:nvSpPr>
          <p:spPr bwMode="auto">
            <a:xfrm rot="5400000">
              <a:off x="3348038" y="3192463"/>
              <a:ext cx="849312" cy="1789112"/>
            </a:xfrm>
            <a:prstGeom prst="bentUpArrow">
              <a:avLst>
                <a:gd name="adj1" fmla="val 12839"/>
                <a:gd name="adj2" fmla="val 15120"/>
                <a:gd name="adj3" fmla="val 50000"/>
              </a:avLst>
            </a:prstGeom>
            <a:noFill/>
            <a:ln w="190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grpSp>
        <p:nvGrpSpPr>
          <p:cNvPr id="21" name="Grupo 20"/>
          <p:cNvGrpSpPr>
            <a:grpSpLocks/>
          </p:cNvGrpSpPr>
          <p:nvPr/>
        </p:nvGrpSpPr>
        <p:grpSpPr bwMode="auto">
          <a:xfrm>
            <a:off x="4379914" y="5292725"/>
            <a:ext cx="4346575" cy="825500"/>
            <a:chOff x="2855913" y="5292725"/>
            <a:chExt cx="4346575" cy="825500"/>
          </a:xfrm>
        </p:grpSpPr>
        <p:sp>
          <p:nvSpPr>
            <p:cNvPr id="9" name="CuadroTexto 8"/>
            <p:cNvSpPr txBox="1"/>
            <p:nvPr/>
          </p:nvSpPr>
          <p:spPr bwMode="auto">
            <a:xfrm>
              <a:off x="4667250" y="5745163"/>
              <a:ext cx="253523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/>
                <a:t>Cerato simple</a:t>
              </a:r>
            </a:p>
          </p:txBody>
        </p:sp>
        <p:sp>
          <p:nvSpPr>
            <p:cNvPr id="14" name="Flecha doblada hacia arriba 13"/>
            <p:cNvSpPr/>
            <p:nvPr/>
          </p:nvSpPr>
          <p:spPr bwMode="auto">
            <a:xfrm rot="5400000">
              <a:off x="3337719" y="4810919"/>
              <a:ext cx="825500" cy="1789112"/>
            </a:xfrm>
            <a:prstGeom prst="bentUpArrow">
              <a:avLst>
                <a:gd name="adj1" fmla="val 12839"/>
                <a:gd name="adj2" fmla="val 15120"/>
                <a:gd name="adj3" fmla="val 50000"/>
              </a:avLst>
            </a:prstGeom>
            <a:noFill/>
            <a:ln w="1905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3883025" y="2738438"/>
            <a:ext cx="6351588" cy="1123950"/>
            <a:chOff x="2359025" y="2738438"/>
            <a:chExt cx="6352381" cy="1123948"/>
          </a:xfrm>
        </p:grpSpPr>
        <p:sp>
          <p:nvSpPr>
            <p:cNvPr id="6" name="CuadroTexto 5"/>
            <p:cNvSpPr txBox="1"/>
            <p:nvPr/>
          </p:nvSpPr>
          <p:spPr bwMode="auto">
            <a:xfrm>
              <a:off x="2359025" y="3016250"/>
              <a:ext cx="1667083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/>
                <a:t>ACUOSOS/ hidratados</a:t>
              </a:r>
            </a:p>
          </p:txBody>
        </p:sp>
        <p:sp>
          <p:nvSpPr>
            <p:cNvPr id="10" name="CuadroTexto 9"/>
            <p:cNvSpPr txBox="1"/>
            <p:nvPr/>
          </p:nvSpPr>
          <p:spPr bwMode="auto">
            <a:xfrm>
              <a:off x="3816532" y="2805113"/>
              <a:ext cx="4894874" cy="9239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/>
                <a:t>vehiculizan</a:t>
              </a:r>
              <a:r>
                <a:rPr lang="es-AR" dirty="0"/>
                <a:t> </a:t>
              </a:r>
              <a:r>
                <a:rPr lang="es-AR" b="1" dirty="0"/>
                <a:t>agua, aguas aromáticas, aceites</a:t>
              </a:r>
              <a:r>
                <a:rPr lang="es-AR" dirty="0"/>
                <a:t>; evitar pérdidas de agua (</a:t>
              </a:r>
              <a:r>
                <a:rPr lang="es-AR" b="1" dirty="0"/>
                <a:t>Agregar antioxidantes o conservantes) </a:t>
              </a:r>
              <a:r>
                <a:rPr lang="es-AR" dirty="0"/>
                <a:t>.</a:t>
              </a:r>
            </a:p>
          </p:txBody>
        </p:sp>
        <p:sp>
          <p:nvSpPr>
            <p:cNvPr id="15" name="Abrir llave 14"/>
            <p:cNvSpPr/>
            <p:nvPr/>
          </p:nvSpPr>
          <p:spPr bwMode="auto">
            <a:xfrm>
              <a:off x="3651411" y="2738438"/>
              <a:ext cx="165121" cy="1123948"/>
            </a:xfrm>
            <a:prstGeom prst="leftBrace">
              <a:avLst/>
            </a:prstGeom>
            <a:ln w="2540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grpSp>
        <p:nvGrpSpPr>
          <p:cNvPr id="19" name="Grupo 18"/>
          <p:cNvGrpSpPr>
            <a:grpSpLocks/>
          </p:cNvGrpSpPr>
          <p:nvPr/>
        </p:nvGrpSpPr>
        <p:grpSpPr bwMode="auto">
          <a:xfrm>
            <a:off x="3848101" y="4802188"/>
            <a:ext cx="6594475" cy="628650"/>
            <a:chOff x="2324100" y="4801452"/>
            <a:chExt cx="6595187" cy="629360"/>
          </a:xfrm>
        </p:grpSpPr>
        <p:sp>
          <p:nvSpPr>
            <p:cNvPr id="7" name="CuadroTexto 6"/>
            <p:cNvSpPr txBox="1"/>
            <p:nvPr/>
          </p:nvSpPr>
          <p:spPr bwMode="auto">
            <a:xfrm>
              <a:off x="2324100" y="4922238"/>
              <a:ext cx="1668643" cy="3703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/>
                <a:t>ANHIDROS</a:t>
              </a:r>
            </a:p>
          </p:txBody>
        </p:sp>
        <p:sp>
          <p:nvSpPr>
            <p:cNvPr id="8" name="CuadroTexto 7"/>
            <p:cNvSpPr txBox="1"/>
            <p:nvPr/>
          </p:nvSpPr>
          <p:spPr bwMode="auto">
            <a:xfrm>
              <a:off x="3854615" y="4917470"/>
              <a:ext cx="5064672" cy="3687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se preparan por </a:t>
              </a:r>
              <a:r>
                <a:rPr lang="es-AR" b="1" dirty="0"/>
                <a:t>acción del calor</a:t>
              </a:r>
              <a:r>
                <a:rPr lang="es-AR" dirty="0"/>
                <a:t>. </a:t>
              </a:r>
            </a:p>
          </p:txBody>
        </p:sp>
        <p:sp>
          <p:nvSpPr>
            <p:cNvPr id="16" name="Abrir llave 15"/>
            <p:cNvSpPr/>
            <p:nvPr/>
          </p:nvSpPr>
          <p:spPr bwMode="auto">
            <a:xfrm>
              <a:off x="3667270" y="4801452"/>
              <a:ext cx="149241" cy="629360"/>
            </a:xfrm>
            <a:prstGeom prst="leftBrace">
              <a:avLst/>
            </a:prstGeom>
            <a:ln w="2540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5322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ES" smtClean="0"/>
              <a:t>Glicerolados </a:t>
            </a:r>
          </a:p>
        </p:txBody>
      </p:sp>
      <p:sp>
        <p:nvSpPr>
          <p:cNvPr id="35844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s-AR" sz="2400" dirty="0"/>
              <a:t>Son “pomadas que vehiculizan como </a:t>
            </a:r>
            <a:r>
              <a:rPr lang="es-AR" sz="2400" b="1" dirty="0">
                <a:solidFill>
                  <a:srgbClr val="FF0000"/>
                </a:solidFill>
              </a:rPr>
              <a:t>mínimo un 50 % de GLICERINA</a:t>
            </a:r>
            <a:r>
              <a:rPr lang="es-AR" sz="2400" dirty="0">
                <a:solidFill>
                  <a:srgbClr val="FF0000"/>
                </a:solidFill>
              </a:rPr>
              <a:t>”.</a:t>
            </a:r>
          </a:p>
          <a:p>
            <a:pPr algn="just">
              <a:defRPr/>
            </a:pPr>
            <a:r>
              <a:rPr lang="es-AR" sz="2400" dirty="0"/>
              <a:t>Se </a:t>
            </a:r>
            <a:r>
              <a:rPr lang="es-AR" sz="2400" dirty="0" err="1"/>
              <a:t>puedeN</a:t>
            </a:r>
            <a:r>
              <a:rPr lang="es-AR" sz="2400" dirty="0"/>
              <a:t> definir como una “</a:t>
            </a:r>
            <a:r>
              <a:rPr lang="es-AR" sz="2400" b="1" dirty="0"/>
              <a:t>forma farmacéutica líquida, semilíquida, pastosa o sólida </a:t>
            </a:r>
            <a:r>
              <a:rPr lang="es-AR" sz="2400" dirty="0"/>
              <a:t>(firmes) obtenidas a favor de la glicerina la que actúa como vehículo o excipiente”. </a:t>
            </a:r>
          </a:p>
          <a:p>
            <a:pPr marL="0" indent="0" algn="just">
              <a:buNone/>
              <a:defRPr/>
            </a:pPr>
            <a:endParaRPr lang="es-AR" sz="2400" dirty="0"/>
          </a:p>
          <a:p>
            <a:pPr algn="just">
              <a:defRPr/>
            </a:pPr>
            <a:r>
              <a:rPr lang="es-AR" sz="2400" dirty="0"/>
              <a:t>Clasificación de Glicerolados desde el punto de vista de su preparación los podemos diferenciar en: </a:t>
            </a: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es-AR" sz="2400" b="1" dirty="0" err="1"/>
              <a:t>Glicerolitos</a:t>
            </a:r>
            <a:r>
              <a:rPr lang="es-AR" sz="2400" dirty="0"/>
              <a:t>:  son aquellos que se preparan en </a:t>
            </a:r>
            <a:r>
              <a:rPr lang="es-AR" sz="2400" b="1" dirty="0"/>
              <a:t>frio.</a:t>
            </a: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es-AR" sz="2400" b="1" dirty="0"/>
              <a:t>Gliceratos</a:t>
            </a:r>
            <a:r>
              <a:rPr lang="es-AR" sz="2400" dirty="0"/>
              <a:t>: cuando se preparan en </a:t>
            </a:r>
            <a:r>
              <a:rPr lang="es-AR" sz="2400" b="1" dirty="0"/>
              <a:t>caliente</a:t>
            </a:r>
            <a:r>
              <a:rPr lang="es-AR" sz="2400" dirty="0"/>
              <a:t>.</a:t>
            </a:r>
          </a:p>
        </p:txBody>
      </p:sp>
      <p:pic>
        <p:nvPicPr>
          <p:cNvPr id="36869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119064"/>
            <a:ext cx="16573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5" name="Grupo 7"/>
          <p:cNvGrpSpPr>
            <a:grpSpLocks/>
          </p:cNvGrpSpPr>
          <p:nvPr/>
        </p:nvGrpSpPr>
        <p:grpSpPr bwMode="auto">
          <a:xfrm>
            <a:off x="1847850" y="1557339"/>
            <a:ext cx="8820150" cy="3057525"/>
            <a:chOff x="251520" y="1412776"/>
            <a:chExt cx="8820472" cy="3058601"/>
          </a:xfrm>
        </p:grpSpPr>
        <p:sp>
          <p:nvSpPr>
            <p:cNvPr id="5" name="CuadroTexto 4"/>
            <p:cNvSpPr txBox="1"/>
            <p:nvPr/>
          </p:nvSpPr>
          <p:spPr>
            <a:xfrm>
              <a:off x="1078638" y="2060704"/>
              <a:ext cx="7993354" cy="15705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buFont typeface="Arial" panose="020B0604020202020204" pitchFamily="34" charset="0"/>
                <a:buNone/>
                <a:defRPr/>
              </a:pPr>
              <a:r>
                <a:rPr lang="es-ES_tradnl" sz="3200" b="1" dirty="0"/>
                <a:t>Actividad Práctica:</a:t>
              </a:r>
              <a:r>
                <a:rPr lang="es-ES_tradnl" sz="3200" dirty="0"/>
                <a:t> </a:t>
              </a:r>
            </a:p>
            <a:p>
              <a:pPr algn="just">
                <a:buFont typeface="Arial" panose="020B0604020202020204" pitchFamily="34" charset="0"/>
                <a:buNone/>
                <a:defRPr/>
              </a:pPr>
              <a:r>
                <a:rPr lang="es-ES_tradnl" sz="3200" dirty="0"/>
                <a:t>Elaboración de pomadas</a:t>
              </a:r>
            </a:p>
            <a:p>
              <a:pPr algn="just">
                <a:defRPr/>
              </a:pPr>
              <a:r>
                <a:rPr lang="es-ES_tradnl" sz="3200" dirty="0"/>
                <a:t>Elaboración de pastas, glicerolados</a:t>
              </a:r>
              <a:r>
                <a:rPr lang="es-AR" sz="3200" dirty="0"/>
                <a:t> y </a:t>
              </a:r>
              <a:r>
                <a:rPr lang="es-ES_tradnl" sz="3200" dirty="0"/>
                <a:t>ceratos </a:t>
              </a:r>
            </a:p>
          </p:txBody>
        </p:sp>
        <p:sp>
          <p:nvSpPr>
            <p:cNvPr id="6" name="Pergamino horizontal 5"/>
            <p:cNvSpPr/>
            <p:nvPr/>
          </p:nvSpPr>
          <p:spPr>
            <a:xfrm>
              <a:off x="251520" y="1412776"/>
              <a:ext cx="8641078" cy="3058601"/>
            </a:xfrm>
            <a:prstGeom prst="horizontalScroll">
              <a:avLst/>
            </a:prstGeom>
            <a:noFill/>
            <a:ln w="41275"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5068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4794251"/>
            <a:ext cx="1620838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altLang="es-ES" b="1" dirty="0" smtClean="0"/>
              <a:t/>
            </a:r>
            <a:br>
              <a:rPr lang="es-ES_tradnl" altLang="es-ES" b="1" dirty="0" smtClean="0"/>
            </a:br>
            <a:r>
              <a:rPr lang="es-ES_tradnl" altLang="es-ES" dirty="0" smtClean="0"/>
              <a:t>Fórmula N° 1</a:t>
            </a:r>
            <a:r>
              <a:rPr lang="es-AR" altLang="es-ES" b="1" dirty="0" smtClean="0"/>
              <a:t/>
            </a:r>
            <a:br>
              <a:rPr lang="es-AR" altLang="es-ES" b="1" dirty="0" smtClean="0"/>
            </a:br>
            <a:endParaRPr lang="es-AR" altLang="es-ES" dirty="0" smtClean="0"/>
          </a:p>
        </p:txBody>
      </p:sp>
      <p:pic>
        <p:nvPicPr>
          <p:cNvPr id="52228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4679951"/>
            <a:ext cx="989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745038"/>
            <a:ext cx="19558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4335464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401051" y="741364"/>
            <a:ext cx="18002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b="1" dirty="0"/>
              <a:t>XX gotas= 1 ml</a:t>
            </a:r>
          </a:p>
        </p:txBody>
      </p:sp>
      <p:pic>
        <p:nvPicPr>
          <p:cNvPr id="52232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926" y="4745038"/>
            <a:ext cx="1065213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Marcador de contenido 2"/>
          <p:cNvSpPr>
            <a:spLocks noGrp="1"/>
          </p:cNvSpPr>
          <p:nvPr>
            <p:ph idx="1"/>
          </p:nvPr>
        </p:nvSpPr>
        <p:spPr>
          <a:xfrm>
            <a:off x="2595564" y="1422400"/>
            <a:ext cx="7000875" cy="26685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es-ES_tradnl" sz="2000" dirty="0"/>
              <a:t>Rp/</a:t>
            </a:r>
            <a:endParaRPr lang="es-AR" sz="2000" dirty="0"/>
          </a:p>
          <a:p>
            <a:pPr marL="0" indent="0" algn="just">
              <a:buNone/>
              <a:defRPr/>
            </a:pPr>
            <a:r>
              <a:rPr lang="es-ES_tradnl" sz="2000" dirty="0"/>
              <a:t>             Extracto glicólico de </a:t>
            </a:r>
            <a:r>
              <a:rPr lang="la-Latn" sz="2000" dirty="0"/>
              <a:t>Hamamelis</a:t>
            </a:r>
            <a:r>
              <a:rPr lang="es-ES_tradnl" sz="2000" dirty="0"/>
              <a:t>	            XX </a:t>
            </a:r>
            <a:r>
              <a:rPr lang="es-ES_tradnl" sz="2000" dirty="0" err="1"/>
              <a:t>gtas</a:t>
            </a:r>
            <a:endParaRPr lang="es-AR" sz="2000" dirty="0"/>
          </a:p>
          <a:p>
            <a:pPr marL="0" indent="0" algn="just">
              <a:buNone/>
              <a:defRPr/>
            </a:pPr>
            <a:r>
              <a:rPr lang="es-ES_tradnl" sz="2000" dirty="0"/>
              <a:t>             Agua de Azahar	                                            2 ml</a:t>
            </a:r>
            <a:endParaRPr lang="es-AR" sz="2000" dirty="0"/>
          </a:p>
          <a:p>
            <a:pPr marL="0" indent="0" algn="just">
              <a:buNone/>
              <a:defRPr/>
            </a:pPr>
            <a:r>
              <a:rPr lang="es-ES_tradnl" sz="2000" dirty="0"/>
              <a:t>             </a:t>
            </a:r>
            <a:r>
              <a:rPr lang="es-ES_tradnl" sz="2000" dirty="0">
                <a:solidFill>
                  <a:srgbClr val="FFC000"/>
                </a:solidFill>
              </a:rPr>
              <a:t>Cera blanca                                                          </a:t>
            </a:r>
            <a:r>
              <a:rPr lang="es-ES_tradnl" sz="2000" dirty="0" err="1"/>
              <a:t>c.s</a:t>
            </a:r>
            <a:r>
              <a:rPr lang="es-ES_tradnl" sz="2000" dirty="0"/>
              <a:t>.</a:t>
            </a:r>
            <a:endParaRPr lang="es-AR" sz="2000" dirty="0"/>
          </a:p>
          <a:p>
            <a:pPr marL="0" indent="0" algn="just">
              <a:buNone/>
              <a:defRPr/>
            </a:pPr>
            <a:r>
              <a:rPr lang="es-AR" sz="2000" dirty="0"/>
              <a:t>             </a:t>
            </a:r>
            <a:r>
              <a:rPr lang="es-ES_tradnl" sz="2000" dirty="0"/>
              <a:t>Lanolina anhidra                                                 </a:t>
            </a:r>
            <a:r>
              <a:rPr lang="es-ES_tradnl" sz="2000" dirty="0" err="1"/>
              <a:t>c.s</a:t>
            </a:r>
            <a:r>
              <a:rPr lang="es-ES_tradnl" sz="2000" dirty="0"/>
              <a:t>.</a:t>
            </a:r>
            <a:endParaRPr lang="es-AR" sz="2000" dirty="0"/>
          </a:p>
          <a:p>
            <a:pPr marL="0" indent="0" algn="just">
              <a:buNone/>
              <a:defRPr/>
            </a:pPr>
            <a:r>
              <a:rPr lang="es-ES_tradnl" sz="2000" dirty="0">
                <a:solidFill>
                  <a:srgbClr val="FFC000"/>
                </a:solidFill>
              </a:rPr>
              <a:t>             Vaselina </a:t>
            </a:r>
            <a:r>
              <a:rPr lang="es-ES_tradnl" sz="2000" dirty="0" err="1">
                <a:solidFill>
                  <a:srgbClr val="FFC000"/>
                </a:solidFill>
              </a:rPr>
              <a:t>csp</a:t>
            </a:r>
            <a:r>
              <a:rPr lang="es-ES_tradnl" sz="2000" dirty="0">
                <a:solidFill>
                  <a:srgbClr val="FFC000"/>
                </a:solidFill>
              </a:rPr>
              <a:t>                                                         </a:t>
            </a:r>
            <a:r>
              <a:rPr lang="es-ES_tradnl" sz="2000" dirty="0"/>
              <a:t>18 g</a:t>
            </a:r>
            <a:endParaRPr lang="es-AR" sz="2000" dirty="0"/>
          </a:p>
          <a:p>
            <a:pPr marL="0" indent="0" algn="just">
              <a:buNone/>
              <a:defRPr/>
            </a:pPr>
            <a:r>
              <a:rPr lang="es-ES_tradnl" sz="2000" dirty="0"/>
              <a:t>                                               - Pomada -</a:t>
            </a:r>
            <a:endParaRPr lang="es-AR" sz="2000" dirty="0"/>
          </a:p>
          <a:p>
            <a:pPr algn="just">
              <a:defRPr/>
            </a:pPr>
            <a:endParaRPr lang="es-AR" sz="2000" dirty="0"/>
          </a:p>
        </p:txBody>
      </p:sp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8759825" y="1844676"/>
            <a:ext cx="1779588" cy="720725"/>
            <a:chOff x="7235825" y="1844675"/>
            <a:chExt cx="1779588" cy="720725"/>
          </a:xfrm>
        </p:grpSpPr>
        <p:sp>
          <p:nvSpPr>
            <p:cNvPr id="2" name="Cerrar llave 1"/>
            <p:cNvSpPr/>
            <p:nvPr/>
          </p:nvSpPr>
          <p:spPr>
            <a:xfrm>
              <a:off x="7235825" y="1844675"/>
              <a:ext cx="328613" cy="72072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7667625" y="1989138"/>
              <a:ext cx="1347788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3 ml</a:t>
              </a:r>
            </a:p>
          </p:txBody>
        </p:sp>
      </p:grpSp>
      <p:grpSp>
        <p:nvGrpSpPr>
          <p:cNvPr id="12" name="Grupo 11"/>
          <p:cNvGrpSpPr>
            <a:grpSpLocks/>
          </p:cNvGrpSpPr>
          <p:nvPr/>
        </p:nvGrpSpPr>
        <p:grpSpPr bwMode="auto">
          <a:xfrm>
            <a:off x="8543925" y="2955925"/>
            <a:ext cx="1657350" cy="369888"/>
            <a:chOff x="7019925" y="2955925"/>
            <a:chExt cx="1657350" cy="369888"/>
          </a:xfrm>
        </p:grpSpPr>
        <p:cxnSp>
          <p:nvCxnSpPr>
            <p:cNvPr id="5" name="Conector recto de flecha 4"/>
            <p:cNvCxnSpPr/>
            <p:nvPr/>
          </p:nvCxnSpPr>
          <p:spPr>
            <a:xfrm>
              <a:off x="7019925" y="3141663"/>
              <a:ext cx="6477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uadroTexto 5"/>
            <p:cNvSpPr txBox="1"/>
            <p:nvPr/>
          </p:nvSpPr>
          <p:spPr>
            <a:xfrm>
              <a:off x="7777163" y="2955925"/>
              <a:ext cx="900112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1,5 g</a:t>
              </a: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7500938" y="3819525"/>
            <a:ext cx="20875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18g – 3 g= 15 g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524126" y="6157913"/>
            <a:ext cx="5902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dirty="0"/>
              <a:t>Acción Farmacológica: </a:t>
            </a:r>
            <a:r>
              <a:rPr lang="es-AR" sz="2000" b="1" dirty="0"/>
              <a:t>Vasoconstrictor</a:t>
            </a:r>
          </a:p>
        </p:txBody>
      </p:sp>
      <p:grpSp>
        <p:nvGrpSpPr>
          <p:cNvPr id="22" name="Grupo 21"/>
          <p:cNvGrpSpPr>
            <a:grpSpLocks/>
          </p:cNvGrpSpPr>
          <p:nvPr/>
        </p:nvGrpSpPr>
        <p:grpSpPr bwMode="auto">
          <a:xfrm>
            <a:off x="8543925" y="2549525"/>
            <a:ext cx="1657350" cy="369888"/>
            <a:chOff x="7019925" y="2955925"/>
            <a:chExt cx="1657350" cy="369888"/>
          </a:xfrm>
        </p:grpSpPr>
        <p:cxnSp>
          <p:nvCxnSpPr>
            <p:cNvPr id="23" name="Conector recto de flecha 22"/>
            <p:cNvCxnSpPr/>
            <p:nvPr/>
          </p:nvCxnSpPr>
          <p:spPr>
            <a:xfrm>
              <a:off x="7019925" y="3141663"/>
              <a:ext cx="6477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uadroTexto 23"/>
            <p:cNvSpPr txBox="1"/>
            <p:nvPr/>
          </p:nvSpPr>
          <p:spPr>
            <a:xfrm>
              <a:off x="7777163" y="2955925"/>
              <a:ext cx="900112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1,5 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48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939" grpId="0" build="p"/>
      <p:bldP spid="8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altLang="es-ES" dirty="0" smtClean="0"/>
              <a:t/>
            </a:r>
            <a:br>
              <a:rPr lang="es-AR" altLang="es-ES" dirty="0" smtClean="0"/>
            </a:br>
            <a:r>
              <a:rPr lang="es-AR" altLang="es-ES" dirty="0" smtClean="0"/>
              <a:t>Fórmula N° 2</a:t>
            </a:r>
            <a:br>
              <a:rPr lang="es-AR" altLang="es-ES" dirty="0" smtClean="0"/>
            </a:br>
            <a:endParaRPr lang="es-AR" altLang="es-ES" dirty="0" smtClean="0"/>
          </a:p>
        </p:txBody>
      </p:sp>
      <p:sp>
        <p:nvSpPr>
          <p:cNvPr id="43011" name="Marcador de contenido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27559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AR" sz="2400" dirty="0"/>
              <a:t>Vaselina boricada</a:t>
            </a:r>
          </a:p>
          <a:p>
            <a:pPr marL="0" indent="0">
              <a:buNone/>
              <a:defRPr/>
            </a:pPr>
            <a:r>
              <a:rPr lang="es-AR" sz="2400" u="sng" dirty="0"/>
              <a:t>Sinonimia</a:t>
            </a:r>
            <a:r>
              <a:rPr lang="es-AR" sz="2400" dirty="0"/>
              <a:t>: Pomada Boricada  (F.N.A. VI Ed.)</a:t>
            </a:r>
          </a:p>
          <a:p>
            <a:pPr marL="0" indent="0">
              <a:buNone/>
              <a:defRPr/>
            </a:pPr>
            <a:r>
              <a:rPr lang="es-AR" sz="2400" dirty="0"/>
              <a:t>      Rp/</a:t>
            </a:r>
          </a:p>
          <a:p>
            <a:pPr marL="0" indent="0">
              <a:buNone/>
              <a:defRPr/>
            </a:pPr>
            <a:r>
              <a:rPr lang="es-AR" sz="2400" dirty="0"/>
              <a:t>             Acido bórico, polvo muy fino	    2,5 g</a:t>
            </a:r>
          </a:p>
          <a:p>
            <a:pPr marL="0" indent="0">
              <a:buNone/>
              <a:defRPr/>
            </a:pPr>
            <a:r>
              <a:rPr lang="es-AR" sz="2400" dirty="0"/>
              <a:t>             Vaselina	                             22,5 g</a:t>
            </a:r>
          </a:p>
          <a:p>
            <a:pPr marL="0" indent="0">
              <a:buNone/>
              <a:defRPr/>
            </a:pPr>
            <a:endParaRPr lang="es-AR" sz="2400" dirty="0"/>
          </a:p>
          <a:p>
            <a:pPr>
              <a:defRPr/>
            </a:pPr>
            <a:endParaRPr lang="es-AR" sz="2400" dirty="0"/>
          </a:p>
          <a:p>
            <a:pPr>
              <a:defRPr/>
            </a:pPr>
            <a:endParaRPr lang="es-AR" sz="2400" dirty="0"/>
          </a:p>
        </p:txBody>
      </p:sp>
      <p:pic>
        <p:nvPicPr>
          <p:cNvPr id="5939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3841750"/>
            <a:ext cx="167005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4" y="4286250"/>
            <a:ext cx="15779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022726"/>
            <a:ext cx="20066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3992564"/>
            <a:ext cx="1289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7831138" y="4600576"/>
            <a:ext cx="2692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u="sng" dirty="0"/>
              <a:t>Fecha de vencimiento</a:t>
            </a:r>
            <a:r>
              <a:rPr lang="es-AR" dirty="0"/>
              <a:t>: 6 meses a partir de su elaboración.</a:t>
            </a:r>
          </a:p>
        </p:txBody>
      </p:sp>
      <p:grpSp>
        <p:nvGrpSpPr>
          <p:cNvPr id="59402" name="Grupo 4"/>
          <p:cNvGrpSpPr>
            <a:grpSpLocks/>
          </p:cNvGrpSpPr>
          <p:nvPr/>
        </p:nvGrpSpPr>
        <p:grpSpPr bwMode="auto">
          <a:xfrm>
            <a:off x="8216900" y="2212976"/>
            <a:ext cx="2679700" cy="1539875"/>
            <a:chOff x="6651839" y="2277341"/>
            <a:chExt cx="2420723" cy="1426488"/>
          </a:xfrm>
        </p:grpSpPr>
        <p:sp>
          <p:nvSpPr>
            <p:cNvPr id="3" name="CuadroTexto 2"/>
            <p:cNvSpPr txBox="1"/>
            <p:nvPr/>
          </p:nvSpPr>
          <p:spPr>
            <a:xfrm>
              <a:off x="7127953" y="2706758"/>
              <a:ext cx="1944609" cy="6557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000" b="1" dirty="0"/>
                <a:t>POMADA SOLUCIÓN</a:t>
              </a:r>
            </a:p>
          </p:txBody>
        </p:sp>
        <p:sp>
          <p:nvSpPr>
            <p:cNvPr id="4" name="Explosión 2 3"/>
            <p:cNvSpPr/>
            <p:nvPr/>
          </p:nvSpPr>
          <p:spPr>
            <a:xfrm>
              <a:off x="6651839" y="2277341"/>
              <a:ext cx="2217084" cy="1426488"/>
            </a:xfrm>
            <a:prstGeom prst="irregularSeal2">
              <a:avLst/>
            </a:prstGeom>
            <a:noFill/>
            <a:ln w="2857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2782888" y="6069013"/>
            <a:ext cx="6394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AR" sz="2000" dirty="0"/>
              <a:t>Acción Farmacológica: </a:t>
            </a:r>
            <a:r>
              <a:rPr lang="es-AR" sz="2000" b="1" dirty="0"/>
              <a:t>Antiséptico</a:t>
            </a:r>
          </a:p>
        </p:txBody>
      </p:sp>
    </p:spTree>
    <p:extLst>
      <p:ext uri="{BB962C8B-B14F-4D97-AF65-F5344CB8AC3E}">
        <p14:creationId xmlns:p14="http://schemas.microsoft.com/office/powerpoint/2010/main" val="59712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8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altLang="es-ES" dirty="0" smtClean="0"/>
              <a:t/>
            </a:r>
            <a:br>
              <a:rPr lang="es-AR" altLang="es-ES" dirty="0" smtClean="0"/>
            </a:br>
            <a:r>
              <a:rPr lang="es-AR" altLang="es-ES" dirty="0" smtClean="0"/>
              <a:t>Fórmula N° 3</a:t>
            </a:r>
            <a:br>
              <a:rPr lang="es-AR" altLang="es-ES" dirty="0" smtClean="0"/>
            </a:br>
            <a:endParaRPr lang="es-AR" altLang="es-ES" dirty="0" smtClean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981201" y="1600200"/>
            <a:ext cx="8507413" cy="20526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AR" sz="2000" dirty="0"/>
              <a:t>Rp/</a:t>
            </a:r>
          </a:p>
          <a:p>
            <a:pPr marL="0" indent="0">
              <a:buNone/>
              <a:defRPr/>
            </a:pPr>
            <a:r>
              <a:rPr lang="es-AR" sz="2000" dirty="0"/>
              <a:t>             Penicilina G sódica	                      500.000 UI  (1.600.000 UI= 1 mg)</a:t>
            </a:r>
          </a:p>
          <a:p>
            <a:pPr marL="0" indent="0">
              <a:buNone/>
              <a:defRPr/>
            </a:pPr>
            <a:r>
              <a:rPr lang="es-AR" sz="2000" dirty="0"/>
              <a:t>             Vaselina	                                      60 g</a:t>
            </a:r>
          </a:p>
          <a:p>
            <a:pPr marL="0" indent="0">
              <a:buNone/>
              <a:defRPr/>
            </a:pPr>
            <a:r>
              <a:rPr lang="es-AR" sz="2000" dirty="0"/>
              <a:t>                                           -Pomada-</a:t>
            </a:r>
          </a:p>
          <a:p>
            <a:pPr marL="0" indent="0">
              <a:buNone/>
              <a:defRPr/>
            </a:pPr>
            <a:endParaRPr lang="es-AR" sz="2000" dirty="0"/>
          </a:p>
          <a:p>
            <a:pPr>
              <a:defRPr/>
            </a:pPr>
            <a:endParaRPr lang="es-AR" sz="2000" dirty="0"/>
          </a:p>
          <a:p>
            <a:pPr>
              <a:defRPr/>
            </a:pPr>
            <a:endParaRPr lang="es-AR" sz="2000" dirty="0"/>
          </a:p>
        </p:txBody>
      </p:sp>
      <p:pic>
        <p:nvPicPr>
          <p:cNvPr id="5939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3276600"/>
            <a:ext cx="167005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4054476"/>
            <a:ext cx="20066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4005264"/>
            <a:ext cx="1289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02" name="Grupo 4"/>
          <p:cNvGrpSpPr>
            <a:grpSpLocks/>
          </p:cNvGrpSpPr>
          <p:nvPr/>
        </p:nvGrpSpPr>
        <p:grpSpPr bwMode="auto">
          <a:xfrm>
            <a:off x="7896225" y="209550"/>
            <a:ext cx="2908300" cy="1708150"/>
            <a:chOff x="6651839" y="2277341"/>
            <a:chExt cx="2420723" cy="1426488"/>
          </a:xfrm>
        </p:grpSpPr>
        <p:sp>
          <p:nvSpPr>
            <p:cNvPr id="3" name="CuadroTexto 2"/>
            <p:cNvSpPr txBox="1"/>
            <p:nvPr/>
          </p:nvSpPr>
          <p:spPr>
            <a:xfrm>
              <a:off x="7127527" y="2706878"/>
              <a:ext cx="1945035" cy="5911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000" b="1" dirty="0"/>
                <a:t>POMADA SUSPENSIÓN</a:t>
              </a:r>
            </a:p>
          </p:txBody>
        </p:sp>
        <p:sp>
          <p:nvSpPr>
            <p:cNvPr id="4" name="Explosión 2 3"/>
            <p:cNvSpPr/>
            <p:nvPr/>
          </p:nvSpPr>
          <p:spPr>
            <a:xfrm>
              <a:off x="6651839" y="2277341"/>
              <a:ext cx="2217234" cy="1426488"/>
            </a:xfrm>
            <a:prstGeom prst="irregularSeal2">
              <a:avLst/>
            </a:prstGeom>
            <a:noFill/>
            <a:ln w="2857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2782888" y="6069013"/>
            <a:ext cx="6394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AR" sz="2000" dirty="0"/>
              <a:t>Acción Farmacológica: </a:t>
            </a:r>
            <a:r>
              <a:rPr lang="es-AR" sz="2000" b="1" dirty="0"/>
              <a:t>Antibiótico</a:t>
            </a:r>
          </a:p>
        </p:txBody>
      </p:sp>
      <p:grpSp>
        <p:nvGrpSpPr>
          <p:cNvPr id="14" name="Grupo 13"/>
          <p:cNvGrpSpPr>
            <a:grpSpLocks/>
          </p:cNvGrpSpPr>
          <p:nvPr/>
        </p:nvGrpSpPr>
        <p:grpSpPr bwMode="auto">
          <a:xfrm>
            <a:off x="6697663" y="3252789"/>
            <a:ext cx="3910012" cy="707886"/>
            <a:chOff x="5180968" y="3094007"/>
            <a:chExt cx="3482975" cy="707651"/>
          </a:xfrm>
        </p:grpSpPr>
        <p:sp>
          <p:nvSpPr>
            <p:cNvPr id="15" name="CuadroTexto 14"/>
            <p:cNvSpPr txBox="1"/>
            <p:nvPr/>
          </p:nvSpPr>
          <p:spPr>
            <a:xfrm>
              <a:off x="5180968" y="3094007"/>
              <a:ext cx="3482975" cy="7076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000" dirty="0"/>
                <a:t>1600000 UI                      1mg</a:t>
              </a:r>
            </a:p>
            <a:p>
              <a:pPr>
                <a:defRPr/>
              </a:pPr>
              <a:r>
                <a:rPr lang="es-AR" sz="2000" dirty="0"/>
                <a:t>500000 UI                      = 0,312 mg</a:t>
              </a:r>
            </a:p>
          </p:txBody>
        </p:sp>
        <p:cxnSp>
          <p:nvCxnSpPr>
            <p:cNvPr id="16" name="Conector recto 15"/>
            <p:cNvCxnSpPr/>
            <p:nvPr/>
          </p:nvCxnSpPr>
          <p:spPr>
            <a:xfrm>
              <a:off x="6497512" y="3284444"/>
              <a:ext cx="7919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>
              <a:off x="6497512" y="3573273"/>
              <a:ext cx="7919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4835525"/>
            <a:ext cx="1212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es-ES" smtClean="0"/>
              <a:t/>
            </a:r>
            <a:br>
              <a:rPr lang="pt-BR" altLang="es-ES" smtClean="0"/>
            </a:br>
            <a:r>
              <a:rPr lang="pt-BR" altLang="es-ES" smtClean="0"/>
              <a:t>Fórmula N° 4</a:t>
            </a:r>
            <a:br>
              <a:rPr lang="pt-BR" altLang="es-ES" smtClean="0"/>
            </a:br>
            <a:endParaRPr lang="es-AR" altLang="es-ES" smtClean="0"/>
          </a:p>
        </p:txBody>
      </p:sp>
      <p:sp>
        <p:nvSpPr>
          <p:cNvPr id="47107" name="Marcador de contenido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7004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pt-BR" sz="2000" dirty="0"/>
              <a:t>Pomada tipo </a:t>
            </a:r>
            <a:r>
              <a:rPr lang="pt-BR" sz="2000" dirty="0" err="1"/>
              <a:t>Pancután</a:t>
            </a:r>
            <a:endParaRPr lang="pt-BR" sz="2000" dirty="0"/>
          </a:p>
          <a:p>
            <a:pPr marL="0" indent="0">
              <a:buNone/>
              <a:defRPr/>
            </a:pPr>
            <a:r>
              <a:rPr lang="pt-BR" sz="2000" dirty="0"/>
              <a:t> Rp/</a:t>
            </a:r>
          </a:p>
          <a:p>
            <a:pPr marL="0" indent="0">
              <a:buNone/>
              <a:defRPr/>
            </a:pPr>
            <a:r>
              <a:rPr lang="pt-BR" sz="2000" dirty="0"/>
              <a:t>                    </a:t>
            </a:r>
            <a:r>
              <a:rPr lang="pt-BR" sz="2000" dirty="0">
                <a:solidFill>
                  <a:srgbClr val="00B0F0"/>
                </a:solidFill>
              </a:rPr>
              <a:t>Sulfanilamida</a:t>
            </a:r>
            <a:r>
              <a:rPr lang="pt-BR" sz="2000" dirty="0"/>
              <a:t>	                               2,5 g</a:t>
            </a:r>
          </a:p>
          <a:p>
            <a:pPr marL="0" indent="0">
              <a:buNone/>
              <a:defRPr/>
            </a:pPr>
            <a:r>
              <a:rPr lang="es-AR" sz="2000" dirty="0"/>
              <a:t>                    Vitamina A</a:t>
            </a:r>
            <a:r>
              <a:rPr lang="es-AR" sz="2000" dirty="0">
                <a:solidFill>
                  <a:srgbClr val="FF0000"/>
                </a:solidFill>
              </a:rPr>
              <a:t>*</a:t>
            </a:r>
            <a:r>
              <a:rPr lang="es-AR" sz="2000" dirty="0"/>
              <a:t>	                               248.000 UI</a:t>
            </a:r>
          </a:p>
          <a:p>
            <a:pPr marL="0" indent="0">
              <a:buNone/>
              <a:defRPr/>
            </a:pPr>
            <a:r>
              <a:rPr lang="es-AR" sz="2000" dirty="0"/>
              <a:t>                    Lidocaína</a:t>
            </a:r>
            <a:r>
              <a:rPr lang="es-AR" sz="2000" dirty="0">
                <a:solidFill>
                  <a:srgbClr val="FFFF00"/>
                </a:solidFill>
              </a:rPr>
              <a:t>*</a:t>
            </a:r>
            <a:r>
              <a:rPr lang="es-AR" sz="2000" dirty="0"/>
              <a:t>	                               0,6 g</a:t>
            </a:r>
          </a:p>
          <a:p>
            <a:pPr marL="0" indent="0">
              <a:buNone/>
              <a:defRPr/>
            </a:pPr>
            <a:r>
              <a:rPr lang="es-AR" sz="2000" dirty="0">
                <a:solidFill>
                  <a:srgbClr val="FF0000"/>
                </a:solidFill>
              </a:rPr>
              <a:t>                    </a:t>
            </a:r>
            <a:r>
              <a:rPr lang="es-AR" sz="2000" dirty="0" err="1">
                <a:solidFill>
                  <a:srgbClr val="FF0000"/>
                </a:solidFill>
              </a:rPr>
              <a:t>Trietanolamina</a:t>
            </a:r>
            <a:r>
              <a:rPr lang="es-AR" sz="2000" dirty="0"/>
              <a:t>	                               2 g</a:t>
            </a:r>
          </a:p>
          <a:p>
            <a:pPr marL="0" indent="0">
              <a:buNone/>
              <a:defRPr/>
            </a:pPr>
            <a:r>
              <a:rPr lang="es-AR" sz="2000" dirty="0"/>
              <a:t>                    </a:t>
            </a:r>
            <a:r>
              <a:rPr lang="es-AR" sz="2000" dirty="0">
                <a:solidFill>
                  <a:srgbClr val="FF0000"/>
                </a:solidFill>
              </a:rPr>
              <a:t>Cera blanca</a:t>
            </a:r>
            <a:r>
              <a:rPr lang="es-AR" sz="2000" dirty="0"/>
              <a:t>	                               12 g</a:t>
            </a:r>
          </a:p>
          <a:p>
            <a:pPr marL="0" indent="0">
              <a:buNone/>
              <a:defRPr/>
            </a:pPr>
            <a:r>
              <a:rPr lang="es-AR" sz="2000" dirty="0"/>
              <a:t>                    Aceite de hígado de bacalao        0,5 g</a:t>
            </a:r>
          </a:p>
          <a:p>
            <a:pPr marL="0" indent="0">
              <a:buNone/>
              <a:defRPr/>
            </a:pPr>
            <a:r>
              <a:rPr lang="es-AR" sz="2000" dirty="0"/>
              <a:t>                    </a:t>
            </a:r>
            <a:r>
              <a:rPr lang="es-AR" sz="2000" dirty="0">
                <a:solidFill>
                  <a:srgbClr val="00B0F0"/>
                </a:solidFill>
              </a:rPr>
              <a:t>Parafina líquida	</a:t>
            </a:r>
            <a:r>
              <a:rPr lang="es-AR" sz="2000" dirty="0"/>
              <a:t>               22 g </a:t>
            </a:r>
          </a:p>
          <a:p>
            <a:pPr marL="0" indent="0">
              <a:buNone/>
              <a:defRPr/>
            </a:pPr>
            <a:r>
              <a:rPr lang="es-AR" sz="2000" dirty="0"/>
              <a:t>                    </a:t>
            </a:r>
            <a:r>
              <a:rPr lang="es-AR" sz="2000" dirty="0">
                <a:solidFill>
                  <a:srgbClr val="FF0000"/>
                </a:solidFill>
              </a:rPr>
              <a:t>Agua destilada</a:t>
            </a:r>
            <a:r>
              <a:rPr lang="es-AR" sz="2000" dirty="0"/>
              <a:t>	                               13 g</a:t>
            </a:r>
          </a:p>
          <a:p>
            <a:pPr marL="0" indent="0">
              <a:buNone/>
              <a:defRPr/>
            </a:pPr>
            <a:r>
              <a:rPr lang="es-AR" sz="2000" dirty="0"/>
              <a:t>                                                - Pomada -</a:t>
            </a:r>
          </a:p>
          <a:p>
            <a:pPr>
              <a:defRPr/>
            </a:pPr>
            <a:endParaRPr lang="es-AR" sz="2000" dirty="0"/>
          </a:p>
        </p:txBody>
      </p:sp>
      <p:pic>
        <p:nvPicPr>
          <p:cNvPr id="45061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3511550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135188" y="5732463"/>
            <a:ext cx="74168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Acción Farmacológica: </a:t>
            </a:r>
            <a:r>
              <a:rPr lang="es-AR" b="1" dirty="0"/>
              <a:t>En el tratamiento de quemaduras, heridas y úlceras de la piel debido al elevado contenido de vitamina A del aceite de Hígado de Bacalao.</a:t>
            </a:r>
          </a:p>
          <a:p>
            <a:pPr>
              <a:defRPr/>
            </a:pPr>
            <a:endParaRPr lang="es-AR" dirty="0"/>
          </a:p>
          <a:p>
            <a:pPr>
              <a:defRPr/>
            </a:pPr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7405688" y="2355850"/>
            <a:ext cx="18716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cicatrizante</a:t>
            </a:r>
          </a:p>
        </p:txBody>
      </p:sp>
      <p:sp>
        <p:nvSpPr>
          <p:cNvPr id="61449" name="CuadroTexto 4"/>
          <p:cNvSpPr txBox="1">
            <a:spLocks noChangeArrowheads="1"/>
          </p:cNvSpPr>
          <p:nvPr/>
        </p:nvSpPr>
        <p:spPr bwMode="auto">
          <a:xfrm>
            <a:off x="7185026" y="3451226"/>
            <a:ext cx="14398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AR" sz="1800" dirty="0">
                <a:latin typeface="+mn-lt"/>
              </a:rPr>
              <a:t>emulgente</a:t>
            </a:r>
          </a:p>
        </p:txBody>
      </p:sp>
      <p:grpSp>
        <p:nvGrpSpPr>
          <p:cNvPr id="45065" name="Grupo 7"/>
          <p:cNvGrpSpPr>
            <a:grpSpLocks/>
          </p:cNvGrpSpPr>
          <p:nvPr/>
        </p:nvGrpSpPr>
        <p:grpSpPr bwMode="auto">
          <a:xfrm>
            <a:off x="7904163" y="158751"/>
            <a:ext cx="2087562" cy="1577975"/>
            <a:chOff x="7056438" y="3360738"/>
            <a:chExt cx="2087562" cy="1577975"/>
          </a:xfrm>
        </p:grpSpPr>
        <p:sp>
          <p:nvSpPr>
            <p:cNvPr id="3" name="CuadroTexto 2"/>
            <p:cNvSpPr txBox="1"/>
            <p:nvPr/>
          </p:nvSpPr>
          <p:spPr>
            <a:xfrm>
              <a:off x="7451725" y="3843338"/>
              <a:ext cx="1368425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000" b="1" dirty="0"/>
                <a:t>Pomada</a:t>
              </a:r>
              <a:r>
                <a:rPr lang="es-AR" sz="2000" b="1" dirty="0">
                  <a:solidFill>
                    <a:srgbClr val="FF0000"/>
                  </a:solidFill>
                </a:rPr>
                <a:t> </a:t>
              </a:r>
              <a:r>
                <a:rPr lang="es-AR" sz="2000" b="1" dirty="0"/>
                <a:t>emulsión</a:t>
              </a:r>
            </a:p>
          </p:txBody>
        </p:sp>
        <p:sp>
          <p:nvSpPr>
            <p:cNvPr id="5" name="Explosión 2 4"/>
            <p:cNvSpPr/>
            <p:nvPr/>
          </p:nvSpPr>
          <p:spPr>
            <a:xfrm>
              <a:off x="7056438" y="3360738"/>
              <a:ext cx="2087562" cy="1577975"/>
            </a:xfrm>
            <a:prstGeom prst="irregularSeal2">
              <a:avLst/>
            </a:prstGeom>
            <a:noFill/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pic>
        <p:nvPicPr>
          <p:cNvPr id="45066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539" y="3551239"/>
            <a:ext cx="574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2" grpId="0"/>
      <p:bldP spid="4" grpId="0"/>
      <p:bldP spid="614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altLang="es-ES" dirty="0" smtClean="0"/>
              <a:t/>
            </a:r>
            <a:br>
              <a:rPr lang="es-AR" altLang="es-ES" dirty="0" smtClean="0"/>
            </a:br>
            <a:r>
              <a:rPr lang="es-AR" altLang="es-ES" dirty="0" smtClean="0"/>
              <a:t>Fórmula N° 5</a:t>
            </a:r>
            <a:br>
              <a:rPr lang="es-AR" altLang="es-ES" dirty="0" smtClean="0"/>
            </a:br>
            <a:endParaRPr lang="es-AR" altLang="es-ES" dirty="0" smtClean="0"/>
          </a:p>
        </p:txBody>
      </p:sp>
      <p:sp>
        <p:nvSpPr>
          <p:cNvPr id="49155" name="Marcador de contenido 2"/>
          <p:cNvSpPr>
            <a:spLocks noGrp="1"/>
          </p:cNvSpPr>
          <p:nvPr>
            <p:ph idx="1"/>
          </p:nvPr>
        </p:nvSpPr>
        <p:spPr>
          <a:xfrm>
            <a:off x="1981200" y="1557339"/>
            <a:ext cx="8229600" cy="259238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s-AR" sz="2000" dirty="0"/>
              <a:t>Pomada de Estearato de Amonio (F.N.A. VI Ed.)</a:t>
            </a:r>
          </a:p>
          <a:p>
            <a:pPr marL="0" indent="0">
              <a:buNone/>
              <a:defRPr/>
            </a:pPr>
            <a:r>
              <a:rPr lang="es-AR" sz="2000" dirty="0"/>
              <a:t>Sinonimia: </a:t>
            </a:r>
            <a:r>
              <a:rPr lang="es-AR" sz="2000" dirty="0" err="1"/>
              <a:t>Diadermina</a:t>
            </a:r>
            <a:r>
              <a:rPr lang="es-AR" sz="2000" dirty="0"/>
              <a:t>.</a:t>
            </a:r>
          </a:p>
          <a:p>
            <a:pPr marL="0" indent="0">
              <a:buNone/>
              <a:defRPr/>
            </a:pPr>
            <a:r>
              <a:rPr lang="es-AR" sz="2000" dirty="0"/>
              <a:t> Rp/</a:t>
            </a:r>
          </a:p>
          <a:p>
            <a:pPr marL="0" indent="0">
              <a:buNone/>
              <a:defRPr/>
            </a:pPr>
            <a:r>
              <a:rPr lang="es-AR" sz="2000" dirty="0"/>
              <a:t>                       </a:t>
            </a:r>
            <a:r>
              <a:rPr lang="es-AR" sz="2000" dirty="0">
                <a:solidFill>
                  <a:srgbClr val="FF0000"/>
                </a:solidFill>
              </a:rPr>
              <a:t>Acido Esteárico</a:t>
            </a:r>
            <a:r>
              <a:rPr lang="es-AR" sz="2000" dirty="0"/>
              <a:t>	    17 g</a:t>
            </a:r>
          </a:p>
          <a:p>
            <a:pPr marL="0" indent="0">
              <a:buNone/>
              <a:defRPr/>
            </a:pPr>
            <a:r>
              <a:rPr lang="es-AR" sz="2000" dirty="0"/>
              <a:t>                       Glicerina	                    70 g</a:t>
            </a:r>
          </a:p>
          <a:p>
            <a:pPr marL="0" indent="0">
              <a:buNone/>
              <a:defRPr/>
            </a:pPr>
            <a:r>
              <a:rPr lang="es-AR" sz="2000" dirty="0">
                <a:solidFill>
                  <a:srgbClr val="FF0000"/>
                </a:solidFill>
              </a:rPr>
              <a:t>                       Amoníaco</a:t>
            </a:r>
            <a:r>
              <a:rPr lang="es-AR" sz="2000" dirty="0"/>
              <a:t>	                    3,5 g</a:t>
            </a:r>
          </a:p>
          <a:p>
            <a:pPr marL="0" indent="0">
              <a:buNone/>
              <a:defRPr/>
            </a:pPr>
            <a:r>
              <a:rPr lang="es-AR" sz="2000" dirty="0"/>
              <a:t>                       Agua destilada </a:t>
            </a:r>
            <a:r>
              <a:rPr lang="es-AR" sz="2000" dirty="0" err="1"/>
              <a:t>c.s.p</a:t>
            </a:r>
            <a:r>
              <a:rPr lang="es-AR" sz="2000" dirty="0"/>
              <a:t>.	    100 g</a:t>
            </a:r>
          </a:p>
          <a:p>
            <a:pPr>
              <a:defRPr/>
            </a:pPr>
            <a:endParaRPr lang="es-AR" sz="2000" dirty="0"/>
          </a:p>
          <a:p>
            <a:pPr algn="just">
              <a:defRPr/>
            </a:pPr>
            <a:endParaRPr lang="es-AR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540000" y="4678364"/>
            <a:ext cx="67119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2000" dirty="0"/>
              <a:t>Pomada </a:t>
            </a:r>
            <a:r>
              <a:rPr lang="es-AR" sz="2000" b="1" dirty="0"/>
              <a:t>blanda</a:t>
            </a:r>
            <a:r>
              <a:rPr lang="es-AR" sz="2000" dirty="0"/>
              <a:t>, de color blanco, inodora o casi inodora, de aspecto esponjoso</a:t>
            </a:r>
            <a:r>
              <a:rPr lang="es-AR" dirty="0"/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575050" y="5703889"/>
            <a:ext cx="46418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2000" dirty="0"/>
              <a:t>Conservar en recipiente de cierre perfecto y al abrigo de la luz.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862763" y="3078164"/>
            <a:ext cx="1008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b="1" dirty="0">
                <a:solidFill>
                  <a:srgbClr val="FF0000"/>
                </a:solidFill>
              </a:rPr>
              <a:t>JABÓN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8766176" y="2586039"/>
            <a:ext cx="1420813" cy="1774825"/>
            <a:chOff x="7124058" y="2581158"/>
            <a:chExt cx="1420491" cy="1774504"/>
          </a:xfrm>
        </p:grpSpPr>
        <p:pic>
          <p:nvPicPr>
            <p:cNvPr id="48137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058" y="2935171"/>
              <a:ext cx="1420491" cy="1420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8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759" y="2581158"/>
              <a:ext cx="5730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79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2" grpId="0"/>
      <p:bldP spid="3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71726" y="1303338"/>
            <a:ext cx="7559675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es-AR" sz="2400" b="1" dirty="0"/>
              <a:t>Adulteraciones</a:t>
            </a:r>
            <a:r>
              <a:rPr lang="es-AR" sz="2400" dirty="0"/>
              <a:t>: Todo agregado o cambio no contemplado en F.N.A. VI Ed.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s-AR" sz="2400" dirty="0"/>
              <a:t> a) reemplazarle el amoníaco por </a:t>
            </a:r>
            <a:r>
              <a:rPr lang="es-AR" sz="2400" b="1" dirty="0" err="1"/>
              <a:t>trietanolamina</a:t>
            </a:r>
            <a:r>
              <a:rPr lang="es-AR" sz="2400" dirty="0"/>
              <a:t> (queda más suave).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s-AR" sz="2400" dirty="0"/>
              <a:t> b) agregarle bicarbonato (aumento de volumen).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s-AR" sz="2400" dirty="0"/>
              <a:t> c) agregarle colorantes.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s-AR" sz="2400" dirty="0"/>
          </a:p>
          <a:p>
            <a:pPr algn="just">
              <a:buFont typeface="Arial" panose="020B0604020202020204" pitchFamily="34" charset="0"/>
              <a:buNone/>
              <a:defRPr/>
            </a:pPr>
            <a:endParaRPr lang="es-AR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371725" y="5424488"/>
            <a:ext cx="72723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400" dirty="0"/>
              <a:t>Acción Farmacológica: </a:t>
            </a:r>
            <a:r>
              <a:rPr lang="es-AR" sz="2400" b="1" dirty="0"/>
              <a:t>Suavizante o como excipiente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378075" y="3784600"/>
            <a:ext cx="75771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400" b="1" dirty="0"/>
              <a:t>Nota: </a:t>
            </a:r>
            <a:r>
              <a:rPr lang="es-AR" sz="2400" dirty="0"/>
              <a:t>la pomada de estearato de amonio </a:t>
            </a:r>
            <a:r>
              <a:rPr lang="es-AR" sz="2400" b="1" dirty="0"/>
              <a:t>puede aromatizarse convenientemente, </a:t>
            </a:r>
            <a:r>
              <a:rPr lang="es-AR" sz="2400" dirty="0"/>
              <a:t>siempre que el producto resultante responda a las características principales de la fórmula oficial.</a:t>
            </a:r>
          </a:p>
        </p:txBody>
      </p:sp>
    </p:spTree>
    <p:extLst>
      <p:ext uri="{BB962C8B-B14F-4D97-AF65-F5344CB8AC3E}">
        <p14:creationId xmlns:p14="http://schemas.microsoft.com/office/powerpoint/2010/main" val="10385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ES" smtClean="0"/>
              <a:t>Introducción</a:t>
            </a:r>
          </a:p>
        </p:txBody>
      </p:sp>
      <p:sp>
        <p:nvSpPr>
          <p:cNvPr id="7172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altLang="es-ES"/>
              <a:t>Las </a:t>
            </a:r>
            <a:r>
              <a:rPr lang="es-ES" altLang="es-ES" b="1"/>
              <a:t>pomadas</a:t>
            </a:r>
            <a:r>
              <a:rPr lang="es-ES" altLang="es-ES"/>
              <a:t> son preparaciones de </a:t>
            </a:r>
            <a:r>
              <a:rPr lang="es-ES" altLang="es-ES" b="1"/>
              <a:t>consistencia semisólida </a:t>
            </a:r>
            <a:r>
              <a:rPr lang="es-ES" altLang="es-ES"/>
              <a:t>destinadas a ser aplicadas sobre la piel o sobre ciertas mucosas. </a:t>
            </a:r>
          </a:p>
          <a:p>
            <a:pPr algn="just"/>
            <a:r>
              <a:rPr lang="es-ES" altLang="es-ES"/>
              <a:t>Ejercen acción </a:t>
            </a:r>
            <a:r>
              <a:rPr lang="es-ES" altLang="es-ES" b="1"/>
              <a:t>local</a:t>
            </a:r>
            <a:r>
              <a:rPr lang="es-ES" altLang="es-ES"/>
              <a:t> o dan lugar a la </a:t>
            </a:r>
            <a:r>
              <a:rPr lang="es-ES" altLang="es-ES" b="1"/>
              <a:t>penetración percutánea </a:t>
            </a:r>
            <a:r>
              <a:rPr lang="es-ES" altLang="es-ES"/>
              <a:t>de los ingredientes farmacéuticos activos (IFAs).</a:t>
            </a:r>
          </a:p>
          <a:p>
            <a:pPr algn="just"/>
            <a:r>
              <a:rPr lang="es-ES" altLang="es-ES"/>
              <a:t>Acción </a:t>
            </a:r>
            <a:r>
              <a:rPr lang="es-ES" altLang="es-ES" b="1"/>
              <a:t>emoliente o protectora</a:t>
            </a:r>
            <a:r>
              <a:rPr lang="es-ES" altLang="es-ES"/>
              <a:t>. </a:t>
            </a:r>
          </a:p>
          <a:p>
            <a:pPr algn="just"/>
            <a:r>
              <a:rPr lang="es-ES" altLang="es-ES"/>
              <a:t>Constan de un </a:t>
            </a:r>
            <a:r>
              <a:rPr lang="es-ES" altLang="es-ES" b="1"/>
              <a:t>excipiente</a:t>
            </a:r>
            <a:r>
              <a:rPr lang="es-ES" altLang="es-ES"/>
              <a:t>, sencillo o complejo, en cuyo seno se disuelven o se dispersan los IFAs.</a:t>
            </a:r>
            <a:endParaRPr lang="es-AR" altLang="es-ES"/>
          </a:p>
          <a:p>
            <a:pPr algn="just"/>
            <a:endParaRPr lang="es-AR" altLang="es-ES"/>
          </a:p>
          <a:p>
            <a:pPr algn="just"/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1183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ES" smtClean="0"/>
              <a:t>Fórmula N° 6</a:t>
            </a:r>
          </a:p>
        </p:txBody>
      </p:sp>
      <p:sp>
        <p:nvSpPr>
          <p:cNvPr id="51204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altLang="es-ES" sz="2000"/>
              <a:t>Pomada de Oxido de Zinc Compuesta (F.N.A. VI Ed.)</a:t>
            </a:r>
          </a:p>
          <a:p>
            <a:pPr marL="0" indent="0">
              <a:buNone/>
            </a:pPr>
            <a:r>
              <a:rPr lang="es-AR" altLang="es-ES" sz="2000"/>
              <a:t>Sinonimia: Pasta de Lassar.</a:t>
            </a:r>
          </a:p>
          <a:p>
            <a:pPr marL="0" indent="0">
              <a:buNone/>
            </a:pPr>
            <a:r>
              <a:rPr lang="es-AR" altLang="es-ES" sz="2000"/>
              <a:t> Rp/</a:t>
            </a:r>
          </a:p>
          <a:p>
            <a:pPr marL="0" indent="0">
              <a:buNone/>
            </a:pPr>
            <a:r>
              <a:rPr lang="es-AR" altLang="es-ES" sz="2000"/>
              <a:t>            Oxido de Zinc	25 g</a:t>
            </a:r>
          </a:p>
          <a:p>
            <a:pPr marL="0" indent="0">
              <a:buNone/>
            </a:pPr>
            <a:r>
              <a:rPr lang="es-AR" altLang="es-ES" sz="2000"/>
              <a:t>            Almidón	                25 g</a:t>
            </a:r>
          </a:p>
          <a:p>
            <a:pPr marL="0" indent="0">
              <a:buNone/>
            </a:pPr>
            <a:r>
              <a:rPr lang="es-AR" altLang="es-ES" sz="2000"/>
              <a:t>            Vaselina	                50 g</a:t>
            </a:r>
          </a:p>
          <a:p>
            <a:pPr marL="0" indent="0">
              <a:buNone/>
            </a:pPr>
            <a:r>
              <a:rPr lang="es-AR" altLang="es-ES" sz="2000"/>
              <a:t>                             -Pasta-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081214" y="5522914"/>
            <a:ext cx="80295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000" b="1" dirty="0"/>
              <a:t>Caracteres generales</a:t>
            </a:r>
            <a:r>
              <a:rPr lang="es-AR" sz="2000" dirty="0"/>
              <a:t>: Masa untuosa de color blanquecino.</a:t>
            </a:r>
          </a:p>
          <a:p>
            <a:pPr>
              <a:defRPr/>
            </a:pPr>
            <a:r>
              <a:rPr lang="es-AR" sz="2000" dirty="0"/>
              <a:t>Acción Farmacológica: </a:t>
            </a:r>
            <a:r>
              <a:rPr lang="es-AR" sz="2000" b="1" dirty="0"/>
              <a:t>Secante. Usada como excipiente</a:t>
            </a:r>
            <a:endParaRPr lang="es-AR" sz="2000" dirty="0"/>
          </a:p>
          <a:p>
            <a:pPr>
              <a:defRPr/>
            </a:pPr>
            <a:endParaRPr lang="es-AR" sz="2000" dirty="0"/>
          </a:p>
          <a:p>
            <a:pPr algn="just">
              <a:defRPr/>
            </a:pPr>
            <a:endParaRPr lang="es-AR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7281863" y="2176464"/>
            <a:ext cx="29400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dirty="0"/>
              <a:t>Fecha de vencimiento: </a:t>
            </a:r>
            <a:r>
              <a:rPr lang="es-AR" b="1" dirty="0"/>
              <a:t>seis meses </a:t>
            </a:r>
            <a:r>
              <a:rPr lang="es-AR" dirty="0"/>
              <a:t>a partir de su preparación.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97863" y="5908676"/>
            <a:ext cx="15732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Dilución geométrica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512176" y="361951"/>
            <a:ext cx="20986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Hasta un 50% de polvo</a:t>
            </a:r>
          </a:p>
        </p:txBody>
      </p:sp>
      <p:pic>
        <p:nvPicPr>
          <p:cNvPr id="51209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895725"/>
            <a:ext cx="131445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6" y="3340100"/>
            <a:ext cx="157956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3849689"/>
            <a:ext cx="191928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9" y="4425951"/>
            <a:ext cx="8540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6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ES" smtClean="0"/>
              <a:t>Fórmula N° 7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2566988" y="1438276"/>
            <a:ext cx="7931150" cy="415131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es-AR" sz="2000" dirty="0"/>
              <a:t>Pomada de Agua de Rosas (F.N.A. VI Ed.)</a:t>
            </a:r>
          </a:p>
          <a:p>
            <a:pPr marL="0" indent="0" algn="just">
              <a:buNone/>
              <a:defRPr/>
            </a:pPr>
            <a:r>
              <a:rPr lang="es-AR" sz="2000" dirty="0"/>
              <a:t>Sinonimia: Cerato de Agua de Rosa. </a:t>
            </a:r>
            <a:r>
              <a:rPr lang="es-AR" sz="2000" dirty="0" err="1"/>
              <a:t>Cold</a:t>
            </a:r>
            <a:r>
              <a:rPr lang="es-AR" sz="2000" dirty="0"/>
              <a:t> </a:t>
            </a:r>
            <a:r>
              <a:rPr lang="es-AR" sz="2000" dirty="0" err="1"/>
              <a:t>Cream</a:t>
            </a:r>
            <a:endParaRPr lang="es-AR" sz="2000" dirty="0"/>
          </a:p>
          <a:p>
            <a:pPr marL="0" indent="0" algn="just">
              <a:buNone/>
              <a:defRPr/>
            </a:pPr>
            <a:r>
              <a:rPr lang="es-AR" sz="2000" dirty="0"/>
              <a:t> Rp/</a:t>
            </a:r>
          </a:p>
          <a:p>
            <a:pPr marL="0" indent="0" algn="just">
              <a:buNone/>
              <a:defRPr/>
            </a:pPr>
            <a:r>
              <a:rPr lang="es-AR" sz="2000" dirty="0">
                <a:solidFill>
                  <a:srgbClr val="FF0000"/>
                </a:solidFill>
              </a:rPr>
              <a:t>                      Cera blanca</a:t>
            </a:r>
            <a:r>
              <a:rPr lang="es-AR" sz="2000" dirty="0"/>
              <a:t>	                        15 g</a:t>
            </a:r>
          </a:p>
          <a:p>
            <a:pPr marL="0" indent="0" algn="just">
              <a:buNone/>
              <a:defRPr/>
            </a:pPr>
            <a:r>
              <a:rPr lang="es-AR" sz="2000" dirty="0"/>
              <a:t>                      </a:t>
            </a:r>
            <a:r>
              <a:rPr lang="es-AR" sz="2000" dirty="0">
                <a:solidFill>
                  <a:srgbClr val="FF0000"/>
                </a:solidFill>
              </a:rPr>
              <a:t>Esperma de ballena</a:t>
            </a:r>
            <a:r>
              <a:rPr lang="es-AR" sz="2000" dirty="0"/>
              <a:t>	        12 g</a:t>
            </a:r>
          </a:p>
          <a:p>
            <a:pPr marL="0" indent="0" algn="just">
              <a:buNone/>
              <a:defRPr/>
            </a:pPr>
            <a:r>
              <a:rPr lang="es-AR" sz="2000" dirty="0"/>
              <a:t>                      </a:t>
            </a:r>
            <a:r>
              <a:rPr lang="es-AR" sz="2000" dirty="0">
                <a:solidFill>
                  <a:srgbClr val="FF0000"/>
                </a:solidFill>
              </a:rPr>
              <a:t>Aceite de almendra</a:t>
            </a:r>
            <a:r>
              <a:rPr lang="es-AR" sz="2000" dirty="0"/>
              <a:t>	        50 g</a:t>
            </a:r>
          </a:p>
          <a:p>
            <a:pPr marL="0" indent="0" algn="just">
              <a:buNone/>
              <a:defRPr/>
            </a:pPr>
            <a:r>
              <a:rPr lang="es-AR" sz="2000" dirty="0"/>
              <a:t>                      </a:t>
            </a:r>
            <a:r>
              <a:rPr lang="es-AR" sz="2000" dirty="0">
                <a:solidFill>
                  <a:srgbClr val="00B0F0"/>
                </a:solidFill>
              </a:rPr>
              <a:t>Borato de sodio</a:t>
            </a:r>
            <a:r>
              <a:rPr lang="es-AR" sz="2000" dirty="0"/>
              <a:t>	        0,5 g</a:t>
            </a:r>
          </a:p>
          <a:p>
            <a:pPr marL="0" indent="0" algn="just">
              <a:buNone/>
              <a:defRPr/>
            </a:pPr>
            <a:r>
              <a:rPr lang="es-AR" sz="2000" dirty="0"/>
              <a:t>                      </a:t>
            </a:r>
            <a:r>
              <a:rPr lang="es-AR" sz="2000" dirty="0">
                <a:solidFill>
                  <a:srgbClr val="00B0F0"/>
                </a:solidFill>
              </a:rPr>
              <a:t>Agua de rosas</a:t>
            </a:r>
            <a:r>
              <a:rPr lang="es-AR" sz="2000" dirty="0"/>
              <a:t>	                        20 ml</a:t>
            </a:r>
          </a:p>
          <a:p>
            <a:pPr marL="0" indent="0" algn="just">
              <a:buNone/>
              <a:defRPr/>
            </a:pPr>
            <a:r>
              <a:rPr lang="es-AR" sz="2000" dirty="0"/>
              <a:t>                      Tintura de Benjuí	        2,5 ml</a:t>
            </a:r>
          </a:p>
          <a:p>
            <a:pPr marL="0" indent="0" algn="just">
              <a:buNone/>
              <a:defRPr/>
            </a:pPr>
            <a:r>
              <a:rPr lang="es-AR" sz="2000" dirty="0"/>
              <a:t>                      Esencia de rosas                     I gota</a:t>
            </a:r>
          </a:p>
          <a:p>
            <a:pPr marL="0" indent="0" algn="just">
              <a:buNone/>
              <a:defRPr/>
            </a:pPr>
            <a:r>
              <a:rPr lang="es-AR" sz="2000" dirty="0"/>
              <a:t>                                                -Cerato-</a:t>
            </a:r>
            <a:endParaRPr lang="es-AR" sz="2000" dirty="0">
              <a:solidFill>
                <a:srgbClr val="FF0000"/>
              </a:solidFill>
            </a:endParaRPr>
          </a:p>
          <a:p>
            <a:pPr marL="0" indent="0" algn="just">
              <a:buNone/>
              <a:defRPr/>
            </a:pPr>
            <a:endParaRPr lang="es-AR" sz="2000" dirty="0"/>
          </a:p>
          <a:p>
            <a:pPr marL="0" indent="0" algn="just">
              <a:buNone/>
              <a:defRPr/>
            </a:pPr>
            <a:endParaRPr lang="es-AR" sz="2000" dirty="0"/>
          </a:p>
          <a:p>
            <a:pPr algn="just">
              <a:defRPr/>
            </a:pPr>
            <a:endParaRPr lang="es-AR" sz="2000" dirty="0"/>
          </a:p>
        </p:txBody>
      </p:sp>
      <p:grpSp>
        <p:nvGrpSpPr>
          <p:cNvPr id="15" name="Grupo 14"/>
          <p:cNvGrpSpPr>
            <a:grpSpLocks/>
          </p:cNvGrpSpPr>
          <p:nvPr/>
        </p:nvGrpSpPr>
        <p:grpSpPr bwMode="auto">
          <a:xfrm>
            <a:off x="7486651" y="3141664"/>
            <a:ext cx="1916113" cy="509587"/>
            <a:chOff x="5962650" y="3141663"/>
            <a:chExt cx="1916113" cy="509587"/>
          </a:xfrm>
        </p:grpSpPr>
        <p:sp>
          <p:nvSpPr>
            <p:cNvPr id="5" name="CuadroTexto 4"/>
            <p:cNvSpPr txBox="1"/>
            <p:nvPr/>
          </p:nvSpPr>
          <p:spPr>
            <a:xfrm>
              <a:off x="6305550" y="3211513"/>
              <a:ext cx="1573213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Nutritivo </a:t>
              </a:r>
            </a:p>
          </p:txBody>
        </p:sp>
        <p:sp>
          <p:nvSpPr>
            <p:cNvPr id="6" name="Cerrar llave 5"/>
            <p:cNvSpPr/>
            <p:nvPr/>
          </p:nvSpPr>
          <p:spPr>
            <a:xfrm>
              <a:off x="5962650" y="3141663"/>
              <a:ext cx="204788" cy="509587"/>
            </a:xfrm>
            <a:prstGeom prst="rightBrace">
              <a:avLst/>
            </a:prstGeom>
            <a:ln w="2540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8399464" y="1989138"/>
            <a:ext cx="19446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dirty="0"/>
              <a:t>Cera 25% como mínimo</a:t>
            </a:r>
          </a:p>
        </p:txBody>
      </p:sp>
      <p:grpSp>
        <p:nvGrpSpPr>
          <p:cNvPr id="14" name="Grupo 13"/>
          <p:cNvGrpSpPr>
            <a:grpSpLocks/>
          </p:cNvGrpSpPr>
          <p:nvPr/>
        </p:nvGrpSpPr>
        <p:grpSpPr bwMode="auto">
          <a:xfrm>
            <a:off x="2782889" y="2492376"/>
            <a:ext cx="1152525" cy="1089025"/>
            <a:chOff x="1259632" y="2492896"/>
            <a:chExt cx="1152128" cy="1088504"/>
          </a:xfrm>
        </p:grpSpPr>
        <p:sp>
          <p:nvSpPr>
            <p:cNvPr id="7" name="Abrir llave 6"/>
            <p:cNvSpPr/>
            <p:nvPr/>
          </p:nvSpPr>
          <p:spPr>
            <a:xfrm>
              <a:off x="2124521" y="2492896"/>
              <a:ext cx="142826" cy="1088504"/>
            </a:xfrm>
            <a:prstGeom prst="leftBrace">
              <a:avLst/>
            </a:prstGeom>
            <a:noFill/>
            <a:ln w="2540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1259632" y="2841979"/>
              <a:ext cx="1152128" cy="3681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Fundir</a:t>
              </a:r>
            </a:p>
          </p:txBody>
        </p:sp>
      </p:grpSp>
      <p:grpSp>
        <p:nvGrpSpPr>
          <p:cNvPr id="18" name="Grupo 17"/>
          <p:cNvGrpSpPr>
            <a:grpSpLocks/>
          </p:cNvGrpSpPr>
          <p:nvPr/>
        </p:nvGrpSpPr>
        <p:grpSpPr bwMode="auto">
          <a:xfrm>
            <a:off x="7434264" y="3651250"/>
            <a:ext cx="2306637" cy="369888"/>
            <a:chOff x="5910755" y="3651250"/>
            <a:chExt cx="2305873" cy="369888"/>
          </a:xfrm>
        </p:grpSpPr>
        <p:sp>
          <p:nvSpPr>
            <p:cNvPr id="4" name="CuadroTexto 3"/>
            <p:cNvSpPr txBox="1"/>
            <p:nvPr/>
          </p:nvSpPr>
          <p:spPr>
            <a:xfrm>
              <a:off x="6704242" y="3651250"/>
              <a:ext cx="1512386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Conservador </a:t>
              </a:r>
            </a:p>
          </p:txBody>
        </p:sp>
        <p:cxnSp>
          <p:nvCxnSpPr>
            <p:cNvPr id="12" name="Conector recto de flecha 11"/>
            <p:cNvCxnSpPr/>
            <p:nvPr/>
          </p:nvCxnSpPr>
          <p:spPr>
            <a:xfrm>
              <a:off x="5910755" y="3836988"/>
              <a:ext cx="787139" cy="0"/>
            </a:xfrm>
            <a:prstGeom prst="straightConnector1">
              <a:avLst/>
            </a:prstGeom>
            <a:ln w="25400">
              <a:solidFill>
                <a:srgbClr val="00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/>
          <p:cNvGrpSpPr>
            <a:grpSpLocks/>
          </p:cNvGrpSpPr>
          <p:nvPr/>
        </p:nvGrpSpPr>
        <p:grpSpPr bwMode="auto">
          <a:xfrm>
            <a:off x="7435850" y="4041775"/>
            <a:ext cx="2586038" cy="369888"/>
            <a:chOff x="5911850" y="4041775"/>
            <a:chExt cx="2586530" cy="369887"/>
          </a:xfrm>
        </p:grpSpPr>
        <p:sp>
          <p:nvSpPr>
            <p:cNvPr id="3" name="CuadroTexto 2"/>
            <p:cNvSpPr txBox="1"/>
            <p:nvPr/>
          </p:nvSpPr>
          <p:spPr>
            <a:xfrm>
              <a:off x="6697813" y="4041775"/>
              <a:ext cx="1800567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Astringente</a:t>
              </a:r>
            </a:p>
          </p:txBody>
        </p:sp>
        <p:cxnSp>
          <p:nvCxnSpPr>
            <p:cNvPr id="16" name="Conector recto de flecha 15"/>
            <p:cNvCxnSpPr/>
            <p:nvPr/>
          </p:nvCxnSpPr>
          <p:spPr>
            <a:xfrm>
              <a:off x="5911850" y="4214813"/>
              <a:ext cx="787550" cy="0"/>
            </a:xfrm>
            <a:prstGeom prst="straightConnector1">
              <a:avLst/>
            </a:prstGeom>
            <a:ln w="25400">
              <a:solidFill>
                <a:srgbClr val="00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>
            <a:grpSpLocks/>
          </p:cNvGrpSpPr>
          <p:nvPr/>
        </p:nvGrpSpPr>
        <p:grpSpPr bwMode="auto">
          <a:xfrm>
            <a:off x="7486651" y="4400550"/>
            <a:ext cx="2968625" cy="368300"/>
            <a:chOff x="5962650" y="4400278"/>
            <a:chExt cx="2969117" cy="368300"/>
          </a:xfrm>
        </p:grpSpPr>
        <p:sp>
          <p:nvSpPr>
            <p:cNvPr id="2" name="CuadroTexto 1"/>
            <p:cNvSpPr txBox="1"/>
            <p:nvPr/>
          </p:nvSpPr>
          <p:spPr>
            <a:xfrm>
              <a:off x="6697785" y="4400278"/>
              <a:ext cx="2233982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Antioxidante </a:t>
              </a:r>
            </a:p>
          </p:txBody>
        </p:sp>
        <p:cxnSp>
          <p:nvCxnSpPr>
            <p:cNvPr id="17" name="Conector recto de flecha 16"/>
            <p:cNvCxnSpPr/>
            <p:nvPr/>
          </p:nvCxnSpPr>
          <p:spPr>
            <a:xfrm>
              <a:off x="5962650" y="4584428"/>
              <a:ext cx="787530" cy="0"/>
            </a:xfrm>
            <a:prstGeom prst="straightConnector1">
              <a:avLst/>
            </a:prstGeom>
            <a:ln w="25400">
              <a:solidFill>
                <a:srgbClr val="00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uadroTexto 12"/>
          <p:cNvSpPr txBox="1"/>
          <p:nvPr/>
        </p:nvSpPr>
        <p:spPr>
          <a:xfrm>
            <a:off x="2566988" y="6021389"/>
            <a:ext cx="71739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dirty="0"/>
              <a:t>Acción Farmacológica: </a:t>
            </a:r>
            <a:r>
              <a:rPr lang="es-AR" sz="2000" b="1" dirty="0"/>
              <a:t>Refrescante, Suavizante</a:t>
            </a:r>
            <a:r>
              <a:rPr lang="es-AR" sz="2000" dirty="0"/>
              <a:t>.</a:t>
            </a:r>
          </a:p>
          <a:p>
            <a:pPr>
              <a:defRPr/>
            </a:pPr>
            <a:endParaRPr lang="es-AR" sz="2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4835526"/>
            <a:ext cx="142081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5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altLang="es-ES" dirty="0" smtClean="0"/>
              <a:t/>
            </a:r>
            <a:br>
              <a:rPr lang="es-ES_tradnl" altLang="es-ES" dirty="0" smtClean="0"/>
            </a:br>
            <a:r>
              <a:rPr lang="es-ES_tradnl" altLang="es-ES" dirty="0" smtClean="0"/>
              <a:t>Estabilidad y Ensayos de las pomadas</a:t>
            </a:r>
            <a:r>
              <a:rPr lang="es-AR" altLang="es-ES" i="1" dirty="0" smtClean="0"/>
              <a:t/>
            </a:r>
            <a:br>
              <a:rPr lang="es-AR" altLang="es-ES" i="1" dirty="0" smtClean="0"/>
            </a:br>
            <a:endParaRPr lang="es-AR" altLang="es-ES" dirty="0" smtClean="0"/>
          </a:p>
        </p:txBody>
      </p:sp>
      <p:sp>
        <p:nvSpPr>
          <p:cNvPr id="140291" name="Marcador de contenido 2"/>
          <p:cNvSpPr>
            <a:spLocks noGrp="1"/>
          </p:cNvSpPr>
          <p:nvPr>
            <p:ph idx="1"/>
          </p:nvPr>
        </p:nvSpPr>
        <p:spPr>
          <a:xfrm>
            <a:off x="1981200" y="1874838"/>
            <a:ext cx="8229600" cy="4525962"/>
          </a:xfrm>
        </p:spPr>
        <p:txBody>
          <a:bodyPr/>
          <a:lstStyle/>
          <a:p>
            <a:pPr algn="just">
              <a:defRPr/>
            </a:pPr>
            <a:r>
              <a:rPr lang="es-ES" sz="2400" dirty="0"/>
              <a:t>Los </a:t>
            </a:r>
            <a:r>
              <a:rPr lang="es-ES" sz="2400" b="1" dirty="0"/>
              <a:t>ensayos</a:t>
            </a:r>
            <a:r>
              <a:rPr lang="es-ES" sz="2400" dirty="0"/>
              <a:t> que deben practicarse </a:t>
            </a:r>
            <a:r>
              <a:rPr lang="es-ES" sz="2400" b="1" dirty="0"/>
              <a:t>dependen</a:t>
            </a:r>
            <a:r>
              <a:rPr lang="es-ES" sz="2400" dirty="0"/>
              <a:t>, en gran medida, </a:t>
            </a:r>
            <a:r>
              <a:rPr lang="es-ES" sz="2400" b="1" dirty="0"/>
              <a:t>del tipo de pomada</a:t>
            </a:r>
            <a:r>
              <a:rPr lang="es-ES" sz="2400" dirty="0"/>
              <a:t> de que se trate y </a:t>
            </a:r>
            <a:r>
              <a:rPr lang="es-ES" sz="2400" b="1" dirty="0"/>
              <a:t>del uso a que se destine</a:t>
            </a:r>
            <a:r>
              <a:rPr lang="es-ES" sz="2400" dirty="0"/>
              <a:t>. </a:t>
            </a:r>
          </a:p>
          <a:p>
            <a:pPr algn="just">
              <a:defRPr/>
            </a:pPr>
            <a:r>
              <a:rPr lang="es-AR" sz="2400" dirty="0"/>
              <a:t>La aparición de </a:t>
            </a:r>
            <a:r>
              <a:rPr lang="es-AR" sz="2400" b="1" dirty="0">
                <a:solidFill>
                  <a:srgbClr val="FFFF00"/>
                </a:solidFill>
              </a:rPr>
              <a:t>color amarillo </a:t>
            </a:r>
            <a:r>
              <a:rPr lang="es-AR" sz="2400" b="1" dirty="0">
                <a:solidFill>
                  <a:srgbClr val="FFC000"/>
                </a:solidFill>
              </a:rPr>
              <a:t>o pardo </a:t>
            </a:r>
            <a:r>
              <a:rPr lang="es-AR" sz="2400" dirty="0"/>
              <a:t>puede indicar procesos oxidativos en el excipiente que suelen ir acompañados de </a:t>
            </a:r>
            <a:r>
              <a:rPr lang="es-AR" sz="2400" b="1" dirty="0"/>
              <a:t>olor desagradable</a:t>
            </a:r>
            <a:r>
              <a:rPr lang="es-AR" sz="2400" dirty="0"/>
              <a:t> (enranciamiento de grasas). </a:t>
            </a:r>
          </a:p>
          <a:p>
            <a:pPr algn="just">
              <a:defRPr/>
            </a:pPr>
            <a:r>
              <a:rPr lang="es-AR" sz="2400" dirty="0"/>
              <a:t>Pueden detectarse también </a:t>
            </a:r>
            <a:r>
              <a:rPr lang="es-AR" sz="2400" b="1" dirty="0"/>
              <a:t>cambios de textura </a:t>
            </a:r>
            <a:r>
              <a:rPr lang="es-AR" sz="2400" dirty="0"/>
              <a:t>en el producto. </a:t>
            </a:r>
            <a:endParaRPr lang="es-ES" sz="2400" dirty="0"/>
          </a:p>
          <a:p>
            <a:pPr marL="0" indent="0" algn="just">
              <a:buNone/>
              <a:defRPr/>
            </a:pPr>
            <a:endParaRPr lang="es-AR" sz="2400" b="1" dirty="0"/>
          </a:p>
          <a:p>
            <a:pPr marL="0" indent="0" algn="just">
              <a:buNone/>
              <a:defRPr/>
            </a:pP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7787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ítulo 1"/>
          <p:cNvSpPr>
            <a:spLocks noGrp="1"/>
          </p:cNvSpPr>
          <p:nvPr>
            <p:ph type="title"/>
          </p:nvPr>
        </p:nvSpPr>
        <p:spPr>
          <a:xfrm>
            <a:off x="2065338" y="311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altLang="es-ES" smtClean="0"/>
              <a:t>Factores que deben ser objeto de ensayo</a:t>
            </a:r>
            <a:endParaRPr lang="es-AR" altLang="es-ES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1454151"/>
            <a:ext cx="8229600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ES" sz="2000" b="1" dirty="0"/>
              <a:t>Estabilidad</a:t>
            </a:r>
            <a:r>
              <a:rPr lang="es-ES" sz="2000" dirty="0"/>
              <a:t> de </a:t>
            </a:r>
            <a:r>
              <a:rPr lang="es-ES" sz="2000" dirty="0" err="1"/>
              <a:t>IFAs</a:t>
            </a:r>
            <a:r>
              <a:rPr lang="es-ES" sz="2000" dirty="0"/>
              <a:t> y coadyuvantes</a:t>
            </a:r>
            <a:endParaRPr lang="es-AR" sz="20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ES" sz="2000" b="1" dirty="0"/>
              <a:t>Comportamiento </a:t>
            </a:r>
            <a:r>
              <a:rPr lang="es-ES" sz="2000" b="1" dirty="0" err="1"/>
              <a:t>reológico</a:t>
            </a:r>
            <a:r>
              <a:rPr lang="es-ES" sz="2000" dirty="0"/>
              <a:t>: consistencia, extensibilidad (</a:t>
            </a:r>
            <a:r>
              <a:rPr lang="es-AR" sz="2000" dirty="0"/>
              <a:t>su modificación indica cambio físico o químico). </a:t>
            </a:r>
          </a:p>
          <a:p>
            <a:pPr marL="0" indent="0" algn="just">
              <a:buNone/>
              <a:defRPr/>
            </a:pPr>
            <a:r>
              <a:rPr lang="es-AR" sz="2000" b="1" dirty="0" err="1"/>
              <a:t>Penetrómetros</a:t>
            </a:r>
            <a:r>
              <a:rPr lang="es-AR" sz="2000" dirty="0"/>
              <a:t>: </a:t>
            </a:r>
            <a:r>
              <a:rPr lang="es-AR" sz="2000" b="1" dirty="0"/>
              <a:t>caracterizan la viscosidad en función de la penetración de un cono </a:t>
            </a:r>
            <a:r>
              <a:rPr lang="es-AR" sz="2000" dirty="0"/>
              <a:t>de peso conocido en el semisólido.</a:t>
            </a:r>
          </a:p>
          <a:p>
            <a:pPr marL="0" indent="0" algn="just">
              <a:buNone/>
              <a:defRPr/>
            </a:pPr>
            <a:r>
              <a:rPr lang="es-AR" sz="2000" b="1" dirty="0"/>
              <a:t>Viscosímetros</a:t>
            </a:r>
            <a:r>
              <a:rPr lang="es-AR" sz="2000" dirty="0"/>
              <a:t>.</a:t>
            </a:r>
          </a:p>
          <a:p>
            <a:pPr marL="0" indent="0" algn="just">
              <a:buNone/>
              <a:defRPr/>
            </a:pPr>
            <a:r>
              <a:rPr lang="es-AR" sz="2000" dirty="0"/>
              <a:t>El </a:t>
            </a:r>
            <a:r>
              <a:rPr lang="es-AR" sz="2000" b="1" dirty="0"/>
              <a:t>reómetro de extrusión </a:t>
            </a:r>
            <a:r>
              <a:rPr lang="es-AR" sz="2000" dirty="0"/>
              <a:t>permite medir la </a:t>
            </a:r>
            <a:r>
              <a:rPr lang="es-AR" sz="2000" b="1" dirty="0"/>
              <a:t>fuerza necesaria para hacer pasar la pomada a través de un orificio estrecho</a:t>
            </a:r>
            <a:endParaRPr lang="es-AR" sz="2000" dirty="0"/>
          </a:p>
          <a:p>
            <a:pPr marL="0" indent="0" algn="just">
              <a:buNone/>
              <a:defRPr/>
            </a:pPr>
            <a:endParaRPr lang="es-AR" sz="2000" b="1" dirty="0"/>
          </a:p>
          <a:p>
            <a:pPr marL="0" indent="0" algn="just">
              <a:buNone/>
              <a:defRPr/>
            </a:pPr>
            <a:endParaRPr lang="es-AR" sz="2000" b="1" dirty="0"/>
          </a:p>
          <a:p>
            <a:pPr>
              <a:defRPr/>
            </a:pPr>
            <a:endParaRPr lang="es-AR" sz="2000" dirty="0"/>
          </a:p>
        </p:txBody>
      </p:sp>
      <p:pic>
        <p:nvPicPr>
          <p:cNvPr id="57349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3829050"/>
            <a:ext cx="15906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4278314"/>
            <a:ext cx="143033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8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92313" y="981076"/>
            <a:ext cx="8229600" cy="540067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ES" sz="2000" b="1" dirty="0"/>
              <a:t>Pérdida de agua y otros componentes volátiles. </a:t>
            </a:r>
            <a:r>
              <a:rPr lang="es-ES" sz="2000" dirty="0"/>
              <a:t>Pueden determinarse con medidas del peso (pérdida del peso).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ES" sz="2000" b="1" dirty="0"/>
              <a:t>Ensayo de esterilidad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ES" sz="2000" b="1" dirty="0"/>
              <a:t>Homogeneidad</a:t>
            </a:r>
            <a:r>
              <a:rPr lang="es-ES" sz="2000" dirty="0"/>
              <a:t>: separación de fases en emulsiones, formación de exudados (</a:t>
            </a:r>
            <a:r>
              <a:rPr lang="es-AR" sz="2000" dirty="0"/>
              <a:t>aparecen gotas visibles sobre la superficie, como </a:t>
            </a:r>
            <a:r>
              <a:rPr lang="es-AR" sz="2000" u="sng" dirty="0"/>
              <a:t>producto de la </a:t>
            </a:r>
            <a:r>
              <a:rPr lang="es-AR" sz="2000" b="1" u="sng" dirty="0"/>
              <a:t>reorganización y contracción de la estructura interna)</a:t>
            </a:r>
            <a:r>
              <a:rPr lang="es-AR" sz="2000" dirty="0"/>
              <a:t>. Ambos procedimientos </a:t>
            </a:r>
            <a:r>
              <a:rPr lang="es-AR" sz="2000" b="1" dirty="0"/>
              <a:t>son irreversibles</a:t>
            </a:r>
            <a:r>
              <a:rPr lang="es-AR" sz="2000" dirty="0"/>
              <a:t>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ES" sz="2000" b="1" dirty="0"/>
              <a:t>Tamaño de partícula de la fase dispersa</a:t>
            </a:r>
            <a:endParaRPr lang="es-ES" sz="20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AR" sz="2000" b="1" dirty="0"/>
              <a:t>pH </a:t>
            </a:r>
            <a:r>
              <a:rPr lang="es-ES" sz="2000" b="1" dirty="0"/>
              <a:t>aparente</a:t>
            </a:r>
            <a:r>
              <a:rPr lang="es-ES" sz="2000" dirty="0"/>
              <a:t> (</a:t>
            </a:r>
            <a:r>
              <a:rPr lang="es-AR" sz="2000" dirty="0"/>
              <a:t>modificaciones químicas (descomposiciones), probablemente de naturaleza </a:t>
            </a:r>
            <a:r>
              <a:rPr lang="es-AR" sz="2000" dirty="0" err="1"/>
              <a:t>hidrolítica</a:t>
            </a:r>
            <a:r>
              <a:rPr lang="es-AR" sz="2000" dirty="0"/>
              <a:t>).</a:t>
            </a:r>
          </a:p>
          <a:p>
            <a:pPr marL="625475" indent="0" algn="just">
              <a:buNone/>
              <a:defRPr/>
            </a:pPr>
            <a:r>
              <a:rPr lang="es-AR" sz="2000" b="1" dirty="0"/>
              <a:t>Método de </a:t>
            </a:r>
            <a:r>
              <a:rPr lang="es-AR" sz="2000" b="1" dirty="0" err="1"/>
              <a:t>Fiedler</a:t>
            </a:r>
            <a:r>
              <a:rPr lang="es-AR" sz="2000" dirty="0">
                <a:solidFill>
                  <a:srgbClr val="00B0F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ES" sz="2000" b="1" dirty="0"/>
              <a:t>Contaminaciones: partículas extrañas, microorganismos.</a:t>
            </a:r>
            <a:endParaRPr lang="es-AR" sz="2000" b="1" dirty="0"/>
          </a:p>
          <a:p>
            <a:pPr algn="just">
              <a:defRPr/>
            </a:pPr>
            <a:endParaRPr lang="es-AR" sz="2000" b="1" dirty="0"/>
          </a:p>
          <a:p>
            <a:pPr>
              <a:defRPr/>
            </a:pP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8250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AR" altLang="es-ES" sz="2000"/>
              <a:t>La </a:t>
            </a:r>
            <a:r>
              <a:rPr lang="es-AR" altLang="es-ES" sz="2000" b="1"/>
              <a:t>liberación del fármaco</a:t>
            </a:r>
            <a:r>
              <a:rPr lang="es-AR" altLang="es-ES" sz="2000"/>
              <a:t> </a:t>
            </a:r>
            <a:r>
              <a:rPr lang="es-AR" altLang="es-ES" sz="2000" b="1"/>
              <a:t>por parte del excipiente</a:t>
            </a:r>
            <a:r>
              <a:rPr lang="es-AR" altLang="es-ES" sz="2000"/>
              <a:t> se comprueba mediante técnicas específicas para cada pomada en particular. Existen distintos métodos in vitro. </a:t>
            </a:r>
            <a:r>
              <a:rPr lang="es-AR" altLang="es-ES" sz="2000" b="1"/>
              <a:t>El método de la placa de agar </a:t>
            </a:r>
            <a:r>
              <a:rPr lang="es-AR" altLang="es-ES" sz="2000"/>
              <a:t>es bastante sencillo. Se prepara una placa con agar y con un sacabocados, se hacen orificios de 2 cm de diámetro en los que, a continuación se deposita la pomada, enrasando a nivel de la superficie del gel.</a:t>
            </a:r>
          </a:p>
          <a:p>
            <a:pPr algn="just"/>
            <a:endParaRPr lang="es-AR" altLang="es-ES" sz="2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Marcador de contenido 2"/>
          <p:cNvSpPr>
            <a:spLocks noGrp="1"/>
          </p:cNvSpPr>
          <p:nvPr>
            <p:ph idx="1"/>
          </p:nvPr>
        </p:nvSpPr>
        <p:spPr>
          <a:xfrm>
            <a:off x="1992313" y="98107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s-AR" altLang="es-ES"/>
          </a:p>
          <a:p>
            <a:pPr marL="0" indent="0" algn="ctr">
              <a:buNone/>
            </a:pPr>
            <a:endParaRPr lang="es-AR" altLang="es-ES"/>
          </a:p>
          <a:p>
            <a:pPr marL="0" indent="0" algn="ctr">
              <a:buNone/>
            </a:pPr>
            <a:endParaRPr lang="es-AR" altLang="es-ES"/>
          </a:p>
          <a:p>
            <a:pPr marL="0" indent="0" algn="just">
              <a:buNone/>
            </a:pPr>
            <a:r>
              <a:rPr lang="es-AR" altLang="es-ES"/>
              <a:t>Todos ellos deben presentar </a:t>
            </a:r>
            <a:r>
              <a:rPr lang="es-AR" altLang="es-ES" b="1"/>
              <a:t>valores aceptables</a:t>
            </a:r>
            <a:r>
              <a:rPr lang="es-AR" altLang="es-ES"/>
              <a:t>, y además, permanecer </a:t>
            </a:r>
            <a:r>
              <a:rPr lang="es-AR" altLang="es-ES" b="1"/>
              <a:t>invariables</a:t>
            </a:r>
            <a:r>
              <a:rPr lang="es-AR" altLang="es-ES"/>
              <a:t> (de acuerdo con especificaciones establecidas en cada caso) durante el período de validez del preparado. </a:t>
            </a:r>
          </a:p>
          <a:p>
            <a:pPr marL="0" indent="0" algn="just">
              <a:buNone/>
            </a:pPr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587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2833688"/>
            <a:ext cx="13954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altLang="es-ES" dirty="0" smtClean="0"/>
              <a:t/>
            </a:r>
            <a:br>
              <a:rPr lang="es-ES_tradnl" altLang="es-ES" dirty="0" smtClean="0"/>
            </a:br>
            <a:r>
              <a:rPr lang="es-ES_tradnl" altLang="es-ES" dirty="0" smtClean="0"/>
              <a:t>Acondicionamiento y </a:t>
            </a:r>
            <a:br>
              <a:rPr lang="es-ES_tradnl" altLang="es-ES" dirty="0" smtClean="0"/>
            </a:br>
            <a:r>
              <a:rPr lang="es-ES_tradnl" altLang="es-ES" dirty="0" smtClean="0"/>
              <a:t>Conservación de las pomadas</a:t>
            </a:r>
            <a:r>
              <a:rPr lang="es-AR" altLang="es-ES" i="1" dirty="0" smtClean="0"/>
              <a:t/>
            </a:r>
            <a:br>
              <a:rPr lang="es-AR" altLang="es-ES" i="1" dirty="0" smtClean="0"/>
            </a:br>
            <a:endParaRPr lang="es-AR" altLang="es-ES" dirty="0" smtClean="0"/>
          </a:p>
        </p:txBody>
      </p:sp>
      <p:sp>
        <p:nvSpPr>
          <p:cNvPr id="81925" name="Marcador de contenido 2"/>
          <p:cNvSpPr>
            <a:spLocks noGrp="1"/>
          </p:cNvSpPr>
          <p:nvPr>
            <p:ph idx="1"/>
          </p:nvPr>
        </p:nvSpPr>
        <p:spPr>
          <a:xfrm>
            <a:off x="2036763" y="1557338"/>
            <a:ext cx="8229600" cy="4525962"/>
          </a:xfrm>
        </p:spPr>
        <p:txBody>
          <a:bodyPr/>
          <a:lstStyle/>
          <a:p>
            <a:pPr algn="just">
              <a:defRPr/>
            </a:pPr>
            <a:r>
              <a:rPr lang="es-ES" sz="2000" dirty="0"/>
              <a:t>Recipientes herméticos (</a:t>
            </a:r>
            <a:r>
              <a:rPr lang="es-ES" sz="2000" b="1" dirty="0"/>
              <a:t>pomadas que contengan agua: </a:t>
            </a:r>
            <a:r>
              <a:rPr lang="es-ES" sz="2000" dirty="0"/>
              <a:t>emulsiones, hidrogeles u otros </a:t>
            </a:r>
            <a:r>
              <a:rPr lang="es-ES" sz="2000" b="1" dirty="0"/>
              <a:t>componentes volátiles</a:t>
            </a:r>
            <a:r>
              <a:rPr lang="es-ES" sz="2000" dirty="0"/>
              <a:t>).</a:t>
            </a:r>
          </a:p>
          <a:p>
            <a:pPr algn="just">
              <a:defRPr/>
            </a:pPr>
            <a:r>
              <a:rPr lang="es-ES" sz="2000" b="1" dirty="0"/>
              <a:t>Recipientes cerrados y completamente llenos a temperatura constante</a:t>
            </a:r>
          </a:p>
          <a:p>
            <a:pPr algn="just">
              <a:defRPr/>
            </a:pPr>
            <a:r>
              <a:rPr lang="es-ES" sz="2000" b="1" dirty="0"/>
              <a:t>Las estériles tienen que dispensarse en tubos, </a:t>
            </a:r>
            <a:r>
              <a:rPr lang="es-ES" sz="2000" dirty="0"/>
              <a:t>con el fin de proteger el producto durante su uso, o en </a:t>
            </a:r>
            <a:r>
              <a:rPr lang="es-ES" sz="2000" b="1" dirty="0"/>
              <a:t>recipientes </a:t>
            </a:r>
            <a:r>
              <a:rPr lang="es-ES" sz="2000" b="1" dirty="0" err="1"/>
              <a:t>unidosis</a:t>
            </a:r>
            <a:r>
              <a:rPr lang="es-ES" sz="2000" dirty="0"/>
              <a:t>.</a:t>
            </a:r>
          </a:p>
          <a:p>
            <a:pPr algn="just">
              <a:defRPr/>
            </a:pPr>
            <a:r>
              <a:rPr lang="es-ES" sz="2000" dirty="0"/>
              <a:t>Frascos de </a:t>
            </a:r>
            <a:r>
              <a:rPr lang="es-ES" sz="2000" b="1" dirty="0"/>
              <a:t>vidrio</a:t>
            </a:r>
            <a:r>
              <a:rPr lang="es-ES" sz="2000" dirty="0"/>
              <a:t>, </a:t>
            </a:r>
            <a:r>
              <a:rPr lang="es-ES" sz="2000" b="1" dirty="0"/>
              <a:t>plástico </a:t>
            </a:r>
            <a:r>
              <a:rPr lang="es-ES" sz="2000" dirty="0"/>
              <a:t>o en </a:t>
            </a:r>
            <a:r>
              <a:rPr lang="es-ES" sz="2000" b="1" dirty="0"/>
              <a:t>tubos flexibles.</a:t>
            </a:r>
          </a:p>
          <a:p>
            <a:pPr marL="0" indent="0" algn="just">
              <a:buNone/>
              <a:defRPr/>
            </a:pPr>
            <a:endParaRPr lang="es-ES" sz="2000" b="1" dirty="0"/>
          </a:p>
          <a:p>
            <a:pPr algn="just">
              <a:defRPr/>
            </a:pPr>
            <a:endParaRPr lang="es-AR" sz="2000" b="1" dirty="0"/>
          </a:p>
        </p:txBody>
      </p:sp>
      <p:pic>
        <p:nvPicPr>
          <p:cNvPr id="62470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3970339"/>
            <a:ext cx="213836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638" y="-19050"/>
            <a:ext cx="16303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3922713"/>
            <a:ext cx="25288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3727451"/>
            <a:ext cx="3160713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5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Marcador de contenido 2"/>
          <p:cNvSpPr>
            <a:spLocks noGrp="1"/>
          </p:cNvSpPr>
          <p:nvPr>
            <p:ph idx="1"/>
          </p:nvPr>
        </p:nvSpPr>
        <p:spPr>
          <a:xfrm>
            <a:off x="1930400" y="1196976"/>
            <a:ext cx="8229600" cy="4525963"/>
          </a:xfrm>
        </p:spPr>
        <p:txBody>
          <a:bodyPr/>
          <a:lstStyle/>
          <a:p>
            <a:pPr algn="just"/>
            <a:r>
              <a:rPr lang="es-ES" altLang="es-ES" sz="2000"/>
              <a:t>Los </a:t>
            </a:r>
            <a:r>
              <a:rPr lang="es-ES" altLang="es-ES" sz="2000" b="1"/>
              <a:t>tubos de estaño no son adecuados para pomadas hidrófilas</a:t>
            </a:r>
            <a:r>
              <a:rPr lang="es-ES" altLang="es-ES" sz="2000"/>
              <a:t>, pueden conducir a su corrosión.</a:t>
            </a:r>
          </a:p>
          <a:p>
            <a:pPr algn="just"/>
            <a:r>
              <a:rPr lang="es-ES" altLang="es-ES" sz="2000" b="1"/>
              <a:t>Los tubos de aluminio suelen estar recubiertos  interiormente por una película plástica</a:t>
            </a:r>
            <a:r>
              <a:rPr lang="es-ES" altLang="es-ES" sz="2000"/>
              <a:t>. </a:t>
            </a:r>
          </a:p>
          <a:p>
            <a:pPr algn="just"/>
            <a:r>
              <a:rPr lang="es-ES" altLang="es-ES" sz="2000"/>
              <a:t>Las sustancias medicinales son </a:t>
            </a:r>
            <a:r>
              <a:rPr lang="es-ES" altLang="es-ES" sz="2000" b="1"/>
              <a:t>fotosensibles deben </a:t>
            </a:r>
            <a:r>
              <a:rPr lang="es-ES" altLang="es-ES" sz="2000"/>
              <a:t>envasarse al abrigo de la luz y otros factores.</a:t>
            </a:r>
          </a:p>
          <a:p>
            <a:pPr algn="just"/>
            <a:r>
              <a:rPr lang="es-ES" altLang="es-ES" sz="2000"/>
              <a:t>Los envases y tubos de </a:t>
            </a:r>
            <a:r>
              <a:rPr lang="es-ES" altLang="es-ES" sz="2000" b="1"/>
              <a:t>materiales plástico</a:t>
            </a:r>
            <a:r>
              <a:rPr lang="es-ES" altLang="es-ES" sz="2000"/>
              <a:t>, de uso cada vez más extendidos, </a:t>
            </a:r>
            <a:r>
              <a:rPr lang="es-ES" altLang="es-ES" sz="2000" b="1"/>
              <a:t>pueden ser la causa de algunas incompatibilidades</a:t>
            </a:r>
            <a:r>
              <a:rPr lang="es-ES" altLang="es-ES" sz="2000"/>
              <a:t>, en particular respecto a la </a:t>
            </a:r>
            <a:r>
              <a:rPr lang="es-ES" altLang="es-ES" sz="2000" b="1"/>
              <a:t>absorción y la permeabilidad  </a:t>
            </a:r>
            <a:r>
              <a:rPr lang="es-ES" altLang="es-ES" sz="2000"/>
              <a:t>de la sustancia medicinal, el agua, esencias y otros componentes.</a:t>
            </a:r>
            <a:endParaRPr lang="es-AR" altLang="es-ES" sz="2000"/>
          </a:p>
          <a:p>
            <a:pPr algn="just"/>
            <a:endParaRPr lang="es-AR" altLang="es-ES" sz="2000"/>
          </a:p>
        </p:txBody>
      </p:sp>
      <p:pic>
        <p:nvPicPr>
          <p:cNvPr id="6451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6" y="4683125"/>
            <a:ext cx="22320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7" name="Grupo 1"/>
          <p:cNvGrpSpPr>
            <a:grpSpLocks/>
          </p:cNvGrpSpPr>
          <p:nvPr/>
        </p:nvGrpSpPr>
        <p:grpSpPr bwMode="auto">
          <a:xfrm>
            <a:off x="6754813" y="4648201"/>
            <a:ext cx="1631950" cy="1720295"/>
            <a:chOff x="312738" y="4954602"/>
            <a:chExt cx="2151857" cy="1959160"/>
          </a:xfrm>
        </p:grpSpPr>
        <p:pic>
          <p:nvPicPr>
            <p:cNvPr id="64524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38" y="4954602"/>
              <a:ext cx="2124075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uadroTexto 3"/>
            <p:cNvSpPr txBox="1"/>
            <p:nvPr/>
          </p:nvSpPr>
          <p:spPr>
            <a:xfrm>
              <a:off x="319017" y="6493148"/>
              <a:ext cx="2145578" cy="4206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dirty="0" err="1"/>
                <a:t>Flip</a:t>
              </a:r>
              <a:r>
                <a:rPr lang="es-AR" dirty="0"/>
                <a:t> </a:t>
              </a:r>
              <a:r>
                <a:rPr lang="es-AR" dirty="0" err="1"/>
                <a:t>flop</a:t>
              </a:r>
              <a:endParaRPr lang="es-AR" dirty="0"/>
            </a:p>
          </p:txBody>
        </p:sp>
      </p:grpSp>
      <p:grpSp>
        <p:nvGrpSpPr>
          <p:cNvPr id="64518" name="Grupo 6"/>
          <p:cNvGrpSpPr>
            <a:grpSpLocks/>
          </p:cNvGrpSpPr>
          <p:nvPr/>
        </p:nvGrpSpPr>
        <p:grpSpPr bwMode="auto">
          <a:xfrm>
            <a:off x="4975226" y="5084764"/>
            <a:ext cx="1069975" cy="1481137"/>
            <a:chOff x="6665913" y="4152900"/>
            <a:chExt cx="1069975" cy="1481138"/>
          </a:xfrm>
        </p:grpSpPr>
        <p:pic>
          <p:nvPicPr>
            <p:cNvPr id="64522" name="Imagen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913" y="4152900"/>
              <a:ext cx="103822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uadroTexto 5"/>
            <p:cNvSpPr txBox="1"/>
            <p:nvPr/>
          </p:nvSpPr>
          <p:spPr>
            <a:xfrm>
              <a:off x="6697663" y="5265738"/>
              <a:ext cx="1038225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Disc top </a:t>
              </a:r>
            </a:p>
          </p:txBody>
        </p:sp>
      </p:grpSp>
      <p:grpSp>
        <p:nvGrpSpPr>
          <p:cNvPr id="64519" name="Grupo 8"/>
          <p:cNvGrpSpPr>
            <a:grpSpLocks/>
          </p:cNvGrpSpPr>
          <p:nvPr/>
        </p:nvGrpSpPr>
        <p:grpSpPr bwMode="auto">
          <a:xfrm>
            <a:off x="8453439" y="4121150"/>
            <a:ext cx="2035175" cy="2736850"/>
            <a:chOff x="6880224" y="4095750"/>
            <a:chExt cx="2035176" cy="2737572"/>
          </a:xfrm>
        </p:grpSpPr>
        <p:pic>
          <p:nvPicPr>
            <p:cNvPr id="64520" name="Imagen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6725" y="4095750"/>
              <a:ext cx="82867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uadroTexto 7"/>
            <p:cNvSpPr txBox="1"/>
            <p:nvPr/>
          </p:nvSpPr>
          <p:spPr>
            <a:xfrm>
              <a:off x="6880224" y="6187040"/>
              <a:ext cx="1620838" cy="6462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dirty="0"/>
                <a:t>Bombas dispensadoras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92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Marcador de contenido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/>
          <a:lstStyle/>
          <a:p>
            <a:pPr algn="just">
              <a:defRPr/>
            </a:pPr>
            <a:r>
              <a:rPr lang="es-ES" dirty="0"/>
              <a:t>Las pomadas que pueden ser contaminadas por diversos microorganismos (debido a su contenido de agua), es conveniente adicionar </a:t>
            </a:r>
            <a:r>
              <a:rPr lang="es-ES" b="1" dirty="0"/>
              <a:t>antimicrobianos </a:t>
            </a:r>
            <a:r>
              <a:rPr lang="es-ES" dirty="0"/>
              <a:t>que garanticen su conservación.</a:t>
            </a:r>
          </a:p>
          <a:p>
            <a:pPr marL="0" indent="0" algn="just">
              <a:buNone/>
              <a:defRPr/>
            </a:pPr>
            <a:endParaRPr lang="es-ES" dirty="0"/>
          </a:p>
          <a:p>
            <a:pPr algn="just">
              <a:defRPr/>
            </a:pPr>
            <a:r>
              <a:rPr lang="es-ES" dirty="0"/>
              <a:t>Las pomadas que contienen </a:t>
            </a:r>
            <a:r>
              <a:rPr lang="es-ES" b="1" dirty="0"/>
              <a:t>excipientes grasos </a:t>
            </a:r>
            <a:r>
              <a:rPr lang="es-ES" dirty="0"/>
              <a:t>son susceptibles a la oxidación  con formación de peróxidos y otros productos, razón por la cual es imprescindible la adición de algún </a:t>
            </a:r>
            <a:r>
              <a:rPr lang="es-ES" b="1" dirty="0"/>
              <a:t>agente antioxidante.</a:t>
            </a:r>
            <a:endParaRPr lang="es-AR" dirty="0"/>
          </a:p>
          <a:p>
            <a:pPr>
              <a:defRPr/>
            </a:pPr>
            <a:endParaRPr lang="es-AR" dirty="0"/>
          </a:p>
          <a:p>
            <a:pPr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516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s-AR" dirty="0"/>
              <a:t>Todos los preparados de </a:t>
            </a:r>
            <a:r>
              <a:rPr lang="es-AR" b="1" dirty="0"/>
              <a:t>consistencia semisólida </a:t>
            </a:r>
            <a:r>
              <a:rPr lang="es-AR" dirty="0"/>
              <a:t>están englobados en la definición genérica de “</a:t>
            </a:r>
            <a:r>
              <a:rPr lang="es-AR" b="1" dirty="0"/>
              <a:t>pomada</a:t>
            </a:r>
            <a:r>
              <a:rPr lang="es-AR" dirty="0"/>
              <a:t>”.</a:t>
            </a:r>
          </a:p>
          <a:p>
            <a:pPr algn="just">
              <a:defRPr/>
            </a:pPr>
            <a:r>
              <a:rPr lang="es-ES" dirty="0"/>
              <a:t>Bajo el nombre de </a:t>
            </a:r>
            <a:r>
              <a:rPr lang="es-ES" b="1" dirty="0"/>
              <a:t>preparaciones semisólidas </a:t>
            </a:r>
            <a:r>
              <a:rPr lang="es-ES" dirty="0"/>
              <a:t>se incluyen las pastas, cremas, ceratos  y glicerolados. </a:t>
            </a:r>
          </a:p>
          <a:p>
            <a:pPr algn="just">
              <a:defRPr/>
            </a:pPr>
            <a:r>
              <a:rPr lang="es-AR" dirty="0"/>
              <a:t>A menudo se utilizan otras denominaciones más específicas, relacionadas con sus </a:t>
            </a:r>
            <a:r>
              <a:rPr lang="es-AR" b="1" dirty="0"/>
              <a:t>características fisicoquímicas </a:t>
            </a:r>
            <a:r>
              <a:rPr lang="es-AR" dirty="0"/>
              <a:t>y su </a:t>
            </a:r>
            <a:r>
              <a:rPr lang="es-AR" b="1" dirty="0"/>
              <a:t>consistencia </a:t>
            </a:r>
            <a:r>
              <a:rPr lang="es-AR" dirty="0"/>
              <a:t>más o menos blanda. </a:t>
            </a:r>
          </a:p>
          <a:p>
            <a:pPr marL="0" indent="0" algn="just">
              <a:buNone/>
              <a:defRPr/>
            </a:pP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23988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2400"/>
              <a:t>(</a:t>
            </a:r>
            <a:r>
              <a:rPr lang="es-ES" altLang="es-ES" sz="2400" b="1"/>
              <a:t>Tabla I</a:t>
            </a:r>
            <a:r>
              <a:rPr lang="es-ES" altLang="es-ES" sz="2400"/>
              <a:t>: antimicrobianos de uso más frecuente en preparados de aplicación sobre la piel, las concentraciones usuales y otros aspectos de interés práctico).</a:t>
            </a:r>
            <a:endParaRPr lang="es-AR" altLang="es-ES" sz="2400"/>
          </a:p>
        </p:txBody>
      </p:sp>
      <p:pic>
        <p:nvPicPr>
          <p:cNvPr id="67588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628775"/>
            <a:ext cx="76009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3575050" y="4365625"/>
            <a:ext cx="2089150" cy="719138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61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2400"/>
              <a:t>(</a:t>
            </a:r>
            <a:r>
              <a:rPr lang="es-ES" altLang="es-ES" sz="2400" b="1"/>
              <a:t>Tabla II </a:t>
            </a:r>
            <a:r>
              <a:rPr lang="es-ES" altLang="es-ES" sz="2400"/>
              <a:t>antioxidantes de uso más extendido en la preparación de pomadas, indicándose su concentración usual, como así también su campo de aplicación).</a:t>
            </a:r>
            <a:endParaRPr lang="es-AR" altLang="es-ES" sz="2400"/>
          </a:p>
        </p:txBody>
      </p:sp>
      <p:pic>
        <p:nvPicPr>
          <p:cNvPr id="6861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060575"/>
            <a:ext cx="6859587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2424113" y="2565400"/>
            <a:ext cx="1871662" cy="503238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6861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097214"/>
            <a:ext cx="189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9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203200"/>
            <a:ext cx="4532313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180975"/>
            <a:ext cx="4743450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4892676"/>
            <a:ext cx="36576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1919289" y="1125539"/>
            <a:ext cx="1978025" cy="287337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" name="Abrir llave 3"/>
          <p:cNvSpPr/>
          <p:nvPr/>
        </p:nvSpPr>
        <p:spPr>
          <a:xfrm>
            <a:off x="1774826" y="1484314"/>
            <a:ext cx="144463" cy="720725"/>
          </a:xfrm>
          <a:prstGeom prst="leftBrace">
            <a:avLst/>
          </a:prstGeom>
          <a:ln w="2857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" name="Elipse 4"/>
          <p:cNvSpPr/>
          <p:nvPr/>
        </p:nvSpPr>
        <p:spPr>
          <a:xfrm>
            <a:off x="1774826" y="2205038"/>
            <a:ext cx="1584325" cy="360362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cxnSp>
        <p:nvCxnSpPr>
          <p:cNvPr id="7" name="Conector recto 6"/>
          <p:cNvCxnSpPr/>
          <p:nvPr/>
        </p:nvCxnSpPr>
        <p:spPr>
          <a:xfrm>
            <a:off x="6164263" y="1628775"/>
            <a:ext cx="1516062" cy="0"/>
          </a:xfrm>
          <a:prstGeom prst="line">
            <a:avLst/>
          </a:prstGeom>
          <a:ln w="2857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errar llave 7"/>
          <p:cNvSpPr/>
          <p:nvPr/>
        </p:nvSpPr>
        <p:spPr>
          <a:xfrm>
            <a:off x="8832851" y="3009900"/>
            <a:ext cx="142875" cy="706438"/>
          </a:xfrm>
          <a:prstGeom prst="rightBrace">
            <a:avLst/>
          </a:prstGeom>
          <a:ln w="2857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96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ES" smtClean="0"/>
              <a:t>Rótulo 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4151313" y="1268414"/>
            <a:ext cx="4699000" cy="5051425"/>
            <a:chOff x="2627784" y="1268760"/>
            <a:chExt cx="4698829" cy="505090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7784" y="1268760"/>
              <a:ext cx="3528884" cy="5050901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sp>
          <p:nvSpPr>
            <p:cNvPr id="71689" name="Rectángulo 3"/>
            <p:cNvSpPr>
              <a:spLocks noChangeArrowheads="1"/>
            </p:cNvSpPr>
            <p:nvPr/>
          </p:nvSpPr>
          <p:spPr bwMode="auto">
            <a:xfrm>
              <a:off x="2754613" y="3026452"/>
              <a:ext cx="4572000" cy="3293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s-AR" altLang="es-ES" sz="1600">
                  <a:solidFill>
                    <a:srgbClr val="000000"/>
                  </a:solidFill>
                </a:rPr>
                <a:t> Acido Esteárico	     17 g</a:t>
              </a:r>
            </a:p>
            <a:p>
              <a:pPr>
                <a:buFontTx/>
                <a:buNone/>
              </a:pPr>
              <a:r>
                <a:rPr lang="es-AR" altLang="es-ES" sz="1600">
                  <a:solidFill>
                    <a:srgbClr val="000000"/>
                  </a:solidFill>
                </a:rPr>
                <a:t> Glicerina	                         70 g</a:t>
              </a:r>
            </a:p>
            <a:p>
              <a:pPr>
                <a:buFontTx/>
                <a:buNone/>
              </a:pPr>
              <a:r>
                <a:rPr lang="es-AR" altLang="es-ES" sz="1600">
                  <a:solidFill>
                    <a:srgbClr val="000000"/>
                  </a:solidFill>
                </a:rPr>
                <a:t> Amoníaco	                         3,5 g</a:t>
              </a:r>
            </a:p>
            <a:p>
              <a:pPr>
                <a:buFontTx/>
                <a:buNone/>
              </a:pPr>
              <a:r>
                <a:rPr lang="es-AR" altLang="es-ES" sz="1600">
                  <a:solidFill>
                    <a:srgbClr val="000000"/>
                  </a:solidFill>
                </a:rPr>
                <a:t>TEA                                      cs</a:t>
              </a:r>
            </a:p>
            <a:p>
              <a:pPr>
                <a:buFontTx/>
                <a:buNone/>
              </a:pPr>
              <a:r>
                <a:rPr lang="es-AR" altLang="es-ES" sz="1600">
                  <a:solidFill>
                    <a:srgbClr val="000000"/>
                  </a:solidFill>
                </a:rPr>
                <a:t>Colorante                           cs</a:t>
              </a:r>
            </a:p>
            <a:p>
              <a:pPr>
                <a:buFontTx/>
                <a:buNone/>
              </a:pPr>
              <a:r>
                <a:rPr lang="es-AR" altLang="es-ES" sz="1600">
                  <a:solidFill>
                    <a:srgbClr val="000000"/>
                  </a:solidFill>
                </a:rPr>
                <a:t>Esencia                               cs</a:t>
              </a:r>
            </a:p>
            <a:p>
              <a:pPr>
                <a:buFontTx/>
                <a:buNone/>
              </a:pPr>
              <a:r>
                <a:rPr lang="es-AR" altLang="es-ES" sz="1600">
                  <a:solidFill>
                    <a:srgbClr val="000000"/>
                  </a:solidFill>
                </a:rPr>
                <a:t>Agua destilada c.s.p.	     100 g</a:t>
              </a:r>
            </a:p>
            <a:p>
              <a:pPr>
                <a:buFontTx/>
                <a:buNone/>
              </a:pPr>
              <a:r>
                <a:rPr lang="es-AR" altLang="es-ES" sz="1600">
                  <a:solidFill>
                    <a:srgbClr val="000000"/>
                  </a:solidFill>
                </a:rPr>
                <a:t>                        POMADA</a:t>
              </a:r>
            </a:p>
            <a:p>
              <a:pPr>
                <a:buFontTx/>
                <a:buNone/>
              </a:pPr>
              <a:r>
                <a:rPr lang="es-AR" altLang="es-ES" sz="1600">
                  <a:solidFill>
                    <a:srgbClr val="000000"/>
                  </a:solidFill>
                </a:rPr>
                <a:t>                  USO INDICADO</a:t>
              </a:r>
            </a:p>
            <a:p>
              <a:pPr>
                <a:buFontTx/>
                <a:buNone/>
              </a:pPr>
              <a:r>
                <a:rPr lang="es-AR" altLang="es-ES" sz="1600">
                  <a:solidFill>
                    <a:srgbClr val="000000"/>
                  </a:solidFill>
                </a:rPr>
                <a:t>                   USO EXTERNO</a:t>
              </a:r>
            </a:p>
            <a:p>
              <a:pPr>
                <a:buFontTx/>
                <a:buNone/>
              </a:pPr>
              <a:r>
                <a:rPr lang="es-AR" altLang="es-ES" sz="1600">
                  <a:solidFill>
                    <a:srgbClr val="000000"/>
                  </a:solidFill>
                </a:rPr>
                <a:t>Fecha de elb:               Fecha de venc:</a:t>
              </a:r>
              <a:endParaRPr lang="es-AR" altLang="es-E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7880350" y="3554413"/>
            <a:ext cx="2184400" cy="506412"/>
            <a:chOff x="6356973" y="3554326"/>
            <a:chExt cx="2184438" cy="506722"/>
          </a:xfrm>
        </p:grpSpPr>
        <p:sp>
          <p:nvSpPr>
            <p:cNvPr id="6" name="Flecha derecha 5"/>
            <p:cNvSpPr/>
            <p:nvPr/>
          </p:nvSpPr>
          <p:spPr>
            <a:xfrm rot="10800000">
              <a:off x="6356973" y="3641691"/>
              <a:ext cx="936641" cy="36058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7" name="Elipse 6"/>
            <p:cNvSpPr/>
            <p:nvPr/>
          </p:nvSpPr>
          <p:spPr>
            <a:xfrm>
              <a:off x="7379341" y="3554326"/>
              <a:ext cx="1162070" cy="5067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44555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ítulo 1"/>
          <p:cNvSpPr>
            <a:spLocks noGrp="1"/>
          </p:cNvSpPr>
          <p:nvPr>
            <p:ph type="title"/>
          </p:nvPr>
        </p:nvSpPr>
        <p:spPr>
          <a:xfrm>
            <a:off x="1981200" y="28575"/>
            <a:ext cx="8229600" cy="1143000"/>
          </a:xfrm>
        </p:spPr>
        <p:txBody>
          <a:bodyPr/>
          <a:lstStyle/>
          <a:p>
            <a:r>
              <a:rPr lang="es-AR" altLang="es-ES" smtClean="0"/>
              <a:t>Libro Recetario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640013" y="1171575"/>
          <a:ext cx="6786561" cy="5346732"/>
        </p:xfrm>
        <a:graphic>
          <a:graphicData uri="http://schemas.openxmlformats.org/drawingml/2006/table">
            <a:tbl>
              <a:tblPr/>
              <a:tblGrid>
                <a:gridCol w="311061"/>
                <a:gridCol w="1457345"/>
                <a:gridCol w="365130"/>
                <a:gridCol w="2462246"/>
                <a:gridCol w="455619"/>
                <a:gridCol w="455618"/>
                <a:gridCol w="457206"/>
                <a:gridCol w="455619"/>
                <a:gridCol w="366717"/>
              </a:tblGrid>
              <a:tr h="21335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N°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Médico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Día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FORMULA DE PRESCRIPCIÓN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Cantidades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2671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cg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mg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ml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1333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133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gtas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Tecnología  Farmacéutica II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+mn-lt"/>
                        </a:rPr>
                        <a:t>Extracto glicólico de </a:t>
                      </a:r>
                      <a:r>
                        <a:rPr lang="es-AR" sz="1400" dirty="0" err="1" smtClean="0">
                          <a:latin typeface="+mn-lt"/>
                        </a:rPr>
                        <a:t>Hamamelis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 dirty="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XX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+mn-lt"/>
                        </a:rPr>
                        <a:t>Agua de azahar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+mn-lt"/>
                        </a:rPr>
                        <a:t>Cera blanca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+mn-lt"/>
                        </a:rPr>
                        <a:t>1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+mn-lt"/>
                        </a:rPr>
                        <a:t>50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+mn-lt"/>
                        </a:rPr>
                        <a:t>Lanolina anhidra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+mn-lt"/>
                        </a:rPr>
                        <a:t>1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+mn-lt"/>
                        </a:rPr>
                        <a:t>50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+mn-lt"/>
                        </a:rPr>
                        <a:t>Vaselina </a:t>
                      </a:r>
                      <a:r>
                        <a:rPr lang="es-AR" sz="1400" dirty="0" err="1" smtClean="0">
                          <a:latin typeface="+mn-lt"/>
                        </a:rPr>
                        <a:t>csp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+mn-lt"/>
                        </a:rPr>
                        <a:t>18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 dirty="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 dirty="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400" dirty="0" smtClean="0">
                        <a:latin typeface="+mn-lt"/>
                      </a:endParaRPr>
                    </a:p>
                    <a:p>
                      <a:pPr algn="ctr"/>
                      <a:r>
                        <a:rPr lang="es-AR" sz="1400" dirty="0" smtClean="0">
                          <a:latin typeface="+mn-lt"/>
                        </a:rPr>
                        <a:t>Pomada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>
                        <a:latin typeface="+mn-lt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2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Tecnología Farmacéutica II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+mn-lt"/>
                          <a:cs typeface="Times New Roman" panose="02020603050405020304" pitchFamily="18" charset="0"/>
                        </a:rPr>
                        <a:t>Pomada de estearato de amonio (FNA VI Ed)</a:t>
                      </a:r>
                      <a:r>
                        <a:rPr lang="es-AR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AR" sz="140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csp</a:t>
                      </a:r>
                      <a:endParaRPr lang="es-AR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  <a:endParaRPr lang="es-AR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Tecnología Farmacéutica II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 smtClean="0">
                          <a:latin typeface="+mn-lt"/>
                          <a:cs typeface="Times New Roman" panose="02020603050405020304" pitchFamily="18" charset="0"/>
                        </a:rPr>
                        <a:t>Pomada de Oxido de Zinc Compuesta (F.N.A. VI Ed.)</a:t>
                      </a:r>
                      <a:r>
                        <a:rPr lang="es-AR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AR" sz="140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csp</a:t>
                      </a:r>
                      <a:endParaRPr lang="es-AR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  <a:endParaRPr lang="es-AR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4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Tecnología Farmacéutica II 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 smtClean="0">
                          <a:latin typeface="+mn-lt"/>
                          <a:cs typeface="Times New Roman" panose="02020603050405020304" pitchFamily="18" charset="0"/>
                        </a:rPr>
                        <a:t>Pomada</a:t>
                      </a:r>
                      <a:r>
                        <a:rPr lang="es-AR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 de agua de rosas </a:t>
                      </a:r>
                      <a:r>
                        <a:rPr lang="es-AR" sz="1400" dirty="0" smtClean="0">
                          <a:latin typeface="+mn-lt"/>
                          <a:cs typeface="Times New Roman" panose="02020603050405020304" pitchFamily="18" charset="0"/>
                        </a:rPr>
                        <a:t>(F.N.A.VI Ed.) </a:t>
                      </a:r>
                      <a:r>
                        <a:rPr lang="es-AR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csp</a:t>
                      </a:r>
                      <a:endParaRPr lang="es-AR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  <a:endParaRPr lang="es-AR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75">
                <a:tc>
                  <a:txBody>
                    <a:bodyPr/>
                    <a:lstStyle/>
                    <a:p>
                      <a:endParaRPr lang="es-AR" sz="1800"/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800"/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800"/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 smtClean="0">
                          <a:latin typeface="+mn-lt"/>
                          <a:cs typeface="Times New Roman" panose="02020603050405020304" pitchFamily="18" charset="0"/>
                        </a:rPr>
                        <a:t>Firma</a:t>
                      </a:r>
                    </a:p>
                    <a:p>
                      <a:endParaRPr lang="es-AR" sz="1800" dirty="0"/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800"/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800"/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800"/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s-A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293" marR="3329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1970088" y="771525"/>
            <a:ext cx="814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AR" sz="2000" dirty="0">
                <a:latin typeface="+mn-lt"/>
                <a:cs typeface="Times New Roman" panose="02020603050405020304" pitchFamily="18" charset="0"/>
              </a:rPr>
              <a:t>Mes…Diciembre…………………………………………………………………..…….Año 2020</a:t>
            </a:r>
          </a:p>
        </p:txBody>
      </p:sp>
    </p:spTree>
    <p:extLst>
      <p:ext uri="{BB962C8B-B14F-4D97-AF65-F5344CB8AC3E}">
        <p14:creationId xmlns:p14="http://schemas.microsoft.com/office/powerpoint/2010/main" val="33756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ES" smtClean="0"/>
              <a:t>Bibliografía </a:t>
            </a:r>
          </a:p>
        </p:txBody>
      </p:sp>
      <p:sp>
        <p:nvSpPr>
          <p:cNvPr id="74756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altLang="es-ES" sz="2000"/>
              <a:t>Guía de trabajos Prácticos Tecnología Farmacéutica II</a:t>
            </a:r>
          </a:p>
          <a:p>
            <a:pPr algn="just"/>
            <a:r>
              <a:rPr lang="es-AR" altLang="es-ES" sz="2000"/>
              <a:t>Farmacopea Nacional Argentina VII Ed. Vol. I</a:t>
            </a:r>
          </a:p>
          <a:p>
            <a:pPr algn="just"/>
            <a:r>
              <a:rPr lang="es-AR" altLang="es-ES" sz="2000"/>
              <a:t>USP XXIX</a:t>
            </a:r>
          </a:p>
          <a:p>
            <a:pPr algn="just"/>
            <a:r>
              <a:rPr lang="es-AR" altLang="es-ES" sz="2000"/>
              <a:t>British Pharmacopoeia 2005</a:t>
            </a:r>
          </a:p>
          <a:p>
            <a:pPr algn="just"/>
            <a:r>
              <a:rPr lang="es-AR" altLang="es-ES" sz="2000"/>
              <a:t>Remingtong Farmacia 20ª Edición Tomo I</a:t>
            </a:r>
          </a:p>
          <a:p>
            <a:pPr algn="just"/>
            <a:r>
              <a:rPr lang="es-AR" altLang="es-ES" sz="2000"/>
              <a:t>Tratado de Farmacia Galénica. 1era Ed Madrid 1993 Prof. C. Fauli I. Trillo</a:t>
            </a:r>
          </a:p>
          <a:p>
            <a:pPr algn="just"/>
            <a:r>
              <a:rPr lang="es-AR" altLang="es-ES" sz="2000"/>
              <a:t>Farmacotecnia Teórica y Práctica –José Helman Tomo VII</a:t>
            </a:r>
          </a:p>
          <a:p>
            <a:pPr algn="just"/>
            <a:r>
              <a:rPr lang="es-AR" altLang="es-ES" sz="2000"/>
              <a:t>Tecnología Farmacéutica Vol. I  y II Formas Farmacéuticas   José Luis Vila Jato-España 1997.</a:t>
            </a:r>
          </a:p>
          <a:p>
            <a:pPr algn="just"/>
            <a:r>
              <a:rPr lang="es-AR" altLang="es-ES" sz="2000"/>
              <a:t>http://www.geocities.ws/tecno_farma/comprimidos.htm</a:t>
            </a:r>
          </a:p>
          <a:p>
            <a:pPr algn="just"/>
            <a:endParaRPr lang="es-AR" altLang="es-ES" sz="2000"/>
          </a:p>
          <a:p>
            <a:pPr algn="just"/>
            <a:endParaRPr lang="es-AR" altLang="es-ES" sz="2000"/>
          </a:p>
          <a:p>
            <a:endParaRPr lang="es-AR" altLang="es-ES" sz="2000"/>
          </a:p>
        </p:txBody>
      </p:sp>
    </p:spTree>
    <p:extLst>
      <p:ext uri="{BB962C8B-B14F-4D97-AF65-F5344CB8AC3E}">
        <p14:creationId xmlns:p14="http://schemas.microsoft.com/office/powerpoint/2010/main" val="22777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ítulo 1"/>
          <p:cNvSpPr>
            <a:spLocks noGrp="1"/>
          </p:cNvSpPr>
          <p:nvPr>
            <p:ph type="title"/>
          </p:nvPr>
        </p:nvSpPr>
        <p:spPr>
          <a:xfrm>
            <a:off x="1981200" y="1052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altLang="es-ES" sz="6000" b="1"/>
              <a:t>MUCHAS GRACIAS POR SU ATENCIÓN!!!</a:t>
            </a:r>
          </a:p>
        </p:txBody>
      </p:sp>
    </p:spTree>
    <p:extLst>
      <p:ext uri="{BB962C8B-B14F-4D97-AF65-F5344CB8AC3E}">
        <p14:creationId xmlns:p14="http://schemas.microsoft.com/office/powerpoint/2010/main" val="32077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958975" y="1628776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es-ES" b="1" dirty="0"/>
              <a:t>Tienen la capacidad para adherirse</a:t>
            </a:r>
            <a:r>
              <a:rPr lang="es-ES" dirty="0"/>
              <a:t> a la superficie de aplicación durante un período suficiente, antes de ser eliminadas por lavado o por arrastre. </a:t>
            </a:r>
          </a:p>
          <a:p>
            <a:pPr marL="0" indent="0" algn="just">
              <a:buNone/>
              <a:defRPr/>
            </a:pPr>
            <a:endParaRPr lang="es-ES" dirty="0"/>
          </a:p>
          <a:p>
            <a:pPr algn="just">
              <a:defRPr/>
            </a:pPr>
            <a:r>
              <a:rPr lang="es-ES" dirty="0"/>
              <a:t>Esta adhesividad se debe a su </a:t>
            </a:r>
            <a:r>
              <a:rPr lang="es-ES" b="1" dirty="0"/>
              <a:t>comportamiento </a:t>
            </a:r>
            <a:r>
              <a:rPr lang="es-ES" b="1" dirty="0" err="1"/>
              <a:t>reológico</a:t>
            </a:r>
            <a:r>
              <a:rPr lang="es-ES" b="1" dirty="0"/>
              <a:t> </a:t>
            </a:r>
            <a:r>
              <a:rPr lang="es-ES" dirty="0"/>
              <a:t>que es de tipo </a:t>
            </a:r>
            <a:r>
              <a:rPr lang="es-ES" b="1" dirty="0"/>
              <a:t>plástico</a:t>
            </a:r>
            <a:r>
              <a:rPr lang="es-ES" dirty="0"/>
              <a:t>, lo que permite a los semisólidos retener la </a:t>
            </a:r>
            <a:r>
              <a:rPr lang="es-ES" b="1" dirty="0"/>
              <a:t>forma y adherirse </a:t>
            </a:r>
            <a:r>
              <a:rPr lang="es-ES" dirty="0"/>
              <a:t>como una película hasta que al aplicar una determinada </a:t>
            </a:r>
            <a:r>
              <a:rPr lang="es-ES" b="1" dirty="0"/>
              <a:t>fuerza</a:t>
            </a:r>
            <a:r>
              <a:rPr lang="es-ES" dirty="0"/>
              <a:t> se </a:t>
            </a:r>
            <a:r>
              <a:rPr lang="es-ES" b="1" dirty="0"/>
              <a:t>deforma </a:t>
            </a:r>
            <a:r>
              <a:rPr lang="es-ES" dirty="0"/>
              <a:t>y </a:t>
            </a:r>
            <a:r>
              <a:rPr lang="es-ES" b="1" dirty="0"/>
              <a:t>fluyen</a:t>
            </a:r>
            <a:r>
              <a:rPr lang="es-ES" dirty="0"/>
              <a:t>.</a:t>
            </a:r>
            <a:endParaRPr lang="es-AR" dirty="0"/>
          </a:p>
          <a:p>
            <a:pPr algn="just" eaLnBrk="1" hangingPunct="1">
              <a:defRPr/>
            </a:pPr>
            <a:endParaRPr lang="es-AR" dirty="0"/>
          </a:p>
          <a:p>
            <a:pPr algn="just">
              <a:defRPr/>
            </a:pPr>
            <a:endParaRPr lang="es-AR" dirty="0"/>
          </a:p>
          <a:p>
            <a:pPr>
              <a:defRPr/>
            </a:pPr>
            <a:endParaRPr lang="es-AR" dirty="0"/>
          </a:p>
        </p:txBody>
      </p:sp>
      <p:sp>
        <p:nvSpPr>
          <p:cNvPr id="922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altLang="es-ES" smtClean="0"/>
          </a:p>
        </p:txBody>
      </p:sp>
    </p:spTree>
    <p:extLst>
      <p:ext uri="{BB962C8B-B14F-4D97-AF65-F5344CB8AC3E}">
        <p14:creationId xmlns:p14="http://schemas.microsoft.com/office/powerpoint/2010/main" val="9751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ES" smtClean="0"/>
              <a:t>Definición según FA VII Ed.  </a:t>
            </a:r>
          </a:p>
        </p:txBody>
      </p:sp>
      <p:sp>
        <p:nvSpPr>
          <p:cNvPr id="10244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altLang="es-ES" smtClean="0"/>
              <a:t>“</a:t>
            </a:r>
            <a:r>
              <a:rPr lang="es-ES" altLang="es-ES" i="1" smtClean="0"/>
              <a:t>formas farmacéuticas para </a:t>
            </a:r>
            <a:r>
              <a:rPr lang="es-ES" altLang="es-ES" b="1" i="1" smtClean="0"/>
              <a:t>uso externo </a:t>
            </a:r>
            <a:r>
              <a:rPr lang="es-ES" altLang="es-ES" i="1" smtClean="0"/>
              <a:t>de consistencia </a:t>
            </a:r>
            <a:r>
              <a:rPr lang="es-ES" altLang="es-ES" b="1" i="1" smtClean="0"/>
              <a:t>semisólida</a:t>
            </a:r>
            <a:r>
              <a:rPr lang="es-ES" altLang="es-ES" i="1" smtClean="0"/>
              <a:t> que contienen hasta un </a:t>
            </a:r>
            <a:r>
              <a:rPr lang="es-ES" altLang="es-ES" b="1" i="1" smtClean="0"/>
              <a:t>40% de agua </a:t>
            </a:r>
            <a:r>
              <a:rPr lang="es-ES" altLang="es-ES" i="1" smtClean="0"/>
              <a:t>sobre una base grasa…”</a:t>
            </a:r>
            <a:endParaRPr lang="es-AR" altLang="es-ES" smtClean="0"/>
          </a:p>
          <a:p>
            <a:pPr algn="just"/>
            <a:endParaRPr lang="es-AR" altLang="es-ES" smtClean="0"/>
          </a:p>
        </p:txBody>
      </p:sp>
      <p:pic>
        <p:nvPicPr>
          <p:cNvPr id="1024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716339"/>
            <a:ext cx="2640012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3716338"/>
            <a:ext cx="26416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6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ES" smtClean="0"/>
              <a:t>Pomadas codificadas en FA VI Ed.</a:t>
            </a:r>
          </a:p>
        </p:txBody>
      </p:sp>
      <p:sp>
        <p:nvSpPr>
          <p:cNvPr id="12292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altLang="es-ES"/>
              <a:t>Pomada antipsórica (Pomada llamada de Helmercich)</a:t>
            </a:r>
          </a:p>
          <a:p>
            <a:r>
              <a:rPr lang="es-AR" altLang="es-ES"/>
              <a:t>Pomada de óxido de cinc compuesta (Pasta llamada de Lassar)</a:t>
            </a:r>
          </a:p>
          <a:p>
            <a:r>
              <a:rPr lang="es-AR" altLang="es-ES"/>
              <a:t>Pomada de óxido mercúrico amarillo</a:t>
            </a:r>
          </a:p>
          <a:p>
            <a:r>
              <a:rPr lang="es-AR" altLang="es-ES"/>
              <a:t>Pomada de óxido de cinc</a:t>
            </a:r>
          </a:p>
          <a:p>
            <a:r>
              <a:rPr lang="es-AR" altLang="es-ES"/>
              <a:t>Pomada de estearato de amonio (Diadermina)</a:t>
            </a:r>
          </a:p>
          <a:p>
            <a:r>
              <a:rPr lang="es-AR" altLang="es-ES"/>
              <a:t>Pomada boricada (Vaselina boricada)</a:t>
            </a:r>
          </a:p>
          <a:p>
            <a:r>
              <a:rPr lang="es-AR" altLang="es-ES"/>
              <a:t>Pomada de agua de rosa (Cerato de agua de rosas. Cold cream)</a:t>
            </a:r>
          </a:p>
        </p:txBody>
      </p:sp>
    </p:spTree>
    <p:extLst>
      <p:ext uri="{BB962C8B-B14F-4D97-AF65-F5344CB8AC3E}">
        <p14:creationId xmlns:p14="http://schemas.microsoft.com/office/powerpoint/2010/main" val="11707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ES" smtClean="0"/>
              <a:t>Clasificación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700214" y="1395414"/>
            <a:ext cx="49037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2800" b="1" dirty="0"/>
              <a:t>Pomadas propiamente dichas</a:t>
            </a: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 rot="5400000">
            <a:off x="3082926" y="3411538"/>
            <a:ext cx="1714500" cy="3254375"/>
            <a:chOff x="3141664" y="1557340"/>
            <a:chExt cx="2259485" cy="3253608"/>
          </a:xfrm>
        </p:grpSpPr>
        <p:sp>
          <p:nvSpPr>
            <p:cNvPr id="6" name="CuadroTexto 5"/>
            <p:cNvSpPr txBox="1"/>
            <p:nvPr/>
          </p:nvSpPr>
          <p:spPr>
            <a:xfrm rot="16200000">
              <a:off x="2811866" y="2562317"/>
              <a:ext cx="2075961" cy="6088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400" b="1" dirty="0"/>
                <a:t>Hidrófobas</a:t>
              </a:r>
              <a:endParaRPr lang="es-AR" sz="2000" b="1" dirty="0"/>
            </a:p>
          </p:txBody>
        </p:sp>
        <p:sp>
          <p:nvSpPr>
            <p:cNvPr id="8" name="CuadroTexto 7"/>
            <p:cNvSpPr txBox="1"/>
            <p:nvPr/>
          </p:nvSpPr>
          <p:spPr>
            <a:xfrm rot="16200000">
              <a:off x="3025478" y="2680558"/>
              <a:ext cx="2820322" cy="6088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s-AR" sz="2400" b="1" dirty="0"/>
                <a:t>Absorbente de agua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 rot="16200000">
              <a:off x="4058767" y="2494070"/>
              <a:ext cx="2075961" cy="6088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400" b="1" dirty="0"/>
                <a:t>Hidrófilas</a:t>
              </a:r>
            </a:p>
          </p:txBody>
        </p:sp>
        <p:sp>
          <p:nvSpPr>
            <p:cNvPr id="17" name="Abrir llave 16"/>
            <p:cNvSpPr/>
            <p:nvPr/>
          </p:nvSpPr>
          <p:spPr>
            <a:xfrm>
              <a:off x="3141664" y="1557340"/>
              <a:ext cx="378674" cy="3253608"/>
            </a:xfrm>
            <a:prstGeom prst="leftBrace">
              <a:avLst/>
            </a:prstGeom>
            <a:ln w="2540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2303463" y="1889125"/>
            <a:ext cx="3168650" cy="2578100"/>
            <a:chOff x="-4180" y="4159250"/>
            <a:chExt cx="3168650" cy="2577062"/>
          </a:xfrm>
        </p:grpSpPr>
        <p:sp>
          <p:nvSpPr>
            <p:cNvPr id="4" name="CuadroTexto 3"/>
            <p:cNvSpPr txBox="1"/>
            <p:nvPr/>
          </p:nvSpPr>
          <p:spPr>
            <a:xfrm>
              <a:off x="-4180" y="4797168"/>
              <a:ext cx="3168650" cy="19391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s-AR" sz="2000" dirty="0"/>
                <a:t>Constan de </a:t>
              </a:r>
              <a:r>
                <a:rPr lang="es-AR" sz="2000" b="1" dirty="0"/>
                <a:t>una sola fase</a:t>
              </a:r>
              <a:r>
                <a:rPr lang="es-AR" sz="2000" dirty="0"/>
                <a:t>, compuesta por un único excipiente, en el que se pueden dispersar sólidos o líquidos. </a:t>
              </a:r>
            </a:p>
            <a:p>
              <a:pPr algn="just">
                <a:defRPr/>
              </a:pPr>
              <a:endParaRPr lang="es-AR" sz="2000" dirty="0"/>
            </a:p>
          </p:txBody>
        </p:sp>
        <p:sp>
          <p:nvSpPr>
            <p:cNvPr id="18" name="Flecha abajo 17"/>
            <p:cNvSpPr/>
            <p:nvPr/>
          </p:nvSpPr>
          <p:spPr>
            <a:xfrm>
              <a:off x="1489657" y="4159250"/>
              <a:ext cx="355600" cy="558575"/>
            </a:xfrm>
            <a:prstGeom prst="downArrow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sp>
        <p:nvSpPr>
          <p:cNvPr id="25" name="CuadroTexto 24"/>
          <p:cNvSpPr txBox="1"/>
          <p:nvPr/>
        </p:nvSpPr>
        <p:spPr bwMode="auto">
          <a:xfrm>
            <a:off x="7335838" y="1384301"/>
            <a:ext cx="1562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800" b="1" dirty="0"/>
              <a:t> Cremas </a:t>
            </a:r>
          </a:p>
        </p:txBody>
      </p:sp>
      <p:grpSp>
        <p:nvGrpSpPr>
          <p:cNvPr id="21" name="Grupo 20"/>
          <p:cNvGrpSpPr>
            <a:grpSpLocks/>
          </p:cNvGrpSpPr>
          <p:nvPr/>
        </p:nvGrpSpPr>
        <p:grpSpPr bwMode="auto">
          <a:xfrm>
            <a:off x="6373814" y="1933575"/>
            <a:ext cx="2962275" cy="1931988"/>
            <a:chOff x="4849097" y="1933575"/>
            <a:chExt cx="2963264" cy="1931452"/>
          </a:xfrm>
        </p:grpSpPr>
        <p:sp>
          <p:nvSpPr>
            <p:cNvPr id="26" name="CuadroTexto 25"/>
            <p:cNvSpPr txBox="1"/>
            <p:nvPr/>
          </p:nvSpPr>
          <p:spPr bwMode="auto">
            <a:xfrm>
              <a:off x="4849097" y="2541419"/>
              <a:ext cx="2963264" cy="1323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s-AR" sz="2000" dirty="0"/>
                <a:t>Constituidas por </a:t>
              </a:r>
              <a:r>
                <a:rPr lang="es-AR" sz="2000" b="1" dirty="0"/>
                <a:t>dos fases</a:t>
              </a:r>
              <a:r>
                <a:rPr lang="es-AR" sz="2000" dirty="0"/>
                <a:t>, una lipófila y otra hidrófila. </a:t>
              </a:r>
            </a:p>
            <a:p>
              <a:pPr algn="just">
                <a:defRPr/>
              </a:pPr>
              <a:endParaRPr lang="es-AR" sz="2000" dirty="0"/>
            </a:p>
          </p:txBody>
        </p:sp>
        <p:sp>
          <p:nvSpPr>
            <p:cNvPr id="27" name="Flecha abajo 26"/>
            <p:cNvSpPr/>
            <p:nvPr/>
          </p:nvSpPr>
          <p:spPr bwMode="auto">
            <a:xfrm>
              <a:off x="6421247" y="1933575"/>
              <a:ext cx="343014" cy="514207"/>
            </a:xfrm>
            <a:prstGeom prst="downArrow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grpSp>
        <p:nvGrpSpPr>
          <p:cNvPr id="29" name="Grupo 28"/>
          <p:cNvGrpSpPr>
            <a:grpSpLocks/>
          </p:cNvGrpSpPr>
          <p:nvPr/>
        </p:nvGrpSpPr>
        <p:grpSpPr bwMode="auto">
          <a:xfrm rot="5400000">
            <a:off x="7306618" y="2797820"/>
            <a:ext cx="1285578" cy="2979737"/>
            <a:chOff x="2916238" y="1470025"/>
            <a:chExt cx="1467190" cy="3168650"/>
          </a:xfrm>
        </p:grpSpPr>
        <p:sp>
          <p:nvSpPr>
            <p:cNvPr id="30" name="CuadroTexto 29"/>
            <p:cNvSpPr txBox="1"/>
            <p:nvPr/>
          </p:nvSpPr>
          <p:spPr>
            <a:xfrm rot="16200000">
              <a:off x="2403502" y="2611964"/>
              <a:ext cx="2280686" cy="5268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400" b="1" dirty="0"/>
                <a:t>Hidrófobas</a:t>
              </a:r>
            </a:p>
          </p:txBody>
        </p:sp>
        <p:sp>
          <p:nvSpPr>
            <p:cNvPr id="31" name="CuadroTexto 30"/>
            <p:cNvSpPr txBox="1"/>
            <p:nvPr/>
          </p:nvSpPr>
          <p:spPr>
            <a:xfrm rot="16200000">
              <a:off x="2979643" y="2611964"/>
              <a:ext cx="2280686" cy="5268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400" b="1" dirty="0"/>
                <a:t>Hidrófilas</a:t>
              </a:r>
            </a:p>
          </p:txBody>
        </p:sp>
        <p:sp>
          <p:nvSpPr>
            <p:cNvPr id="32" name="Abrir llave 31"/>
            <p:cNvSpPr/>
            <p:nvPr/>
          </p:nvSpPr>
          <p:spPr>
            <a:xfrm>
              <a:off x="2916238" y="1470025"/>
              <a:ext cx="335177" cy="3168650"/>
            </a:xfrm>
            <a:prstGeom prst="leftBrace">
              <a:avLst/>
            </a:prstGeom>
            <a:ln w="2540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9068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Marcador de contenido 2"/>
          <p:cNvSpPr>
            <a:spLocks noGrp="1"/>
          </p:cNvSpPr>
          <p:nvPr>
            <p:ph idx="1"/>
          </p:nvPr>
        </p:nvSpPr>
        <p:spPr>
          <a:xfrm>
            <a:off x="1978025" y="90805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s-AR" altLang="es-ES" smtClean="0"/>
          </a:p>
          <a:p>
            <a:pPr marL="0" indent="0" algn="just">
              <a:buNone/>
            </a:pPr>
            <a:r>
              <a:rPr lang="es-AR" altLang="es-ES" smtClean="0"/>
              <a:t>Una diferencia entre la crema y la </a:t>
            </a:r>
            <a:r>
              <a:rPr lang="es-AR" altLang="es-ES" b="1" smtClean="0"/>
              <a:t>pomada</a:t>
            </a:r>
            <a:r>
              <a:rPr lang="es-AR" altLang="es-ES" smtClean="0"/>
              <a:t> es que ésta última </a:t>
            </a:r>
            <a:r>
              <a:rPr lang="es-AR" altLang="es-ES" b="1" smtClean="0"/>
              <a:t>fluye con dificultad </a:t>
            </a:r>
            <a:r>
              <a:rPr lang="es-AR" altLang="es-ES" smtClean="0"/>
              <a:t>en tanto que las cremas lo hacen  fácilmente, además las pomadas son siempre </a:t>
            </a:r>
            <a:r>
              <a:rPr lang="es-AR" altLang="es-ES" b="1" smtClean="0"/>
              <a:t>monofásicas</a:t>
            </a:r>
            <a:r>
              <a:rPr lang="es-AR" altLang="es-ES" smtClean="0"/>
              <a:t>.</a:t>
            </a:r>
          </a:p>
        </p:txBody>
      </p:sp>
      <p:pic>
        <p:nvPicPr>
          <p:cNvPr id="1536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4383089"/>
            <a:ext cx="287178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4383089"/>
            <a:ext cx="27622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4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3680</Words>
  <Application>Microsoft Office PowerPoint</Application>
  <PresentationFormat>Panorámica</PresentationFormat>
  <Paragraphs>482</Paragraphs>
  <Slides>46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Wingdings</vt:lpstr>
      <vt:lpstr>Tema de Office</vt:lpstr>
      <vt:lpstr>          Trabajo Práctico  Formas Farmacéuticas semisólidas de administración sobre la Piel </vt:lpstr>
      <vt:lpstr>Objetivos </vt:lpstr>
      <vt:lpstr>Introducción</vt:lpstr>
      <vt:lpstr>Presentación de PowerPoint</vt:lpstr>
      <vt:lpstr>Presentación de PowerPoint</vt:lpstr>
      <vt:lpstr>Definición según FA VII Ed.  </vt:lpstr>
      <vt:lpstr>Pomadas codificadas en FA VI Ed.</vt:lpstr>
      <vt:lpstr>Clasificación</vt:lpstr>
      <vt:lpstr>Presentación de PowerPoint</vt:lpstr>
      <vt:lpstr> Funciones del excipiente </vt:lpstr>
      <vt:lpstr> Características que deben presentar los excipientes de pomadas </vt:lpstr>
      <vt:lpstr> Clasificación de los excipientes </vt:lpstr>
      <vt:lpstr>Presentación de PowerPoint</vt:lpstr>
      <vt:lpstr>Presentación de PowerPoint</vt:lpstr>
      <vt:lpstr>Métodos de elaboración de Pomadas</vt:lpstr>
      <vt:lpstr>Métodos de elaboración de Pomadas</vt:lpstr>
      <vt:lpstr>Métodos de elaboración de Pomadas</vt:lpstr>
      <vt:lpstr>Pastas </vt:lpstr>
      <vt:lpstr>Presentación de PowerPoint</vt:lpstr>
      <vt:lpstr>Presentación de PowerPoint</vt:lpstr>
      <vt:lpstr> Ceratos </vt:lpstr>
      <vt:lpstr>Glicerolados </vt:lpstr>
      <vt:lpstr>Presentación de PowerPoint</vt:lpstr>
      <vt:lpstr> Fórmula N° 1 </vt:lpstr>
      <vt:lpstr> Fórmula N° 2 </vt:lpstr>
      <vt:lpstr> Fórmula N° 3 </vt:lpstr>
      <vt:lpstr> Fórmula N° 4 </vt:lpstr>
      <vt:lpstr> Fórmula N° 5 </vt:lpstr>
      <vt:lpstr>Presentación de PowerPoint</vt:lpstr>
      <vt:lpstr>Fórmula N° 6</vt:lpstr>
      <vt:lpstr>Fórmula N° 7</vt:lpstr>
      <vt:lpstr> Estabilidad y Ensayos de las pomadas </vt:lpstr>
      <vt:lpstr>Factores que deben ser objeto de ensayo</vt:lpstr>
      <vt:lpstr>Presentación de PowerPoint</vt:lpstr>
      <vt:lpstr>Presentación de PowerPoint</vt:lpstr>
      <vt:lpstr>Presentación de PowerPoint</vt:lpstr>
      <vt:lpstr> Acondicionamiento y  Conservación de las pomadas </vt:lpstr>
      <vt:lpstr>Presentación de PowerPoint</vt:lpstr>
      <vt:lpstr>Presentación de PowerPoint</vt:lpstr>
      <vt:lpstr>(Tabla I: antimicrobianos de uso más frecuente en preparados de aplicación sobre la piel, las concentraciones usuales y otros aspectos de interés práctico).</vt:lpstr>
      <vt:lpstr>(Tabla II antioxidantes de uso más extendido en la preparación de pomadas, indicándose su concentración usual, como así también su campo de aplicación).</vt:lpstr>
      <vt:lpstr>Presentación de PowerPoint</vt:lpstr>
      <vt:lpstr>Rótulo </vt:lpstr>
      <vt:lpstr>Libro Recetario</vt:lpstr>
      <vt:lpstr>Bibliografía </vt:lpstr>
      <vt:lpstr>MUCHAS GRACIAS POR SU ATENCIÓN!!!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Marita</cp:lastModifiedBy>
  <cp:revision>3</cp:revision>
  <dcterms:created xsi:type="dcterms:W3CDTF">2021-08-24T22:47:05Z</dcterms:created>
  <dcterms:modified xsi:type="dcterms:W3CDTF">2021-08-25T00:02:57Z</dcterms:modified>
</cp:coreProperties>
</file>