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1" r:id="rId4"/>
    <p:sldId id="264" r:id="rId5"/>
    <p:sldId id="273" r:id="rId6"/>
    <p:sldId id="274" r:id="rId7"/>
    <p:sldId id="275" r:id="rId8"/>
    <p:sldId id="265" r:id="rId9"/>
    <p:sldId id="257" r:id="rId10"/>
    <p:sldId id="258" r:id="rId11"/>
    <p:sldId id="262" r:id="rId12"/>
    <p:sldId id="266" r:id="rId13"/>
    <p:sldId id="259" r:id="rId14"/>
    <p:sldId id="267" r:id="rId15"/>
    <p:sldId id="260" r:id="rId16"/>
    <p:sldId id="268" r:id="rId17"/>
    <p:sldId id="263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68E8-D57F-45B2-9A96-9A5D4F49FC34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E054-D825-4BAA-AB80-E8263B02566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8191-172A-4363-8FF0-AA3325E468AD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C8E40-C41F-4B71-A56D-6B7D30F00E6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B79B-8AC3-493E-9D0A-9C5A43CF33F5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1AF6A-1183-44A3-BE50-B9A5E6B7FE9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E0BDB-C9B0-48DF-BDD5-463C81E30A07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2FBB-E95F-4B2A-870E-760CB701810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0059D-4960-47D1-A34C-F1CDF7799DF3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87A5-3567-463C-AD67-5E9B805E79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7442-53B7-487A-97DA-55199F4AF7A5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B8C61-C00F-45E2-8B42-A6801F4172B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DA9C1-7FD6-46D7-B365-6B4CEB5763A8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4F46-F890-4365-92BC-0A7FD61B513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815CA-C16A-4CA3-ADBF-DCA2A90F90ED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34B92-31AA-40AE-A73A-76DEC2B709B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981F2-DDA7-4DC4-A3AB-E6CE99874A5D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06DDD-B4DF-4EED-9B83-ED1190BD1A2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1D588-43C7-4ABC-8BAF-3DF237F91B1C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E457E-1DDB-4DB4-BE65-28B592D4B68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6C165-F7AD-4A79-B003-699147884D6C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06947-14EB-40A9-9967-CC394A5A1C2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2AC90E-47AA-44D9-A043-094C574C2B6F}" type="datetimeFigureOut">
              <a:rPr lang="es-AR"/>
              <a:pPr>
                <a:defRPr/>
              </a:pPr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56D857-24B6-4596-8E70-21E3A906401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UNIDAD N° 1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/>
              <a:t>LA FUNDAMENTACIÓN HISTÓRICA DE LOS DERECHOS HUMANOS 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23570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dirty="0" err="1"/>
              <a:t>Positivación</a:t>
            </a:r>
            <a:r>
              <a:rPr lang="es-AR" dirty="0"/>
              <a:t> de los DDHH</a:t>
            </a:r>
            <a:endParaRPr lang="es-AR" dirty="0" smtClean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s-AR" b="1" dirty="0" smtClean="0"/>
              <a:t>Norteamérica (siglo XVIII)</a:t>
            </a:r>
          </a:p>
          <a:p>
            <a:pPr eaLnBrk="1" hangingPunct="1"/>
            <a:endParaRPr lang="es-AR" dirty="0"/>
          </a:p>
          <a:p>
            <a:pPr algn="just" eaLnBrk="1" hangingPunct="1"/>
            <a:r>
              <a:rPr lang="es-AR" dirty="0" smtClean="0"/>
              <a:t>Declaración de Virginia (junio de 1776): Soberanía del pueblo</a:t>
            </a:r>
          </a:p>
          <a:p>
            <a:pPr marL="0" indent="0" algn="just" eaLnBrk="1" hangingPunct="1">
              <a:buNone/>
            </a:pPr>
            <a:endParaRPr lang="es-AR" dirty="0" smtClean="0"/>
          </a:p>
          <a:p>
            <a:pPr algn="just" eaLnBrk="1" hangingPunct="1"/>
            <a:r>
              <a:rPr lang="es-AR" dirty="0" smtClean="0"/>
              <a:t>Declaración de la Independencia (julio de 1776): representación parlamentaria, derechos naturales, posiciones pactistas.</a:t>
            </a:r>
          </a:p>
          <a:p>
            <a:pPr algn="just" eaLnBrk="1" hangingPunct="1"/>
            <a:endParaRPr lang="es-A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Francia(Siglo XVIII)</a:t>
            </a:r>
            <a:endParaRPr lang="es-ES" dirty="0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s-AR" sz="2800" b="1" dirty="0" smtClean="0"/>
              <a:t>Declaración de los Derechos del Hombre y del Ciudadano de 1789:</a:t>
            </a:r>
          </a:p>
          <a:p>
            <a:pPr eaLnBrk="1" hangingPunct="1">
              <a:buFont typeface="Arial" charset="0"/>
              <a:buNone/>
            </a:pPr>
            <a:r>
              <a:rPr lang="es-AR" sz="2800" dirty="0" smtClean="0"/>
              <a:t>Soberanía del pueblo</a:t>
            </a:r>
          </a:p>
          <a:p>
            <a:pPr eaLnBrk="1" hangingPunct="1">
              <a:buFont typeface="Arial" charset="0"/>
              <a:buNone/>
            </a:pPr>
            <a:r>
              <a:rPr lang="es-AR" sz="2800" dirty="0" smtClean="0"/>
              <a:t>Principio de generalidad</a:t>
            </a:r>
          </a:p>
          <a:p>
            <a:pPr eaLnBrk="1" hangingPunct="1">
              <a:buFont typeface="Arial" charset="0"/>
              <a:buNone/>
            </a:pPr>
            <a:r>
              <a:rPr lang="es-AR" sz="2800" dirty="0" smtClean="0"/>
              <a:t>Principio de igualdad                       ley ( vol. General)</a:t>
            </a:r>
          </a:p>
          <a:p>
            <a:pPr eaLnBrk="1" hangingPunct="1">
              <a:buFont typeface="Arial" charset="0"/>
              <a:buNone/>
            </a:pPr>
            <a:r>
              <a:rPr lang="es-AR" sz="2800" dirty="0" smtClean="0"/>
              <a:t>Separación de poderes</a:t>
            </a:r>
          </a:p>
          <a:p>
            <a:pPr eaLnBrk="1" hangingPunct="1">
              <a:buFont typeface="Arial" charset="0"/>
              <a:buNone/>
            </a:pPr>
            <a:endParaRPr lang="es-AR" sz="2800" dirty="0" smtClean="0"/>
          </a:p>
          <a:p>
            <a:pPr marL="0" indent="0" algn="ctr">
              <a:buNone/>
            </a:pPr>
            <a:endParaRPr lang="es-ES" b="1" dirty="0" smtClean="0"/>
          </a:p>
          <a:p>
            <a:pPr marL="0" indent="0" algn="ctr">
              <a:buNone/>
            </a:pPr>
            <a:r>
              <a:rPr lang="es-ES" b="1" dirty="0" smtClean="0"/>
              <a:t>Diferencias y similitudes de los 3 modelos</a:t>
            </a:r>
          </a:p>
        </p:txBody>
      </p:sp>
      <p:sp>
        <p:nvSpPr>
          <p:cNvPr id="2" name="Cerrar llave 1"/>
          <p:cNvSpPr/>
          <p:nvPr/>
        </p:nvSpPr>
        <p:spPr>
          <a:xfrm>
            <a:off x="4211960" y="2564904"/>
            <a:ext cx="936104" cy="244827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b="1" dirty="0" smtClean="0"/>
              <a:t>Proceso de Generalización</a:t>
            </a:r>
            <a:br>
              <a:rPr lang="es-AR" sz="3600" b="1" dirty="0" smtClean="0"/>
            </a:br>
            <a:r>
              <a:rPr lang="es-AR" sz="3600" b="1" dirty="0" smtClean="0"/>
              <a:t>(fines del siglo XIX y principios del XX)</a:t>
            </a:r>
            <a:endParaRPr lang="en-U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endParaRPr lang="es-AR" dirty="0" smtClean="0"/>
          </a:p>
          <a:p>
            <a:pPr algn="just"/>
            <a:r>
              <a:rPr lang="es-AR" dirty="0" smtClean="0"/>
              <a:t>Protagonistas: Trabajadores</a:t>
            </a:r>
          </a:p>
          <a:p>
            <a:pPr algn="just"/>
            <a:r>
              <a:rPr lang="es-AR" dirty="0"/>
              <a:t>P</a:t>
            </a:r>
            <a:r>
              <a:rPr lang="es-AR" dirty="0" smtClean="0"/>
              <a:t>ropósito: igualdad real</a:t>
            </a:r>
          </a:p>
          <a:p>
            <a:pPr algn="just"/>
            <a:r>
              <a:rPr lang="es-AR" dirty="0" smtClean="0"/>
              <a:t>Escenario: fin de la 1° guerra mundial, revoluciones</a:t>
            </a:r>
          </a:p>
          <a:p>
            <a:pPr algn="just"/>
            <a:r>
              <a:rPr lang="es-AR" dirty="0" smtClean="0"/>
              <a:t>Documentos</a:t>
            </a:r>
            <a:r>
              <a:rPr lang="es-AR" b="1" dirty="0" smtClean="0"/>
              <a:t>: </a:t>
            </a:r>
            <a:r>
              <a:rPr lang="es-AR" sz="2400" b="1" dirty="0" smtClean="0"/>
              <a:t>México: </a:t>
            </a:r>
            <a:r>
              <a:rPr lang="es-AR" sz="2400" dirty="0" smtClean="0"/>
              <a:t>Constitución de 1917; </a:t>
            </a:r>
            <a:r>
              <a:rPr lang="es-AR" sz="2400" b="1" dirty="0" smtClean="0"/>
              <a:t>Rusia:</a:t>
            </a:r>
            <a:r>
              <a:rPr lang="es-AR" sz="2400" dirty="0" smtClean="0"/>
              <a:t> Declaración </a:t>
            </a:r>
            <a:r>
              <a:rPr lang="es-MX" sz="2400" dirty="0"/>
              <a:t>Derechos del Pueblo Trabajador y Explotado de </a:t>
            </a:r>
            <a:r>
              <a:rPr lang="es-MX" sz="2400" dirty="0" smtClean="0"/>
              <a:t>1918; </a:t>
            </a:r>
            <a:r>
              <a:rPr lang="es-MX" sz="2400" b="1" dirty="0" smtClean="0"/>
              <a:t>Alemania: </a:t>
            </a:r>
            <a:r>
              <a:rPr lang="es-AR" sz="2400" dirty="0">
                <a:solidFill>
                  <a:prstClr val="black"/>
                </a:solidFill>
              </a:rPr>
              <a:t>Constitución de </a:t>
            </a:r>
            <a:r>
              <a:rPr lang="es-AR" sz="2400" dirty="0" smtClean="0">
                <a:solidFill>
                  <a:prstClr val="black"/>
                </a:solidFill>
              </a:rPr>
              <a:t>1919</a:t>
            </a:r>
            <a:endParaRPr lang="es-AR" sz="2400" b="1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36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dirty="0" smtClean="0"/>
              <a:t>Internacionalización de los DDHH</a:t>
            </a:r>
            <a:br>
              <a:rPr lang="es-AR" dirty="0" smtClean="0"/>
            </a:br>
            <a:r>
              <a:rPr lang="es-AR" dirty="0" smtClean="0"/>
              <a:t>(1945)</a:t>
            </a:r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s-AR" dirty="0" smtClean="0"/>
          </a:p>
          <a:p>
            <a:pPr eaLnBrk="1" hangingPunct="1">
              <a:buFont typeface="Arial" charset="0"/>
              <a:buNone/>
            </a:pPr>
            <a:r>
              <a:rPr lang="es-AR" b="1" u="sng" dirty="0" smtClean="0"/>
              <a:t>Escenario</a:t>
            </a:r>
            <a:r>
              <a:rPr lang="es-AR" dirty="0" smtClean="0"/>
              <a:t>: Fin de la 2° guerra mundial</a:t>
            </a:r>
          </a:p>
          <a:p>
            <a:pPr eaLnBrk="1" hangingPunct="1">
              <a:buFont typeface="Arial" charset="0"/>
              <a:buNone/>
            </a:pPr>
            <a:r>
              <a:rPr lang="es-AR" dirty="0"/>
              <a:t> </a:t>
            </a:r>
            <a:r>
              <a:rPr lang="es-AR" dirty="0" smtClean="0"/>
              <a:t>                   Ámbito universal: ONU</a:t>
            </a:r>
          </a:p>
          <a:p>
            <a:pPr eaLnBrk="1" hangingPunct="1">
              <a:buFont typeface="Arial" charset="0"/>
              <a:buNone/>
            </a:pPr>
            <a:r>
              <a:rPr lang="es-AR" dirty="0"/>
              <a:t> </a:t>
            </a:r>
            <a:r>
              <a:rPr lang="es-AR" dirty="0" smtClean="0"/>
              <a:t>                   Ámbito regional americano: OEA</a:t>
            </a:r>
          </a:p>
          <a:p>
            <a:pPr eaLnBrk="1" hangingPunct="1">
              <a:buFont typeface="Arial" charset="0"/>
              <a:buNone/>
            </a:pPr>
            <a:endParaRPr lang="es-AR" dirty="0" smtClean="0"/>
          </a:p>
          <a:p>
            <a:pPr eaLnBrk="1" hangingPunct="1">
              <a:buFont typeface="Arial" charset="0"/>
              <a:buNone/>
            </a:pPr>
            <a:r>
              <a:rPr lang="es-AR" b="1" u="sng" dirty="0" smtClean="0"/>
              <a:t>Protagonista</a:t>
            </a:r>
            <a:r>
              <a:rPr lang="es-AR" dirty="0" smtClean="0"/>
              <a:t>: Persona Humana</a:t>
            </a:r>
            <a:endParaRPr lang="es-AR" dirty="0"/>
          </a:p>
          <a:p>
            <a:pPr eaLnBrk="1" hangingPunct="1">
              <a:buFont typeface="Arial" charset="0"/>
              <a:buNone/>
            </a:pPr>
            <a:endParaRPr lang="es-AR" dirty="0" smtClean="0"/>
          </a:p>
          <a:p>
            <a:pPr eaLnBrk="1" hangingPunct="1">
              <a:buFont typeface="Arial" charset="0"/>
              <a:buNone/>
            </a:pPr>
            <a:endParaRPr lang="es-A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Antecedentes del derecho internacional de los DDHH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b="1" u="sng" dirty="0" smtClean="0"/>
              <a:t>Extranjeros:</a:t>
            </a:r>
            <a:r>
              <a:rPr lang="es-AR" dirty="0" smtClean="0"/>
              <a:t> Derecho de gentes</a:t>
            </a:r>
          </a:p>
          <a:p>
            <a:pPr algn="just"/>
            <a:r>
              <a:rPr lang="es-AR" b="1" u="sng" dirty="0" smtClean="0"/>
              <a:t>Esclavos:</a:t>
            </a:r>
            <a:r>
              <a:rPr lang="es-AR" dirty="0" smtClean="0"/>
              <a:t> tratados del siglo XIX y XX</a:t>
            </a:r>
          </a:p>
          <a:p>
            <a:pPr algn="just"/>
            <a:r>
              <a:rPr lang="es-AR" b="1" u="sng" dirty="0" smtClean="0"/>
              <a:t>Victimas de conflictos armados</a:t>
            </a:r>
            <a:r>
              <a:rPr lang="es-AR" dirty="0" smtClean="0"/>
              <a:t>: convenciones de Ginebra de 1864 y 1929</a:t>
            </a:r>
          </a:p>
          <a:p>
            <a:pPr algn="just"/>
            <a:r>
              <a:rPr lang="es-AR" b="1" u="sng" dirty="0" smtClean="0"/>
              <a:t>Trabajadores: </a:t>
            </a:r>
            <a:r>
              <a:rPr lang="es-AR" dirty="0" smtClean="0"/>
              <a:t>convenciones de 1906 y OIT</a:t>
            </a:r>
          </a:p>
          <a:p>
            <a:pPr algn="just"/>
            <a:r>
              <a:rPr lang="es-AR" b="1" u="sng" dirty="0" smtClean="0"/>
              <a:t>Minorías de la 1° guerra</a:t>
            </a:r>
            <a:r>
              <a:rPr lang="es-AR" dirty="0" smtClean="0"/>
              <a:t>: sistema de mandatos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17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dirty="0" smtClean="0"/>
              <a:t>Internacionalización de los DDHH</a:t>
            </a:r>
            <a:endParaRPr lang="es-ES" sz="3600" dirty="0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525172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s-AR" sz="2400" b="1" u="sng" dirty="0" smtClean="0"/>
              <a:t>Sistema Universal de los DDHH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AR" sz="2400" dirty="0" smtClean="0"/>
              <a:t>Organización de Naciones Unidas </a:t>
            </a:r>
            <a:r>
              <a:rPr lang="es-AR" sz="2400" b="1" dirty="0" smtClean="0"/>
              <a:t>(ONU)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AR" b="1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AR" sz="2400" b="1" u="sng" dirty="0" smtClean="0"/>
              <a:t>Carta de Naciones Unidas (1945):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s-AR" sz="2400" b="1" dirty="0" smtClean="0"/>
              <a:t>Objetivo: </a:t>
            </a:r>
            <a:r>
              <a:rPr lang="es-AR" sz="2400" dirty="0" smtClean="0"/>
              <a:t>mantenimiento de la paz, seguridad internacional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s-AR" sz="2400" dirty="0" smtClean="0"/>
              <a:t>respeto por los </a:t>
            </a:r>
            <a:r>
              <a:rPr lang="es-AR" sz="2400" dirty="0" err="1" smtClean="0"/>
              <a:t>ddhh</a:t>
            </a:r>
            <a:r>
              <a:rPr lang="es-AR" sz="2400" dirty="0" smtClean="0"/>
              <a:t>.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s-AR" sz="2400" b="1" dirty="0" smtClean="0"/>
              <a:t>Único derecho: </a:t>
            </a:r>
            <a:r>
              <a:rPr lang="es-AR" sz="2400" dirty="0" smtClean="0"/>
              <a:t>no discriminación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s-AR" sz="2400" b="1" dirty="0" smtClean="0"/>
              <a:t>Obligaciones: </a:t>
            </a:r>
            <a:r>
              <a:rPr lang="es-AR" sz="2400" dirty="0" smtClean="0"/>
              <a:t>para la ONU: promover respeto y efectividad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es-AR" sz="2400" dirty="0"/>
              <a:t> </a:t>
            </a:r>
            <a:r>
              <a:rPr lang="es-AR" sz="2400" dirty="0" smtClean="0"/>
              <a:t>                         para los Estados: tomar medidas en conjunto o no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es-AR" sz="24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AR" sz="2400" b="1" u="sng" dirty="0" smtClean="0"/>
              <a:t>Declaración Universal de los DDHH (10/12/1948):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AR" sz="2400" dirty="0" smtClean="0"/>
              <a:t>Catalogo de derechos civiles y políticos; derechos económicos sociales y culturales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A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Pactos Internacionales 1966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u="sng" dirty="0" smtClean="0"/>
          </a:p>
          <a:p>
            <a:r>
              <a:rPr lang="es-AR" u="sng" dirty="0" smtClean="0"/>
              <a:t>Escenario:</a:t>
            </a:r>
            <a:r>
              <a:rPr lang="es-AR" dirty="0" smtClean="0"/>
              <a:t> La guerra fría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u="sng" dirty="0" smtClean="0"/>
              <a:t>Propuesta:</a:t>
            </a:r>
            <a:r>
              <a:rPr lang="es-AR" dirty="0" smtClean="0"/>
              <a:t> 2 pactos diferentes </a:t>
            </a:r>
          </a:p>
          <a:p>
            <a:pPr marL="0" indent="0">
              <a:buNone/>
            </a:pPr>
            <a:r>
              <a:rPr lang="es-AR" dirty="0"/>
              <a:t> </a:t>
            </a:r>
            <a:r>
              <a:rPr lang="es-AR" dirty="0" smtClean="0"/>
              <a:t>                      </a:t>
            </a:r>
            <a:endParaRPr lang="es-A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59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s-ES" dirty="0" smtClean="0"/>
              <a:t>Pacto de derechos civiles y políticos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 algn="just">
              <a:lnSpc>
                <a:spcPct val="150000"/>
              </a:lnSpc>
              <a:buNone/>
              <a:defRPr/>
            </a:pPr>
            <a:r>
              <a:rPr lang="es-MX" sz="2000" b="1" dirty="0" smtClean="0"/>
              <a:t>Art. 2: Los </a:t>
            </a:r>
            <a:r>
              <a:rPr lang="es-MX" sz="2000" b="1" dirty="0"/>
              <a:t>Estados tienen la obligación de </a:t>
            </a:r>
            <a:r>
              <a:rPr lang="es-MX" sz="2000" b="1" i="1" dirty="0"/>
              <a:t>“</a:t>
            </a:r>
            <a:r>
              <a:rPr lang="es-MX" sz="2000" b="1" i="1" u="sng" dirty="0"/>
              <a:t>respetar y asegurar </a:t>
            </a:r>
            <a:r>
              <a:rPr lang="es-MX" sz="2000" b="1" i="1" dirty="0"/>
              <a:t>a todas las personas dentro de su territorio y sujetos a su jurisdicción los derechos reconocidos en el Pacto, sin discriminación de ningún tipo”</a:t>
            </a:r>
            <a:r>
              <a:rPr lang="es-MX" sz="2000" b="1" dirty="0"/>
              <a:t>. </a:t>
            </a:r>
            <a:endParaRPr lang="es-AR" sz="2000" b="1" dirty="0"/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endParaRPr lang="es-AR" sz="1000" b="1" dirty="0"/>
          </a:p>
          <a:p>
            <a:pPr marL="457200" indent="-45720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es-AR" sz="2000" b="1" u="sng" dirty="0" smtClean="0"/>
              <a:t>Respetar:</a:t>
            </a:r>
            <a:r>
              <a:rPr lang="es-AR" sz="2000" b="1" dirty="0" smtClean="0"/>
              <a:t> </a:t>
            </a:r>
            <a:r>
              <a:rPr lang="es-AR" sz="2000" dirty="0" smtClean="0"/>
              <a:t>conducta negativa del Estado</a:t>
            </a:r>
          </a:p>
          <a:p>
            <a:pPr marL="457200" indent="-457200">
              <a:lnSpc>
                <a:spcPct val="80000"/>
              </a:lnSpc>
              <a:buFont typeface="Arial" charset="0"/>
              <a:buAutoNum type="arabicPeriod"/>
              <a:defRPr/>
            </a:pPr>
            <a:endParaRPr lang="es-AR" sz="2000" b="1" dirty="0"/>
          </a:p>
          <a:p>
            <a:pPr marL="457200" indent="-457200">
              <a:lnSpc>
                <a:spcPct val="80000"/>
              </a:lnSpc>
              <a:buFont typeface="Arial" charset="0"/>
              <a:buAutoNum type="arabicPeriod"/>
              <a:defRPr/>
            </a:pPr>
            <a:endParaRPr lang="es-AR" sz="2000" b="1" dirty="0" smtClean="0"/>
          </a:p>
          <a:p>
            <a:pPr marL="457200" indent="-457200">
              <a:lnSpc>
                <a:spcPct val="80000"/>
              </a:lnSpc>
              <a:buFont typeface="Arial" charset="0"/>
              <a:buAutoNum type="arabicPeriod"/>
              <a:defRPr/>
            </a:pPr>
            <a:r>
              <a:rPr lang="es-AR" sz="2000" b="1" u="sng" dirty="0" smtClean="0"/>
              <a:t>Asegurar:</a:t>
            </a:r>
            <a:r>
              <a:rPr lang="es-AR" sz="2000" b="1" dirty="0" smtClean="0"/>
              <a:t> </a:t>
            </a:r>
            <a:r>
              <a:rPr lang="es-AR" sz="2000" dirty="0" smtClean="0"/>
              <a:t>deber de garantizar del Estado             medidas legislativas</a:t>
            </a:r>
            <a:endParaRPr lang="es-AR" sz="2000" u="sng" dirty="0" smtClean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AR" sz="2000" dirty="0" smtClean="0"/>
              <a:t>                                                                                            estructuras institucionales</a:t>
            </a:r>
            <a:endParaRPr lang="es-AR" sz="20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s-AR" sz="2000" b="1" dirty="0" smtClean="0"/>
          </a:p>
          <a:p>
            <a:pPr marL="0" indent="0">
              <a:lnSpc>
                <a:spcPct val="80000"/>
              </a:lnSpc>
              <a:buNone/>
              <a:defRPr/>
            </a:pPr>
            <a:endParaRPr lang="es-AR" sz="2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 smtClean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es-AR" sz="1000" b="1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s-ES" sz="2400" dirty="0" smtClean="0"/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5292080" y="4797152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5292080" y="4941168"/>
            <a:ext cx="43204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prstClr val="black"/>
                </a:solidFill>
              </a:rPr>
              <a:t>Pacto de derechos </a:t>
            </a:r>
            <a:r>
              <a:rPr lang="es-ES" dirty="0" smtClean="0">
                <a:solidFill>
                  <a:prstClr val="black"/>
                </a:solidFill>
              </a:rPr>
              <a:t>económicos, sociales y culturales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000" dirty="0"/>
              <a:t>El art. 2.1 del PIDESC expresa: “Cada uno de los Estados Partes en el presente Pacto se compromete a adoptar medidas, tanto por separado como mediante la asistencia y la cooperación internacional, especialmente económicas y técnicas, hasta el máximo de los </a:t>
            </a:r>
            <a:r>
              <a:rPr lang="es-MX" sz="2000" b="1" u="sng" dirty="0"/>
              <a:t>recursos de que disponga</a:t>
            </a:r>
            <a:r>
              <a:rPr lang="es-MX" sz="2000" dirty="0"/>
              <a:t>, para lograr </a:t>
            </a:r>
            <a:r>
              <a:rPr lang="es-MX" sz="2000" b="1" u="sng" dirty="0"/>
              <a:t>progresivamente</a:t>
            </a:r>
            <a:r>
              <a:rPr lang="es-MX" sz="2000" dirty="0"/>
              <a:t>, por todos los medios apropiados, inclusive en particular la adopción de medidas legislativas, la plena efectividad de los derechos aquí reconocidos</a:t>
            </a:r>
            <a:r>
              <a:rPr lang="es-MX" sz="2000" dirty="0" smtClean="0"/>
              <a:t>”.</a:t>
            </a:r>
          </a:p>
          <a:p>
            <a:pPr marL="0" indent="0" algn="just">
              <a:buNone/>
            </a:pPr>
            <a:endParaRPr lang="es-MX" sz="2000" dirty="0"/>
          </a:p>
          <a:p>
            <a:pPr marL="0" indent="0" algn="just">
              <a:buNone/>
            </a:pPr>
            <a:r>
              <a:rPr lang="es-MX" sz="2000" b="1" dirty="0" smtClean="0"/>
              <a:t>                                                                     progresividad: tiempo</a:t>
            </a:r>
          </a:p>
          <a:p>
            <a:pPr marL="0" indent="0" algn="just">
              <a:buNone/>
            </a:pPr>
            <a:r>
              <a:rPr lang="es-MX" sz="2000" b="1" dirty="0" smtClean="0"/>
              <a:t>DESC:</a:t>
            </a:r>
            <a:r>
              <a:rPr lang="es-MX" sz="2000" dirty="0" smtClean="0"/>
              <a:t> Conducta positiva del Estado</a:t>
            </a:r>
          </a:p>
          <a:p>
            <a:pPr marL="0" indent="0" algn="just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                                                       </a:t>
            </a:r>
            <a:r>
              <a:rPr lang="es-MX" sz="2000" b="1" dirty="0" smtClean="0"/>
              <a:t>disponibilidad de recursos</a:t>
            </a:r>
            <a:endParaRPr lang="en-US" sz="2000" b="1" dirty="0"/>
          </a:p>
        </p:txBody>
      </p:sp>
      <p:sp>
        <p:nvSpPr>
          <p:cNvPr id="4" name="Abrir llave 3"/>
          <p:cNvSpPr/>
          <p:nvPr/>
        </p:nvSpPr>
        <p:spPr>
          <a:xfrm>
            <a:off x="4211960" y="3573016"/>
            <a:ext cx="72008" cy="2304256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38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Orden Jurídico internacional regional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AR" dirty="0" smtClean="0"/>
              <a:t>OEA: Organización de Estados Americanos (abril de 1948)</a:t>
            </a:r>
          </a:p>
          <a:p>
            <a:pPr algn="just">
              <a:buFontTx/>
              <a:buChar char="-"/>
            </a:pPr>
            <a:r>
              <a:rPr lang="es-MX" sz="2800" dirty="0" smtClean="0"/>
              <a:t>Declaración </a:t>
            </a:r>
            <a:r>
              <a:rPr lang="es-MX" sz="2800" dirty="0"/>
              <a:t>Americana de los Derechos y Deberes del </a:t>
            </a:r>
            <a:r>
              <a:rPr lang="es-MX" sz="2800" dirty="0" smtClean="0"/>
              <a:t>Hombre (1948)</a:t>
            </a:r>
            <a:endParaRPr lang="es-MX" sz="2800" dirty="0"/>
          </a:p>
          <a:p>
            <a:pPr marL="0" indent="0" algn="just">
              <a:buNone/>
            </a:pPr>
            <a:r>
              <a:rPr lang="es-MX" sz="2400" u="sng" dirty="0" smtClean="0"/>
              <a:t>Fuerza obligatoria</a:t>
            </a:r>
            <a:r>
              <a:rPr lang="es-MX" sz="2400" dirty="0" smtClean="0"/>
              <a:t>: principios generales del derecho</a:t>
            </a:r>
          </a:p>
          <a:p>
            <a:pPr marL="0" indent="0" algn="just">
              <a:buNone/>
            </a:pPr>
            <a:r>
              <a:rPr lang="es-MX" sz="2400" dirty="0"/>
              <a:t> </a:t>
            </a:r>
            <a:r>
              <a:rPr lang="es-MX" sz="2400" dirty="0" smtClean="0"/>
              <a:t>                                  costumbre internacional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- </a:t>
            </a:r>
            <a:r>
              <a:rPr lang="es-MX" sz="2800" dirty="0"/>
              <a:t>Convención Americana sobre Derechos </a:t>
            </a:r>
            <a:r>
              <a:rPr lang="es-MX" sz="2800" dirty="0" smtClean="0"/>
              <a:t>Humanos (1968)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674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655911"/>
          </a:xfrm>
        </p:spPr>
        <p:txBody>
          <a:bodyPr/>
          <a:lstStyle/>
          <a:p>
            <a:pPr eaLnBrk="1" hangingPunct="1"/>
            <a:r>
              <a:rPr lang="es-AR" sz="3600" b="1" dirty="0" smtClean="0"/>
              <a:t>Unidad N° 1</a:t>
            </a:r>
            <a:r>
              <a:rPr lang="es-AR" sz="3600" b="1" dirty="0"/>
              <a:t/>
            </a:r>
            <a:br>
              <a:rPr lang="es-AR" sz="3600" b="1" dirty="0"/>
            </a:br>
            <a:r>
              <a:rPr lang="es-AR" sz="3600" b="1" dirty="0" smtClean="0"/>
              <a:t>Fundamentación histórica de los DDHH</a:t>
            </a: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684213" y="2133600"/>
            <a:ext cx="7991475" cy="4463752"/>
          </a:xfrm>
        </p:spPr>
        <p:txBody>
          <a:bodyPr/>
          <a:lstStyle/>
          <a:p>
            <a:pPr algn="l" eaLnBrk="1" hangingPunct="1"/>
            <a:endParaRPr lang="es-AR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s-AR" dirty="0" smtClean="0">
                <a:solidFill>
                  <a:schemeClr val="tx1"/>
                </a:solidFill>
              </a:rPr>
              <a:t>                                        Derechos humanos</a:t>
            </a:r>
          </a:p>
          <a:p>
            <a:pPr algn="l" eaLnBrk="1" hangingPunct="1"/>
            <a:r>
              <a:rPr lang="es-AR" dirty="0" smtClean="0">
                <a:solidFill>
                  <a:schemeClr val="tx1"/>
                </a:solidFill>
              </a:rPr>
              <a:t>    Denominación         Derechos </a:t>
            </a:r>
            <a:r>
              <a:rPr lang="es-AR" dirty="0" smtClean="0">
                <a:solidFill>
                  <a:schemeClr val="tx1"/>
                </a:solidFill>
              </a:rPr>
              <a:t>fundamentales</a:t>
            </a:r>
          </a:p>
          <a:p>
            <a:pPr algn="l" eaLnBrk="1" hangingPunct="1"/>
            <a:r>
              <a:rPr lang="es-AR" dirty="0" smtClean="0">
                <a:solidFill>
                  <a:schemeClr val="tx1"/>
                </a:solidFill>
              </a:rPr>
              <a:t> de los derechos           </a:t>
            </a:r>
            <a:r>
              <a:rPr lang="es-AR" dirty="0" smtClean="0">
                <a:solidFill>
                  <a:schemeClr val="tx1"/>
                </a:solidFill>
              </a:rPr>
              <a:t>Derechos</a:t>
            </a:r>
            <a:r>
              <a:rPr lang="es-AR" dirty="0" smtClean="0">
                <a:solidFill>
                  <a:schemeClr val="tx1"/>
                </a:solidFill>
              </a:rPr>
              <a:t> </a:t>
            </a:r>
            <a:r>
              <a:rPr lang="es-AR" dirty="0" smtClean="0">
                <a:solidFill>
                  <a:schemeClr val="tx1"/>
                </a:solidFill>
              </a:rPr>
              <a:t>subjetivos</a:t>
            </a:r>
          </a:p>
          <a:p>
            <a:pPr algn="l" eaLnBrk="1" hangingPunct="1"/>
            <a:endParaRPr lang="es-AR" dirty="0">
              <a:solidFill>
                <a:schemeClr val="tx1"/>
              </a:solidFill>
            </a:endParaRPr>
          </a:p>
          <a:p>
            <a:pPr algn="just" eaLnBrk="1" hangingPunct="1"/>
            <a:r>
              <a:rPr lang="es-AR" dirty="0" smtClean="0">
                <a:solidFill>
                  <a:schemeClr val="tx1"/>
                </a:solidFill>
              </a:rPr>
              <a:t>“Dimensiones básicas de la vida de hombre y mujeres en sociedad”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3851920" y="2348880"/>
            <a:ext cx="504056" cy="237626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/>
              <a:t>Sujetos </a:t>
            </a:r>
            <a:r>
              <a:rPr lang="es-MX" sz="3200" dirty="0"/>
              <a:t>del Derecho Internacional de los Derechos Humanos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112568"/>
          </a:xfrm>
        </p:spPr>
        <p:txBody>
          <a:bodyPr/>
          <a:lstStyle/>
          <a:p>
            <a:pPr algn="just"/>
            <a:r>
              <a:rPr lang="es-AR" sz="2400" b="1" u="sng" dirty="0" smtClean="0"/>
              <a:t>Sujeto activo, Titular:</a:t>
            </a:r>
            <a:r>
              <a:rPr lang="es-AR" sz="2400" b="1" dirty="0" smtClean="0"/>
              <a:t>  Persona Humana</a:t>
            </a:r>
          </a:p>
          <a:p>
            <a:pPr algn="just"/>
            <a:endParaRPr lang="es-AR" sz="2400" b="1" u="sng" dirty="0"/>
          </a:p>
          <a:p>
            <a:pPr algn="just"/>
            <a:r>
              <a:rPr lang="es-AR" sz="2400" b="1" u="sng" dirty="0" smtClean="0"/>
              <a:t>Sujeto pasivo, responsable</a:t>
            </a:r>
            <a:r>
              <a:rPr lang="es-AR" sz="2400" b="1" u="sng" smtClean="0"/>
              <a:t>: </a:t>
            </a:r>
            <a:r>
              <a:rPr lang="es-AR" sz="2400" b="1" smtClean="0"/>
              <a:t> Estado</a:t>
            </a:r>
          </a:p>
          <a:p>
            <a:pPr algn="just"/>
            <a:endParaRPr lang="es-AR" sz="2400" b="1" dirty="0" smtClean="0"/>
          </a:p>
          <a:p>
            <a:pPr marL="0" indent="0" algn="just">
              <a:buNone/>
            </a:pPr>
            <a:r>
              <a:rPr lang="es-AR" sz="2400" dirty="0" smtClean="0"/>
              <a:t>1.- </a:t>
            </a:r>
            <a:r>
              <a:rPr lang="es-MX" sz="2400" dirty="0"/>
              <a:t>acción u omisión de autoridad pública </a:t>
            </a:r>
            <a:r>
              <a:rPr lang="es-MX" sz="2400" dirty="0" smtClean="0"/>
              <a:t>u órgano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2.- actos u omisiones de personas </a:t>
            </a:r>
            <a:r>
              <a:rPr lang="es-MX" sz="2400" dirty="0" smtClean="0"/>
              <a:t> con autorización, o aquiescencia.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3.- actos de grupos aparentemente </a:t>
            </a:r>
            <a:r>
              <a:rPr lang="es-MX" sz="2400" dirty="0" smtClean="0"/>
              <a:t>civiles vinculados</a:t>
            </a:r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4.- hechos ilícitos </a:t>
            </a:r>
            <a:r>
              <a:rPr lang="es-MX" sz="2400" dirty="0" smtClean="0"/>
              <a:t>inicialmente no imputables al Estado</a:t>
            </a:r>
            <a:endParaRPr lang="es-AR" sz="2400" dirty="0"/>
          </a:p>
          <a:p>
            <a:pPr marL="0" indent="0" algn="just">
              <a:buNone/>
            </a:pPr>
            <a:r>
              <a:rPr lang="es-AR" b="1" u="sng" dirty="0" smtClean="0"/>
              <a:t>                      </a:t>
            </a:r>
          </a:p>
          <a:p>
            <a:pPr marL="0" indent="0" algn="just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9472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construcción históricas de </a:t>
            </a:r>
            <a:br>
              <a:rPr lang="es-ES" dirty="0" smtClean="0"/>
            </a:br>
            <a:r>
              <a:rPr lang="es-ES" dirty="0" smtClean="0"/>
              <a:t>los DDHH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algn="just">
              <a:buFont typeface="Arial" charset="0"/>
              <a:buNone/>
            </a:pPr>
            <a:endParaRPr lang="es-AR" dirty="0" smtClean="0"/>
          </a:p>
          <a:p>
            <a:pPr algn="just">
              <a:buFont typeface="Arial" charset="0"/>
              <a:buNone/>
            </a:pPr>
            <a:r>
              <a:rPr lang="es-AR" b="1" u="sng" dirty="0" smtClean="0"/>
              <a:t>Génesis:</a:t>
            </a:r>
            <a:r>
              <a:rPr lang="es-AR" dirty="0" smtClean="0"/>
              <a:t> Transito a la modernidad</a:t>
            </a:r>
          </a:p>
          <a:p>
            <a:pPr algn="just">
              <a:buFont typeface="Arial" charset="0"/>
              <a:buNone/>
            </a:pPr>
            <a:r>
              <a:rPr lang="es-AR" dirty="0" smtClean="0"/>
              <a:t>                         económico</a:t>
            </a:r>
          </a:p>
          <a:p>
            <a:pPr algn="just">
              <a:buFont typeface="Arial" charset="0"/>
              <a:buNone/>
            </a:pPr>
            <a:r>
              <a:rPr lang="es-AR" dirty="0" smtClean="0"/>
              <a:t>                         social</a:t>
            </a:r>
          </a:p>
          <a:p>
            <a:pPr algn="just">
              <a:buFont typeface="Arial" charset="0"/>
              <a:buNone/>
            </a:pPr>
            <a:r>
              <a:rPr lang="es-AR" dirty="0" smtClean="0"/>
              <a:t>Contextos       político</a:t>
            </a:r>
          </a:p>
          <a:p>
            <a:pPr algn="just">
              <a:buFont typeface="Arial" charset="0"/>
              <a:buNone/>
            </a:pPr>
            <a:r>
              <a:rPr lang="es-AR" dirty="0"/>
              <a:t> </a:t>
            </a:r>
            <a:r>
              <a:rPr lang="es-AR" dirty="0" smtClean="0"/>
              <a:t>                         cultural  </a:t>
            </a:r>
            <a:endParaRPr lang="es-AR" dirty="0" smtClean="0"/>
          </a:p>
          <a:p>
            <a:pPr algn="just">
              <a:buFont typeface="Arial" charset="0"/>
              <a:buNone/>
            </a:pPr>
            <a:endParaRPr lang="es-AR" dirty="0"/>
          </a:p>
          <a:p>
            <a:pPr algn="just">
              <a:buFont typeface="Arial" charset="0"/>
              <a:buNone/>
            </a:pPr>
            <a:r>
              <a:rPr lang="es-AR" dirty="0" smtClean="0"/>
              <a:t>Estado absoluto              Estado Liberal o Derecho</a:t>
            </a:r>
            <a:endParaRPr lang="es-AR" dirty="0" smtClean="0"/>
          </a:p>
        </p:txBody>
      </p:sp>
      <p:sp>
        <p:nvSpPr>
          <p:cNvPr id="2" name="Abrir llave 1"/>
          <p:cNvSpPr/>
          <p:nvPr/>
        </p:nvSpPr>
        <p:spPr>
          <a:xfrm>
            <a:off x="2483768" y="2780928"/>
            <a:ext cx="144016" cy="2664296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>
            <a:off x="3419872" y="5949280"/>
            <a:ext cx="93610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Debates para limitar el poder absoluto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Debate sobre la tolerancia religiosa</a:t>
            </a:r>
          </a:p>
          <a:p>
            <a:r>
              <a:rPr lang="es-AR" dirty="0" smtClean="0"/>
              <a:t>Debate sobre los limites al poder político</a:t>
            </a:r>
          </a:p>
          <a:p>
            <a:r>
              <a:rPr lang="es-AR" dirty="0" smtClean="0"/>
              <a:t>Debate sobre el debido proceso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Debate sobre la tolerancia religiosa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Unidad religiosa              tolerancia religiosa </a:t>
            </a:r>
            <a:endParaRPr lang="es-AR" dirty="0"/>
          </a:p>
        </p:txBody>
      </p:sp>
      <p:sp>
        <p:nvSpPr>
          <p:cNvPr id="4" name="Distinto de 3"/>
          <p:cNvSpPr/>
          <p:nvPr/>
        </p:nvSpPr>
        <p:spPr>
          <a:xfrm>
            <a:off x="3419872" y="2492896"/>
            <a:ext cx="1008112" cy="103671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7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Debate sobre limites al poder político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justificación del </a:t>
            </a:r>
            <a:r>
              <a:rPr lang="es-MX" dirty="0" smtClean="0"/>
              <a:t>poder</a:t>
            </a:r>
          </a:p>
          <a:p>
            <a:r>
              <a:rPr lang="es-MX" dirty="0" smtClean="0"/>
              <a:t>su </a:t>
            </a:r>
            <a:r>
              <a:rPr lang="es-MX" dirty="0"/>
              <a:t>organización 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relación que debe existir entre el poder con los </a:t>
            </a:r>
            <a:r>
              <a:rPr lang="es-MX" dirty="0" smtClean="0"/>
              <a:t>ciudadanos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09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Debate sobre el debido proceso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Independencia de los tribunales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Procesos judiciales con garantías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05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Procesos de evolución histórica de los DDHH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Positivación:</a:t>
            </a:r>
            <a:r>
              <a:rPr lang="es-AR" dirty="0" smtClean="0"/>
              <a:t> Siglo XVII y Siglo XVIII</a:t>
            </a:r>
          </a:p>
          <a:p>
            <a:r>
              <a:rPr lang="es-AR" b="1" dirty="0" smtClean="0"/>
              <a:t>Generalización: </a:t>
            </a:r>
            <a:r>
              <a:rPr lang="es-AR" dirty="0" smtClean="0"/>
              <a:t>fines siglo XIX y principios del siglo XX</a:t>
            </a:r>
          </a:p>
          <a:p>
            <a:r>
              <a:rPr lang="es-AR" b="1" dirty="0" smtClean="0"/>
              <a:t>Internacionalización:</a:t>
            </a:r>
            <a:r>
              <a:rPr lang="es-AR" dirty="0" smtClean="0"/>
              <a:t> segunda mitad del siglo XX</a:t>
            </a:r>
          </a:p>
          <a:p>
            <a:r>
              <a:rPr lang="es-AR" b="1" dirty="0" smtClean="0"/>
              <a:t>Especificación: </a:t>
            </a:r>
            <a:r>
              <a:rPr lang="es-AR" dirty="0" smtClean="0"/>
              <a:t>segunda mitad del siglo 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2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 smtClean="0"/>
              <a:t>Positivación de los DDHH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s-AR" sz="3600" b="1" dirty="0" smtClean="0"/>
              <a:t>Inglaterra (Siglo XVII)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es-AR" sz="3600" b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800" b="1" dirty="0" smtClean="0"/>
              <a:t>Carta Magna</a:t>
            </a:r>
            <a:r>
              <a:rPr lang="es-AR" sz="2800" dirty="0" smtClean="0"/>
              <a:t> ( Siglo XIII): Juicio Previo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8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800" b="1" dirty="0" err="1" smtClean="0"/>
              <a:t>Petition</a:t>
            </a:r>
            <a:r>
              <a:rPr lang="es-AR" sz="2800" b="1" dirty="0" smtClean="0"/>
              <a:t> of </a:t>
            </a:r>
            <a:r>
              <a:rPr lang="es-AR" sz="2800" b="1" dirty="0" err="1" smtClean="0"/>
              <a:t>Right</a:t>
            </a:r>
            <a:r>
              <a:rPr lang="es-AR" sz="2800" dirty="0" smtClean="0"/>
              <a:t> (1628): Impuestos, juicio previo, debido proceso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8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800" b="1" dirty="0" smtClean="0"/>
              <a:t>Habeas Corpus </a:t>
            </a:r>
            <a:r>
              <a:rPr lang="es-AR" sz="2800" b="1" dirty="0" err="1" smtClean="0"/>
              <a:t>Act</a:t>
            </a:r>
            <a:r>
              <a:rPr lang="es-AR" sz="2800" dirty="0" smtClean="0"/>
              <a:t> (1679): libertad de movilización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AR" sz="28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2800" b="1" dirty="0" smtClean="0"/>
              <a:t>Bill of </a:t>
            </a:r>
            <a:r>
              <a:rPr lang="es-AR" sz="2800" b="1" dirty="0" err="1" smtClean="0"/>
              <a:t>Rights</a:t>
            </a:r>
            <a:r>
              <a:rPr lang="es-AR" sz="2800" dirty="0" smtClean="0"/>
              <a:t> (1688): impuestos, derecho de petición, libre elección, libertad de discurso y expresión, der. a llevar armas.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AR" sz="3000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810</Words>
  <Application>Microsoft Office PowerPoint</Application>
  <PresentationFormat>Presentación en pantalla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UNIDAD N° 1</vt:lpstr>
      <vt:lpstr>Unidad N° 1 Fundamentación histórica de los DDHH</vt:lpstr>
      <vt:lpstr>La construcción históricas de  los DDHH</vt:lpstr>
      <vt:lpstr>Debates para limitar el poder absoluto</vt:lpstr>
      <vt:lpstr>Debate sobre la tolerancia religiosa</vt:lpstr>
      <vt:lpstr>Debate sobre limites al poder político</vt:lpstr>
      <vt:lpstr>Debate sobre el debido proceso</vt:lpstr>
      <vt:lpstr>Procesos de evolución histórica de los DDHH</vt:lpstr>
      <vt:lpstr>Positivación de los DDHH </vt:lpstr>
      <vt:lpstr>Positivación de los DDHH</vt:lpstr>
      <vt:lpstr>Francia(Siglo XVIII)</vt:lpstr>
      <vt:lpstr>Proceso de Generalización (fines del siglo XIX y principios del XX)</vt:lpstr>
      <vt:lpstr>Internacionalización de los DDHH (1945)</vt:lpstr>
      <vt:lpstr>Antecedentes del derecho internacional de los DDHH</vt:lpstr>
      <vt:lpstr>Internacionalización de los DDHH</vt:lpstr>
      <vt:lpstr>Pactos Internacionales 1966</vt:lpstr>
      <vt:lpstr>Pacto de derechos civiles y políticos</vt:lpstr>
      <vt:lpstr>Pacto de derechos económicos, sociales y culturales</vt:lpstr>
      <vt:lpstr>Orden Jurídico internacional regional</vt:lpstr>
      <vt:lpstr>Sujetos del Derecho Internacional de los Derechos Humanos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Humanos e Historia</dc:title>
  <dc:creator>Usuario</dc:creator>
  <cp:lastModifiedBy>gabriela Ricart</cp:lastModifiedBy>
  <cp:revision>93</cp:revision>
  <dcterms:created xsi:type="dcterms:W3CDTF">2013-03-23T23:27:24Z</dcterms:created>
  <dcterms:modified xsi:type="dcterms:W3CDTF">2024-03-08T15:57:00Z</dcterms:modified>
</cp:coreProperties>
</file>