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67" r:id="rId3"/>
    <p:sldId id="268" r:id="rId4"/>
    <p:sldId id="270" r:id="rId5"/>
    <p:sldId id="269" r:id="rId6"/>
    <p:sldId id="271" r:id="rId7"/>
    <p:sldId id="284" r:id="rId8"/>
    <p:sldId id="272" r:id="rId9"/>
    <p:sldId id="275" r:id="rId10"/>
    <p:sldId id="280" r:id="rId11"/>
    <p:sldId id="282" r:id="rId12"/>
    <p:sldId id="283" r:id="rId13"/>
    <p:sldId id="285" r:id="rId14"/>
    <p:sldId id="276" r:id="rId15"/>
    <p:sldId id="277" r:id="rId16"/>
    <p:sldId id="278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BFA754-D5C3-4E66-96A6-867B257F58DC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openedition.org/rccs/1715" TargetMode="External"/><Relationship Id="rId2" Type="http://schemas.openxmlformats.org/officeDocument/2006/relationships/hyperlink" Target="http://moodle.fica.unsl.edu.ar/moodle/mod/resource/view.php?id=22492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>
                <a:latin typeface="Cambria Math" pitchFamily="18" charset="0"/>
                <a:ea typeface="Cambria Math" pitchFamily="18" charset="0"/>
              </a:rPr>
              <a:t>Asignatura: Derechos Humanos, Democracia y Ciudadanía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AR" sz="3600" b="1" dirty="0"/>
          </a:p>
        </p:txBody>
      </p:sp>
      <p:pic>
        <p:nvPicPr>
          <p:cNvPr id="4" name="Picture 6" descr="Resultado de imagen de derechos humanos ima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2" y="863682"/>
            <a:ext cx="5228112" cy="23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derechos humanos imag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11" y="1162544"/>
            <a:ext cx="3036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Políticas de memoria verdad y justica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>
                <a:latin typeface="Bernard MT Condensed" pitchFamily="18" charset="0"/>
              </a:rPr>
              <a:t>1985. Juicio a las Juntas donde se</a:t>
            </a:r>
            <a:r>
              <a:rPr lang="es-ES" dirty="0">
                <a:latin typeface="Bernard MT Condensed" pitchFamily="18" charset="0"/>
              </a:rPr>
              <a:t> ordenó someter a juicio </a:t>
            </a:r>
            <a:r>
              <a:rPr lang="es-ES" dirty="0" smtClean="0">
                <a:latin typeface="Bernard MT Condensed" pitchFamily="18" charset="0"/>
              </a:rPr>
              <a:t>sumario a nueve </a:t>
            </a:r>
            <a:r>
              <a:rPr lang="es-ES" dirty="0">
                <a:latin typeface="Bernard MT Condensed" pitchFamily="18" charset="0"/>
              </a:rPr>
              <a:t>de los diez militares de las tres armas que integraron las Juntas que dirigieron el país desde el golpe </a:t>
            </a:r>
            <a:r>
              <a:rPr lang="es-ES" dirty="0" smtClean="0">
                <a:latin typeface="Bernard MT Condensed" pitchFamily="18" charset="0"/>
              </a:rPr>
              <a:t>militar.</a:t>
            </a:r>
            <a:endParaRPr lang="es-AR" dirty="0" smtClean="0">
              <a:latin typeface="Bernard MT Condensed" pitchFamily="18" charset="0"/>
            </a:endParaRPr>
          </a:p>
        </p:txBody>
      </p:sp>
      <p:pic>
        <p:nvPicPr>
          <p:cNvPr id="9218" name="Picture 2" descr="Resultado de imagen de juicio a las juntas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58" y="3058679"/>
            <a:ext cx="2781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de juicio a las juntas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79" y="4668527"/>
            <a:ext cx="3009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esultado de imagen de juicio a las jun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87" y="4773179"/>
            <a:ext cx="2066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Resultado de imagen de juicio a las jun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49" y="3619047"/>
            <a:ext cx="2914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Resultado de imagen de juicio militares 2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33" y="3811277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Bernard MT Condensed" pitchFamily="18" charset="0"/>
              </a:rPr>
              <a:t/>
            </a:r>
            <a:br>
              <a:rPr lang="es-AR" dirty="0" smtClean="0">
                <a:latin typeface="Bernard MT Condensed" pitchFamily="18" charset="0"/>
              </a:rPr>
            </a:br>
            <a:r>
              <a:rPr lang="es-AR" dirty="0" smtClean="0">
                <a:latin typeface="Bernard MT Condensed" pitchFamily="18" charset="0"/>
              </a:rPr>
              <a:t>Leyes </a:t>
            </a:r>
            <a:r>
              <a:rPr lang="es-AR" dirty="0">
                <a:latin typeface="Bernard MT Condensed" pitchFamily="18" charset="0"/>
              </a:rPr>
              <a:t>de obediencia de vida y punto final. </a:t>
            </a:r>
            <a:r>
              <a:rPr lang="es-AR" dirty="0" smtClean="0">
                <a:latin typeface="Bernard MT Condensed" pitchFamily="18" charset="0"/>
              </a:rPr>
              <a:t>Indultos.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4" name="Picture 6" descr="Resultado de imagen de ley de obediencia de vida y punt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6" y="4119006"/>
            <a:ext cx="2762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esultado de imagen de ley de obediencia de vida y punto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51" y="3815583"/>
            <a:ext cx="3858533" cy="27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do de imagen de ley de obediencia de vida y punto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01083"/>
            <a:ext cx="2647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Resultado de imagen de ley de obediencia de vida y punto fi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76" y="4407967"/>
            <a:ext cx="2676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14400" y="1947553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1986-1987</a:t>
            </a:r>
            <a:r>
              <a:rPr lang="es-ES" sz="1600" dirty="0" smtClean="0"/>
              <a:t>. La </a:t>
            </a:r>
            <a:r>
              <a:rPr lang="es-ES" sz="1600" dirty="0"/>
              <a:t>Ley de Punto Final estableció un plazo para la presentación de denuncias, mientras que la Ley de Obediencia Debida eximía de responsabilidad a aquellos militares que actuaron bajo órdenes superiores</a:t>
            </a:r>
            <a:r>
              <a:rPr lang="es-ES" sz="1600" dirty="0" smtClean="0"/>
              <a:t>.</a:t>
            </a:r>
          </a:p>
          <a:p>
            <a:r>
              <a:rPr lang="es-ES" sz="1600" b="1" dirty="0" smtClean="0"/>
              <a:t>1989.1990. </a:t>
            </a:r>
            <a:r>
              <a:rPr lang="es-ES" sz="1600" dirty="0" smtClean="0"/>
              <a:t>Indultos.</a:t>
            </a:r>
            <a:r>
              <a:rPr lang="es-ES" sz="1600" dirty="0"/>
              <a:t> </a:t>
            </a:r>
            <a:r>
              <a:rPr lang="es-ES" sz="1600" dirty="0" smtClean="0"/>
              <a:t>20 </a:t>
            </a:r>
            <a:r>
              <a:rPr lang="es-ES" sz="1600" dirty="0"/>
              <a:t>decretos sancionados </a:t>
            </a:r>
            <a:r>
              <a:rPr lang="es-ES" sz="1600" dirty="0" smtClean="0"/>
              <a:t>por Carlos Menem indultando a</a:t>
            </a:r>
            <a:r>
              <a:rPr lang="es-ES" sz="1600" dirty="0"/>
              <a:t> civiles y militares que cometieron crímenes durante la dictadura </a:t>
            </a:r>
            <a:r>
              <a:rPr lang="es-ES" sz="1600" dirty="0" smtClean="0"/>
              <a:t>autodenominada, incluyendo </a:t>
            </a:r>
            <a:r>
              <a:rPr lang="es-ES" sz="1600" dirty="0"/>
              <a:t>a los miembros de las juntas condenados </a:t>
            </a:r>
            <a:r>
              <a:rPr lang="es-ES" sz="1600" dirty="0" smtClean="0"/>
              <a:t>en el juicio de las juntas, al </a:t>
            </a:r>
            <a:r>
              <a:rPr lang="es-ES" sz="1600" dirty="0"/>
              <a:t>procesado ministro de </a:t>
            </a:r>
            <a:r>
              <a:rPr lang="es-ES" sz="1600" dirty="0" smtClean="0"/>
              <a:t>Economía</a:t>
            </a:r>
            <a:r>
              <a:rPr lang="es-ES" sz="1600" dirty="0"/>
              <a:t> y los líderes de las </a:t>
            </a:r>
            <a:r>
              <a:rPr lang="es-ES" sz="1600" dirty="0" smtClean="0"/>
              <a:t>organizaciones</a:t>
            </a:r>
            <a:r>
              <a:rPr lang="es-ES" sz="1600" dirty="0"/>
              <a:t> </a:t>
            </a:r>
            <a:r>
              <a:rPr lang="es-ES" sz="1600" dirty="0" err="1" smtClean="0"/>
              <a:t>guerrileras</a:t>
            </a:r>
            <a:r>
              <a:rPr lang="es-ES" sz="1600" dirty="0" smtClean="0"/>
              <a:t>. Mediante </a:t>
            </a:r>
            <a:r>
              <a:rPr lang="es-ES" sz="1600" dirty="0"/>
              <a:t>estos decretos fueron indultadas más de mil doscientas personas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63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dirty="0" smtClean="0"/>
              <a:t>2003 se derogan las leyes de </a:t>
            </a:r>
            <a:r>
              <a:rPr lang="es-AR" dirty="0" err="1" smtClean="0"/>
              <a:t>obedienbcia</a:t>
            </a:r>
            <a:r>
              <a:rPr lang="es-AR" dirty="0" smtClean="0"/>
              <a:t> debida y punto final.</a:t>
            </a:r>
          </a:p>
          <a:p>
            <a:r>
              <a:rPr lang="es-AR" dirty="0" smtClean="0"/>
              <a:t>2007 comienzan los juicios por lesa humanidad en todo el país.</a:t>
            </a:r>
          </a:p>
          <a:p>
            <a:r>
              <a:rPr lang="es-AR" dirty="0" smtClean="0"/>
              <a:t>2021</a:t>
            </a:r>
            <a:r>
              <a:rPr lang="es-AR" dirty="0"/>
              <a:t>el Ministerio Público Fiscal contabiliza 1044 personas condenadas en 264 sentencias por este tipo de delitos. 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JUICIOS POR LA VERDAD, LA MEMORIA Y LA JUSTICIA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3" b="24143"/>
          <a:stretch>
            <a:fillRect/>
          </a:stretch>
        </p:blipFill>
        <p:spPr bwMode="auto">
          <a:xfrm>
            <a:off x="2080768" y="1555668"/>
            <a:ext cx="3880645" cy="223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Lesa humanidad: se reanudó el juicio oral en Córdoba por crímen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887249"/>
            <a:ext cx="4497985" cy="28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tx1"/>
                </a:solidFill>
              </a:rPr>
              <a:t>“</a:t>
            </a:r>
            <a:r>
              <a:rPr lang="es-ES" b="1" i="1" dirty="0">
                <a:solidFill>
                  <a:schemeClr val="tx1"/>
                </a:solidFill>
                <a:latin typeface="Bahnschrift Light Condensed" pitchFamily="34" charset="0"/>
              </a:rPr>
              <a:t>Aquellos que niegan </a:t>
            </a:r>
            <a:r>
              <a:rPr lang="es-ES" b="1" i="1" dirty="0" err="1">
                <a:solidFill>
                  <a:schemeClr val="tx1"/>
                </a:solidFill>
                <a:latin typeface="Bahnschrift Light Condensed" pitchFamily="34" charset="0"/>
              </a:rPr>
              <a:t>Auschwitz</a:t>
            </a:r>
            <a:r>
              <a:rPr lang="es-ES" b="1" i="1" dirty="0">
                <a:solidFill>
                  <a:schemeClr val="tx1"/>
                </a:solidFill>
                <a:latin typeface="Bahnschrift Light Condensed" pitchFamily="34" charset="0"/>
              </a:rPr>
              <a:t> estarían dispuestos a volver a hacerlo</a:t>
            </a:r>
            <a:r>
              <a:rPr lang="es-ES" b="1" dirty="0">
                <a:solidFill>
                  <a:schemeClr val="tx1"/>
                </a:solidFill>
                <a:latin typeface="Bahnschrift Light Condensed" pitchFamily="34" charset="0"/>
              </a:rPr>
              <a:t>.</a:t>
            </a:r>
            <a:r>
              <a:rPr lang="es-AR" b="1" dirty="0">
                <a:solidFill>
                  <a:schemeClr val="tx1"/>
                </a:solidFill>
                <a:latin typeface="Bahnschrift Light Condensed" pitchFamily="34" charset="0"/>
              </a:rPr>
              <a:t>”</a:t>
            </a:r>
            <a:br>
              <a:rPr lang="es-AR" b="1" dirty="0">
                <a:solidFill>
                  <a:schemeClr val="tx1"/>
                </a:solidFill>
                <a:latin typeface="Bahnschrift Light Condensed" pitchFamily="34" charset="0"/>
              </a:rPr>
            </a:br>
            <a:r>
              <a:rPr lang="es-AR" b="1" dirty="0" smtClean="0">
                <a:solidFill>
                  <a:schemeClr val="tx1"/>
                </a:solidFill>
                <a:latin typeface="Bahnschrift Light Condensed" pitchFamily="34" charset="0"/>
              </a:rPr>
              <a:t/>
            </a:r>
            <a:br>
              <a:rPr lang="es-AR" b="1" dirty="0" smtClean="0">
                <a:solidFill>
                  <a:schemeClr val="tx1"/>
                </a:solidFill>
                <a:latin typeface="Bahnschrift Light Condensed" pitchFamily="34" charset="0"/>
              </a:rPr>
            </a:b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Primo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Levi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36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Abordaje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didáctico: Repaso clase teórica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3200" b="1" dirty="0" smtClean="0">
                <a:latin typeface="Bahnschrift Light Condensed" pitchFamily="34" charset="0"/>
              </a:rPr>
              <a:t>Objetivos</a:t>
            </a:r>
            <a:r>
              <a:rPr lang="es-ES" sz="3200" dirty="0" smtClean="0">
                <a:latin typeface="Bahnschrift Light Condensed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Bahnschrift Light Condensed" pitchFamily="34" charset="0"/>
              </a:rPr>
              <a:t>Conocer y profundizar en la violación de los derechos humanos en Argentina (1976-1983). Quebrantamiento de los derechos y libertades fundamentales.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Bahnschrift Light Condensed" pitchFamily="34" charset="0"/>
              </a:rPr>
              <a:t>Conocer y Profundizar en la Doctrina de la Seguridad Nacional, sus implicancias, contexto histórico, instauración de nuevo modelo económico.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Bahnschrift Light Condensed" pitchFamily="34" charset="0"/>
              </a:rPr>
              <a:t>Reflexionar sobre la cotidianeidad en contexto de dictadura, el rol de la sociedad (solidaridad-complicidad).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Bahnschrift Light Condensed" pitchFamily="34" charset="0"/>
              </a:rPr>
              <a:t>Fomentar </a:t>
            </a:r>
            <a:r>
              <a:rPr lang="es-ES" sz="3200" dirty="0">
                <a:latin typeface="Bahnschrift Light Condensed" pitchFamily="34" charset="0"/>
              </a:rPr>
              <a:t>la concientización e importancia de los derechos </a:t>
            </a:r>
            <a:r>
              <a:rPr lang="es-ES" sz="3200" dirty="0" smtClean="0">
                <a:latin typeface="Bahnschrift Light Condensed" pitchFamily="34" charset="0"/>
              </a:rPr>
              <a:t>humanos a través de la memoria.</a:t>
            </a:r>
            <a:endParaRPr lang="es-ES" sz="3200" dirty="0">
              <a:latin typeface="Bahnschrift Light Condensed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87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Abordaje didáctico: Caso Práctico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AR" b="1" dirty="0" smtClean="0"/>
              <a:t>Objetivos: Mediante la visualización de la película “</a:t>
            </a:r>
            <a:r>
              <a:rPr lang="es-AR" b="1" dirty="0" err="1" smtClean="0"/>
              <a:t>kamchatka</a:t>
            </a:r>
            <a:r>
              <a:rPr lang="es-AR" b="1" dirty="0" smtClean="0"/>
              <a:t>”</a:t>
            </a:r>
          </a:p>
          <a:p>
            <a:pPr algn="just"/>
            <a:r>
              <a:rPr lang="es-AR" b="1" dirty="0" smtClean="0"/>
              <a:t>1)</a:t>
            </a:r>
            <a:r>
              <a:rPr lang="es-AR" dirty="0" smtClean="0"/>
              <a:t>Profundizar reflexiva y críticamente los contenidos relacionados con Ideología y Doctrina de la Seguridad </a:t>
            </a:r>
            <a:r>
              <a:rPr lang="es-AR" dirty="0"/>
              <a:t>N</a:t>
            </a:r>
            <a:r>
              <a:rPr lang="es-AR" dirty="0" smtClean="0"/>
              <a:t>acional.</a:t>
            </a:r>
          </a:p>
          <a:p>
            <a:pPr algn="just"/>
            <a:r>
              <a:rPr lang="es-AR" dirty="0" smtClean="0"/>
              <a:t>2) Reflexionar respecto del impacto en la vida cotidiana de la Doctrina de la Seguridad Social.</a:t>
            </a:r>
          </a:p>
          <a:p>
            <a:pPr algn="just"/>
            <a:r>
              <a:rPr lang="es-AR" dirty="0" smtClean="0"/>
              <a:t>3) Analizar la perdida de derechos (libertades fundamentales) en Argentina en los años de dictadura.</a:t>
            </a:r>
          </a:p>
          <a:p>
            <a:pPr algn="just"/>
            <a:r>
              <a:rPr lang="es-AR" dirty="0" smtClean="0"/>
              <a:t>4) Evaluar los distintos roles de la sociedad y que sucede con la memoria.</a:t>
            </a:r>
          </a:p>
          <a:p>
            <a:pPr algn="just"/>
            <a:r>
              <a:rPr lang="es-AR" b="1" dirty="0" smtClean="0"/>
              <a:t>Actividad de formación practica: </a:t>
            </a:r>
            <a:r>
              <a:rPr lang="es-ES" sz="2800" dirty="0" smtClean="0"/>
              <a:t>Elaboración </a:t>
            </a:r>
            <a:r>
              <a:rPr lang="es-ES" sz="2800" dirty="0"/>
              <a:t>de  un </a:t>
            </a:r>
            <a:r>
              <a:rPr lang="es-ES" sz="2800" dirty="0" smtClean="0"/>
              <a:t>trabajo escrito individual respondiendo a 4 consignas a partir de la visualización de la película “</a:t>
            </a:r>
            <a:r>
              <a:rPr lang="es-ES" sz="2800" dirty="0" err="1" smtClean="0"/>
              <a:t>kamchatka</a:t>
            </a:r>
            <a:r>
              <a:rPr lang="es-ES" sz="2800" dirty="0" smtClean="0"/>
              <a:t>” en la que se relacionen los textos y los contenidos dados en clase. Luego se realizara una puesta común en clase para el debate y la reflexión.</a:t>
            </a:r>
            <a:endParaRPr lang="es-AR" dirty="0" smtClean="0"/>
          </a:p>
          <a:p>
            <a:pPr algn="just"/>
            <a:r>
              <a:rPr lang="es-AR" b="1" dirty="0" smtClean="0"/>
              <a:t>Modalidad de evaluación:</a:t>
            </a:r>
            <a:r>
              <a:rPr lang="es-AR" dirty="0" smtClean="0"/>
              <a:t> Nota numérica de 1 a 10 se </a:t>
            </a:r>
            <a:r>
              <a:rPr lang="es-AR" dirty="0"/>
              <a:t>contabiliza para la promoción sin exámenes. </a:t>
            </a:r>
            <a:r>
              <a:rPr lang="es-AR" dirty="0" smtClean="0"/>
              <a:t>Se evaluara la argumentación: </a:t>
            </a:r>
            <a:r>
              <a:rPr lang="es-AR" dirty="0"/>
              <a:t>fundamentada </a:t>
            </a:r>
            <a:r>
              <a:rPr lang="es-AR" dirty="0" smtClean="0"/>
              <a:t>en la relación entre la película y los contenidos de la unidad.</a:t>
            </a:r>
          </a:p>
          <a:p>
            <a:pPr algn="just"/>
            <a:r>
              <a:rPr lang="es-AR" b="1" dirty="0" smtClean="0"/>
              <a:t>Bibliografía Obligatoria: </a:t>
            </a:r>
          </a:p>
          <a:p>
            <a:pPr marL="0" indent="0" algn="just">
              <a:buNone/>
            </a:pPr>
            <a:r>
              <a:rPr lang="es-AR" dirty="0" err="1" smtClean="0"/>
              <a:t>Trocello</a:t>
            </a:r>
            <a:r>
              <a:rPr lang="es-AR" dirty="0"/>
              <a:t>, Gloria. "Doctrina de la Seguridad Nacional”. Asuntes de cátedra. UNSL. </a:t>
            </a:r>
            <a:r>
              <a:rPr lang="es-AR" dirty="0" smtClean="0"/>
              <a:t>Facultad de Ciencias Económicas, Jurídicas y Sociales. </a:t>
            </a:r>
          </a:p>
          <a:p>
            <a:pPr marL="0" indent="0" algn="just">
              <a:buNone/>
            </a:pPr>
            <a:r>
              <a:rPr lang="pt-PT" dirty="0" smtClean="0"/>
              <a:t>Kaiser</a:t>
            </a:r>
            <a:r>
              <a:rPr lang="pt-PT" dirty="0"/>
              <a:t>, Susana. Escribiendo memorias de la dictadura: Las asignaturas pendientes del cine </a:t>
            </a:r>
            <a:r>
              <a:rPr lang="pt-PT" dirty="0" smtClean="0"/>
              <a:t>argentino.</a:t>
            </a:r>
            <a:r>
              <a:rPr lang="pt-BR" dirty="0"/>
              <a:t> Revista Critica de </a:t>
            </a:r>
            <a:r>
              <a:rPr lang="pt-BR" dirty="0" err="1"/>
              <a:t>Ciencias</a:t>
            </a:r>
            <a:r>
              <a:rPr lang="pt-BR" dirty="0"/>
              <a:t> Sociais. Open </a:t>
            </a:r>
            <a:r>
              <a:rPr lang="pt-BR" dirty="0" err="1"/>
              <a:t>editionjournals</a:t>
            </a:r>
            <a:r>
              <a:rPr lang="pt-BR" dirty="0"/>
              <a:t>.</a:t>
            </a:r>
            <a:endParaRPr lang="es-AR" sz="3200" dirty="0"/>
          </a:p>
          <a:p>
            <a:pPr marL="285750" lvl="0" indent="-285750">
              <a:buFont typeface="Arial" pitchFamily="34" charset="0"/>
              <a:buChar char="•"/>
            </a:pPr>
            <a:endParaRPr lang="es-AR" dirty="0"/>
          </a:p>
          <a:p>
            <a:pPr lvl="0"/>
            <a:endParaRPr lang="es-AR" dirty="0"/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96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4013860"/>
          </a:xfrm>
        </p:spPr>
        <p:txBody>
          <a:bodyPr>
            <a:normAutofit fontScale="62500" lnSpcReduction="20000"/>
          </a:bodyPr>
          <a:lstStyle/>
          <a:p>
            <a:r>
              <a:rPr lang="es-AR" dirty="0" smtClean="0"/>
              <a:t>Bibliografía Modulo I: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AR" sz="1900" dirty="0" err="1"/>
              <a:t>Trocello</a:t>
            </a:r>
            <a:r>
              <a:rPr lang="es-AR" sz="1900" dirty="0"/>
              <a:t>, </a:t>
            </a:r>
            <a:r>
              <a:rPr lang="es-AR" sz="1900" dirty="0" smtClean="0"/>
              <a:t>Gloria. </a:t>
            </a:r>
            <a:r>
              <a:rPr lang="es-AR" sz="1900" dirty="0"/>
              <a:t>"Doctrina de la Seguridad Nacional”. </a:t>
            </a:r>
            <a:r>
              <a:rPr lang="es-AR" sz="1900" dirty="0" smtClean="0"/>
              <a:t>Apuntes </a:t>
            </a:r>
            <a:r>
              <a:rPr lang="es-AR" sz="1900" dirty="0"/>
              <a:t>de cátedra. UNSL. FACULTAD DE CIENCIAS ECONÓMICAS, JURÍDICAS Y SOCIALES</a:t>
            </a:r>
            <a:r>
              <a:rPr lang="es-AR" sz="19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 smtClean="0"/>
              <a:t>FOUCAULT</a:t>
            </a:r>
            <a:r>
              <a:rPr lang="es-ES" sz="1800" dirty="0"/>
              <a:t>, Michel (1988). El sujeto y el poder. Revista Mexicana de Sociología, 5 (3), 3-20. Disponible https://terceridad.net/wordpress/wp-content/uploads/2011/10/Foucault-M.-El</a:t>
            </a:r>
            <a:r>
              <a:rPr lang="es-ES" sz="1800" dirty="0" smtClean="0"/>
              <a:t>sujeto-y-el-poder.pdf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 smtClean="0"/>
              <a:t>RABOSSI</a:t>
            </a:r>
            <a:r>
              <a:rPr lang="es-ES" sz="1800" dirty="0"/>
              <a:t>, Eduardo (1989). El fenómeno de los Derechos Humanos y la posibilidad de un nuevo paradigma teórico. Revista del Centro de Estudios Constitucionales, 3, 323-343. Disponible https://dialnet.unirioja.es/servlet/articulo?codigo=1049051 </a:t>
            </a:r>
            <a:endParaRPr lang="es-E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200" dirty="0"/>
              <a:t>O’ DONNELL, Guillermo (1993). Estado, democratización y ciudadanía. Nueva Sociedad, 128, 62-87. Disponible http://nuso.org/articulo/estado-democratizacion-y-ciudadania/</a:t>
            </a:r>
            <a:endParaRPr lang="es-E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 smtClean="0"/>
              <a:t>CENTRO </a:t>
            </a:r>
            <a:r>
              <a:rPr lang="es-ES" sz="1800" dirty="0"/>
              <a:t>DE ESTUDIOS LEGALES Y SOCIALES (CELS) (2016). Las políticas de memoria, verdad y justicia a cuarenta años del golpe. Derechos Humanos en la Argentina. Informe 2016. Buenos Aires: CELS. Disponible https://www.cels.org.ar/web/wpcontent/uploads/2016/12/IA2016-01-memoria-verdad-justicia.pdf Las estadísticas sobre juicios por delitos de lesa humanidad son actualizadas año tras año en los informes del CELS. Web: https://www.cels.org.ar/web/category/memoriaverdadyjusticia</a:t>
            </a:r>
            <a:endParaRPr lang="es-AR" sz="1800" dirty="0"/>
          </a:p>
          <a:p>
            <a:pPr lvl="0"/>
            <a:r>
              <a:rPr lang="es-AR" dirty="0" smtClean="0"/>
              <a:t>Bibliografía caso practico: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AR" sz="1800" dirty="0" err="1" smtClean="0"/>
              <a:t>Trocello</a:t>
            </a:r>
            <a:r>
              <a:rPr lang="es-AR" sz="1800" dirty="0"/>
              <a:t>, Gloria. "Doctrina de la Seguridad Nacional”. Asuntes de cátedra. UNSL. FACULTAD DE CIENCIAS ECONÓMICAS, JURÍDICAS Y </a:t>
            </a:r>
            <a:r>
              <a:rPr lang="es-AR" sz="1800" dirty="0" smtClean="0"/>
              <a:t>SOCIALES.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1800" dirty="0" smtClean="0"/>
              <a:t>Kaiser</a:t>
            </a:r>
            <a:r>
              <a:rPr lang="pt-PT" sz="1800" dirty="0"/>
              <a:t>, Susana. Escribiendo memorias de la dictadura: Las asignaturas pendientes del cine argentino.</a:t>
            </a:r>
            <a:r>
              <a:rPr lang="pt-BR" sz="1800" dirty="0"/>
              <a:t> Revista Critica de </a:t>
            </a:r>
            <a:r>
              <a:rPr lang="pt-BR" sz="1800" dirty="0" err="1"/>
              <a:t>Ciencias</a:t>
            </a:r>
            <a:r>
              <a:rPr lang="pt-BR" sz="1800" dirty="0"/>
              <a:t> Sociais. Open </a:t>
            </a:r>
            <a:r>
              <a:rPr lang="pt-BR" sz="1800" dirty="0" err="1"/>
              <a:t>editionjournals</a:t>
            </a:r>
            <a:r>
              <a:rPr lang="pt-BR" sz="1800" dirty="0"/>
              <a:t>.</a:t>
            </a:r>
            <a:endParaRPr lang="es-AR" sz="1800" dirty="0"/>
          </a:p>
          <a:p>
            <a:pPr lvl="0"/>
            <a:r>
              <a:rPr lang="es-AR" sz="2900" dirty="0" smtClean="0"/>
              <a:t>Bibliografía Complementaria:</a:t>
            </a:r>
            <a:endParaRPr lang="es-ES" sz="2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AR" sz="1600" dirty="0" err="1" smtClean="0"/>
              <a:t>Feierstein</a:t>
            </a:r>
            <a:r>
              <a:rPr lang="es-AR" sz="1600" dirty="0" smtClean="0"/>
              <a:t>, Daniel. “E</a:t>
            </a:r>
            <a:r>
              <a:rPr lang="es-ES" sz="1600" dirty="0" smtClean="0"/>
              <a:t>L GENOCIDIO COMO </a:t>
            </a:r>
            <a:r>
              <a:rPr lang="es-ES" sz="1600" dirty="0"/>
              <a:t>PRÁCTICA SOCIAL Entre el nazismo y la experiencia argentina Hacia un análisis del aniquilamiento como reorganizador de las relaciones </a:t>
            </a:r>
            <a:r>
              <a:rPr lang="es-ES" sz="1600" dirty="0" smtClean="0"/>
              <a:t>sociales”.</a:t>
            </a:r>
            <a:r>
              <a:rPr lang="es-AR" sz="1200" dirty="0"/>
              <a:t> FONDO DE CULTURA </a:t>
            </a:r>
            <a:r>
              <a:rPr lang="es-AR" sz="1200" dirty="0" smtClean="0"/>
              <a:t>ECONOM!CA.</a:t>
            </a:r>
            <a:endParaRPr lang="es-AR" sz="1800" dirty="0"/>
          </a:p>
          <a:p>
            <a:pPr marL="285750" lvl="0" indent="-285750">
              <a:buFont typeface="Arial" pitchFamily="34" charset="0"/>
              <a:buChar char="•"/>
            </a:pPr>
            <a:endParaRPr lang="es-AR" sz="1800" dirty="0" smtClean="0"/>
          </a:p>
          <a:p>
            <a:pPr lvl="0"/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Bibliografía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203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3966358"/>
          </a:xfrm>
        </p:spPr>
        <p:txBody>
          <a:bodyPr>
            <a:normAutofit fontScale="40000" lnSpcReduction="20000"/>
          </a:bodyPr>
          <a:lstStyle/>
          <a:p>
            <a:r>
              <a:rPr lang="es-AR" b="1" dirty="0"/>
              <a:t>PRÁCTICO  LA IDEOLOGÍA DE LA SEGURIDAD NACIONAL </a:t>
            </a:r>
            <a:endParaRPr lang="es-AR" dirty="0"/>
          </a:p>
          <a:p>
            <a:r>
              <a:rPr lang="es-AR" dirty="0"/>
              <a:t>1)Leer  el apunte de </a:t>
            </a:r>
            <a:r>
              <a:rPr lang="es-AR" dirty="0">
                <a:hlinkClick r:id="rId2" tooltip="Ideología de la Seguridad Nacional"/>
              </a:rPr>
              <a:t>Ideología de la Seguridad </a:t>
            </a:r>
            <a:r>
              <a:rPr lang="es-AR" dirty="0" smtClean="0">
                <a:hlinkClick r:id="rId2" tooltip="Ideología de la Seguridad Nacional"/>
              </a:rPr>
              <a:t>Nacional</a:t>
            </a:r>
            <a:r>
              <a:rPr lang="es-AR" dirty="0" smtClean="0"/>
              <a:t>. Dra. Gloria </a:t>
            </a:r>
            <a:r>
              <a:rPr lang="es-AR" dirty="0" err="1" smtClean="0"/>
              <a:t>Trocello</a:t>
            </a:r>
            <a:r>
              <a:rPr lang="es-AR" dirty="0" smtClean="0"/>
              <a:t>.</a:t>
            </a:r>
          </a:p>
          <a:p>
            <a:r>
              <a:rPr lang="es-AR" dirty="0" smtClean="0"/>
              <a:t>2) Leer el articulo </a:t>
            </a:r>
            <a:r>
              <a:rPr lang="es-ES" dirty="0">
                <a:hlinkClick r:id="rId3"/>
              </a:rPr>
              <a:t>Escribiendo memorias de la dictadura: Las asignaturas pendientes del cine argentino (openedition.org</a:t>
            </a:r>
            <a:r>
              <a:rPr lang="es-ES" dirty="0" smtClean="0">
                <a:hlinkClick r:id="rId3"/>
              </a:rPr>
              <a:t>)</a:t>
            </a:r>
            <a:r>
              <a:rPr lang="es-ES" dirty="0" smtClean="0"/>
              <a:t>. Dra. Susana </a:t>
            </a:r>
            <a:r>
              <a:rPr lang="es-ES" dirty="0" err="1" smtClean="0"/>
              <a:t>Kaiser</a:t>
            </a:r>
            <a:r>
              <a:rPr lang="es-ES" dirty="0" smtClean="0"/>
              <a:t>.</a:t>
            </a:r>
            <a:endParaRPr lang="es-AR" dirty="0"/>
          </a:p>
          <a:p>
            <a:r>
              <a:rPr lang="es-AR" dirty="0"/>
              <a:t>3</a:t>
            </a:r>
            <a:r>
              <a:rPr lang="es-AR" dirty="0" smtClean="0"/>
              <a:t>) </a:t>
            </a:r>
            <a:r>
              <a:rPr lang="es-AR" dirty="0"/>
              <a:t>Ver la </a:t>
            </a:r>
            <a:r>
              <a:rPr lang="es-AR" dirty="0" smtClean="0"/>
              <a:t>Película</a:t>
            </a:r>
            <a:r>
              <a:rPr lang="es-AR" dirty="0"/>
              <a:t> </a:t>
            </a:r>
            <a:r>
              <a:rPr lang="es-AR" dirty="0" smtClean="0"/>
              <a:t>”Kamchatka”</a:t>
            </a:r>
            <a:r>
              <a:rPr lang="es-AR" dirty="0"/>
              <a:t>  aplicando  lo leído en  el texto y la bibliografía de los </a:t>
            </a:r>
            <a:r>
              <a:rPr lang="es-AR" dirty="0" smtClean="0"/>
              <a:t>links.</a:t>
            </a:r>
          </a:p>
          <a:p>
            <a:r>
              <a:rPr lang="es-AR" dirty="0"/>
              <a:t>4</a:t>
            </a:r>
            <a:r>
              <a:rPr lang="es-AR" dirty="0" smtClean="0"/>
              <a:t>) CONSIGNA </a:t>
            </a:r>
            <a:r>
              <a:rPr lang="es-AR" dirty="0"/>
              <a:t>: </a:t>
            </a:r>
            <a:r>
              <a:rPr lang="es-ES" dirty="0"/>
              <a:t> Elaboración de  un trabajo escrito individual, </a:t>
            </a:r>
            <a:r>
              <a:rPr lang="es-AR" dirty="0" smtClean="0"/>
              <a:t>vinculando </a:t>
            </a:r>
            <a:r>
              <a:rPr lang="es-AR" dirty="0"/>
              <a:t>película y </a:t>
            </a:r>
            <a:r>
              <a:rPr lang="es-AR" dirty="0" smtClean="0"/>
              <a:t>textos, respondiendo a estos 6 preguntas o reflexiones </a:t>
            </a:r>
            <a:r>
              <a:rPr lang="es-AR" dirty="0"/>
              <a:t>o</a:t>
            </a:r>
            <a:r>
              <a:rPr lang="es-AR" dirty="0" smtClean="0"/>
              <a:t>rientadoras: </a:t>
            </a:r>
          </a:p>
          <a:p>
            <a:pPr marL="514350" indent="-514350">
              <a:buAutoNum type="alphaLcParenR"/>
            </a:pPr>
            <a:r>
              <a:rPr lang="es-AR" dirty="0" smtClean="0">
                <a:solidFill>
                  <a:schemeClr val="tx1"/>
                </a:solidFill>
              </a:rPr>
              <a:t>¿Que sucede con la sociedad y los diferentes roles de cada uno (personajes)?</a:t>
            </a:r>
          </a:p>
          <a:p>
            <a:r>
              <a:rPr lang="es-AR" dirty="0" err="1" smtClean="0">
                <a:solidFill>
                  <a:schemeClr val="tx1"/>
                </a:solidFill>
              </a:rPr>
              <a:t>Rta</a:t>
            </a:r>
            <a:r>
              <a:rPr lang="es-AR" dirty="0" smtClean="0">
                <a:solidFill>
                  <a:schemeClr val="tx1"/>
                </a:solidFill>
              </a:rPr>
              <a:t>: Los lazos de solidaridad , la llegada del “chico” a su casa. La acogida y respeto por la falta de información.  El silencio, no te metas, algo habrán hecho (la madre del niño). Lo contradicción de ser familiares en las antípodas ideológicas el padre.</a:t>
            </a:r>
          </a:p>
          <a:p>
            <a:pPr marL="514350" indent="-514350">
              <a:buAutoNum type="alphaLcParenR"/>
            </a:pPr>
            <a:r>
              <a:rPr lang="es-AR" dirty="0" smtClean="0">
                <a:solidFill>
                  <a:schemeClr val="tx1"/>
                </a:solidFill>
              </a:rPr>
              <a:t>Reflexione sobre  la pérdida </a:t>
            </a:r>
            <a:r>
              <a:rPr lang="es-AR" dirty="0">
                <a:solidFill>
                  <a:schemeClr val="tx1"/>
                </a:solidFill>
              </a:rPr>
              <a:t>de derechos y libertades fundamentales en la vida cotidiana.</a:t>
            </a:r>
          </a:p>
          <a:p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Rta</a:t>
            </a:r>
            <a:r>
              <a:rPr lang="es-AR" dirty="0">
                <a:solidFill>
                  <a:schemeClr val="tx1"/>
                </a:solidFill>
              </a:rPr>
              <a:t>: La libertad de pensamiento, expresión, de circulación, clandestinidad, de trabajar, de educar a sus hijos, de vivir una digna. Cambio de identidad, militarización de la cotidianeidad , miedo constante</a:t>
            </a:r>
            <a:r>
              <a:rPr lang="es-AR" dirty="0" smtClean="0">
                <a:solidFill>
                  <a:schemeClr val="tx1"/>
                </a:solidFill>
              </a:rPr>
              <a:t>.</a:t>
            </a:r>
            <a:endParaRPr lang="es-AR" dirty="0">
              <a:solidFill>
                <a:schemeClr val="tx1"/>
              </a:solidFill>
            </a:endParaRPr>
          </a:p>
          <a:p>
            <a:pPr marL="514350" indent="-514350">
              <a:buAutoNum type="alphaLcParenR"/>
            </a:pPr>
            <a:r>
              <a:rPr lang="es-AR" dirty="0" smtClean="0">
                <a:solidFill>
                  <a:schemeClr val="tx1"/>
                </a:solidFill>
              </a:rPr>
              <a:t>¿Cual es el valor simbólico de “</a:t>
            </a:r>
            <a:r>
              <a:rPr lang="es-AR" dirty="0" err="1" smtClean="0">
                <a:solidFill>
                  <a:schemeClr val="tx1"/>
                </a:solidFill>
              </a:rPr>
              <a:t>kamchatka</a:t>
            </a:r>
            <a:r>
              <a:rPr lang="es-AR" dirty="0" smtClean="0">
                <a:solidFill>
                  <a:schemeClr val="tx1"/>
                </a:solidFill>
              </a:rPr>
              <a:t>”?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Rta</a:t>
            </a:r>
            <a:r>
              <a:rPr lang="es-ES" dirty="0" smtClean="0">
                <a:solidFill>
                  <a:schemeClr val="tx1"/>
                </a:solidFill>
              </a:rPr>
              <a:t>. La resistencia.</a:t>
            </a:r>
            <a:endParaRPr lang="es-AR" dirty="0" smtClean="0">
              <a:solidFill>
                <a:schemeClr val="tx1"/>
              </a:solidFill>
            </a:endParaRPr>
          </a:p>
          <a:p>
            <a:pPr marL="514350" indent="-514350">
              <a:buAutoNum type="alphaLcParenR"/>
            </a:pPr>
            <a:r>
              <a:rPr lang="es-AR" dirty="0" smtClean="0">
                <a:solidFill>
                  <a:schemeClr val="tx1"/>
                </a:solidFill>
              </a:rPr>
              <a:t>?Cual cree que es el objetivo de estudiar estos hechos históricos a través de la academia y el arte (literatura y cine) ?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Rta</a:t>
            </a:r>
            <a:r>
              <a:rPr lang="es-ES" dirty="0" smtClean="0">
                <a:solidFill>
                  <a:schemeClr val="tx1"/>
                </a:solidFill>
              </a:rPr>
              <a:t>. La memoria para que no se repita Nunca Mas.</a:t>
            </a:r>
            <a:endParaRPr lang="es-AR" dirty="0">
              <a:solidFill>
                <a:schemeClr val="tx1"/>
              </a:solidFill>
            </a:endParaRPr>
          </a:p>
          <a:p>
            <a:r>
              <a:rPr lang="es-AR" dirty="0"/>
              <a:t> </a:t>
            </a:r>
            <a:r>
              <a:rPr lang="es-AR" dirty="0" smtClean="0"/>
              <a:t>Una vez entregados los trabajos prácticos se realizara una puesta en común en clase para debatir e intercambiar las reflexiones individuales.</a:t>
            </a:r>
          </a:p>
          <a:p>
            <a:r>
              <a:rPr lang="es-AR" dirty="0" smtClean="0"/>
              <a:t>El </a:t>
            </a:r>
            <a:r>
              <a:rPr lang="es-AR" dirty="0"/>
              <a:t>práctico se contabiliza para la promoción sin exámenes.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Trabajo Práctico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48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AR" dirty="0" smtClean="0"/>
              <a:t>Gracias</a:t>
            </a:r>
            <a:endParaRPr lang="es-AR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51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AR" sz="4000" dirty="0">
              <a:latin typeface="Sitka Display Semibold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>
                <a:latin typeface="Bahnschrift Condensed" pitchFamily="34" charset="0"/>
              </a:rPr>
              <a:t>Trayecto de formación especifica en Derechos Humanos y Ciudadanía: 5° </a:t>
            </a:r>
            <a:r>
              <a:rPr lang="es-AR" dirty="0" smtClean="0">
                <a:latin typeface="Bahnschrift Condensed" pitchFamily="34" charset="0"/>
              </a:rPr>
              <a:t>año.</a:t>
            </a:r>
            <a:endParaRPr lang="es-AR" dirty="0">
              <a:latin typeface="Bahnschrift Condensed" pitchFamily="34" charset="0"/>
            </a:endParaRPr>
          </a:p>
          <a:p>
            <a:r>
              <a:rPr lang="es-AR" dirty="0">
                <a:latin typeface="Bahnschrift Condensed" pitchFamily="34" charset="0"/>
              </a:rPr>
              <a:t>Unidad 1: </a:t>
            </a:r>
            <a:r>
              <a:rPr lang="es-AR" b="1" dirty="0">
                <a:latin typeface="Bahnschrift Condensed" pitchFamily="34" charset="0"/>
              </a:rPr>
              <a:t>El Sujeto: Fundamento filosófico de los </a:t>
            </a:r>
            <a:r>
              <a:rPr lang="es-AR" b="1" dirty="0" smtClean="0">
                <a:latin typeface="Bahnschrift Condensed" pitchFamily="34" charset="0"/>
              </a:rPr>
              <a:t>DDHH.</a:t>
            </a:r>
            <a:endParaRPr lang="es-AR" b="1" dirty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es-AR" dirty="0">
                <a:latin typeface="Bahnschrift Condensed" pitchFamily="34" charset="0"/>
              </a:rPr>
              <a:t>La violación de los Derechos Humanos en Argentina (1976-1983). Quebrantamiento </a:t>
            </a:r>
            <a:r>
              <a:rPr lang="es-AR" dirty="0" smtClean="0">
                <a:latin typeface="Bahnschrift Condensed" pitchFamily="34" charset="0"/>
              </a:rPr>
              <a:t>de los </a:t>
            </a:r>
            <a:r>
              <a:rPr lang="es-AR" dirty="0">
                <a:latin typeface="Bahnschrift Condensed" pitchFamily="34" charset="0"/>
              </a:rPr>
              <a:t>derechos y libertades </a:t>
            </a:r>
            <a:r>
              <a:rPr lang="es-AR" dirty="0" smtClean="0">
                <a:latin typeface="Bahnschrift Condensed" pitchFamily="34" charset="0"/>
              </a:rPr>
              <a:t>fundamentales.</a:t>
            </a:r>
          </a:p>
          <a:p>
            <a:pPr marL="0" indent="0">
              <a:buNone/>
            </a:pPr>
            <a:endParaRPr lang="es-AR" dirty="0">
              <a:latin typeface="Bahnschrift Condensed" pitchFamily="34" charset="0"/>
            </a:endParaRP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00" y="4419808"/>
            <a:ext cx="3657600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50" y="3693000"/>
            <a:ext cx="30670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8" y="3348616"/>
            <a:ext cx="29432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9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dirty="0" smtClean="0">
                <a:latin typeface="Bernard MT Condensed" pitchFamily="18" charset="0"/>
              </a:rPr>
              <a:t>LA DOCTRINA DE LA SEGURIDAD NACIONAL</a:t>
            </a:r>
            <a:endParaRPr lang="es-AR" dirty="0"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dirty="0" smtClean="0">
              <a:latin typeface="Bernard MT Condensed" pitchFamily="18" charset="0"/>
            </a:endParaRPr>
          </a:p>
          <a:p>
            <a:pPr marL="0" indent="0" algn="ctr">
              <a:buNone/>
            </a:pPr>
            <a:endParaRPr lang="es-AR" dirty="0">
              <a:latin typeface="Bernard MT Condensed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70" y="3631273"/>
            <a:ext cx="29146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20" y="2503116"/>
            <a:ext cx="154109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13" y="3096534"/>
            <a:ext cx="1409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 smtClean="0"/>
              <a:t>Un  modo de concebir el mundo y la vida.</a:t>
            </a:r>
          </a:p>
          <a:p>
            <a:r>
              <a:rPr lang="es-AR" dirty="0" smtClean="0"/>
              <a:t>DSN: Cuerpo </a:t>
            </a:r>
            <a:r>
              <a:rPr lang="es-AR" dirty="0"/>
              <a:t>de </a:t>
            </a:r>
            <a:r>
              <a:rPr lang="es-AR" dirty="0" smtClean="0"/>
              <a:t>creencias que constituye una ideología en sentido sustantivo, pretensión normativa.</a:t>
            </a:r>
          </a:p>
          <a:p>
            <a:r>
              <a:rPr lang="es-AR" dirty="0" smtClean="0"/>
              <a:t>Valores absolutos de orden y seguridad, modo de vida occidental y cristiano.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>
                <a:latin typeface="Algerian" pitchFamily="82" charset="0"/>
              </a:rPr>
              <a:t>IdeolOGÍA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10" y="4376119"/>
            <a:ext cx="25050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40" y="4687476"/>
            <a:ext cx="30289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06" y="4156488"/>
            <a:ext cx="12477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864427" y="2814452"/>
            <a:ext cx="9497484" cy="340821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200" dirty="0" smtClean="0">
                <a:latin typeface="Bahnschrift Condensed" pitchFamily="34" charset="0"/>
              </a:rPr>
              <a:t>En el contexto de un mundo bipolar (guerra fría) </a:t>
            </a:r>
            <a:r>
              <a:rPr lang="es-ES" sz="2200" dirty="0">
                <a:latin typeface="Bahnschrift Condensed" pitchFamily="34" charset="0"/>
              </a:rPr>
              <a:t>se buscaba la permanencia del continente americano en el bloque occidental o capitalista. </a:t>
            </a:r>
            <a:endParaRPr lang="es-ES" sz="2200" dirty="0" smtClean="0">
              <a:latin typeface="Bahnschrift Condensed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200" dirty="0" smtClean="0">
                <a:latin typeface="Bahnschrift Condensed" pitchFamily="34" charset="0"/>
              </a:rPr>
              <a:t>En </a:t>
            </a:r>
            <a:r>
              <a:rPr lang="es-ES" sz="2200" dirty="0">
                <a:latin typeface="Bahnschrift Condensed" pitchFamily="34" charset="0"/>
              </a:rPr>
              <a:t>términos discursivos, esta doctrina fue presentada como una defensa de la nacionalidad y los valores del Occidente cristiano frente a la amenaza de ideologías extranjeras como el comunismo y su “infiltración” en la </a:t>
            </a:r>
            <a:r>
              <a:rPr lang="es-ES" sz="2200" dirty="0" smtClean="0">
                <a:latin typeface="Bahnschrift Condensed" pitchFamily="34" charset="0"/>
              </a:rPr>
              <a:t>sociedad.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200" dirty="0" smtClean="0">
                <a:latin typeface="Bahnschrift Condensed" pitchFamily="34" charset="0"/>
              </a:rPr>
              <a:t>La </a:t>
            </a:r>
            <a:r>
              <a:rPr lang="es-ES" sz="2200" dirty="0">
                <a:latin typeface="Bahnschrift Condensed" pitchFamily="34" charset="0"/>
              </a:rPr>
              <a:t>Doctrina de Seguridad Nacional </a:t>
            </a:r>
            <a:r>
              <a:rPr lang="es-ES" sz="2200" dirty="0" smtClean="0">
                <a:latin typeface="Bahnschrift Condensed" pitchFamily="34" charset="0"/>
              </a:rPr>
              <a:t>fue </a:t>
            </a:r>
            <a:r>
              <a:rPr lang="es-ES" sz="2200" dirty="0">
                <a:latin typeface="Bahnschrift Condensed" pitchFamily="34" charset="0"/>
              </a:rPr>
              <a:t>un cuerpo de </a:t>
            </a:r>
            <a:r>
              <a:rPr lang="es-ES" sz="2200" dirty="0" smtClean="0">
                <a:latin typeface="Bahnschrift Condensed" pitchFamily="34" charset="0"/>
              </a:rPr>
              <a:t>ideas</a:t>
            </a:r>
            <a:r>
              <a:rPr lang="es-ES" sz="2200" dirty="0">
                <a:latin typeface="Bahnschrift Condensed" pitchFamily="34" charset="0"/>
              </a:rPr>
              <a:t> </a:t>
            </a:r>
            <a:r>
              <a:rPr lang="es-ES" sz="2200" dirty="0" smtClean="0">
                <a:latin typeface="Bahnschrift Condensed" pitchFamily="34" charset="0"/>
              </a:rPr>
              <a:t>y creencias que constituyen una ideología en sentido sustantivo llevada a cabo a través de prácticas sociales </a:t>
            </a:r>
            <a:r>
              <a:rPr lang="es-ES" sz="2200" dirty="0">
                <a:latin typeface="Bahnschrift Condensed" pitchFamily="34" charset="0"/>
              </a:rPr>
              <a:t>de represión interna </a:t>
            </a:r>
            <a:r>
              <a:rPr lang="es-ES" sz="2200" dirty="0" smtClean="0">
                <a:latin typeface="Bahnschrift Condensed" pitchFamily="34" charset="0"/>
              </a:rPr>
              <a:t>aplicadas </a:t>
            </a:r>
            <a:r>
              <a:rPr lang="es-ES" sz="2200" dirty="0">
                <a:latin typeface="Bahnschrift Condensed" pitchFamily="34" charset="0"/>
              </a:rPr>
              <a:t>por los gobiernos militares de América Latina en las décadas de 1960 y </a:t>
            </a:r>
            <a:r>
              <a:rPr lang="es-ES" sz="2200" dirty="0" smtClean="0">
                <a:latin typeface="Bahnschrift Condensed" pitchFamily="34" charset="0"/>
              </a:rPr>
              <a:t>1970.</a:t>
            </a:r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Doctrina de la Seguridad Nacional</a:t>
            </a:r>
            <a:endParaRPr lang="es-AR" dirty="0"/>
          </a:p>
        </p:txBody>
      </p:sp>
      <p:pic>
        <p:nvPicPr>
          <p:cNvPr id="2050" name="Picture 2" descr="Resultado de imagen de escuelas de las amer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8" y="2859026"/>
            <a:ext cx="153191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escuelas de las amer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7" y="4438444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CONTEXTO HISTÓRICO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>
                <a:latin typeface="Bahnschrift Condensed" pitchFamily="34" charset="0"/>
              </a:rPr>
              <a:t>Ideologías: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Comunismo vs capitalismo. Occidente espiritual vs materialismo marxista.</a:t>
            </a:r>
          </a:p>
          <a:p>
            <a:r>
              <a:rPr lang="es-AR" dirty="0" smtClean="0">
                <a:latin typeface="Bahnschrift Condensed" pitchFamily="34" charset="0"/>
              </a:rPr>
              <a:t>Doctrina de la seguridad nacional: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EEUU y América Latina.</a:t>
            </a:r>
          </a:p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Escuela de las Américas de Panamá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.</a:t>
            </a:r>
          </a:p>
          <a:p>
            <a:r>
              <a:rPr lang="es-AR" dirty="0" smtClean="0">
                <a:latin typeface="Bahnschrift Condensed" pitchFamily="34" charset="0"/>
              </a:rPr>
              <a:t>Nueva concepción de la guerra: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 Enemigo no esta fuera de la frontera sino dentro (teoría de los 2 demonios). Guerrilla, subversivos, terroristas.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Argentina: 1976-1983 dictadura.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42" y="2108032"/>
            <a:ext cx="1724025" cy="145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901" y="4269340"/>
            <a:ext cx="19335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Joseph </a:t>
            </a:r>
            <a:r>
              <a:rPr lang="es-AR" dirty="0" err="1" smtClean="0"/>
              <a:t>Comblin</a:t>
            </a:r>
            <a:r>
              <a:rPr lang="es-AR" dirty="0" smtClean="0"/>
              <a:t>: DSN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1- Diferencia entre violencia y no violencia</a:t>
            </a:r>
          </a:p>
          <a:p>
            <a:r>
              <a:rPr lang="es-AR" dirty="0" smtClean="0"/>
              <a:t>2- Destruye distinción entre política interna y política externa</a:t>
            </a:r>
          </a:p>
          <a:p>
            <a:r>
              <a:rPr lang="es-AR" dirty="0" smtClean="0"/>
              <a:t>3- Violencia preventiva y violencia represiva</a:t>
            </a:r>
            <a:endParaRPr lang="es-AR" dirty="0"/>
          </a:p>
        </p:txBody>
      </p:sp>
      <p:pic>
        <p:nvPicPr>
          <p:cNvPr id="1026" name="Picture 2" descr="Resultado de imagen de joseph comb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25" y="3507180"/>
            <a:ext cx="16954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de joseph comb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18" y="3729407"/>
            <a:ext cx="16954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Resultado de imagen de joseph comb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14" y="2776887"/>
            <a:ext cx="1695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sultado de imagen de joseph comblin ideologia de la seguridad nac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92" y="3635766"/>
            <a:ext cx="16954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Sitka Display Semibold" pitchFamily="2" charset="0"/>
              </a:rPr>
              <a:t>CONCEPCIÓN ECONÓMICA</a:t>
            </a:r>
            <a:endParaRPr lang="es-AR" dirty="0">
              <a:latin typeface="Sitka Display Semibold" pitchFamily="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s-AR" b="1" dirty="0" smtClean="0"/>
              <a:t>DESARROLLO Y SEGURIDAD</a:t>
            </a:r>
          </a:p>
          <a:p>
            <a:r>
              <a:rPr lang="es-AR" dirty="0" smtClean="0"/>
              <a:t>CONADE (Consejo Nacional de Desarrollo)</a:t>
            </a:r>
          </a:p>
          <a:p>
            <a:r>
              <a:rPr lang="es-AR" dirty="0" smtClean="0"/>
              <a:t>CONASE (Consejo Nacional de Seguridad)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Instauración del liberalismo o neoliberalismo como modelo o matriz económica.</a:t>
            </a:r>
          </a:p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Complicidad de las empresas privadas en la dictadura cívico militar.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50" y="3719720"/>
            <a:ext cx="180418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06" y="3596638"/>
            <a:ext cx="2800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32" y="4018830"/>
            <a:ext cx="227538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1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>
                <a:latin typeface="Algerian" pitchFamily="82" charset="0"/>
              </a:rPr>
              <a:t>La militarización de la vida cotidiana</a:t>
            </a:r>
            <a:endParaRPr lang="es-AR" sz="2400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sz="2000" dirty="0" smtClean="0"/>
              <a:t>Se naturaliza y legitima el uso de las fuerzas armadas, militares y paramilitares, para mantener el orden y erradicar el peligro. </a:t>
            </a:r>
          </a:p>
          <a:p>
            <a:r>
              <a:rPr lang="es-ES_tradnl" altLang="es-AR" sz="2000" dirty="0"/>
              <a:t>Despliegue de un </a:t>
            </a:r>
            <a:r>
              <a:rPr lang="es-ES_tradnl" altLang="es-AR" sz="2000" dirty="0" err="1" smtClean="0"/>
              <a:t>Phatos</a:t>
            </a:r>
            <a:r>
              <a:rPr lang="es-ES_tradnl" altLang="es-AR" sz="2000" dirty="0" smtClean="0"/>
              <a:t> </a:t>
            </a:r>
            <a:r>
              <a:rPr lang="es-ES_tradnl" altLang="es-AR" sz="2000" dirty="0"/>
              <a:t>autoritario en nivel de toda la </a:t>
            </a:r>
            <a:r>
              <a:rPr lang="es-ES_tradnl" altLang="es-AR" sz="2000" dirty="0" smtClean="0"/>
              <a:t>sociedad. </a:t>
            </a:r>
          </a:p>
          <a:p>
            <a:r>
              <a:rPr lang="es-ES_tradnl" altLang="es-AR" sz="2000" dirty="0" smtClean="0"/>
              <a:t>Ideología basada en un orden natural de derechos de mando.</a:t>
            </a:r>
          </a:p>
          <a:p>
            <a:r>
              <a:rPr lang="es-ES_tradnl" altLang="es-AR" sz="2000" dirty="0" smtClean="0"/>
              <a:t>Consecuencias del </a:t>
            </a:r>
            <a:r>
              <a:rPr lang="es-ES_tradnl" altLang="es-AR" sz="2000" dirty="0" err="1" smtClean="0"/>
              <a:t>Phatos</a:t>
            </a:r>
            <a:r>
              <a:rPr lang="es-ES_tradnl" altLang="es-AR" sz="2000" dirty="0" smtClean="0"/>
              <a:t> autoritario.</a:t>
            </a:r>
          </a:p>
          <a:p>
            <a:endParaRPr lang="es-ES_tradnl" altLang="es-AR" dirty="0"/>
          </a:p>
          <a:p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69" y="3797178"/>
            <a:ext cx="26098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72" y="83127"/>
            <a:ext cx="2800350" cy="120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97" y="3797178"/>
            <a:ext cx="2276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3279</TotalTime>
  <Words>1114</Words>
  <Application>Microsoft Office PowerPoint</Application>
  <PresentationFormat>Personalizado</PresentationFormat>
  <Paragraphs>92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Intermedio</vt:lpstr>
      <vt:lpstr>Asignatura: Derechos Humanos, Democracia y Ciudadanía</vt:lpstr>
      <vt:lpstr>Presentación de PowerPoint</vt:lpstr>
      <vt:lpstr>LA DOCTRINA DE LA SEGURIDAD NACIONAL</vt:lpstr>
      <vt:lpstr>IdeolOGÍA</vt:lpstr>
      <vt:lpstr>Doctrina de la Seguridad Nacional</vt:lpstr>
      <vt:lpstr>CONTEXTO HISTÓRICO</vt:lpstr>
      <vt:lpstr>Joseph Comblin: DSN</vt:lpstr>
      <vt:lpstr>CONCEPCIÓN ECONÓMICA</vt:lpstr>
      <vt:lpstr>La militarización de la vida cotidiana</vt:lpstr>
      <vt:lpstr>Políticas de memoria verdad y justica</vt:lpstr>
      <vt:lpstr> Leyes de obediencia de vida y punto final. Indultos. </vt:lpstr>
      <vt:lpstr>JUICIOS POR LA VERDAD, LA MEMORIA Y LA JUSTICIA </vt:lpstr>
      <vt:lpstr>“Aquellos que niegan Auschwitz estarían dispuestos a volver a hacerlo.”  Primo Levi </vt:lpstr>
      <vt:lpstr>Abordaje didáctico: Repaso clase teórica</vt:lpstr>
      <vt:lpstr>Abordaje didáctico: Caso Práctico</vt:lpstr>
      <vt:lpstr>Bibliografía</vt:lpstr>
      <vt:lpstr>Trabajo Práctico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Humanos y Acceso a la Justicia</dc:title>
  <dc:creator>Cyn Tomas</dc:creator>
  <cp:lastModifiedBy>julieta mercau</cp:lastModifiedBy>
  <cp:revision>149</cp:revision>
  <dcterms:created xsi:type="dcterms:W3CDTF">2023-05-21T21:26:42Z</dcterms:created>
  <dcterms:modified xsi:type="dcterms:W3CDTF">2024-08-27T01:42:46Z</dcterms:modified>
</cp:coreProperties>
</file>