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8"/>
  </p:notesMasterIdLst>
  <p:sldIdLst>
    <p:sldId id="256" r:id="rId2"/>
    <p:sldId id="267" r:id="rId3"/>
    <p:sldId id="268" r:id="rId4"/>
    <p:sldId id="270" r:id="rId5"/>
    <p:sldId id="291" r:id="rId6"/>
    <p:sldId id="292" r:id="rId7"/>
    <p:sldId id="293" r:id="rId8"/>
    <p:sldId id="296" r:id="rId9"/>
    <p:sldId id="297" r:id="rId10"/>
    <p:sldId id="269" r:id="rId11"/>
    <p:sldId id="271" r:id="rId12"/>
    <p:sldId id="272" r:id="rId13"/>
    <p:sldId id="275" r:id="rId14"/>
    <p:sldId id="288" r:id="rId15"/>
    <p:sldId id="289" r:id="rId16"/>
    <p:sldId id="290" r:id="rId17"/>
    <p:sldId id="295" r:id="rId18"/>
    <p:sldId id="298" r:id="rId19"/>
    <p:sldId id="299" r:id="rId20"/>
    <p:sldId id="294" r:id="rId21"/>
    <p:sldId id="287" r:id="rId22"/>
    <p:sldId id="285" r:id="rId23"/>
    <p:sldId id="276" r:id="rId24"/>
    <p:sldId id="277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3502" autoAdjust="0"/>
  </p:normalViewPr>
  <p:slideViewPr>
    <p:cSldViewPr snapToGrid="0">
      <p:cViewPr varScale="1">
        <p:scale>
          <a:sx n="68" d="100"/>
          <a:sy n="68" d="100"/>
        </p:scale>
        <p:origin x="-9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ED576-152F-412E-B1FE-3BD2688828D9}" type="datetimeFigureOut">
              <a:rPr lang="es-AR" smtClean="0"/>
              <a:t>4/5/2025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8D70F-F048-4775-A7B6-6AA0C38D1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05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8D70F-F048-4775-A7B6-6AA0C38D1B5E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562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BFA754-D5C3-4E66-96A6-867B257F58DC}" type="datetimeFigureOut">
              <a:rPr lang="en-US" smtClean="0"/>
              <a:t>5/4/2025</a:t>
            </a:fld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development/desa/indigenous-peoples-es/declaracion-sobre-los-derechos-delos-pueblos-indigenas.html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b="1" dirty="0">
                <a:latin typeface="Cambria Math" pitchFamily="18" charset="0"/>
                <a:ea typeface="Cambria Math" pitchFamily="18" charset="0"/>
              </a:rPr>
              <a:t>Asignatura: Derechos </a:t>
            </a:r>
            <a:r>
              <a:rPr lang="es-AR" b="1" dirty="0" smtClean="0">
                <a:latin typeface="Cambria Math" pitchFamily="18" charset="0"/>
                <a:ea typeface="Cambria Math" pitchFamily="18" charset="0"/>
              </a:rPr>
              <a:t>Humanos y </a:t>
            </a:r>
            <a:r>
              <a:rPr lang="es-AR" b="1" dirty="0">
                <a:latin typeface="Cambria Math" pitchFamily="18" charset="0"/>
                <a:ea typeface="Cambria Math" pitchFamily="18" charset="0"/>
              </a:rPr>
              <a:t>Ciudadanía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AR" sz="3600" b="1" dirty="0"/>
          </a:p>
        </p:txBody>
      </p:sp>
      <p:pic>
        <p:nvPicPr>
          <p:cNvPr id="4" name="Picture 6" descr="Resultado de imagen de derechos humanos ima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2" y="863682"/>
            <a:ext cx="5228112" cy="23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derechos humanos imag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11" y="1162544"/>
            <a:ext cx="3036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El racismo y la discriminación intensificaron la violencia en contra del  pueblo negro - Comisión de la Verdad Colom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63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7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864427" y="2814452"/>
            <a:ext cx="9497484" cy="3408217"/>
          </a:xfrm>
        </p:spPr>
        <p:txBody>
          <a:bodyPr>
            <a:normAutofit/>
          </a:bodyPr>
          <a:lstStyle/>
          <a:p>
            <a:pPr algn="ctr"/>
            <a:r>
              <a:rPr lang="es-ES" sz="2200" dirty="0" smtClean="0">
                <a:latin typeface="Bahnschrift Condensed" pitchFamily="34" charset="0"/>
              </a:rPr>
              <a:t>Negación de la cuestión indígena </a:t>
            </a:r>
          </a:p>
          <a:p>
            <a:pPr algn="ctr"/>
            <a:r>
              <a:rPr lang="es-ES" sz="2200" dirty="0" smtClean="0">
                <a:latin typeface="Bahnschrift Condensed" pitchFamily="34" charset="0"/>
              </a:rPr>
              <a:t>Discursos dominantes por siglos</a:t>
            </a:r>
          </a:p>
          <a:p>
            <a:pPr algn="ctr"/>
            <a:endParaRPr lang="es-ES" sz="2200" dirty="0" smtClean="0">
              <a:latin typeface="Bahnschrift Condensed" pitchFamily="34" charset="0"/>
            </a:endParaRPr>
          </a:p>
          <a:p>
            <a:r>
              <a:rPr lang="es-ES" sz="2400" b="1" dirty="0"/>
              <a:t>Raza</a:t>
            </a:r>
            <a:r>
              <a:rPr lang="es-ES" sz="2400" dirty="0"/>
              <a:t>: Categorización biológica basada en características físicas.</a:t>
            </a:r>
          </a:p>
          <a:p>
            <a:r>
              <a:rPr lang="es-ES" sz="2400" b="1" dirty="0"/>
              <a:t>Etnia</a:t>
            </a:r>
            <a:r>
              <a:rPr lang="es-ES" sz="2400" dirty="0"/>
              <a:t>: Identidad cultural compartida por un grupo de </a:t>
            </a:r>
            <a:r>
              <a:rPr lang="es-ES" sz="2400" dirty="0" smtClean="0"/>
              <a:t>personas.</a:t>
            </a:r>
          </a:p>
          <a:p>
            <a:pPr algn="ctr"/>
            <a:r>
              <a:rPr lang="es-ES" sz="2200" dirty="0" smtClean="0">
                <a:latin typeface="Bahnschrift Condensed" pitchFamily="34" charset="0"/>
              </a:rPr>
              <a:t>Concepto de inferioridad, surgimiento de racismo y discriminación.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RACISMO Y ETNICIDAD</a:t>
            </a:r>
            <a:endParaRPr lang="es-A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49" y="1503363"/>
            <a:ext cx="16954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636" y="2312988"/>
            <a:ext cx="12001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952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RACISMO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latin typeface="Bahnschrift Condensed" pitchFamily="34" charset="0"/>
              </a:rPr>
              <a:t>DEFINICION JURIDICA: </a:t>
            </a:r>
            <a:r>
              <a:rPr lang="es-AR" sz="2000" dirty="0" smtClean="0">
                <a:latin typeface="Bahnschrift Condensed" pitchFamily="34" charset="0"/>
              </a:rPr>
              <a:t>CONVENCION INTERNACIONAL PARA LA ELIMINACION DE TODAS LAS FORMAS DE DISCRIMINACION RACIAL 1965</a:t>
            </a:r>
          </a:p>
          <a:p>
            <a:pPr marL="0" indent="0">
              <a:buNone/>
            </a:pPr>
            <a:r>
              <a:rPr lang="es-AR" sz="2400" i="1" dirty="0" smtClean="0">
                <a:latin typeface="Bahnschrift Condensed" pitchFamily="34" charset="0"/>
              </a:rPr>
              <a:t>”CUALQUIER DISTINCION, EXCLUSION, RESTRICCION O PREFERENCIA BASADA EN RAZA, COLOR, DESCENDENCIA U ORIGEN NACIONAL O ETNICA QUE TENGA EL PROPOSITO O EL EFECTO DE ANULAR O PERJUDICAR EL RECONOCIMIENTO, GOZO O EJERCICIO EN PIE DE IGUALDAD DE LOS DERECHOS HUMANOS Y DE LAS LIBERTADES FUNDAMENTALES”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RITA SEGATO Racismo: </a:t>
            </a:r>
            <a:r>
              <a:rPr lang="es-AR" sz="2000" dirty="0">
                <a:latin typeface="Bahnschrift Condensed" pitchFamily="34" charset="0"/>
              </a:rPr>
              <a:t>2 </a:t>
            </a:r>
            <a:r>
              <a:rPr lang="es-AR" sz="2000" dirty="0" smtClean="0">
                <a:latin typeface="Bahnschrift Condensed" pitchFamily="34" charset="0"/>
              </a:rPr>
              <a:t>ELEMENTOS, PREJUICIO (CONVICCION INTIMA NEGATIVA) Y DISCRIMINACION (EXTERIORIZA).</a:t>
            </a:r>
          </a:p>
          <a:p>
            <a:pPr marL="457200" indent="-457200">
              <a:buFont typeface="+mj-lt"/>
              <a:buAutoNum type="romanUcPeriod"/>
            </a:pPr>
            <a:r>
              <a:rPr lang="es-AR" sz="2000" dirty="0" smtClean="0">
                <a:latin typeface="Bahnschrift Condensed" pitchFamily="34" charset="0"/>
              </a:rPr>
              <a:t>Un racismo de convicción axiológico</a:t>
            </a:r>
          </a:p>
          <a:p>
            <a:pPr marL="514350" indent="-514350">
              <a:buFont typeface="+mj-lt"/>
              <a:buAutoNum type="romanUcPeriod"/>
            </a:pPr>
            <a:r>
              <a:rPr lang="es-AR" sz="2000" dirty="0" smtClean="0">
                <a:latin typeface="Bahnschrift Condensed" pitchFamily="34" charset="0"/>
              </a:rPr>
              <a:t>Un racismo político-partidario-</a:t>
            </a:r>
            <a:r>
              <a:rPr lang="es-AR" sz="2000" dirty="0" err="1" smtClean="0">
                <a:latin typeface="Bahnschrift Condensed" pitchFamily="34" charset="0"/>
              </a:rPr>
              <a:t>programatico</a:t>
            </a:r>
            <a:endParaRPr lang="es-AR" sz="2000" dirty="0" smtClean="0">
              <a:latin typeface="Bahnschrift Condensed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s-AR" sz="2000" dirty="0" smtClean="0">
                <a:latin typeface="Bahnschrift Condensed" pitchFamily="34" charset="0"/>
              </a:rPr>
              <a:t>Un racismo emotivo</a:t>
            </a:r>
          </a:p>
          <a:p>
            <a:pPr marL="514350" indent="-514350">
              <a:buFont typeface="+mj-lt"/>
              <a:buAutoNum type="romanUcPeriod"/>
            </a:pPr>
            <a:r>
              <a:rPr lang="es-AR" sz="2000" dirty="0" smtClean="0">
                <a:latin typeface="Bahnschrift Condensed" pitchFamily="34" charset="0"/>
              </a:rPr>
              <a:t>Un racismo de costumbre</a:t>
            </a:r>
          </a:p>
          <a:p>
            <a:pPr marL="0" indent="0">
              <a:buNone/>
            </a:pPr>
            <a:endParaRPr lang="es-AR" sz="2000" dirty="0">
              <a:latin typeface="Bahnschrift Condense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79" y="4664427"/>
            <a:ext cx="16954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9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2800" dirty="0" smtClean="0">
                <a:latin typeface="Sitka Display Semibold" pitchFamily="2" charset="0"/>
              </a:rPr>
              <a:t>NORMATIVA CONUNIDADES ORIGINARIAS</a:t>
            </a:r>
            <a:br>
              <a:rPr lang="es-AR" sz="2800" dirty="0" smtClean="0">
                <a:latin typeface="Sitka Display Semibold" pitchFamily="2" charset="0"/>
              </a:rPr>
            </a:br>
            <a:r>
              <a:rPr lang="es-AR" sz="2800" dirty="0" smtClean="0">
                <a:latin typeface="Sitka Display Semibold" pitchFamily="2" charset="0"/>
              </a:rPr>
              <a:t>ARGENTINA</a:t>
            </a:r>
            <a:endParaRPr lang="es-AR" sz="2800" dirty="0">
              <a:latin typeface="Sitka Display Semibold" pitchFamily="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 INAI (Instituto Nacional de Asuntos Indígenas) </a:t>
            </a:r>
          </a:p>
          <a:p>
            <a:pPr lvl="0">
              <a:buClr>
                <a:srgbClr val="C0504D"/>
              </a:buClr>
            </a:pPr>
            <a:r>
              <a:rPr lang="es-A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 Constitución </a:t>
            </a:r>
            <a:r>
              <a:rPr lang="es-A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 Art. 75 inc. 17.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preexistencia étnica y cultural de los pueblos indígenas argentinos.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Garantiza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respeto a su identidad y el derecho a una educación bilingüe e intercultural.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 la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personería jurídica de sus comunidades y la posesión y propiedad comunitarias de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</a:p>
          <a:p>
            <a:pPr marL="0" indent="0">
              <a:buNone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tierras que tradicionalmente ocupan.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entrega de otras aptas y suficientes para el desarrollo humano.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Ninguna de ellas será enajenable, transmisible ni susceptible de gravámenes o embargos.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participación de los pueblos en la gestión referida a sus recursos naturales y demás intereses que los afecten, más allá de las provincias pueden ejercer concurrentemente estas atribuciones.</a:t>
            </a:r>
            <a:endParaRPr lang="es-A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259" y="1636220"/>
            <a:ext cx="18573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21" y="2692627"/>
            <a:ext cx="26384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1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400" dirty="0" smtClean="0">
                <a:latin typeface="Algerian" pitchFamily="82" charset="0"/>
              </a:rPr>
              <a:t>NORMATIVA INTERNACIONAL SOBRE CONUNIDADES ORIGINARIA</a:t>
            </a:r>
            <a:endParaRPr lang="es-AR" sz="2400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s-ES_tradnl" altLang="es-AR" dirty="0" smtClean="0">
              <a:latin typeface="Bahnschrift Condense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altLang="es-AR" dirty="0" smtClean="0">
                <a:latin typeface="Bahnschrift Condensed" pitchFamily="34" charset="0"/>
              </a:rPr>
              <a:t>Convenio N° 169 sobre Pueblos Indígenas y Tribales en Países Independientes (OIT) 1989.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AR" dirty="0" smtClean="0">
                <a:latin typeface="Bahnschrift Condensed" pitchFamily="34" charset="0"/>
              </a:rPr>
              <a:t>Declaración Internacional sobre los derechos de los pueblos </a:t>
            </a:r>
            <a:r>
              <a:rPr lang="es-ES_tradnl" altLang="es-AR" dirty="0">
                <a:latin typeface="Bahnschrift Condensed" pitchFamily="34" charset="0"/>
              </a:rPr>
              <a:t>i</a:t>
            </a:r>
            <a:r>
              <a:rPr lang="es-ES_tradnl" altLang="es-AR" dirty="0" smtClean="0">
                <a:latin typeface="Bahnschrift Condensed" pitchFamily="34" charset="0"/>
              </a:rPr>
              <a:t>ndígenas (ONU) 2007.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AR" dirty="0" smtClean="0">
                <a:latin typeface="Bahnschrift Condensed" pitchFamily="34" charset="0"/>
              </a:rPr>
              <a:t>Declaración Americana sobre los derechos de los pueblos indígenas </a:t>
            </a:r>
            <a:r>
              <a:rPr lang="es-ES_tradnl" altLang="es-AR" dirty="0">
                <a:latin typeface="Bahnschrift Condensed" pitchFamily="34" charset="0"/>
              </a:rPr>
              <a:t>(</a:t>
            </a:r>
            <a:r>
              <a:rPr lang="es-ES_tradnl" altLang="es-AR" dirty="0" smtClean="0">
                <a:latin typeface="Bahnschrift Condensed" pitchFamily="34" charset="0"/>
              </a:rPr>
              <a:t>OEA) 2016.</a:t>
            </a:r>
            <a:endParaRPr lang="es-ES_tradnl" altLang="es-AR" dirty="0">
              <a:latin typeface="Bahnschrift Condensed" pitchFamily="34" charset="0"/>
            </a:endParaRPr>
          </a:p>
          <a:p>
            <a:pPr marL="0" indent="0" algn="ctr">
              <a:buNone/>
            </a:pPr>
            <a:r>
              <a:rPr lang="es-AR" dirty="0" smtClean="0"/>
              <a:t>DDHH (CARÁCTER NOMINATIVO)</a:t>
            </a:r>
          </a:p>
          <a:p>
            <a:pPr marL="0" indent="0" algn="ctr">
              <a:buNone/>
            </a:pPr>
            <a:r>
              <a:rPr lang="es-AR" dirty="0" smtClean="0"/>
              <a:t>individuales//colectivos (inseparables de la comunidad a la que pertenecen)</a:t>
            </a:r>
          </a:p>
          <a:p>
            <a:pPr marL="0" indent="0" algn="ctr">
              <a:buNone/>
            </a:pPr>
            <a:r>
              <a:rPr lang="es-AR" dirty="0" smtClean="0"/>
              <a:t>Reglas de Brasilia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6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dirty="0" smtClean="0">
                <a:latin typeface="Bahnschrift Condensed" pitchFamily="34" charset="0"/>
              </a:rPr>
              <a:t>Definición Pueblo Indígena Instrumentos Internacionales</a:t>
            </a:r>
            <a:endParaRPr lang="es-AR" sz="3600" dirty="0">
              <a:latin typeface="Bahnschrift Condense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000" dirty="0" smtClean="0">
                <a:latin typeface="Bahnschrift Condensed" pitchFamily="34" charset="0"/>
              </a:rPr>
              <a:t>No es posible un pueblo, el pueblo, todos los pueblos, indígenas.</a:t>
            </a:r>
          </a:p>
          <a:p>
            <a:pPr marL="0" indent="0" algn="ctr">
              <a:buNone/>
            </a:pPr>
            <a:r>
              <a:rPr lang="es-AR" sz="2000" dirty="0" smtClean="0">
                <a:latin typeface="Bahnschrift Condensed" pitchFamily="34" charset="0"/>
              </a:rPr>
              <a:t>La persona indígena y su comunidad es quien debe autodefinirse.</a:t>
            </a:r>
          </a:p>
          <a:p>
            <a:r>
              <a:rPr lang="es-AR" sz="2000" b="1" i="1" dirty="0" smtClean="0">
                <a:latin typeface="Bradley Hand ITC" pitchFamily="66" charset="0"/>
              </a:rPr>
              <a:t>“La auto identificación como pueblo indígenas será un criterio fundamental para determinar a quienes se aplica la presente. Los Estados respetaran el derecho a dicha auto identificación como indígena en forma individual o colectiva..”  (Art. 1 inc.2 DADPI)</a:t>
            </a:r>
          </a:p>
          <a:p>
            <a:r>
              <a:rPr lang="es-AR" sz="2000" dirty="0" smtClean="0">
                <a:latin typeface="Arial Narrow" pitchFamily="34" charset="0"/>
              </a:rPr>
              <a:t>Internacionalmente aplicada </a:t>
            </a:r>
            <a:r>
              <a:rPr lang="es-AR" sz="2000" b="1" i="1" dirty="0" smtClean="0">
                <a:solidFill>
                  <a:srgbClr val="FFFF00"/>
                </a:solidFill>
                <a:latin typeface="Arial Narrow" pitchFamily="34" charset="0"/>
              </a:rPr>
              <a:t> “ </a:t>
            </a:r>
            <a:r>
              <a:rPr lang="es-AR" sz="2000" b="1" i="1" dirty="0" smtClean="0">
                <a:solidFill>
                  <a:srgbClr val="FFFF00"/>
                </a:solidFill>
                <a:latin typeface="Bradley Hand ITC" pitchFamily="66" charset="0"/>
              </a:rPr>
              <a:t>.. </a:t>
            </a:r>
            <a:r>
              <a:rPr lang="es-ES" sz="2000" i="1" dirty="0" smtClean="0"/>
              <a:t>indígenas </a:t>
            </a:r>
            <a:r>
              <a:rPr lang="es-ES" sz="2000" i="1" dirty="0"/>
              <a:t>por el hecho de descender de poblaciones que habitaban en el país o en una región geográfica a la que pertenece el país en la época de la conquista o la colonización o del establecimiento de las actuales fronteras estatales y que, cualquiera que sea su situación jurídica, conservan todas sus propias instituciones sociales, económicas, culturales y políticas, o parte de ellas.</a:t>
            </a:r>
            <a:r>
              <a:rPr lang="es-AR" sz="2000" b="1" i="1" dirty="0" smtClean="0">
                <a:solidFill>
                  <a:srgbClr val="FFFF00"/>
                </a:solidFill>
                <a:latin typeface="Bradley Hand ITC" pitchFamily="66" charset="0"/>
              </a:rPr>
              <a:t>” </a:t>
            </a:r>
            <a:r>
              <a:rPr lang="es-AR" sz="2000" b="1" i="1" dirty="0" smtClean="0">
                <a:latin typeface="Bradley Hand ITC" pitchFamily="66" charset="0"/>
              </a:rPr>
              <a:t>Art. 1 del convenio 169 OIT</a:t>
            </a:r>
          </a:p>
        </p:txBody>
      </p:sp>
      <p:pic>
        <p:nvPicPr>
          <p:cNvPr id="12290" name="Picture 2" descr="Resultado de imagen de pueblos origina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37" y="5103546"/>
            <a:ext cx="1695450" cy="13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41" y="5103546"/>
            <a:ext cx="2533650" cy="115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7" y="500143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16" y="4671581"/>
            <a:ext cx="2476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Elementos característicos de los pueblos indígenas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AR" dirty="0" smtClean="0"/>
              <a:t>Continuidad histórica con las sociedades previas a la colonización y/o las invasiones.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Libre determinación como pueblos indígenas naturales conexos.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Fuerte vinculo con los territorios y los recursos naturales.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Sistema políticos, sociales y económicos distintivos.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Idioma, cultura y creencias distintivos.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 smtClean="0"/>
              <a:t>Grupos no dominantes dentro de una sociedad.</a:t>
            </a:r>
            <a:endParaRPr lang="es-A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32" y="4150055"/>
            <a:ext cx="20955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435" y="3546804"/>
            <a:ext cx="16160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Bahnschrift Condensed" pitchFamily="34" charset="0"/>
              </a:rPr>
              <a:t>IDENTIDAD Y TERRITORIO</a:t>
            </a:r>
            <a:endParaRPr lang="es-AR" dirty="0">
              <a:latin typeface="Bahnschrift Condense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Sujetos colectivos que mantienen ancestralmente una vinculación especial con la tierra por eso las reivindicaciones de las tierras de las que fueron despojados.</a:t>
            </a:r>
          </a:p>
          <a:p>
            <a:endParaRPr lang="es-AR" sz="2400" dirty="0" smtClean="0"/>
          </a:p>
          <a:p>
            <a:r>
              <a:rPr lang="es-AR" sz="2400" dirty="0" smtClean="0"/>
              <a:t>Concepción de territorio diferente del derecho clásico de propiedad privada.</a:t>
            </a:r>
          </a:p>
          <a:p>
            <a:endParaRPr lang="es-AR" sz="2400" dirty="0" smtClean="0"/>
          </a:p>
          <a:p>
            <a:r>
              <a:rPr lang="es-AR" sz="2400" dirty="0" smtClean="0"/>
              <a:t>Corte Interamericana. </a:t>
            </a:r>
            <a:r>
              <a:rPr lang="es-AR" sz="2400" i="1" dirty="0" smtClean="0"/>
              <a:t>“ ..la relación con la tierra no es meramente una cuestión de posesión y producción sino un elemento material y espiritual del que deben gozar plenamente, para su legado cultural y transmitirlo a las generaciones futuras..”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7" y="109475"/>
            <a:ext cx="1104900" cy="15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Identidad y Territorio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1) Tierra, territorio y recursos.</a:t>
            </a:r>
          </a:p>
          <a:p>
            <a:pPr marL="0" indent="0">
              <a:buNone/>
            </a:pPr>
            <a:r>
              <a:rPr lang="es-AR" dirty="0"/>
              <a:t>2) Identidad colectiva.</a:t>
            </a:r>
          </a:p>
          <a:p>
            <a:pPr marL="0" indent="0">
              <a:buNone/>
            </a:pPr>
            <a:r>
              <a:rPr lang="es-AR" dirty="0"/>
              <a:t>3)Propiedad comunitaria indígena.</a:t>
            </a:r>
          </a:p>
          <a:p>
            <a:endParaRPr lang="es-A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16" y="1737323"/>
            <a:ext cx="2249488" cy="290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6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Algerian" pitchFamily="82" charset="0"/>
              </a:rPr>
              <a:t>Régimen de Tierras, Territorio y Recursos</a:t>
            </a:r>
            <a:endParaRPr lang="es-AR" sz="2800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" sz="5500" dirty="0" smtClean="0"/>
              <a:t>DAPI Artículo </a:t>
            </a:r>
            <a:r>
              <a:rPr lang="es-ES" sz="5500" dirty="0"/>
              <a:t>XXV. Formas tradicionales de propiedad y supervivencia cultural. Derecho a tierras, territorios y recursos </a:t>
            </a:r>
            <a:endParaRPr lang="es-ES" sz="5500" dirty="0" smtClean="0"/>
          </a:p>
          <a:p>
            <a:pPr marL="0" indent="0">
              <a:buNone/>
            </a:pPr>
            <a:r>
              <a:rPr lang="es-ES" sz="5500" dirty="0" smtClean="0"/>
              <a:t>1. </a:t>
            </a:r>
            <a:r>
              <a:rPr lang="es-ES" sz="5500" dirty="0"/>
              <a:t>Los pueblos indígenas tienen </a:t>
            </a:r>
            <a:r>
              <a:rPr lang="es-ES" sz="5500" u="sng" dirty="0"/>
              <a:t>derecho </a:t>
            </a:r>
            <a:r>
              <a:rPr lang="es-ES" sz="5500" b="1" u="sng" dirty="0"/>
              <a:t>a mantener y fortalecer su propia relación espiritual, cultural y material</a:t>
            </a:r>
            <a:r>
              <a:rPr lang="es-ES" sz="5500" u="sng" dirty="0"/>
              <a:t> </a:t>
            </a:r>
            <a:r>
              <a:rPr lang="es-ES" sz="5500" dirty="0"/>
              <a:t>con sus tierras, territorios y recursos, y a asumir sus responsabilidades para conservarlos para ellos mismos y para las generaciones venideras. </a:t>
            </a:r>
            <a:endParaRPr lang="es-ES" sz="5500" dirty="0" smtClean="0"/>
          </a:p>
          <a:p>
            <a:pPr marL="0" indent="0">
              <a:buNone/>
            </a:pPr>
            <a:r>
              <a:rPr lang="es-ES" sz="5500" dirty="0" smtClean="0"/>
              <a:t>2.Los </a:t>
            </a:r>
            <a:r>
              <a:rPr lang="es-ES" sz="5500" dirty="0"/>
              <a:t>pueblos </a:t>
            </a:r>
            <a:r>
              <a:rPr lang="es-ES" sz="5500" b="1" u="sng" dirty="0"/>
              <a:t>indígenas tienen derecho a las tierras, territorios y recursos que tradicionalmente han poseído</a:t>
            </a:r>
            <a:r>
              <a:rPr lang="es-ES" sz="5500" dirty="0"/>
              <a:t>, ocupado, utilizado o adquirido. </a:t>
            </a:r>
            <a:endParaRPr lang="es-ES" sz="5500" dirty="0" smtClean="0"/>
          </a:p>
          <a:p>
            <a:pPr marL="0" indent="0">
              <a:buNone/>
            </a:pPr>
            <a:r>
              <a:rPr lang="es-ES" sz="5500" dirty="0" smtClean="0"/>
              <a:t>3.Los </a:t>
            </a:r>
            <a:r>
              <a:rPr lang="es-ES" sz="5500" dirty="0"/>
              <a:t>pueblos indígenas tienen </a:t>
            </a:r>
            <a:r>
              <a:rPr lang="es-ES" sz="5500" b="1" u="sng" dirty="0"/>
              <a:t>derecho a poseer, </a:t>
            </a:r>
            <a:r>
              <a:rPr lang="es-ES" sz="5500" b="1" u="sng" dirty="0" smtClean="0"/>
              <a:t>utilizar</a:t>
            </a:r>
            <a:r>
              <a:rPr lang="es-ES" sz="5500" b="1" u="sng" dirty="0"/>
              <a:t>, desarrollar y controlar las tierras</a:t>
            </a:r>
            <a:r>
              <a:rPr lang="es-ES" sz="5500" dirty="0"/>
              <a:t>, territorios y re cursos que poseen en razón de la propiedad </a:t>
            </a:r>
            <a:r>
              <a:rPr lang="es-ES" sz="5500" dirty="0" smtClean="0"/>
              <a:t>tradicional </a:t>
            </a:r>
            <a:r>
              <a:rPr lang="es-ES" sz="5500" dirty="0"/>
              <a:t>u otro tipo tradicional de ocupación o utilización, así como aquellos que hayan adquirido de otra forma. </a:t>
            </a:r>
            <a:endParaRPr lang="es-ES" sz="5500" dirty="0" smtClean="0"/>
          </a:p>
          <a:p>
            <a:pPr marL="0" indent="0">
              <a:buNone/>
            </a:pPr>
            <a:r>
              <a:rPr lang="es-ES" sz="5500" dirty="0" smtClean="0"/>
              <a:t>4.Los </a:t>
            </a:r>
            <a:r>
              <a:rPr lang="es-ES" sz="5500" dirty="0"/>
              <a:t>Estados asegurarán </a:t>
            </a:r>
            <a:r>
              <a:rPr lang="es-ES" sz="5500" b="1" u="sng" dirty="0"/>
              <a:t>el reconocimiento y protección jurídicos </a:t>
            </a:r>
            <a:r>
              <a:rPr lang="es-ES" sz="5500" dirty="0"/>
              <a:t>de esas tierras, territorios y recursos. Dicho reconocimiento respetará debidamente las costumbres, las tradiciones y los sistemas de tenencia de la tierra de los pueblos indígenas de que se trate. </a:t>
            </a:r>
            <a:endParaRPr lang="es-ES" sz="5500" dirty="0" smtClean="0"/>
          </a:p>
          <a:p>
            <a:pPr marL="0" indent="0">
              <a:buNone/>
            </a:pPr>
            <a:r>
              <a:rPr lang="es-ES" sz="5500" dirty="0" smtClean="0"/>
              <a:t>5</a:t>
            </a:r>
            <a:r>
              <a:rPr lang="es-ES" sz="5500" dirty="0"/>
              <a:t>. Los pueblos indígenas tienen derecho al </a:t>
            </a:r>
            <a:r>
              <a:rPr lang="es-ES" sz="5500" b="1" u="sng" dirty="0"/>
              <a:t>reconocimiento legal de las modalidades y formas diversas y particulares de propiedad, posesión o dominio de sus tierras</a:t>
            </a:r>
            <a:r>
              <a:rPr lang="es-ES" sz="5500" dirty="0"/>
              <a:t>, territorios y recursos de acuerdo con el ordenamiento jurídico de cada Estado y los instrumentos internacionales pertinentes. Los Estados establecerán los regímenes especiales apropiados para este reconocimiento y su efectiva demarcación o titulación. </a:t>
            </a:r>
            <a:endParaRPr lang="es-ES" sz="5500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13" y="117475"/>
            <a:ext cx="128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Convenio sobre la Biodiversidad Biológica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>
                <a:solidFill>
                  <a:srgbClr val="000000"/>
                </a:solidFill>
                <a:latin typeface="Algerian" pitchFamily="82" charset="0"/>
              </a:rPr>
              <a:t>Tratado </a:t>
            </a:r>
            <a:r>
              <a:rPr lang="es-ES" dirty="0">
                <a:solidFill>
                  <a:srgbClr val="000000"/>
                </a:solidFill>
                <a:latin typeface="Algerian" pitchFamily="82" charset="0"/>
              </a:rPr>
              <a:t>internacional jurídicamente</a:t>
            </a:r>
            <a:r>
              <a:rPr lang="es-ES" dirty="0">
                <a:latin typeface="Algerian" pitchFamily="82" charset="0"/>
              </a:rPr>
              <a:t/>
            </a:r>
            <a:br>
              <a:rPr lang="es-ES" dirty="0">
                <a:latin typeface="Algerian" pitchFamily="82" charset="0"/>
              </a:rPr>
            </a:br>
            <a:r>
              <a:rPr lang="es-ES" dirty="0">
                <a:solidFill>
                  <a:srgbClr val="000000"/>
                </a:solidFill>
                <a:latin typeface="Algerian" pitchFamily="82" charset="0"/>
              </a:rPr>
              <a:t>vinculante con tres objetivos principales: </a:t>
            </a:r>
            <a:endParaRPr lang="es-ES" dirty="0" smtClean="0">
              <a:solidFill>
                <a:srgbClr val="000000"/>
              </a:solidFill>
              <a:latin typeface="Algerian" pitchFamily="82" charset="0"/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rgbClr val="000000"/>
                </a:solidFill>
                <a:latin typeface="Algerian" pitchFamily="82" charset="0"/>
              </a:rPr>
              <a:t>1) la </a:t>
            </a:r>
            <a:r>
              <a:rPr lang="es-ES" dirty="0">
                <a:solidFill>
                  <a:srgbClr val="000000"/>
                </a:solidFill>
                <a:latin typeface="Algerian" pitchFamily="82" charset="0"/>
              </a:rPr>
              <a:t>conservación de la diversidad biológica, </a:t>
            </a:r>
            <a:endParaRPr lang="es-ES" dirty="0" smtClean="0">
              <a:solidFill>
                <a:srgbClr val="000000"/>
              </a:solidFill>
              <a:latin typeface="Algerian" pitchFamily="82" charset="0"/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rgbClr val="000000"/>
                </a:solidFill>
                <a:latin typeface="Algerian" pitchFamily="82" charset="0"/>
              </a:rPr>
              <a:t>2) la </a:t>
            </a:r>
            <a:r>
              <a:rPr lang="es-ES" dirty="0">
                <a:solidFill>
                  <a:srgbClr val="000000"/>
                </a:solidFill>
                <a:latin typeface="Algerian" pitchFamily="82" charset="0"/>
              </a:rPr>
              <a:t>utilización sostenible de sus componentes </a:t>
            </a:r>
            <a:endParaRPr lang="es-ES" dirty="0" smtClean="0">
              <a:solidFill>
                <a:srgbClr val="000000"/>
              </a:solidFill>
              <a:latin typeface="Algerian" pitchFamily="82" charset="0"/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rgbClr val="000000"/>
                </a:solidFill>
                <a:latin typeface="Algerian" pitchFamily="82" charset="0"/>
              </a:rPr>
              <a:t>3)la </a:t>
            </a:r>
            <a:r>
              <a:rPr lang="es-ES" dirty="0">
                <a:solidFill>
                  <a:srgbClr val="000000"/>
                </a:solidFill>
                <a:latin typeface="Algerian" pitchFamily="82" charset="0"/>
              </a:rPr>
              <a:t>participación justa y equitativa en los beneficios que se deriven de la utilización de los recursos genéticos</a:t>
            </a:r>
            <a:r>
              <a:rPr lang="es-ES" dirty="0" smtClean="0">
                <a:solidFill>
                  <a:srgbClr val="000000"/>
                </a:solidFill>
                <a:latin typeface="Algerian" pitchFamily="82" charset="0"/>
              </a:rPr>
              <a:t>.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rgbClr val="000000"/>
                </a:solidFill>
                <a:latin typeface="Algerian" pitchFamily="82" charset="0"/>
              </a:rPr>
              <a:t> objetivo </a:t>
            </a:r>
            <a:r>
              <a:rPr lang="es-ES" dirty="0">
                <a:solidFill>
                  <a:srgbClr val="000000"/>
                </a:solidFill>
                <a:latin typeface="Algerian" pitchFamily="82" charset="0"/>
              </a:rPr>
              <a:t>general es promover medidas que conduzcan a un futuro sostenible.</a:t>
            </a:r>
            <a:endParaRPr lang="es-AR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s-AR" sz="4000" dirty="0">
              <a:latin typeface="Sitka Display Semibold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Bahnschrift Condensed" pitchFamily="34" charset="0"/>
              </a:rPr>
              <a:t>Carrera</a:t>
            </a:r>
            <a:r>
              <a:rPr lang="es-ES" dirty="0">
                <a:latin typeface="Bahnschrift Condensed" pitchFamily="34" charset="0"/>
              </a:rPr>
              <a:t>: </a:t>
            </a:r>
            <a:r>
              <a:rPr lang="es-ES" dirty="0" smtClean="0">
                <a:latin typeface="Bahnschrift Condensed" pitchFamily="34" charset="0"/>
              </a:rPr>
              <a:t>Abogacía, Procurador y </a:t>
            </a:r>
            <a:r>
              <a:rPr lang="es-ES" dirty="0" err="1" smtClean="0">
                <a:latin typeface="Bahnschrift Condensed" pitchFamily="34" charset="0"/>
              </a:rPr>
              <a:t>Tuaj</a:t>
            </a:r>
            <a:r>
              <a:rPr lang="es-AR" dirty="0" smtClean="0">
                <a:latin typeface="Bahnschrift Condensed" pitchFamily="34" charset="0"/>
              </a:rPr>
              <a:t>. 2° año.</a:t>
            </a:r>
            <a:endParaRPr lang="es-AR" dirty="0">
              <a:latin typeface="Bahnschrift Condensed" pitchFamily="34" charset="0"/>
            </a:endParaRPr>
          </a:p>
          <a:p>
            <a:r>
              <a:rPr lang="es-AR" dirty="0">
                <a:latin typeface="Bahnschrift Condensed" pitchFamily="34" charset="0"/>
              </a:rPr>
              <a:t>Unidad </a:t>
            </a:r>
            <a:r>
              <a:rPr lang="es-AR" dirty="0" smtClean="0">
                <a:latin typeface="Bahnschrift Condensed" pitchFamily="34" charset="0"/>
              </a:rPr>
              <a:t>temática 5: </a:t>
            </a:r>
            <a:r>
              <a:rPr lang="es-AR" b="1" dirty="0">
                <a:latin typeface="Bahnschrift Condensed" pitchFamily="34" charset="0"/>
              </a:rPr>
              <a:t>El Sujeto</a:t>
            </a:r>
            <a:r>
              <a:rPr lang="es-AR" b="1" dirty="0" smtClean="0">
                <a:latin typeface="Bahnschrift Condensed" pitchFamily="34" charset="0"/>
              </a:rPr>
              <a:t>:</a:t>
            </a:r>
            <a:r>
              <a:rPr lang="es-AR" dirty="0">
                <a:latin typeface="Bahnschrift Condensed" pitchFamily="34" charset="0"/>
              </a:rPr>
              <a:t> </a:t>
            </a:r>
            <a:r>
              <a:rPr lang="es-ES" dirty="0">
                <a:latin typeface="Bahnschrift Condensed" pitchFamily="34" charset="0"/>
              </a:rPr>
              <a:t>LOS DERECHOS HUMANOS Y LOS GRUPOS </a:t>
            </a:r>
            <a:r>
              <a:rPr lang="es-ES" dirty="0" smtClean="0">
                <a:latin typeface="Bahnschrift Condensed" pitchFamily="34" charset="0"/>
              </a:rPr>
              <a:t>VULNERABILIZADOS.</a:t>
            </a:r>
            <a:endParaRPr lang="es-ES" dirty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es-ES" dirty="0">
                <a:latin typeface="Bahnschrift Condensed" pitchFamily="34" charset="0"/>
              </a:rPr>
              <a:t>I. ESTUDIOS DE GÉNERO.</a:t>
            </a:r>
          </a:p>
          <a:p>
            <a:pPr marL="0" indent="0">
              <a:buNone/>
            </a:pPr>
            <a:r>
              <a:rPr lang="es-ES" dirty="0">
                <a:latin typeface="Bahnschrift Condensed" pitchFamily="34" charset="0"/>
              </a:rPr>
              <a:t>II. PUEBLOS ORIGINARIOS: 1. Historia de una masacre. 2. Racismo y Etnicidad. 3. Reconocimiento normativo e institucional de las comunidades originarias. 4. La definición de pueblo indígena en los instrumentos internacionales. 5. Identidad y Territorio. </a:t>
            </a:r>
            <a:endParaRPr lang="es-ES" dirty="0" smtClean="0">
              <a:latin typeface="Bahnschrift Condensed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Bahnschrift Condensed" pitchFamily="34" charset="0"/>
              </a:rPr>
              <a:t>III</a:t>
            </a:r>
            <a:r>
              <a:rPr lang="es-ES" dirty="0">
                <a:latin typeface="Bahnschrift Condensed" pitchFamily="34" charset="0"/>
              </a:rPr>
              <a:t>. LAS INFANCIAS.</a:t>
            </a:r>
            <a:endParaRPr lang="es-AR" dirty="0">
              <a:latin typeface="Bahnschrift Condensed" pitchFamily="34" charset="0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199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52" y="1702067"/>
            <a:ext cx="2095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336966" y="1918302"/>
            <a:ext cx="5355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Rodolfo </a:t>
            </a:r>
            <a:r>
              <a:rPr lang="es-ES" dirty="0" err="1" smtClean="0"/>
              <a:t>Kusch</a:t>
            </a:r>
            <a:r>
              <a:rPr lang="es-ES" dirty="0" smtClean="0"/>
              <a:t>: Aborda el </a:t>
            </a:r>
            <a:r>
              <a:rPr lang="es-ES" dirty="0"/>
              <a:t>arraigo y la relación del hombre de América con la tierra</a:t>
            </a:r>
            <a:r>
              <a:rPr lang="es-ES" dirty="0" smtClean="0"/>
              <a:t>. Revaloriza lo barbárico, el hedor y la liberación como categorías para entender el ser americano.</a:t>
            </a:r>
            <a:endParaRPr lang="es-AR" dirty="0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" y="4804335"/>
            <a:ext cx="2571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885706" y="4922921"/>
            <a:ext cx="5890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Silvia Rivera </a:t>
            </a:r>
            <a:r>
              <a:rPr lang="es-ES" dirty="0" err="1" smtClean="0"/>
              <a:t>Cusicanqui</a:t>
            </a:r>
            <a:r>
              <a:rPr lang="es-ES" dirty="0" smtClean="0"/>
              <a:t>: Expresa </a:t>
            </a:r>
            <a:r>
              <a:rPr lang="es-ES" dirty="0"/>
              <a:t>la coexistencia paralela de múltiples diferencias culturales que no se extinguen sino que se antagonizan y se complementan entre sí. Cada uno se reproduce a sí mismo desde las profundidades del pasado y se relaciona con otros de una manera contenciosa.</a:t>
            </a:r>
            <a:endParaRPr lang="es-AR" dirty="0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94" y="1735153"/>
            <a:ext cx="3200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37" y="4886638"/>
            <a:ext cx="3200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87" y="394277"/>
            <a:ext cx="9734901" cy="58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50078" y="2933205"/>
            <a:ext cx="8003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Esta resolución, que recibió 168 votos a favor y 7 abstenciones, destaca la necesidad de reconocer y respetar las tradiciones, territorios y derechos fundamentales de las comunidades aborígenes en todo el mundo. 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1448790" y="3978233"/>
            <a:ext cx="9500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350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10639" y="950026"/>
            <a:ext cx="11681361" cy="4917374"/>
          </a:xfrm>
        </p:spPr>
        <p:txBody>
          <a:bodyPr>
            <a:normAutofit/>
          </a:bodyPr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/>
            </a:r>
            <a:b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</a:b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570016" y="2551837"/>
            <a:ext cx="114953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el mundo hay más de 5.000 pueblos indígenas diferentes. Aunque sus costumbres y culturas sean diferentes, los pueblos indígenas viven las mismas duras realidades en todo el mundo. Sus derechos humanos son violados habitualmente por las autoridades estatales, y sufren elevados niveles de marginación y discriminación.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T</a:t>
            </a:r>
            <a:r>
              <a:rPr lang="es-ES" dirty="0" smtClean="0"/>
              <a:t>ienen </a:t>
            </a:r>
            <a:r>
              <a:rPr lang="es-ES" dirty="0"/>
              <a:t>más probabilidades de vivir en pobreza extrema y sufren tasas más elevadas de carencia de tierras, desnutrición y desplazamiento interno que otros grupos. Suelen tener los índices más elevados de población reclusa, analfabetismo y desempleo, y su esperanza de vida es hasta 20 años más corta que la de la población no indígena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Se </a:t>
            </a:r>
            <a:r>
              <a:rPr lang="es-ES" dirty="0"/>
              <a:t>les desaloja de las tierras ancestrales que han habitado durante generaciones, y se les restringe el acceso a la educación, la atención de salud y la </a:t>
            </a:r>
            <a:r>
              <a:rPr lang="es-ES" dirty="0" smtClean="0"/>
              <a:t>vivienda.</a:t>
            </a:r>
            <a:endParaRPr lang="es-A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68" y="826864"/>
            <a:ext cx="31527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6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Abordaje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didáctico: Repaso clase teórica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 smtClean="0">
                <a:latin typeface="Bahnschrift Light Condensed" pitchFamily="34" charset="0"/>
              </a:rPr>
              <a:t>Objetivos</a:t>
            </a:r>
            <a:r>
              <a:rPr lang="es-ES" sz="3200" dirty="0" smtClean="0">
                <a:latin typeface="Bahnschrift Light Condensed" pitchFamily="34" charset="0"/>
              </a:rPr>
              <a:t>:</a:t>
            </a:r>
          </a:p>
          <a:p>
            <a:pPr marL="457200" lvl="0" indent="-457200">
              <a:buClr>
                <a:srgbClr val="C0504D"/>
              </a:buClr>
              <a:buFont typeface="+mj-lt"/>
              <a:buAutoNum type="arabicPeriod"/>
            </a:pPr>
            <a:r>
              <a:rPr lang="es-ES" sz="2400" dirty="0" smtClean="0">
                <a:latin typeface="Bahnschrift Light Condensed" pitchFamily="34" charset="0"/>
              </a:rPr>
              <a:t>Conocer y profundizar sobre </a:t>
            </a:r>
            <a:r>
              <a:rPr lang="es-ES" sz="2400" dirty="0" smtClean="0">
                <a:solidFill>
                  <a:prstClr val="white"/>
                </a:solidFill>
                <a:latin typeface="Bahnschrift Condensed" pitchFamily="34" charset="0"/>
              </a:rPr>
              <a:t>los Pueblos Originarios como sujeto de derecho.</a:t>
            </a:r>
          </a:p>
          <a:p>
            <a:pPr marL="457200" lvl="0" indent="-457200">
              <a:buClr>
                <a:srgbClr val="C0504D"/>
              </a:buClr>
              <a:buFont typeface="+mj-lt"/>
              <a:buAutoNum type="arabicPeriod"/>
            </a:pPr>
            <a:r>
              <a:rPr lang="es-ES" sz="2400" dirty="0" smtClean="0">
                <a:solidFill>
                  <a:prstClr val="white"/>
                </a:solidFill>
                <a:latin typeface="Bahnschrift Condensed" pitchFamily="34" charset="0"/>
              </a:rPr>
              <a:t>Profundizar acerca de su historia. </a:t>
            </a:r>
          </a:p>
          <a:p>
            <a:pPr marL="457200" lvl="0" indent="-457200">
              <a:buClr>
                <a:srgbClr val="C0504D"/>
              </a:buClr>
              <a:buFont typeface="+mj-lt"/>
              <a:buAutoNum type="arabicPeriod"/>
            </a:pPr>
            <a:r>
              <a:rPr lang="es-ES" sz="2400" dirty="0" smtClean="0">
                <a:solidFill>
                  <a:prstClr val="white"/>
                </a:solidFill>
                <a:latin typeface="Bahnschrift Condensed" pitchFamily="34" charset="0"/>
              </a:rPr>
              <a:t>Reflexionar sobre los conceptos y practicas del racismo </a:t>
            </a:r>
            <a:r>
              <a:rPr lang="es-ES" sz="2400" dirty="0">
                <a:solidFill>
                  <a:prstClr val="white"/>
                </a:solidFill>
                <a:latin typeface="Bahnschrift Condensed" pitchFamily="34" charset="0"/>
              </a:rPr>
              <a:t>y </a:t>
            </a:r>
            <a:r>
              <a:rPr lang="es-ES" sz="2400" dirty="0" smtClean="0">
                <a:solidFill>
                  <a:prstClr val="white"/>
                </a:solidFill>
                <a:latin typeface="Bahnschrift Condensed" pitchFamily="34" charset="0"/>
              </a:rPr>
              <a:t>la etnicidad</a:t>
            </a:r>
            <a:r>
              <a:rPr lang="es-ES" sz="2400" dirty="0">
                <a:solidFill>
                  <a:prstClr val="white"/>
                </a:solidFill>
                <a:latin typeface="Bahnschrift Condensed" pitchFamily="34" charset="0"/>
              </a:rPr>
              <a:t>. </a:t>
            </a:r>
            <a:endParaRPr lang="es-ES" sz="2400" dirty="0" smtClean="0">
              <a:solidFill>
                <a:prstClr val="white"/>
              </a:solidFill>
              <a:latin typeface="Bahnschrift Condensed" pitchFamily="34" charset="0"/>
            </a:endParaRPr>
          </a:p>
          <a:p>
            <a:pPr marL="457200" lvl="0" indent="-457200">
              <a:buClr>
                <a:srgbClr val="C0504D"/>
              </a:buClr>
              <a:buFont typeface="+mj-lt"/>
              <a:buAutoNum type="arabicPeriod"/>
            </a:pPr>
            <a:r>
              <a:rPr lang="es-ES" sz="2400" dirty="0" smtClean="0">
                <a:solidFill>
                  <a:prstClr val="white"/>
                </a:solidFill>
                <a:latin typeface="Bahnschrift Condensed" pitchFamily="34" charset="0"/>
              </a:rPr>
              <a:t>Reconocer el marco </a:t>
            </a:r>
            <a:r>
              <a:rPr lang="es-ES" sz="2400" dirty="0">
                <a:solidFill>
                  <a:prstClr val="white"/>
                </a:solidFill>
                <a:latin typeface="Bahnschrift Condensed" pitchFamily="34" charset="0"/>
              </a:rPr>
              <a:t>normativo e institucional de las comunidades originarias</a:t>
            </a:r>
            <a:r>
              <a:rPr lang="es-ES" sz="2400" dirty="0" smtClean="0">
                <a:solidFill>
                  <a:prstClr val="white"/>
                </a:solidFill>
                <a:latin typeface="Bahnschrift Condensed" pitchFamily="34" charset="0"/>
              </a:rPr>
              <a:t>.</a:t>
            </a:r>
          </a:p>
          <a:p>
            <a:pPr marL="457200" lvl="0" indent="-457200">
              <a:buClr>
                <a:srgbClr val="C0504D"/>
              </a:buClr>
              <a:buFont typeface="+mj-lt"/>
              <a:buAutoNum type="arabicPeriod"/>
            </a:pPr>
            <a:r>
              <a:rPr lang="es-ES" sz="2400" dirty="0" smtClean="0">
                <a:solidFill>
                  <a:prstClr val="white"/>
                </a:solidFill>
                <a:latin typeface="Bahnschrift Condensed" pitchFamily="34" charset="0"/>
              </a:rPr>
              <a:t>Estudiar la </a:t>
            </a:r>
            <a:r>
              <a:rPr lang="es-ES" sz="2400" dirty="0">
                <a:solidFill>
                  <a:prstClr val="white"/>
                </a:solidFill>
                <a:latin typeface="Bahnschrift Condensed" pitchFamily="34" charset="0"/>
              </a:rPr>
              <a:t>definición de pueblo indígena en los instrumentos internacionales. </a:t>
            </a:r>
            <a:endParaRPr lang="es-ES" sz="2400" dirty="0" smtClean="0">
              <a:solidFill>
                <a:prstClr val="white"/>
              </a:solidFill>
              <a:latin typeface="Bahnschrift Condensed" pitchFamily="34" charset="0"/>
            </a:endParaRPr>
          </a:p>
          <a:p>
            <a:pPr marL="457200" lvl="0" indent="-457200">
              <a:buClr>
                <a:srgbClr val="C0504D"/>
              </a:buClr>
              <a:buFont typeface="+mj-lt"/>
              <a:buAutoNum type="arabicPeriod"/>
            </a:pPr>
            <a:r>
              <a:rPr lang="es-ES" sz="2400" dirty="0" smtClean="0">
                <a:solidFill>
                  <a:prstClr val="white"/>
                </a:solidFill>
                <a:latin typeface="Bahnschrift Condensed" pitchFamily="34" charset="0"/>
              </a:rPr>
              <a:t>Interiorizarse acerca del entramado entre  identidad </a:t>
            </a:r>
            <a:r>
              <a:rPr lang="es-ES" sz="2400" dirty="0">
                <a:solidFill>
                  <a:prstClr val="white"/>
                </a:solidFill>
                <a:latin typeface="Bahnschrift Condensed" pitchFamily="34" charset="0"/>
              </a:rPr>
              <a:t>y </a:t>
            </a:r>
            <a:r>
              <a:rPr lang="es-ES" sz="2400" dirty="0" smtClean="0">
                <a:solidFill>
                  <a:prstClr val="white"/>
                </a:solidFill>
                <a:latin typeface="Bahnschrift Condensed" pitchFamily="34" charset="0"/>
              </a:rPr>
              <a:t>territorio de los pueblos indígenas</a:t>
            </a:r>
            <a:r>
              <a:rPr lang="es-ES" dirty="0" smtClean="0">
                <a:solidFill>
                  <a:prstClr val="white"/>
                </a:solidFill>
                <a:latin typeface="Bahnschrift Condensed" pitchFamily="34" charset="0"/>
              </a:rPr>
              <a:t>. </a:t>
            </a:r>
            <a:endParaRPr lang="es-ES" dirty="0">
              <a:solidFill>
                <a:prstClr val="white"/>
              </a:solidFill>
              <a:latin typeface="Bahnschrift Condensed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ES" sz="3200" dirty="0" smtClean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Abordaje didáctico: Caso Práctico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s-AR" b="1" dirty="0" smtClean="0"/>
              <a:t>Mediante la lectura del poema “La tonada..” Antonio Esteban Agüero.</a:t>
            </a:r>
          </a:p>
          <a:p>
            <a:pPr marL="0" lvl="0" indent="0">
              <a:buNone/>
            </a:pPr>
            <a:r>
              <a:rPr lang="es-ES" b="1" dirty="0"/>
              <a:t>Objetivos:</a:t>
            </a:r>
            <a:r>
              <a:rPr lang="es-ES" dirty="0"/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1) Profundizar reflexiva y críticamente los contenidos relacionados con los pueblos originarios.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2) Identificar los temas abordados en clase a la luz de una expresión artística, en este caso un poema.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3) Reflexionar respecto de las consecuencias de la conquista del siglo XV en adelante,  en los pueblos originarios</a:t>
            </a:r>
            <a:r>
              <a:rPr lang="es-ES" dirty="0" smtClean="0"/>
              <a:t>.</a:t>
            </a:r>
            <a:endParaRPr lang="es-ES" dirty="0"/>
          </a:p>
          <a:p>
            <a:pPr marL="0" lvl="0" indent="0">
              <a:buNone/>
            </a:pPr>
            <a:r>
              <a:rPr lang="es-ES" b="1" dirty="0"/>
              <a:t>Actividad de formación práctica: </a:t>
            </a:r>
            <a:endParaRPr lang="es-ES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/>
              <a:t>Elaboración </a:t>
            </a:r>
            <a:r>
              <a:rPr lang="es-ES" dirty="0"/>
              <a:t>de  un trabajo escrito, individual, reflexionando lo dado en clase a la luz de un poema. Luego se realizara una puesta común en clase para el debate y la reflexión</a:t>
            </a:r>
            <a:r>
              <a:rPr lang="es-ES" dirty="0" smtClean="0"/>
              <a:t>.</a:t>
            </a:r>
            <a:endParaRPr lang="es-ES" dirty="0"/>
          </a:p>
          <a:p>
            <a:pPr marL="0" lvl="0" indent="0">
              <a:buNone/>
            </a:pPr>
            <a:r>
              <a:rPr lang="es-ES" b="1" dirty="0"/>
              <a:t>Modalidad de evaluación: </a:t>
            </a:r>
            <a:endParaRPr lang="es-ES" b="1" dirty="0" smtClean="0"/>
          </a:p>
          <a:p>
            <a:pPr marL="0" lvl="0" indent="0">
              <a:buNone/>
            </a:pPr>
            <a:r>
              <a:rPr lang="es-ES" dirty="0" smtClean="0"/>
              <a:t>Nota </a:t>
            </a:r>
            <a:r>
              <a:rPr lang="es-ES" dirty="0"/>
              <a:t>numérica de 1 a 10 se contabiliza para la promoción sin exámenes. Se evaluara la argumentación: fundamentada en la relación entre las reflexiones y los contenidos de la unidad.</a:t>
            </a:r>
          </a:p>
          <a:p>
            <a:pPr marL="0" lvl="0" indent="0">
              <a:buNone/>
            </a:pPr>
            <a:r>
              <a:rPr lang="es-ES" b="1" dirty="0" smtClean="0"/>
              <a:t>Bibliografía</a:t>
            </a:r>
            <a:r>
              <a:rPr lang="es-ES" b="1" dirty="0"/>
              <a:t>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•	Poema “Digo la tonada.. “ Antonio Esteban Agüero.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•	</a:t>
            </a:r>
            <a:r>
              <a:rPr lang="es-ES" dirty="0" err="1"/>
              <a:t>Ricart</a:t>
            </a:r>
            <a:r>
              <a:rPr lang="es-ES" dirty="0"/>
              <a:t>, G. (2023). Pueblos Originarios. Documento no publicado. Disponible en plataforma educativa campus virtual UNSL.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•	Convenio sobre pueblos indígenas OIT Nº 169. Disponible en https://www.ilo.org/dyn/normlex/fr/f?p=NORMLEXPUB:12100:0::NO::P12100_ILO_CODE:C1 69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•	Declaración Internacional sobre los Derechos de los pueblos indígenas. Disponible en https://www.un.org/development/desa/indigenous-peoples-es/declaracion-sobre-los-derechos-delos-pueblos-indigenas.html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/>
              <a:t>•	Declaración Americana sobre el Derecho de los Pueblos Indígenas. https://www.oas.org/es/sadye/documentos/DecAmIND.pd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AR" dirty="0"/>
          </a:p>
          <a:p>
            <a:pPr lvl="0"/>
            <a:endParaRPr lang="es-AR" dirty="0"/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96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4013860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/>
              <a:t>Bibliografía Unidad N° 5: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700" dirty="0" err="1"/>
              <a:t>Ricart</a:t>
            </a:r>
            <a:r>
              <a:rPr lang="es-AR" sz="1700" dirty="0"/>
              <a:t>, G. (2023). Pueblos Originarios. Documento no publicado. Disponible en plataforma educativa campus virtual UNSL</a:t>
            </a:r>
            <a:r>
              <a:rPr lang="es-AR" sz="17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800" dirty="0"/>
              <a:t>Convenio sobre pueblos indígenas OIT Nº 169. Disponible en https://www.ilo.org/dyn/normlex/fr/f?p=NORMLEXPUB:12100:0::NO::P12100_ILO_CODE:C1 69 </a:t>
            </a:r>
            <a:endParaRPr lang="es-E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1800" dirty="0" smtClean="0"/>
              <a:t>Declaración Internacional sobre </a:t>
            </a:r>
            <a:r>
              <a:rPr lang="es-ES" sz="1800" dirty="0"/>
              <a:t>los Derechos de los pueblos indígenas. Disponible en </a:t>
            </a:r>
            <a:r>
              <a:rPr lang="es-ES" sz="1800" dirty="0">
                <a:hlinkClick r:id="rId2"/>
              </a:rPr>
              <a:t>https://</a:t>
            </a:r>
            <a:r>
              <a:rPr lang="es-ES" sz="1800" dirty="0" smtClean="0">
                <a:hlinkClick r:id="rId2"/>
              </a:rPr>
              <a:t>www.un.org/development/desa/indigenous-peoples-es/declaracion-sobre-los-derechos-delos-pueblos-indigenas.html</a:t>
            </a:r>
            <a:endParaRPr lang="es-E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sz="1700" dirty="0" smtClean="0"/>
              <a:t>Declaración Americana sobre el Derecho de los Pueblos Indígenas. https</a:t>
            </a:r>
            <a:r>
              <a:rPr lang="es-AR" sz="1700" dirty="0"/>
              <a:t>://www.oas.org/es/sadye/documentos/DecAmIND.pdf</a:t>
            </a:r>
            <a:endParaRPr lang="es-AR" sz="1700" dirty="0" smtClean="0"/>
          </a:p>
          <a:p>
            <a:pPr lvl="0"/>
            <a:r>
              <a:rPr lang="es-AR" dirty="0" smtClean="0"/>
              <a:t>Bibliografía caso practico:</a:t>
            </a:r>
          </a:p>
          <a:p>
            <a:pPr marL="285750" lvl="0" indent="-285750">
              <a:buClr>
                <a:srgbClr val="C0504D"/>
              </a:buClr>
              <a:buFont typeface="Arial" pitchFamily="34" charset="0"/>
              <a:buChar char="•"/>
            </a:pPr>
            <a:r>
              <a:rPr lang="es-AR" sz="1600" dirty="0" err="1">
                <a:solidFill>
                  <a:srgbClr val="EEECE1"/>
                </a:solidFill>
              </a:rPr>
              <a:t>Ricart</a:t>
            </a:r>
            <a:r>
              <a:rPr lang="es-AR" sz="1600" dirty="0">
                <a:solidFill>
                  <a:srgbClr val="EEECE1"/>
                </a:solidFill>
              </a:rPr>
              <a:t>, G. (2023). Pueblos Originarios. Documento no publicado. Disponible en plataforma educativa campus virtual UNSL.</a:t>
            </a:r>
          </a:p>
          <a:p>
            <a:pPr marL="285750" lvl="0" indent="-285750">
              <a:buClr>
                <a:srgbClr val="C0504D"/>
              </a:buClr>
              <a:buFont typeface="Arial" pitchFamily="34" charset="0"/>
              <a:buChar char="•"/>
            </a:pPr>
            <a:r>
              <a:rPr lang="es-ES" sz="1800" dirty="0">
                <a:solidFill>
                  <a:srgbClr val="EEECE1"/>
                </a:solidFill>
              </a:rPr>
              <a:t>Convenio sobre pueblos indígenas OIT Nº 169. Disponible en https://www.ilo.org/dyn/normlex/fr/f?p=NORMLEXPUB:12100:0::NO::P12100_ILO_CODE:C1 69 </a:t>
            </a:r>
          </a:p>
          <a:p>
            <a:pPr marL="285750" lvl="0" indent="-285750">
              <a:buClr>
                <a:srgbClr val="C0504D"/>
              </a:buClr>
              <a:buFont typeface="Arial" pitchFamily="34" charset="0"/>
              <a:buChar char="•"/>
            </a:pPr>
            <a:r>
              <a:rPr lang="es-ES" sz="1800" dirty="0">
                <a:solidFill>
                  <a:srgbClr val="EEECE1"/>
                </a:solidFill>
              </a:rPr>
              <a:t>Declaración Internacional sobre los Derechos de los pueblos indígenas. Disponible en </a:t>
            </a:r>
            <a:r>
              <a:rPr lang="es-ES" sz="1800" dirty="0">
                <a:solidFill>
                  <a:srgbClr val="EEECE1"/>
                </a:solidFill>
                <a:hlinkClick r:id="rId2"/>
              </a:rPr>
              <a:t>https://www.un.org/development/desa/indigenous-peoples-es/declaracion-sobre-los-derechos-delos-pueblos-indigenas.html</a:t>
            </a:r>
            <a:endParaRPr lang="es-ES" sz="1800" dirty="0">
              <a:solidFill>
                <a:srgbClr val="EEECE1"/>
              </a:solidFill>
            </a:endParaRPr>
          </a:p>
          <a:p>
            <a:pPr marL="285750" lvl="0" indent="-285750">
              <a:buClr>
                <a:srgbClr val="C0504D"/>
              </a:buClr>
              <a:buFont typeface="Arial" pitchFamily="34" charset="0"/>
              <a:buChar char="•"/>
            </a:pPr>
            <a:r>
              <a:rPr lang="es-AR" sz="1600" dirty="0">
                <a:solidFill>
                  <a:srgbClr val="EEECE1"/>
                </a:solidFill>
              </a:rPr>
              <a:t>Declaración Americana sobre el Derecho de los Pueblos Indígenas. https://www.oas.org/es/sadye/documentos/DecAmIND.pd</a:t>
            </a:r>
            <a:endParaRPr lang="es-AR" dirty="0" smtClean="0"/>
          </a:p>
          <a:p>
            <a:pPr lvl="0"/>
            <a:r>
              <a:rPr lang="es-AR" sz="2900" dirty="0" smtClean="0"/>
              <a:t>Bibliografía Complementaria: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800" dirty="0"/>
              <a:t>https://secat.unicen.edu.ar/wp-content/uploads/2020/03/BONAVENTURA-SOUSA-EPISTEMOLOIGIA-DEL-SUR..pdf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AR" sz="1800" dirty="0" smtClean="0"/>
          </a:p>
          <a:p>
            <a:pPr lvl="0"/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Bibliografía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203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AR" dirty="0" smtClean="0"/>
              <a:t>Gracias</a:t>
            </a:r>
            <a:endParaRPr lang="es-AR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51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AR" dirty="0" smtClean="0">
              <a:latin typeface="Bernard MT Condensed" pitchFamily="18" charset="0"/>
            </a:endParaRPr>
          </a:p>
          <a:p>
            <a:pPr marL="0" indent="0" algn="ctr">
              <a:buNone/>
            </a:pPr>
            <a:r>
              <a:rPr lang="es-AR" dirty="0" smtClean="0">
                <a:latin typeface="Bernard MT Condensed" pitchFamily="18" charset="0"/>
              </a:rPr>
              <a:t>ETNICIDAD</a:t>
            </a:r>
          </a:p>
          <a:p>
            <a:pPr marL="0" indent="0" algn="ctr">
              <a:buNone/>
            </a:pPr>
            <a:r>
              <a:rPr lang="es-AR" dirty="0" smtClean="0">
                <a:latin typeface="Bernard MT Condensed" pitchFamily="18" charset="0"/>
              </a:rPr>
              <a:t>RACISMO Y DISCRIMINACION</a:t>
            </a:r>
            <a:endParaRPr lang="es-AR" dirty="0">
              <a:latin typeface="Bernard MT Condensed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dirty="0" smtClean="0">
                <a:latin typeface="Bernard MT Condensed" pitchFamily="18" charset="0"/>
              </a:rPr>
              <a:t>PUEBLOS ORIGINARIOS</a:t>
            </a:r>
            <a:endParaRPr lang="es-AR" dirty="0"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97" y="3217863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El racismo sistémico en el sistema educativo - Observatorio / Instituto  para el Futuro de la Educ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290" y="3492975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28" y="160338"/>
            <a:ext cx="3829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15" y="429888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98" y="4535674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266007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AR" sz="2000" dirty="0"/>
              <a:t>1° CAUSA EXTERMINIO: Siglo XVI llegada del Europeo a América.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AR" sz="2000" dirty="0"/>
              <a:t>Apropiación y despojo de tierras, </a:t>
            </a:r>
            <a:r>
              <a:rPr lang="es-AR" sz="2000" dirty="0" smtClean="0"/>
              <a:t>constituyendo el centro de reproducción social y cultural</a:t>
            </a:r>
            <a:r>
              <a:rPr lang="es-AR" sz="20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AR" sz="1400" dirty="0" smtClean="0">
                <a:solidFill>
                  <a:srgbClr val="EEECE1"/>
                </a:solidFill>
              </a:rPr>
              <a:t>Genocidio:  </a:t>
            </a:r>
            <a:r>
              <a:rPr lang="es-ES" sz="1400" dirty="0" smtClean="0">
                <a:solidFill>
                  <a:srgbClr val="111111"/>
                </a:solidFill>
                <a:latin typeface="-apple-system"/>
              </a:rPr>
              <a:t>definido </a:t>
            </a:r>
            <a:r>
              <a:rPr lang="es-ES" sz="1400" dirty="0">
                <a:solidFill>
                  <a:srgbClr val="111111"/>
                </a:solidFill>
                <a:latin typeface="-apple-system"/>
              </a:rPr>
              <a:t>en el </a:t>
            </a:r>
            <a:r>
              <a:rPr lang="es-ES" sz="1400" b="1" dirty="0">
                <a:solidFill>
                  <a:srgbClr val="111111"/>
                </a:solidFill>
                <a:latin typeface="-apple-system"/>
              </a:rPr>
              <a:t>Estatuto de Roma</a:t>
            </a:r>
            <a:r>
              <a:rPr lang="es-ES" sz="1400" dirty="0">
                <a:solidFill>
                  <a:srgbClr val="111111"/>
                </a:solidFill>
                <a:latin typeface="-apple-system"/>
              </a:rPr>
              <a:t> de la Corte Penal Internacional como cualquier acto que se realice con la intención de destruir total o parcialmente a un grupo nacional, étnico, racial o religioso como tal.</a:t>
            </a:r>
            <a:endParaRPr lang="es-AR" dirty="0" smtClean="0"/>
          </a:p>
          <a:p>
            <a:pPr marL="457200" indent="-457200">
              <a:buFont typeface="Arial" pitchFamily="34" charset="0"/>
              <a:buChar char="•"/>
            </a:pPr>
            <a:endParaRPr lang="es-AR" dirty="0" smtClean="0"/>
          </a:p>
          <a:p>
            <a:pPr marL="457200" indent="-457200">
              <a:buFont typeface="Arial" pitchFamily="34" charset="0"/>
              <a:buChar char="•"/>
            </a:pPr>
            <a:endParaRPr lang="es-AR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Algerian" pitchFamily="82" charset="0"/>
              </a:rPr>
              <a:t>HISTORIA DE UNA MASACRE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95" y="4822866"/>
            <a:ext cx="26384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75" y="5106264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93" y="4822866"/>
            <a:ext cx="27241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Algerian" pitchFamily="82" charset="0"/>
              </a:rPr>
              <a:t>HISTORIA DE UNA MASACRE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s-AR" dirty="0"/>
              <a:t>2° CAUSA DE EXTERMINIO: Reducción de la población indígena. (Matanza, enfermedades, trabajo forzado, condiciones de existencia).</a:t>
            </a:r>
          </a:p>
          <a:p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99" y="3868779"/>
            <a:ext cx="17335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94" y="3471719"/>
            <a:ext cx="26098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84" y="3662446"/>
            <a:ext cx="28194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Algerian" pitchFamily="82" charset="0"/>
              </a:rPr>
              <a:t>HISTORIA DE UNA MASACRE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s-AR" dirty="0"/>
              <a:t>3° CAUSA DE EXTERMINIO: Siglo XIX Estados </a:t>
            </a:r>
            <a:r>
              <a:rPr lang="es-AR" dirty="0" smtClean="0"/>
              <a:t>Nación, identidad nacional, latifundios</a:t>
            </a:r>
            <a:r>
              <a:rPr lang="es-AR" dirty="0"/>
              <a:t>, propiedad </a:t>
            </a:r>
            <a:r>
              <a:rPr lang="es-AR" dirty="0" smtClean="0"/>
              <a:t>privada, campaña </a:t>
            </a:r>
            <a:r>
              <a:rPr lang="es-AR" dirty="0"/>
              <a:t>del </a:t>
            </a:r>
            <a:r>
              <a:rPr lang="es-AR" dirty="0" smtClean="0"/>
              <a:t>desierto y del Chaco. </a:t>
            </a:r>
            <a:endParaRPr lang="es-AR" dirty="0"/>
          </a:p>
          <a:p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22" y="2854924"/>
            <a:ext cx="29051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85" y="4512274"/>
            <a:ext cx="24479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93" y="3453143"/>
            <a:ext cx="2552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82" y="4310393"/>
            <a:ext cx="2476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05" y="4949579"/>
            <a:ext cx="30384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9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Algerian" pitchFamily="82" charset="0"/>
              </a:rPr>
              <a:t>HISTORIA DE UNA MASACRE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4° CAUSA EXTERMINIO: </a:t>
            </a:r>
            <a:r>
              <a:rPr lang="es-AR" sz="2400" dirty="0"/>
              <a:t>Siglo XX </a:t>
            </a:r>
            <a:r>
              <a:rPr lang="es-AR" sz="2400" dirty="0" smtClean="0"/>
              <a:t>y XXI extractivismo </a:t>
            </a:r>
            <a:r>
              <a:rPr lang="es-AR" sz="2400" dirty="0"/>
              <a:t>de los recursos </a:t>
            </a:r>
            <a:r>
              <a:rPr lang="es-AR" sz="2400" dirty="0" smtClean="0"/>
              <a:t>naturales, desposesión de territorios, explotación empresaria. Pobreza, exclusión y marginalidad. Proceso de colonización hoy. </a:t>
            </a:r>
            <a:endParaRPr lang="es-AR" sz="2400" dirty="0"/>
          </a:p>
          <a:p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99" y="4367574"/>
            <a:ext cx="25336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99" y="2455616"/>
            <a:ext cx="29146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21" y="2837853"/>
            <a:ext cx="4514850" cy="324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Pueblos indígenas América Latina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49" y="1600200"/>
            <a:ext cx="346942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0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Sistemas  de dominación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Relaciones de poder. (Foucault)</a:t>
            </a:r>
          </a:p>
          <a:p>
            <a:r>
              <a:rPr lang="es-AR" dirty="0" smtClean="0"/>
              <a:t>Paralelismo con patriarcado, ambiente, pueblos originarios y distintas minorías. Racismo colonialismo. (</a:t>
            </a:r>
            <a:r>
              <a:rPr lang="es-AR" dirty="0" err="1" smtClean="0"/>
              <a:t>Segato</a:t>
            </a:r>
            <a:r>
              <a:rPr lang="es-AR" dirty="0" smtClean="0"/>
              <a:t> </a:t>
            </a:r>
            <a:r>
              <a:rPr lang="es-AR" dirty="0" smtClean="0"/>
              <a:t>Rita)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73" y="2589871"/>
            <a:ext cx="10953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25" y="4239577"/>
            <a:ext cx="24003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4" y="3334044"/>
            <a:ext cx="6822831" cy="17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10357</TotalTime>
  <Words>1858</Words>
  <Application>Microsoft Office PowerPoint</Application>
  <PresentationFormat>Personalizado</PresentationFormat>
  <Paragraphs>143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Intermedio</vt:lpstr>
      <vt:lpstr>Asignatura: Derechos Humanos y Ciudadanía</vt:lpstr>
      <vt:lpstr>Presentación de PowerPoint</vt:lpstr>
      <vt:lpstr>PUEBLOS ORIGINARIOS</vt:lpstr>
      <vt:lpstr>HISTORIA DE UNA MASACRE</vt:lpstr>
      <vt:lpstr>HISTORIA DE UNA MASACRE</vt:lpstr>
      <vt:lpstr>HISTORIA DE UNA MASACRE</vt:lpstr>
      <vt:lpstr>HISTORIA DE UNA MASACRE</vt:lpstr>
      <vt:lpstr>Pueblos indígenas América Latina</vt:lpstr>
      <vt:lpstr>Sistemas  de dominación</vt:lpstr>
      <vt:lpstr>RACISMO Y ETNICIDAD</vt:lpstr>
      <vt:lpstr>RACISMO</vt:lpstr>
      <vt:lpstr>NORMATIVA CONUNIDADES ORIGINARIAS ARGENTINA</vt:lpstr>
      <vt:lpstr>NORMATIVA INTERNACIONAL SOBRE CONUNIDADES ORIGINARIA</vt:lpstr>
      <vt:lpstr>Definición Pueblo Indígena Instrumentos Internacionales</vt:lpstr>
      <vt:lpstr>Elementos característicos de los pueblos indígenas</vt:lpstr>
      <vt:lpstr>IDENTIDAD Y TERRITORIO</vt:lpstr>
      <vt:lpstr>Identidad y Territorio</vt:lpstr>
      <vt:lpstr>Régimen de Tierras, Territorio y Recursos</vt:lpstr>
      <vt:lpstr>Convenio sobre la Biodiversidad Biológica</vt:lpstr>
      <vt:lpstr>Presentación de PowerPoint</vt:lpstr>
      <vt:lpstr>Presentación de PowerPoint</vt:lpstr>
      <vt:lpstr> </vt:lpstr>
      <vt:lpstr>Abordaje didáctico: Repaso clase teórica</vt:lpstr>
      <vt:lpstr>Abordaje didáctico: Caso Práctico</vt:lpstr>
      <vt:lpstr>Bibliografía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Humanos y Acceso a la Justicia</dc:title>
  <dc:creator>Cyn Tomas</dc:creator>
  <cp:lastModifiedBy>julieta mercau</cp:lastModifiedBy>
  <cp:revision>289</cp:revision>
  <dcterms:created xsi:type="dcterms:W3CDTF">2023-05-21T21:26:42Z</dcterms:created>
  <dcterms:modified xsi:type="dcterms:W3CDTF">2025-05-06T11:59:33Z</dcterms:modified>
</cp:coreProperties>
</file>