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8" r:id="rId3"/>
    <p:sldId id="264" r:id="rId4"/>
    <p:sldId id="286" r:id="rId5"/>
    <p:sldId id="257" r:id="rId6"/>
    <p:sldId id="258" r:id="rId7"/>
    <p:sldId id="259" r:id="rId8"/>
    <p:sldId id="260" r:id="rId9"/>
    <p:sldId id="274" r:id="rId10"/>
    <p:sldId id="282" r:id="rId11"/>
    <p:sldId id="261" r:id="rId12"/>
    <p:sldId id="262" r:id="rId13"/>
    <p:sldId id="279" r:id="rId14"/>
    <p:sldId id="285" r:id="rId15"/>
    <p:sldId id="283" r:id="rId16"/>
    <p:sldId id="263" r:id="rId17"/>
    <p:sldId id="265" r:id="rId18"/>
    <p:sldId id="267" r:id="rId19"/>
    <p:sldId id="268" r:id="rId20"/>
    <p:sldId id="269" r:id="rId21"/>
    <p:sldId id="270" r:id="rId22"/>
    <p:sldId id="272" r:id="rId23"/>
    <p:sldId id="273" r:id="rId24"/>
    <p:sldId id="276" r:id="rId25"/>
    <p:sldId id="280" r:id="rId26"/>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47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540544" y="776288"/>
            <a:ext cx="8062912" cy="1470025"/>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6012656"/>
            <a:ext cx="5791200" cy="365125"/>
          </a:xfrm>
        </p:spPr>
        <p:txBody>
          <a:bodyPr tIns="0" bIns="0" anchor="t"/>
          <a:lstStyle>
            <a:lvl1pPr algn="r">
              <a:defRPr sz="1000"/>
            </a:lvl1pPr>
          </a:lstStyle>
          <a:p>
            <a:fld id="{C2AD0CDB-BBF1-43DE-90D2-EDC3E64D2D76}" type="datetimeFigureOut">
              <a:rPr lang="es-AR" smtClean="0"/>
              <a:t>19/5/2025</a:t>
            </a:fld>
            <a:endParaRPr lang="es-AR"/>
          </a:p>
        </p:txBody>
      </p:sp>
      <p:sp>
        <p:nvSpPr>
          <p:cNvPr id="17" name="16 Marcador de pie de página"/>
          <p:cNvSpPr>
            <a:spLocks noGrp="1"/>
          </p:cNvSpPr>
          <p:nvPr>
            <p:ph type="ftr" sz="quarter" idx="11"/>
          </p:nvPr>
        </p:nvSpPr>
        <p:spPr>
          <a:xfrm>
            <a:off x="1371600" y="5650704"/>
            <a:ext cx="5791200" cy="365125"/>
          </a:xfrm>
        </p:spPr>
        <p:txBody>
          <a:bodyPr tIns="0" bIns="0" anchor="b"/>
          <a:lstStyle>
            <a:lvl1pPr algn="r">
              <a:defRPr sz="1100"/>
            </a:lvl1pPr>
          </a:lstStyle>
          <a:p>
            <a:endParaRPr lang="es-AR"/>
          </a:p>
        </p:txBody>
      </p:sp>
      <p:sp>
        <p:nvSpPr>
          <p:cNvPr id="29" name="28 Marcador de número de diapositiva"/>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E7F209CA-0B69-4A4D-B993-5406200D3B83}" type="slidenum">
              <a:rPr lang="es-AR" smtClean="0"/>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2AD0CDB-BBF1-43DE-90D2-EDC3E64D2D76}" type="datetimeFigureOut">
              <a:rPr lang="es-AR" smtClean="0"/>
              <a:t>19/5/2025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E7F209CA-0B69-4A4D-B993-5406200D3B83}" type="slidenum">
              <a:rPr lang="es-AR" smtClean="0"/>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2AD0CDB-BBF1-43DE-90D2-EDC3E64D2D76}" type="datetimeFigureOut">
              <a:rPr lang="es-AR" smtClean="0"/>
              <a:t>19/5/2025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E7F209CA-0B69-4A4D-B993-5406200D3B83}" type="slidenum">
              <a:rPr lang="es-AR" smtClean="0"/>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882808"/>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6480048"/>
            <a:ext cx="2133600" cy="301752"/>
          </a:xfrm>
        </p:spPr>
        <p:txBody>
          <a:bodyPr/>
          <a:lstStyle/>
          <a:p>
            <a:fld id="{C2AD0CDB-BBF1-43DE-90D2-EDC3E64D2D76}" type="datetimeFigureOut">
              <a:rPr lang="es-AR" smtClean="0"/>
              <a:t>19/5/2025</a:t>
            </a:fld>
            <a:endParaRPr lang="es-AR"/>
          </a:p>
        </p:txBody>
      </p:sp>
      <p:sp>
        <p:nvSpPr>
          <p:cNvPr id="5" name="4 Marcador de pie de página"/>
          <p:cNvSpPr>
            <a:spLocks noGrp="1"/>
          </p:cNvSpPr>
          <p:nvPr>
            <p:ph type="ftr" sz="quarter" idx="11"/>
          </p:nvPr>
        </p:nvSpPr>
        <p:spPr>
          <a:xfrm>
            <a:off x="457200" y="6480969"/>
            <a:ext cx="4260056" cy="300831"/>
          </a:xfrm>
        </p:spPr>
        <p:txBody>
          <a:bodyPr/>
          <a:lstStyle/>
          <a:p>
            <a:endParaRPr lang="es-AR"/>
          </a:p>
        </p:txBody>
      </p:sp>
      <p:sp>
        <p:nvSpPr>
          <p:cNvPr id="6" name="5 Marcador de número de diapositiva"/>
          <p:cNvSpPr>
            <a:spLocks noGrp="1"/>
          </p:cNvSpPr>
          <p:nvPr>
            <p:ph type="sldNum" sz="quarter" idx="12"/>
          </p:nvPr>
        </p:nvSpPr>
        <p:spPr/>
        <p:txBody>
          <a:bodyPr/>
          <a:lstStyle/>
          <a:p>
            <a:fld id="{E7F209CA-0B69-4A4D-B993-5406200D3B83}" type="slidenum">
              <a:rPr lang="es-AR" smtClean="0"/>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9" name="8 Triángulo rectángulo"/>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Marcador de fecha"/>
          <p:cNvSpPr>
            <a:spLocks noGrp="1"/>
          </p:cNvSpPr>
          <p:nvPr>
            <p:ph type="dt" sz="half" idx="10"/>
          </p:nvPr>
        </p:nvSpPr>
        <p:spPr>
          <a:xfrm>
            <a:off x="6955632" y="6477000"/>
            <a:ext cx="2133600" cy="304800"/>
          </a:xfrm>
        </p:spPr>
        <p:txBody>
          <a:bodyPr/>
          <a:lstStyle/>
          <a:p>
            <a:fld id="{C2AD0CDB-BBF1-43DE-90D2-EDC3E64D2D76}" type="datetimeFigureOut">
              <a:rPr lang="es-AR" smtClean="0"/>
              <a:t>19/5/2025</a:t>
            </a:fld>
            <a:endParaRPr lang="es-AR"/>
          </a:p>
        </p:txBody>
      </p:sp>
      <p:sp>
        <p:nvSpPr>
          <p:cNvPr id="5" name="4 Marcador de pie de página"/>
          <p:cNvSpPr>
            <a:spLocks noGrp="1"/>
          </p:cNvSpPr>
          <p:nvPr>
            <p:ph type="ftr" sz="quarter" idx="11"/>
          </p:nvPr>
        </p:nvSpPr>
        <p:spPr>
          <a:xfrm>
            <a:off x="2619376" y="6480969"/>
            <a:ext cx="4260056" cy="300831"/>
          </a:xfrm>
        </p:spPr>
        <p:txBody>
          <a:bodyPr/>
          <a:lstStyle/>
          <a:p>
            <a:endParaRPr lang="es-AR"/>
          </a:p>
        </p:txBody>
      </p:sp>
      <p:sp>
        <p:nvSpPr>
          <p:cNvPr id="6" name="5 Marcador de número de diapositiva"/>
          <p:cNvSpPr>
            <a:spLocks noGrp="1"/>
          </p:cNvSpPr>
          <p:nvPr>
            <p:ph type="sldNum" sz="quarter" idx="12"/>
          </p:nvPr>
        </p:nvSpPr>
        <p:spPr>
          <a:xfrm>
            <a:off x="8451056" y="809624"/>
            <a:ext cx="502920" cy="300831"/>
          </a:xfrm>
        </p:spPr>
        <p:txBody>
          <a:bodyPr/>
          <a:lstStyle/>
          <a:p>
            <a:fld id="{E7F209CA-0B69-4A4D-B993-5406200D3B83}" type="slidenum">
              <a:rPr lang="es-AR" smtClean="0"/>
              <a:t>‹Nº›</a:t>
            </a:fld>
            <a:endParaRPr lang="es-AR"/>
          </a:p>
        </p:txBody>
      </p:sp>
      <p:cxnSp>
        <p:nvCxnSpPr>
          <p:cNvPr id="11" name="10 Conector recto"/>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6480969"/>
            <a:ext cx="2133600" cy="301752"/>
          </a:xfrm>
        </p:spPr>
        <p:txBody>
          <a:bodyPr/>
          <a:lstStyle/>
          <a:p>
            <a:fld id="{C2AD0CDB-BBF1-43DE-90D2-EDC3E64D2D76}" type="datetimeFigureOut">
              <a:rPr lang="es-AR" smtClean="0"/>
              <a:t>19/5/2025</a:t>
            </a:fld>
            <a:endParaRPr lang="es-AR"/>
          </a:p>
        </p:txBody>
      </p:sp>
      <p:sp>
        <p:nvSpPr>
          <p:cNvPr id="6" name="5 Marcador de pie de página"/>
          <p:cNvSpPr>
            <a:spLocks noGrp="1"/>
          </p:cNvSpPr>
          <p:nvPr>
            <p:ph type="ftr" sz="quarter" idx="11"/>
          </p:nvPr>
        </p:nvSpPr>
        <p:spPr>
          <a:xfrm>
            <a:off x="457200" y="6480969"/>
            <a:ext cx="4260056" cy="301752"/>
          </a:xfrm>
        </p:spPr>
        <p:txBody>
          <a:bodyPr/>
          <a:lstStyle/>
          <a:p>
            <a:endParaRPr lang="es-AR"/>
          </a:p>
        </p:txBody>
      </p:sp>
      <p:sp>
        <p:nvSpPr>
          <p:cNvPr id="7" name="6 Marcador de número de diapositiva"/>
          <p:cNvSpPr>
            <a:spLocks noGrp="1"/>
          </p:cNvSpPr>
          <p:nvPr>
            <p:ph type="sldNum" sz="quarter" idx="12"/>
          </p:nvPr>
        </p:nvSpPr>
        <p:spPr>
          <a:xfrm>
            <a:off x="7589520" y="6480969"/>
            <a:ext cx="502920" cy="301752"/>
          </a:xfrm>
        </p:spPr>
        <p:txBody>
          <a:bodyPr/>
          <a:lstStyle/>
          <a:p>
            <a:fld id="{E7F209CA-0B69-4A4D-B993-5406200D3B83}" type="slidenum">
              <a:rPr lang="es-AR" smtClean="0"/>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6480969"/>
            <a:ext cx="2130552" cy="301752"/>
          </a:xfrm>
        </p:spPr>
        <p:txBody>
          <a:bodyPr/>
          <a:lstStyle/>
          <a:p>
            <a:fld id="{C2AD0CDB-BBF1-43DE-90D2-EDC3E64D2D76}" type="datetimeFigureOut">
              <a:rPr lang="es-AR" smtClean="0"/>
              <a:t>19/5/2025</a:t>
            </a:fld>
            <a:endParaRPr lang="es-AR"/>
          </a:p>
        </p:txBody>
      </p:sp>
      <p:sp>
        <p:nvSpPr>
          <p:cNvPr id="8" name="7 Marcador de pie de página"/>
          <p:cNvSpPr>
            <a:spLocks noGrp="1"/>
          </p:cNvSpPr>
          <p:nvPr>
            <p:ph type="ftr" sz="quarter" idx="11"/>
          </p:nvPr>
        </p:nvSpPr>
        <p:spPr>
          <a:xfrm>
            <a:off x="457200" y="6480969"/>
            <a:ext cx="4261104" cy="301752"/>
          </a:xfrm>
        </p:spPr>
        <p:txBody>
          <a:bodyPr/>
          <a:lstStyle/>
          <a:p>
            <a:endParaRPr lang="es-AR"/>
          </a:p>
        </p:txBody>
      </p:sp>
      <p:sp>
        <p:nvSpPr>
          <p:cNvPr id="9" name="8 Marcador de número de diapositiva"/>
          <p:cNvSpPr>
            <a:spLocks noGrp="1"/>
          </p:cNvSpPr>
          <p:nvPr>
            <p:ph type="sldNum" sz="quarter" idx="12"/>
          </p:nvPr>
        </p:nvSpPr>
        <p:spPr>
          <a:xfrm>
            <a:off x="7589520" y="6483096"/>
            <a:ext cx="502920" cy="301752"/>
          </a:xfrm>
        </p:spPr>
        <p:txBody>
          <a:bodyPr/>
          <a:lstStyle>
            <a:lvl1pPr algn="ctr">
              <a:defRPr/>
            </a:lvl1pPr>
          </a:lstStyle>
          <a:p>
            <a:fld id="{E7F209CA-0B69-4A4D-B993-5406200D3B83}" type="slidenum">
              <a:rPr lang="es-AR" smtClean="0"/>
              <a:t>‹Nº›</a:t>
            </a:fld>
            <a:endParaRPr lang="es-A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C2AD0CDB-BBF1-43DE-90D2-EDC3E64D2D76}" type="datetimeFigureOut">
              <a:rPr lang="es-AR" smtClean="0"/>
              <a:t>19/5/2025</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E7F209CA-0B69-4A4D-B993-5406200D3B83}" type="slidenum">
              <a:rPr lang="es-AR" smtClean="0"/>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fld id="{C2AD0CDB-BBF1-43DE-90D2-EDC3E64D2D76}" type="datetimeFigureOut">
              <a:rPr lang="es-AR" smtClean="0"/>
              <a:t>19/5/2025</a:t>
            </a:fld>
            <a:endParaRPr lang="es-AR"/>
          </a:p>
        </p:txBody>
      </p:sp>
      <p:sp>
        <p:nvSpPr>
          <p:cNvPr id="3" name="2 Marcador de pie de página"/>
          <p:cNvSpPr>
            <a:spLocks noGrp="1"/>
          </p:cNvSpPr>
          <p:nvPr>
            <p:ph type="ftr" sz="quarter" idx="11"/>
          </p:nvPr>
        </p:nvSpPr>
        <p:spPr>
          <a:xfrm>
            <a:off x="457200" y="6481890"/>
            <a:ext cx="4260056" cy="300831"/>
          </a:xfrm>
        </p:spPr>
        <p:txBody>
          <a:bodyPr/>
          <a:lstStyle/>
          <a:p>
            <a:endParaRPr lang="es-AR"/>
          </a:p>
        </p:txBody>
      </p:sp>
      <p:sp>
        <p:nvSpPr>
          <p:cNvPr id="4" name="3 Marcador de número de diapositiva"/>
          <p:cNvSpPr>
            <a:spLocks noGrp="1"/>
          </p:cNvSpPr>
          <p:nvPr>
            <p:ph type="sldNum" sz="quarter" idx="12"/>
          </p:nvPr>
        </p:nvSpPr>
        <p:spPr>
          <a:xfrm>
            <a:off x="7589520" y="6480969"/>
            <a:ext cx="502920" cy="301752"/>
          </a:xfrm>
        </p:spPr>
        <p:txBody>
          <a:bodyPr/>
          <a:lstStyle/>
          <a:p>
            <a:fld id="{E7F209CA-0B69-4A4D-B993-5406200D3B83}" type="slidenum">
              <a:rPr lang="es-AR" smtClean="0"/>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6556248"/>
            <a:ext cx="2133600" cy="301752"/>
          </a:xfrm>
        </p:spPr>
        <p:txBody>
          <a:bodyPr/>
          <a:lstStyle>
            <a:lvl1pPr>
              <a:defRPr sz="900"/>
            </a:lvl1pPr>
          </a:lstStyle>
          <a:p>
            <a:fld id="{C2AD0CDB-BBF1-43DE-90D2-EDC3E64D2D76}" type="datetimeFigureOut">
              <a:rPr lang="es-AR" smtClean="0"/>
              <a:t>19/5/2025</a:t>
            </a:fld>
            <a:endParaRPr lang="es-AR"/>
          </a:p>
        </p:txBody>
      </p:sp>
      <p:sp>
        <p:nvSpPr>
          <p:cNvPr id="6" name="5 Marcador de pie de página"/>
          <p:cNvSpPr>
            <a:spLocks noGrp="1"/>
          </p:cNvSpPr>
          <p:nvPr>
            <p:ph type="ftr" sz="quarter" idx="11"/>
          </p:nvPr>
        </p:nvSpPr>
        <p:spPr>
          <a:xfrm>
            <a:off x="1135856" y="6556248"/>
            <a:ext cx="5143120" cy="301752"/>
          </a:xfrm>
        </p:spPr>
        <p:txBody>
          <a:bodyPr/>
          <a:lstStyle>
            <a:lvl1pPr>
              <a:defRPr sz="900"/>
            </a:lvl1pPr>
          </a:lstStyle>
          <a:p>
            <a:endParaRPr lang="es-AR"/>
          </a:p>
        </p:txBody>
      </p:sp>
      <p:sp>
        <p:nvSpPr>
          <p:cNvPr id="7" name="6 Marcador de número de diapositiva"/>
          <p:cNvSpPr>
            <a:spLocks noGrp="1"/>
          </p:cNvSpPr>
          <p:nvPr>
            <p:ph type="sldNum" sz="quarter" idx="12"/>
          </p:nvPr>
        </p:nvSpPr>
        <p:spPr>
          <a:xfrm>
            <a:off x="8410576" y="6556248"/>
            <a:ext cx="502920" cy="301752"/>
          </a:xfrm>
        </p:spPr>
        <p:txBody>
          <a:bodyPr/>
          <a:lstStyle>
            <a:lvl1pPr>
              <a:defRPr sz="900"/>
            </a:lvl1pPr>
          </a:lstStyle>
          <a:p>
            <a:fld id="{E7F209CA-0B69-4A4D-B993-5406200D3B83}" type="slidenum">
              <a:rPr lang="es-AR" smtClean="0"/>
              <a:t>‹Nº›</a:t>
            </a:fld>
            <a:endParaRPr lang="es-A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6556248"/>
            <a:ext cx="2103120" cy="301752"/>
          </a:xfrm>
        </p:spPr>
        <p:txBody>
          <a:bodyPr/>
          <a:lstStyle>
            <a:lvl1pPr>
              <a:defRPr sz="900"/>
            </a:lvl1pPr>
          </a:lstStyle>
          <a:p>
            <a:fld id="{C2AD0CDB-BBF1-43DE-90D2-EDC3E64D2D76}" type="datetimeFigureOut">
              <a:rPr lang="es-AR" smtClean="0"/>
              <a:t>19/5/2025</a:t>
            </a:fld>
            <a:endParaRPr lang="es-AR"/>
          </a:p>
        </p:txBody>
      </p:sp>
      <p:sp>
        <p:nvSpPr>
          <p:cNvPr id="6" name="5 Marcador de pie de página"/>
          <p:cNvSpPr>
            <a:spLocks noGrp="1"/>
          </p:cNvSpPr>
          <p:nvPr>
            <p:ph type="ftr" sz="quarter" idx="11"/>
          </p:nvPr>
        </p:nvSpPr>
        <p:spPr>
          <a:xfrm>
            <a:off x="1170432" y="6557169"/>
            <a:ext cx="4948072" cy="301752"/>
          </a:xfrm>
        </p:spPr>
        <p:txBody>
          <a:bodyPr/>
          <a:lstStyle>
            <a:lvl1pPr>
              <a:defRPr sz="900"/>
            </a:lvl1pPr>
          </a:lstStyle>
          <a:p>
            <a:endParaRPr lang="es-AR"/>
          </a:p>
        </p:txBody>
      </p:sp>
      <p:sp>
        <p:nvSpPr>
          <p:cNvPr id="7" name="6 Marcador de número de diapositiva"/>
          <p:cNvSpPr>
            <a:spLocks noGrp="1"/>
          </p:cNvSpPr>
          <p:nvPr>
            <p:ph type="sldNum" sz="quarter" idx="12"/>
          </p:nvPr>
        </p:nvSpPr>
        <p:spPr>
          <a:xfrm>
            <a:off x="8217192" y="6556248"/>
            <a:ext cx="365760" cy="301752"/>
          </a:xfrm>
        </p:spPr>
        <p:txBody>
          <a:bodyPr/>
          <a:lstStyle>
            <a:lvl1pPr algn="ctr">
              <a:defRPr sz="900"/>
            </a:lvl1pPr>
          </a:lstStyle>
          <a:p>
            <a:fld id="{E7F209CA-0B69-4A4D-B993-5406200D3B83}" type="slidenum">
              <a:rPr lang="es-AR" smtClean="0"/>
              <a:t>‹Nº›</a:t>
            </a:fld>
            <a:endParaRPr lang="es-A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Conector recto"/>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7494"/>
            <a:ext cx="8229600" cy="1399032"/>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C2AD0CDB-BBF1-43DE-90D2-EDC3E64D2D76}" type="datetimeFigureOut">
              <a:rPr lang="es-AR" smtClean="0"/>
              <a:t>19/5/2025</a:t>
            </a:fld>
            <a:endParaRPr lang="es-AR"/>
          </a:p>
        </p:txBody>
      </p:sp>
      <p:sp>
        <p:nvSpPr>
          <p:cNvPr id="3" name="2 Marcador de pie de página"/>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s-AR"/>
          </a:p>
        </p:txBody>
      </p:sp>
      <p:sp>
        <p:nvSpPr>
          <p:cNvPr id="23" name="22 Marcador de número de diapositiva"/>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E7F209CA-0B69-4A4D-B993-5406200D3B83}" type="slidenum">
              <a:rPr lang="es-AR" smtClean="0"/>
              <a:t>‹Nº›</a:t>
            </a:fld>
            <a:endParaRPr lang="es-A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cnpt.gob.ar/2022/wp-content/uploads/2025/03/Acciones-y-resultados-CNPT-2018-2024.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AR" sz="4800" b="1" dirty="0" smtClean="0">
                <a:effectLst>
                  <a:outerShdw blurRad="38100" dist="38100" dir="2700000" algn="tl">
                    <a:srgbClr val="000000">
                      <a:alpha val="43137"/>
                    </a:srgbClr>
                  </a:outerShdw>
                </a:effectLst>
              </a:rPr>
              <a:t>Tortura</a:t>
            </a:r>
            <a:endParaRPr lang="es-AR" sz="4800" b="1" dirty="0">
              <a:effectLst>
                <a:outerShdw blurRad="38100" dist="38100" dir="2700000" algn="tl">
                  <a:srgbClr val="000000">
                    <a:alpha val="43137"/>
                  </a:srgbClr>
                </a:outerShdw>
              </a:effectLst>
            </a:endParaRPr>
          </a:p>
        </p:txBody>
      </p:sp>
      <p:sp>
        <p:nvSpPr>
          <p:cNvPr id="4" name="3 Subtítulo"/>
          <p:cNvSpPr>
            <a:spLocks noGrp="1"/>
          </p:cNvSpPr>
          <p:nvPr>
            <p:ph type="subTitle" idx="1"/>
          </p:nvPr>
        </p:nvSpPr>
        <p:spPr/>
        <p:txBody>
          <a:bodyPr>
            <a:normAutofit/>
          </a:bodyPr>
          <a:lstStyle/>
          <a:p>
            <a:r>
              <a:rPr lang="es-AR" sz="3600" b="1" dirty="0" smtClean="0"/>
              <a:t>DERECHO A LA INTEGRIDAD FISICA</a:t>
            </a:r>
          </a:p>
          <a:p>
            <a:r>
              <a:rPr lang="es-AR" sz="3600" b="1" dirty="0" smtClean="0"/>
              <a:t>DDHH de Naturaleza civil</a:t>
            </a:r>
            <a:endParaRPr lang="es-AR" sz="3600" b="1" dirty="0"/>
          </a:p>
        </p:txBody>
      </p:sp>
    </p:spTree>
    <p:extLst>
      <p:ext uri="{BB962C8B-B14F-4D97-AF65-F5344CB8AC3E}">
        <p14:creationId xmlns:p14="http://schemas.microsoft.com/office/powerpoint/2010/main" val="3399898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800" dirty="0"/>
              <a:t>Convención Interamericana para Prevenir y Sancionar la Tortura. 1985 OEA. Art.2 </a:t>
            </a:r>
            <a:endParaRPr lang="es-AR" sz="2800" dirty="0"/>
          </a:p>
        </p:txBody>
      </p:sp>
      <p:sp>
        <p:nvSpPr>
          <p:cNvPr id="3" name="2 Marcador de contenido"/>
          <p:cNvSpPr>
            <a:spLocks noGrp="1"/>
          </p:cNvSpPr>
          <p:nvPr>
            <p:ph idx="1"/>
          </p:nvPr>
        </p:nvSpPr>
        <p:spPr/>
        <p:txBody>
          <a:bodyPr>
            <a:normAutofit lnSpcReduction="10000"/>
          </a:bodyPr>
          <a:lstStyle/>
          <a:p>
            <a:pPr marL="64008" indent="0">
              <a:buNone/>
            </a:pPr>
            <a:r>
              <a:rPr lang="es-ES" sz="2600" dirty="0"/>
              <a:t>“se entenderá por tortura todo acto realizado intencionalmente por el cual se inflijan a una persona penas o sufrimientos físicos o mentales, </a:t>
            </a:r>
            <a:r>
              <a:rPr lang="es-ES" sz="2600" dirty="0">
                <a:solidFill>
                  <a:schemeClr val="bg1"/>
                </a:solidFill>
              </a:rPr>
              <a:t>con fines de investigación criminal, como medio intimidatorio, como castigo personal, como medida preventiva, como pena o con cualquier otro fin. </a:t>
            </a:r>
            <a:r>
              <a:rPr lang="es-ES" sz="2600" dirty="0"/>
              <a:t>Se entenderá también como tortura </a:t>
            </a:r>
            <a:r>
              <a:rPr lang="es-ES" sz="2600" dirty="0">
                <a:solidFill>
                  <a:schemeClr val="bg1"/>
                </a:solidFill>
              </a:rPr>
              <a:t>la aplicación sobre una persona de métodos tendientes a anular la personalidad de la víctima o a disminuir su capacidad física o mental</a:t>
            </a:r>
            <a:r>
              <a:rPr lang="es-ES" sz="2600" dirty="0"/>
              <a:t>, aunque no causen dolor físico o angustia psíquica.”</a:t>
            </a:r>
          </a:p>
          <a:p>
            <a:endParaRPr lang="es-AR" dirty="0"/>
          </a:p>
        </p:txBody>
      </p:sp>
    </p:spTree>
    <p:extLst>
      <p:ext uri="{BB962C8B-B14F-4D97-AF65-F5344CB8AC3E}">
        <p14:creationId xmlns:p14="http://schemas.microsoft.com/office/powerpoint/2010/main" val="2965055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TORTURA</a:t>
            </a:r>
            <a:endParaRPr lang="es-AR" dirty="0"/>
          </a:p>
        </p:txBody>
      </p:sp>
      <p:sp>
        <p:nvSpPr>
          <p:cNvPr id="3" name="2 Marcador de contenido"/>
          <p:cNvSpPr>
            <a:spLocks noGrp="1"/>
          </p:cNvSpPr>
          <p:nvPr>
            <p:ph idx="1"/>
          </p:nvPr>
        </p:nvSpPr>
        <p:spPr/>
        <p:txBody>
          <a:bodyPr>
            <a:normAutofit/>
          </a:bodyPr>
          <a:lstStyle/>
          <a:p>
            <a:pPr marL="64008" indent="0">
              <a:buNone/>
            </a:pPr>
            <a:r>
              <a:rPr lang="es-AR" dirty="0" smtClean="0"/>
              <a:t>DELITOS SEXUALES:</a:t>
            </a:r>
          </a:p>
          <a:p>
            <a:pPr marL="64008" indent="0">
              <a:buNone/>
            </a:pPr>
            <a:r>
              <a:rPr lang="es-AR" dirty="0" smtClean="0"/>
              <a:t> . </a:t>
            </a:r>
            <a:r>
              <a:rPr lang="es-ES" dirty="0" smtClean="0"/>
              <a:t>Caso </a:t>
            </a:r>
            <a:r>
              <a:rPr lang="es-ES" dirty="0"/>
              <a:t>Mujeres víctimas de tortura sexual en Atenco vs. </a:t>
            </a:r>
            <a:r>
              <a:rPr lang="es-ES" dirty="0" smtClean="0"/>
              <a:t>México.2006.</a:t>
            </a:r>
          </a:p>
          <a:p>
            <a:pPr marL="64008" indent="0">
              <a:buNone/>
            </a:pPr>
            <a:r>
              <a:rPr lang="es-ES" dirty="0" smtClean="0"/>
              <a:t>. Caso mujeres delitos de violación dictadura </a:t>
            </a:r>
            <a:r>
              <a:rPr lang="es-ES" dirty="0"/>
              <a:t>Argentina. </a:t>
            </a:r>
            <a:r>
              <a:rPr lang="es-ES" sz="1500" dirty="0"/>
              <a:t>En 2010 comenzaron a ser juzgados como delitos autónomos de lesa humanidad, debido a la incorporación de la perspectiva de género en los procesos </a:t>
            </a:r>
            <a:r>
              <a:rPr lang="es-ES" sz="1500" dirty="0" smtClean="0"/>
              <a:t>judiciales. Imprescriptibles por ser de lesa humanidad.</a:t>
            </a:r>
            <a:endParaRPr lang="es-AR" sz="15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4807495"/>
            <a:ext cx="1944216" cy="201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4941168"/>
            <a:ext cx="1296144"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86158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b="1" dirty="0" smtClean="0">
                <a:latin typeface="Algerian" pitchFamily="82" charset="0"/>
              </a:rPr>
              <a:t>tortura</a:t>
            </a:r>
            <a:endParaRPr lang="es-AR" b="1" dirty="0">
              <a:latin typeface="Algerian" pitchFamily="82" charset="0"/>
            </a:endParaRPr>
          </a:p>
        </p:txBody>
      </p:sp>
      <p:sp>
        <p:nvSpPr>
          <p:cNvPr id="3" name="2 Marcador de contenido"/>
          <p:cNvSpPr>
            <a:spLocks noGrp="1"/>
          </p:cNvSpPr>
          <p:nvPr>
            <p:ph idx="1"/>
          </p:nvPr>
        </p:nvSpPr>
        <p:spPr/>
        <p:txBody>
          <a:bodyPr/>
          <a:lstStyle/>
          <a:p>
            <a:r>
              <a:rPr lang="es-AR" dirty="0" smtClean="0">
                <a:solidFill>
                  <a:schemeClr val="bg1"/>
                </a:solidFill>
              </a:rPr>
              <a:t>Señales físicas</a:t>
            </a:r>
          </a:p>
          <a:p>
            <a:r>
              <a:rPr lang="es-AR" dirty="0" smtClean="0">
                <a:solidFill>
                  <a:schemeClr val="bg1"/>
                </a:solidFill>
              </a:rPr>
              <a:t>Señales psicológicas: </a:t>
            </a:r>
          </a:p>
          <a:p>
            <a:pPr>
              <a:buFontTx/>
              <a:buChar char="-"/>
            </a:pPr>
            <a:r>
              <a:rPr lang="es-AR" dirty="0" smtClean="0"/>
              <a:t>objetivo degradar, deshumanizar, desintegrar, quebrar a a la victima. (Campos de concentración enfrentamientos entre los mismos, escuela de las américas). </a:t>
            </a:r>
          </a:p>
          <a:p>
            <a:pPr>
              <a:buFontTx/>
              <a:buChar char="-"/>
            </a:pPr>
            <a:r>
              <a:rPr lang="es-AR" dirty="0" smtClean="0"/>
              <a:t>Efectos</a:t>
            </a:r>
          </a:p>
          <a:p>
            <a:pPr>
              <a:buFontTx/>
              <a:buChar char="-"/>
            </a:pPr>
            <a:r>
              <a:rPr lang="es-AR" dirty="0" smtClean="0"/>
              <a:t>Protocolo de Estambul y Minnesota.</a:t>
            </a:r>
            <a:endParaRPr lang="es-A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476672"/>
            <a:ext cx="21336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34745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AR" sz="1600" dirty="0" smtClean="0"/>
              <a:t>Protocolo de </a:t>
            </a:r>
            <a:r>
              <a:rPr lang="es-AR" sz="1600" dirty="0"/>
              <a:t>E</a:t>
            </a:r>
            <a:r>
              <a:rPr lang="es-AR" sz="1600" dirty="0" smtClean="0"/>
              <a:t>stambul</a:t>
            </a:r>
            <a:endParaRPr lang="es-AR" sz="1600" dirty="0"/>
          </a:p>
        </p:txBody>
      </p:sp>
      <p:sp>
        <p:nvSpPr>
          <p:cNvPr id="3" name="2 Marcador de contenido"/>
          <p:cNvSpPr>
            <a:spLocks noGrp="1"/>
          </p:cNvSpPr>
          <p:nvPr>
            <p:ph idx="1"/>
          </p:nvPr>
        </p:nvSpPr>
        <p:spPr/>
        <p:txBody>
          <a:bodyPr>
            <a:normAutofit fontScale="77500" lnSpcReduction="20000"/>
          </a:bodyPr>
          <a:lstStyle/>
          <a:p>
            <a:r>
              <a:rPr lang="es-ES" dirty="0" smtClean="0"/>
              <a:t>2001 Consejo de DDHH de ONU</a:t>
            </a:r>
          </a:p>
          <a:p>
            <a:r>
              <a:rPr lang="es-ES" dirty="0"/>
              <a:t>El Protocolo de Estambul fue creado por más de 75 expertos en leyes, salud y derechos humanos durante tres años de esfuerzo colectivo, e involucra a más de 40 </a:t>
            </a:r>
            <a:r>
              <a:rPr lang="es-ES" dirty="0" smtClean="0"/>
              <a:t>organizaciones. Documento no </a:t>
            </a:r>
            <a:r>
              <a:rPr lang="es-ES" dirty="0" err="1" smtClean="0"/>
              <a:t>viunculante</a:t>
            </a:r>
            <a:r>
              <a:rPr lang="es-ES" dirty="0" smtClean="0"/>
              <a:t>.</a:t>
            </a:r>
            <a:endParaRPr lang="es-ES" dirty="0"/>
          </a:p>
          <a:p>
            <a:r>
              <a:rPr lang="es-ES" dirty="0" smtClean="0"/>
              <a:t>Manual </a:t>
            </a:r>
            <a:r>
              <a:rPr lang="es-ES" dirty="0"/>
              <a:t>que contiene estándares y procedimientos aceptados internacionalmente sobre cómo reconocer y documentar síntomas de tortura. Aborda normas jurídicas internacionales aplicables, códigos éticos pertinentes, investigación legal de la tortura, consideraciones generales relativas a las entrevistas, señales físicas e indicios psicológicos de la tortura.</a:t>
            </a:r>
          </a:p>
          <a:p>
            <a:endParaRPr lang="es-A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4664"/>
            <a:ext cx="2314575"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58472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AR" sz="1600" dirty="0" smtClean="0"/>
              <a:t>PROTOCOLO DE MINNESOTA</a:t>
            </a:r>
            <a:endParaRPr lang="es-AR" sz="1600" dirty="0"/>
          </a:p>
        </p:txBody>
      </p:sp>
      <p:sp>
        <p:nvSpPr>
          <p:cNvPr id="3" name="2 Marcador de contenido"/>
          <p:cNvSpPr>
            <a:spLocks noGrp="1"/>
          </p:cNvSpPr>
          <p:nvPr>
            <p:ph idx="1"/>
          </p:nvPr>
        </p:nvSpPr>
        <p:spPr/>
        <p:txBody>
          <a:bodyPr>
            <a:normAutofit fontScale="55000" lnSpcReduction="20000"/>
          </a:bodyPr>
          <a:lstStyle/>
          <a:p>
            <a:r>
              <a:rPr lang="es-ES" dirty="0"/>
              <a:t>El Protocolo de Minnesota o Protocolo modelo para la investigación legal de ejecuciones extralegales, arbitrarias y sumarias es un procedimiento modelo recomendado por el Alto Comisionado de las Naciones Unidas para los Derechos Humanos para investigar crímenes de lesa humanidad en los que se hubieran cometido ejecuciones ilegales</a:t>
            </a:r>
            <a:r>
              <a:rPr lang="es-ES" dirty="0" smtClean="0"/>
              <a:t>.</a:t>
            </a:r>
            <a:endParaRPr lang="es-ES" dirty="0"/>
          </a:p>
          <a:p>
            <a:r>
              <a:rPr lang="es-ES" dirty="0"/>
              <a:t>El protocolo está orientado a evitar que los funcionarios del Estado que sean sospechosos de haber cometido crímenes de lesa humanidad puedan actuar o influir en la investigación. El protocolo recomienda que en estos casos se constituya una comisión investigadora independiente, con recursos y facultades suficientes, así como la posibilidad de recurrir a la ayuda de expertos internacionales en ciencias jurídicas, médicas y forenses. </a:t>
            </a:r>
            <a:endParaRPr lang="es-ES" dirty="0" smtClean="0"/>
          </a:p>
          <a:p>
            <a:r>
              <a:rPr lang="es-ES" dirty="0" smtClean="0"/>
              <a:t>El </a:t>
            </a:r>
            <a:r>
              <a:rPr lang="es-ES" dirty="0"/>
              <a:t>protocolo incluye también un modelo de autopsia y otro modelo de exhumación y análisis de restos óseos, para que sea seguido no solo por los profesionales que las realicen, sino también por las partes involucradas, los periodistas, la ciudadanía y todos los observadores, con el fin de aumentar la transparencia del </a:t>
            </a:r>
            <a:r>
              <a:rPr lang="es-ES" dirty="0" smtClean="0"/>
              <a:t>proceso.</a:t>
            </a:r>
            <a:endParaRPr lang="es-A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60648"/>
            <a:ext cx="3816424"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8335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AR" sz="2400" dirty="0" smtClean="0"/>
              <a:t>BOMBA DE RELOJERIA</a:t>
            </a:r>
            <a:endParaRPr lang="es-AR" sz="2400" dirty="0"/>
          </a:p>
        </p:txBody>
      </p:sp>
      <p:sp>
        <p:nvSpPr>
          <p:cNvPr id="3" name="2 Marcador de contenido"/>
          <p:cNvSpPr>
            <a:spLocks noGrp="1"/>
          </p:cNvSpPr>
          <p:nvPr>
            <p:ph idx="1"/>
          </p:nvPr>
        </p:nvSpPr>
        <p:spPr/>
        <p:txBody>
          <a:bodyPr>
            <a:normAutofit lnSpcReduction="10000"/>
          </a:bodyPr>
          <a:lstStyle/>
          <a:p>
            <a:r>
              <a:rPr lang="es-ES" dirty="0"/>
              <a:t>Existe una amenaza conocida</a:t>
            </a:r>
          </a:p>
          <a:p>
            <a:r>
              <a:rPr lang="es-ES" dirty="0"/>
              <a:t>El ataque es inminente</a:t>
            </a:r>
          </a:p>
          <a:p>
            <a:r>
              <a:rPr lang="es-ES" dirty="0"/>
              <a:t>El ataque matara a un gran numero de personas</a:t>
            </a:r>
          </a:p>
          <a:p>
            <a:r>
              <a:rPr lang="es-ES" dirty="0"/>
              <a:t>El detenido es el autor del ataque</a:t>
            </a:r>
          </a:p>
          <a:p>
            <a:r>
              <a:rPr lang="es-ES" dirty="0"/>
              <a:t>La persona posee información que evitara el ataque</a:t>
            </a:r>
          </a:p>
          <a:p>
            <a:r>
              <a:rPr lang="es-ES" dirty="0"/>
              <a:t>Solo con la tortura se obtendrá información urgente necesaria</a:t>
            </a:r>
          </a:p>
          <a:p>
            <a:endParaRPr lang="es-A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2664296"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4797152"/>
            <a:ext cx="1685925"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0267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AR" dirty="0" smtClean="0">
                <a:latin typeface="Algerian" pitchFamily="82" charset="0"/>
              </a:rPr>
              <a:t>Prohibición absoluta de la tortura</a:t>
            </a:r>
            <a:endParaRPr lang="es-AR" dirty="0">
              <a:latin typeface="Algerian" pitchFamily="82" charset="0"/>
            </a:endParaRPr>
          </a:p>
        </p:txBody>
      </p:sp>
      <p:sp>
        <p:nvSpPr>
          <p:cNvPr id="3" name="2 Marcador de contenido"/>
          <p:cNvSpPr>
            <a:spLocks noGrp="1"/>
          </p:cNvSpPr>
          <p:nvPr>
            <p:ph idx="1"/>
          </p:nvPr>
        </p:nvSpPr>
        <p:spPr/>
        <p:txBody>
          <a:bodyPr>
            <a:normAutofit fontScale="92500" lnSpcReduction="10000"/>
          </a:bodyPr>
          <a:lstStyle/>
          <a:p>
            <a:r>
              <a:rPr lang="es-AR" dirty="0" smtClean="0"/>
              <a:t>DDHH que no admiten excepción ninguna.</a:t>
            </a:r>
            <a:endParaRPr lang="es-AR" dirty="0"/>
          </a:p>
          <a:p>
            <a:r>
              <a:rPr lang="es-AR" dirty="0" smtClean="0"/>
              <a:t>Art.2.2 de la convención </a:t>
            </a:r>
            <a:r>
              <a:rPr lang="es-AR" i="1" dirty="0" smtClean="0">
                <a:latin typeface="Agency FB" pitchFamily="34" charset="0"/>
              </a:rPr>
              <a:t>“En ningún caso podrán invocarse circunstancias excepcionales”  </a:t>
            </a:r>
            <a:r>
              <a:rPr lang="es-AR" dirty="0" smtClean="0">
                <a:latin typeface="Agency FB" pitchFamily="34" charset="0"/>
              </a:rPr>
              <a:t>(Estado o amenaza de guerra, ordenes de funcionario superior, ley de obediencia de vida y punto final)</a:t>
            </a:r>
          </a:p>
          <a:p>
            <a:r>
              <a:rPr lang="es-AR" dirty="0"/>
              <a:t>Derecho humanitario también </a:t>
            </a:r>
            <a:r>
              <a:rPr lang="es-AR" dirty="0" smtClean="0"/>
              <a:t>la prohíbe </a:t>
            </a:r>
            <a:r>
              <a:rPr lang="es-AR" dirty="0"/>
              <a:t>en todas las </a:t>
            </a:r>
            <a:r>
              <a:rPr lang="es-AR" dirty="0" smtClean="0"/>
              <a:t>circunstancias.</a:t>
            </a:r>
          </a:p>
          <a:p>
            <a:r>
              <a:rPr lang="es-AR" dirty="0" smtClean="0"/>
              <a:t>Norma imperativa </a:t>
            </a:r>
            <a:r>
              <a:rPr lang="es-AR" dirty="0" err="1" smtClean="0"/>
              <a:t>ius</a:t>
            </a:r>
            <a:r>
              <a:rPr lang="es-AR" dirty="0" smtClean="0"/>
              <a:t> </a:t>
            </a:r>
            <a:r>
              <a:rPr lang="es-AR" dirty="0" err="1" smtClean="0"/>
              <a:t>cogens</a:t>
            </a:r>
            <a:r>
              <a:rPr lang="es-AR" dirty="0" smtClean="0"/>
              <a:t> del derecho internacional.</a:t>
            </a:r>
          </a:p>
          <a:p>
            <a:r>
              <a:rPr lang="es-AR" dirty="0" smtClean="0"/>
              <a:t>Exclusión como medio probatorio.</a:t>
            </a:r>
            <a:endParaRPr lang="es-AR" dirty="0"/>
          </a:p>
        </p:txBody>
      </p:sp>
    </p:spTree>
    <p:extLst>
      <p:ext uri="{BB962C8B-B14F-4D97-AF65-F5344CB8AC3E}">
        <p14:creationId xmlns:p14="http://schemas.microsoft.com/office/powerpoint/2010/main" val="41665545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Desmantelamiento de la justificación de la tortura</a:t>
            </a:r>
            <a:endParaRPr lang="es-AR" dirty="0"/>
          </a:p>
        </p:txBody>
      </p:sp>
      <p:sp>
        <p:nvSpPr>
          <p:cNvPr id="3" name="2 Marcador de contenido"/>
          <p:cNvSpPr>
            <a:spLocks noGrp="1"/>
          </p:cNvSpPr>
          <p:nvPr>
            <p:ph idx="1"/>
          </p:nvPr>
        </p:nvSpPr>
        <p:spPr/>
        <p:txBody>
          <a:bodyPr/>
          <a:lstStyle/>
          <a:p>
            <a:r>
              <a:rPr lang="es-AR" dirty="0" smtClean="0"/>
              <a:t>Doble : prohibición y verdad de los hechos</a:t>
            </a:r>
          </a:p>
          <a:p>
            <a:r>
              <a:rPr lang="es-AR" dirty="0" smtClean="0"/>
              <a:t>Interrogatorios </a:t>
            </a:r>
          </a:p>
          <a:p>
            <a:r>
              <a:rPr lang="es-AR" dirty="0" smtClean="0"/>
              <a:t>Lucha contra el terrorismo</a:t>
            </a:r>
          </a:p>
          <a:p>
            <a:r>
              <a:rPr lang="es-AR" dirty="0" smtClean="0"/>
              <a:t>Seguridad</a:t>
            </a:r>
          </a:p>
        </p:txBody>
      </p:sp>
    </p:spTree>
    <p:extLst>
      <p:ext uri="{BB962C8B-B14F-4D97-AF65-F5344CB8AC3E}">
        <p14:creationId xmlns:p14="http://schemas.microsoft.com/office/powerpoint/2010/main" val="32192351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AR" dirty="0" smtClean="0">
                <a:latin typeface="Algerian" pitchFamily="82" charset="0"/>
              </a:rPr>
              <a:t>Otros tratos crueles, inhumanos y degradantes</a:t>
            </a:r>
            <a:endParaRPr lang="es-AR" dirty="0">
              <a:latin typeface="Algerian" pitchFamily="82" charset="0"/>
            </a:endParaRPr>
          </a:p>
        </p:txBody>
      </p:sp>
      <p:sp>
        <p:nvSpPr>
          <p:cNvPr id="3" name="2 Marcador de contenido"/>
          <p:cNvSpPr>
            <a:spLocks noGrp="1"/>
          </p:cNvSpPr>
          <p:nvPr>
            <p:ph idx="1"/>
          </p:nvPr>
        </p:nvSpPr>
        <p:spPr/>
        <p:txBody>
          <a:bodyPr>
            <a:normAutofit fontScale="92500"/>
          </a:bodyPr>
          <a:lstStyle/>
          <a:p>
            <a:pPr marL="64008" indent="0">
              <a:buNone/>
            </a:pPr>
            <a:r>
              <a:rPr lang="es-AR" dirty="0" smtClean="0">
                <a:latin typeface="Arial Narrow" pitchFamily="34" charset="0"/>
              </a:rPr>
              <a:t>Art.16.1 de la convención:</a:t>
            </a:r>
          </a:p>
          <a:p>
            <a:pPr marL="64008" indent="0">
              <a:buNone/>
            </a:pPr>
            <a:r>
              <a:rPr lang="es-ES" i="1" dirty="0" smtClean="0">
                <a:latin typeface="Arial Narrow" pitchFamily="34" charset="0"/>
              </a:rPr>
              <a:t>“Todo </a:t>
            </a:r>
            <a:r>
              <a:rPr lang="es-ES" i="1" dirty="0">
                <a:latin typeface="Arial Narrow" pitchFamily="34" charset="0"/>
              </a:rPr>
              <a:t>Estado Parte se comprometerá a prohibir en cualquier territorio bajo su jurisdicción otros actos que constituyan tratos o penas crueles, inhumanos o degradantes y que no lleguen a ser tortura tal como se define en el artículo 1, cuando esos actos sean cometidos por un funcionario público u otra persona que actúe en el ejercicio de funciones oficiales, o por instigación o con el consentimiento o la aquiescencia de tal funcionario o persona</a:t>
            </a:r>
            <a:r>
              <a:rPr lang="es-ES" i="1" dirty="0" smtClean="0">
                <a:latin typeface="Arial Narrow" pitchFamily="34" charset="0"/>
              </a:rPr>
              <a:t>.”</a:t>
            </a:r>
          </a:p>
          <a:p>
            <a:pPr marL="64008" indent="0" algn="ctr">
              <a:buNone/>
            </a:pPr>
            <a:r>
              <a:rPr lang="es-ES" dirty="0" smtClean="0">
                <a:solidFill>
                  <a:schemeClr val="bg1"/>
                </a:solidFill>
                <a:latin typeface="Arial Narrow" pitchFamily="34" charset="0"/>
              </a:rPr>
              <a:t>Rige el mismo principio de prohibición</a:t>
            </a:r>
            <a:endParaRPr lang="es-AR" dirty="0">
              <a:solidFill>
                <a:schemeClr val="bg1"/>
              </a:solidFill>
              <a:latin typeface="Arial Narrow" pitchFamily="34" charset="0"/>
            </a:endParaRPr>
          </a:p>
        </p:txBody>
      </p:sp>
    </p:spTree>
    <p:extLst>
      <p:ext uri="{BB962C8B-B14F-4D97-AF65-F5344CB8AC3E}">
        <p14:creationId xmlns:p14="http://schemas.microsoft.com/office/powerpoint/2010/main" val="119172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AR" dirty="0" smtClean="0">
                <a:latin typeface="Algerian" pitchFamily="82" charset="0"/>
              </a:rPr>
              <a:t>PRINICIPIO DE NO DEVOLUCIÓN</a:t>
            </a:r>
            <a:endParaRPr lang="es-AR" dirty="0">
              <a:latin typeface="Algerian" pitchFamily="82" charset="0"/>
            </a:endParaRPr>
          </a:p>
        </p:txBody>
      </p:sp>
      <p:sp>
        <p:nvSpPr>
          <p:cNvPr id="3" name="2 Marcador de contenido"/>
          <p:cNvSpPr>
            <a:spLocks noGrp="1"/>
          </p:cNvSpPr>
          <p:nvPr>
            <p:ph idx="1"/>
          </p:nvPr>
        </p:nvSpPr>
        <p:spPr/>
        <p:txBody>
          <a:bodyPr/>
          <a:lstStyle/>
          <a:p>
            <a:r>
              <a:rPr lang="es-AR" dirty="0" smtClean="0"/>
              <a:t>Art.3 convención: “</a:t>
            </a:r>
            <a:r>
              <a:rPr lang="es-ES" i="1" dirty="0" smtClean="0">
                <a:latin typeface="Agency FB" pitchFamily="34" charset="0"/>
              </a:rPr>
              <a:t>Ningún </a:t>
            </a:r>
            <a:r>
              <a:rPr lang="es-ES" i="1" dirty="0">
                <a:latin typeface="Agency FB" pitchFamily="34" charset="0"/>
              </a:rPr>
              <a:t>Estado Parte procederá a la expulsión, devolución o extradición de una persona a otro Estado cuando haya razones fundadas para creer que estaría en peligro de ser sometida a tortura</a:t>
            </a:r>
            <a:r>
              <a:rPr lang="es-ES" i="1" dirty="0" smtClean="0">
                <a:latin typeface="Agency FB" pitchFamily="34" charset="0"/>
              </a:rPr>
              <a:t>.” </a:t>
            </a:r>
          </a:p>
          <a:p>
            <a:r>
              <a:rPr lang="es-ES" dirty="0"/>
              <a:t>Forma de prevención de la tortura</a:t>
            </a:r>
            <a:r>
              <a:rPr lang="es-ES" dirty="0" smtClean="0"/>
              <a:t>.</a:t>
            </a:r>
          </a:p>
          <a:p>
            <a:r>
              <a:rPr lang="es-ES" dirty="0" smtClean="0"/>
              <a:t>Refugiados.</a:t>
            </a:r>
            <a:endParaRPr lang="es-AR" dirty="0"/>
          </a:p>
          <a:p>
            <a:endParaRPr lang="es-AR" dirty="0" smtClean="0"/>
          </a:p>
          <a:p>
            <a:pPr marL="64008" indent="0">
              <a:buNone/>
            </a:pPr>
            <a:endParaRPr lang="es-AR" dirty="0"/>
          </a:p>
        </p:txBody>
      </p:sp>
    </p:spTree>
    <p:extLst>
      <p:ext uri="{BB962C8B-B14F-4D97-AF65-F5344CB8AC3E}">
        <p14:creationId xmlns:p14="http://schemas.microsoft.com/office/powerpoint/2010/main" val="3546953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Tortura</a:t>
            </a:r>
            <a:endParaRPr lang="es-AR" dirty="0"/>
          </a:p>
        </p:txBody>
      </p:sp>
      <p:sp>
        <p:nvSpPr>
          <p:cNvPr id="3" name="2 Marcador de contenido"/>
          <p:cNvSpPr>
            <a:spLocks noGrp="1"/>
          </p:cNvSpPr>
          <p:nvPr>
            <p:ph idx="1"/>
          </p:nvPr>
        </p:nvSpPr>
        <p:spPr/>
        <p:txBody>
          <a:bodyPr/>
          <a:lstStyle/>
          <a:p>
            <a:pPr marL="64008" indent="0">
              <a:buNone/>
            </a:pPr>
            <a:r>
              <a:rPr lang="es-AR" dirty="0" smtClean="0"/>
              <a:t>Reconocimiento jurídico tiene por objetivo:</a:t>
            </a:r>
          </a:p>
          <a:p>
            <a:endParaRPr lang="es-AR" dirty="0" smtClean="0"/>
          </a:p>
          <a:p>
            <a:r>
              <a:rPr lang="es-AR" dirty="0" smtClean="0"/>
              <a:t>Prevención</a:t>
            </a:r>
            <a:endParaRPr lang="es-AR" dirty="0"/>
          </a:p>
          <a:p>
            <a:r>
              <a:rPr lang="es-AR" dirty="0" smtClean="0"/>
              <a:t>Investigación</a:t>
            </a:r>
            <a:endParaRPr lang="es-AR" dirty="0"/>
          </a:p>
          <a:p>
            <a:r>
              <a:rPr lang="es-AR" dirty="0" smtClean="0"/>
              <a:t>Sanción</a:t>
            </a:r>
          </a:p>
          <a:p>
            <a:r>
              <a:rPr lang="es-AR" dirty="0" smtClean="0"/>
              <a:t>Reparación</a:t>
            </a:r>
            <a:endParaRPr lang="es-AR" dirty="0"/>
          </a:p>
          <a:p>
            <a:endParaRPr lang="es-AR" dirty="0"/>
          </a:p>
        </p:txBody>
      </p:sp>
    </p:spTree>
    <p:extLst>
      <p:ext uri="{BB962C8B-B14F-4D97-AF65-F5344CB8AC3E}">
        <p14:creationId xmlns:p14="http://schemas.microsoft.com/office/powerpoint/2010/main" val="20859864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AR" dirty="0" smtClean="0">
                <a:latin typeface="Algerian" pitchFamily="82" charset="0"/>
              </a:rPr>
              <a:t>Jurisdicción Universal</a:t>
            </a:r>
            <a:endParaRPr lang="es-AR" dirty="0">
              <a:latin typeface="Algerian" pitchFamily="82" charset="0"/>
            </a:endParaRPr>
          </a:p>
        </p:txBody>
      </p:sp>
      <p:sp>
        <p:nvSpPr>
          <p:cNvPr id="3" name="2 Marcador de contenido"/>
          <p:cNvSpPr>
            <a:spLocks noGrp="1"/>
          </p:cNvSpPr>
          <p:nvPr>
            <p:ph idx="1"/>
          </p:nvPr>
        </p:nvSpPr>
        <p:spPr/>
        <p:txBody>
          <a:bodyPr>
            <a:normAutofit lnSpcReduction="10000"/>
          </a:bodyPr>
          <a:lstStyle/>
          <a:p>
            <a:r>
              <a:rPr lang="es-AR" dirty="0" smtClean="0"/>
              <a:t>Obliga a  los Estados partes a constituir su jurisdicción sobre el delito de tortura.</a:t>
            </a:r>
          </a:p>
          <a:p>
            <a:r>
              <a:rPr lang="es-AR" dirty="0" smtClean="0"/>
              <a:t>Independientemente si se cometió fuera de la frontera, y sea cual sea la nacionalidad, el  país de residencia o la falta de el o cualquier otra relación con el país del supuesto perpetrador. (Art 5 a 9).</a:t>
            </a:r>
          </a:p>
          <a:p>
            <a:r>
              <a:rPr lang="es-AR" dirty="0" smtClean="0"/>
              <a:t>Se debe extraditar a quien/es comete/n el delito.</a:t>
            </a:r>
            <a:endParaRPr lang="es-AR" dirty="0"/>
          </a:p>
        </p:txBody>
      </p:sp>
    </p:spTree>
    <p:extLst>
      <p:ext uri="{BB962C8B-B14F-4D97-AF65-F5344CB8AC3E}">
        <p14:creationId xmlns:p14="http://schemas.microsoft.com/office/powerpoint/2010/main" val="2674436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ln w="6350">
                  <a:solidFill>
                    <a:srgbClr val="FF388C">
                      <a:shade val="43000"/>
                    </a:srgbClr>
                  </a:solidFill>
                </a:ln>
                <a:solidFill>
                  <a:srgbClr val="FF388C">
                    <a:tint val="83000"/>
                    <a:satMod val="150000"/>
                  </a:srgbClr>
                </a:solidFill>
                <a:latin typeface="Algerian" pitchFamily="82" charset="0"/>
              </a:rPr>
              <a:t>Jurisdicción Universal</a:t>
            </a:r>
            <a:endParaRPr lang="es-AR" dirty="0"/>
          </a:p>
        </p:txBody>
      </p:sp>
      <p:sp>
        <p:nvSpPr>
          <p:cNvPr id="3" name="2 Marcador de contenido"/>
          <p:cNvSpPr>
            <a:spLocks noGrp="1"/>
          </p:cNvSpPr>
          <p:nvPr>
            <p:ph idx="1"/>
          </p:nvPr>
        </p:nvSpPr>
        <p:spPr/>
        <p:txBody>
          <a:bodyPr>
            <a:normAutofit/>
          </a:bodyPr>
          <a:lstStyle/>
          <a:p>
            <a:r>
              <a:rPr lang="es-AR" dirty="0" smtClean="0"/>
              <a:t>Corte Penal Internacional</a:t>
            </a:r>
          </a:p>
          <a:p>
            <a:r>
              <a:rPr lang="es-AR" dirty="0" smtClean="0"/>
              <a:t>Estatuto de  Roma de la Corte Penal Internacional introduce la tortura como delito de lesa humanidad.</a:t>
            </a:r>
          </a:p>
          <a:p>
            <a:pPr marL="578358" indent="-514350">
              <a:buFont typeface="+mj-lt"/>
              <a:buAutoNum type="arabicPeriod"/>
            </a:pPr>
            <a:r>
              <a:rPr lang="es-AR" dirty="0" smtClean="0"/>
              <a:t>Genocidio</a:t>
            </a:r>
          </a:p>
          <a:p>
            <a:pPr marL="578358" indent="-514350">
              <a:buFont typeface="+mj-lt"/>
              <a:buAutoNum type="arabicPeriod"/>
            </a:pPr>
            <a:r>
              <a:rPr lang="es-AR" dirty="0" smtClean="0"/>
              <a:t>Crímenes de </a:t>
            </a:r>
            <a:r>
              <a:rPr lang="es-AR" dirty="0" smtClean="0"/>
              <a:t>guerra</a:t>
            </a:r>
            <a:endParaRPr lang="es-AR" dirty="0" smtClean="0"/>
          </a:p>
          <a:p>
            <a:pPr marL="578358" indent="-514350">
              <a:buFont typeface="+mj-lt"/>
              <a:buAutoNum type="arabicPeriod"/>
            </a:pPr>
            <a:r>
              <a:rPr lang="es-AR" dirty="0" smtClean="0"/>
              <a:t>Crímenes de lesa humanidad: Sistemático y generalizado</a:t>
            </a:r>
            <a:endParaRPr lang="es-AR" dirty="0"/>
          </a:p>
        </p:txBody>
      </p:sp>
    </p:spTree>
    <p:extLst>
      <p:ext uri="{BB962C8B-B14F-4D97-AF65-F5344CB8AC3E}">
        <p14:creationId xmlns:p14="http://schemas.microsoft.com/office/powerpoint/2010/main" val="619108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AR" dirty="0" smtClean="0">
                <a:latin typeface="Algerian" pitchFamily="82" charset="0"/>
              </a:rPr>
              <a:t>¿Por qué la tortura?</a:t>
            </a:r>
            <a:endParaRPr lang="es-AR" dirty="0">
              <a:latin typeface="Algerian" pitchFamily="82" charset="0"/>
            </a:endParaRPr>
          </a:p>
        </p:txBody>
      </p:sp>
      <p:sp>
        <p:nvSpPr>
          <p:cNvPr id="3" name="2 Marcador de contenido"/>
          <p:cNvSpPr>
            <a:spLocks noGrp="1"/>
          </p:cNvSpPr>
          <p:nvPr>
            <p:ph idx="1"/>
          </p:nvPr>
        </p:nvSpPr>
        <p:spPr/>
        <p:txBody>
          <a:bodyPr/>
          <a:lstStyle/>
          <a:p>
            <a:r>
              <a:rPr lang="es-AR" dirty="0" smtClean="0"/>
              <a:t>Político, falta de Estado de derecho.</a:t>
            </a:r>
          </a:p>
          <a:p>
            <a:r>
              <a:rPr lang="es-AR" dirty="0" smtClean="0"/>
              <a:t>Cultura de violencia.</a:t>
            </a:r>
          </a:p>
          <a:p>
            <a:r>
              <a:rPr lang="es-AR" dirty="0" smtClean="0"/>
              <a:t>Ordenamientos jurídicos locales.</a:t>
            </a:r>
          </a:p>
          <a:p>
            <a:r>
              <a:rPr lang="es-AR" dirty="0" smtClean="0"/>
              <a:t>Sistema judicial penal.</a:t>
            </a:r>
          </a:p>
          <a:p>
            <a:r>
              <a:rPr lang="es-AR" dirty="0" smtClean="0"/>
              <a:t>Porque las personas torturan? Por obediencia, por violencia, por psicopatía, por relaciones de poder…</a:t>
            </a:r>
          </a:p>
          <a:p>
            <a:endParaRPr lang="es-AR" dirty="0"/>
          </a:p>
        </p:txBody>
      </p:sp>
    </p:spTree>
    <p:extLst>
      <p:ext uri="{BB962C8B-B14F-4D97-AF65-F5344CB8AC3E}">
        <p14:creationId xmlns:p14="http://schemas.microsoft.com/office/powerpoint/2010/main" val="1559596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AR" dirty="0" smtClean="0"/>
              <a:t>Situaciones de riesgo</a:t>
            </a:r>
            <a:endParaRPr lang="es-AR" dirty="0"/>
          </a:p>
        </p:txBody>
      </p:sp>
      <p:sp>
        <p:nvSpPr>
          <p:cNvPr id="3" name="2 Marcador de contenido"/>
          <p:cNvSpPr>
            <a:spLocks noGrp="1"/>
          </p:cNvSpPr>
          <p:nvPr>
            <p:ph idx="1"/>
          </p:nvPr>
        </p:nvSpPr>
        <p:spPr/>
        <p:txBody>
          <a:bodyPr/>
          <a:lstStyle/>
          <a:p>
            <a:r>
              <a:rPr lang="es-AR" dirty="0" smtClean="0"/>
              <a:t>Privación de la libertad.</a:t>
            </a:r>
          </a:p>
          <a:p>
            <a:r>
              <a:rPr lang="es-AR" dirty="0" smtClean="0"/>
              <a:t>Cárceles, comisarías, establecimientos de salud mental, centros de detención de inmigrantes, comunidades originarias, centros de responsabilidad penal juvenil, residencias de adultos mayores, campos de refugiados, manifestaciones sociales.</a:t>
            </a:r>
          </a:p>
          <a:p>
            <a:r>
              <a:rPr lang="es-AR" dirty="0" smtClean="0"/>
              <a:t>Aislamiento.</a:t>
            </a:r>
          </a:p>
          <a:p>
            <a:r>
              <a:rPr lang="es-AR" dirty="0" smtClean="0"/>
              <a:t>Condiciones de vulnerabilidad.</a:t>
            </a:r>
            <a:endParaRPr lang="es-AR" dirty="0"/>
          </a:p>
        </p:txBody>
      </p:sp>
    </p:spTree>
    <p:extLst>
      <p:ext uri="{BB962C8B-B14F-4D97-AF65-F5344CB8AC3E}">
        <p14:creationId xmlns:p14="http://schemas.microsoft.com/office/powerpoint/2010/main" val="18681102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Organismos y prevención</a:t>
            </a:r>
            <a:endParaRPr lang="es-AR" dirty="0"/>
          </a:p>
        </p:txBody>
      </p:sp>
      <p:sp>
        <p:nvSpPr>
          <p:cNvPr id="3" name="2 Marcador de contenido"/>
          <p:cNvSpPr>
            <a:spLocks noGrp="1"/>
          </p:cNvSpPr>
          <p:nvPr>
            <p:ph idx="1"/>
          </p:nvPr>
        </p:nvSpPr>
        <p:spPr/>
        <p:txBody>
          <a:bodyPr/>
          <a:lstStyle/>
          <a:p>
            <a:r>
              <a:rPr lang="es-AR" dirty="0" smtClean="0"/>
              <a:t>Comité de ONU, informes por países con visitas. </a:t>
            </a:r>
            <a:r>
              <a:rPr lang="es-AR" dirty="0" smtClean="0">
                <a:latin typeface="Forte" pitchFamily="66" charset="0"/>
              </a:rPr>
              <a:t>Internacional.</a:t>
            </a:r>
          </a:p>
          <a:p>
            <a:r>
              <a:rPr lang="es-AR" dirty="0" smtClean="0"/>
              <a:t>Comité Nacional para la prevención de la tortura. </a:t>
            </a:r>
            <a:r>
              <a:rPr lang="es-AR" dirty="0" smtClean="0">
                <a:latin typeface="Forte" pitchFamily="66" charset="0"/>
              </a:rPr>
              <a:t>Nacional.</a:t>
            </a:r>
            <a:r>
              <a:rPr lang="es-AR" dirty="0" smtClean="0"/>
              <a:t> </a:t>
            </a:r>
            <a:r>
              <a:rPr lang="es-AR" sz="1000" dirty="0" smtClean="0">
                <a:hlinkClick r:id="rId2"/>
              </a:rPr>
              <a:t>Acciones-y-resultados-CNPT-2018-2024.pdf</a:t>
            </a:r>
            <a:endParaRPr lang="es-AR" sz="1000" dirty="0">
              <a:latin typeface="Forte" pitchFamily="66" charset="0"/>
            </a:endParaRPr>
          </a:p>
          <a:p>
            <a:r>
              <a:rPr lang="es-AR" dirty="0" err="1" smtClean="0"/>
              <a:t>Ongs</a:t>
            </a:r>
            <a:r>
              <a:rPr lang="es-AR" dirty="0" smtClean="0"/>
              <a:t>.</a:t>
            </a:r>
          </a:p>
          <a:p>
            <a:r>
              <a:rPr lang="es-AR" dirty="0" smtClean="0"/>
              <a:t>Capacitación.</a:t>
            </a:r>
            <a:endParaRPr lang="es-AR" dirty="0"/>
          </a:p>
          <a:p>
            <a:r>
              <a:rPr lang="es-AR" dirty="0" smtClean="0"/>
              <a:t>Sanción legislativa internacional, nacional y provincial.</a:t>
            </a:r>
            <a:endParaRPr lang="es-AR" dirty="0"/>
          </a:p>
        </p:txBody>
      </p:sp>
    </p:spTree>
    <p:extLst>
      <p:ext uri="{BB962C8B-B14F-4D97-AF65-F5344CB8AC3E}">
        <p14:creationId xmlns:p14="http://schemas.microsoft.com/office/powerpoint/2010/main" val="39813038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99592" y="2828836"/>
            <a:ext cx="7920880" cy="3108543"/>
          </a:xfrm>
          <a:prstGeom prst="rect">
            <a:avLst/>
          </a:prstGeom>
        </p:spPr>
        <p:txBody>
          <a:bodyPr wrap="square">
            <a:spAutoFit/>
          </a:bodyPr>
          <a:lstStyle/>
          <a:p>
            <a:r>
              <a:rPr lang="es-ES" sz="2800" dirty="0" smtClean="0">
                <a:latin typeface="Forte" pitchFamily="66" charset="0"/>
              </a:rPr>
              <a:t>“Podrán torturar mi cuerpo, romper mis huesos e incluso matarme. Así, obtendrán mi cadáver.  No mi obediencia.” </a:t>
            </a:r>
            <a:r>
              <a:rPr lang="es-ES" sz="2800" dirty="0" err="1" smtClean="0">
                <a:latin typeface="Forte" pitchFamily="66" charset="0"/>
              </a:rPr>
              <a:t>Ghandi</a:t>
            </a:r>
            <a:endParaRPr lang="es-ES" sz="2800" dirty="0" smtClean="0">
              <a:latin typeface="Forte" pitchFamily="66" charset="0"/>
            </a:endParaRPr>
          </a:p>
          <a:p>
            <a:endParaRPr lang="es-ES" sz="2800" dirty="0">
              <a:latin typeface="Forte" pitchFamily="66" charset="0"/>
            </a:endParaRPr>
          </a:p>
          <a:p>
            <a:r>
              <a:rPr lang="es-ES" sz="2800" dirty="0" smtClean="0">
                <a:latin typeface="Forte" pitchFamily="66" charset="0"/>
              </a:rPr>
              <a:t>“El hombre sano no tortura a otros, por lo general es el torturado el que se convierte en torturador.” Jung</a:t>
            </a:r>
            <a:endParaRPr lang="es-AR" sz="2800" dirty="0">
              <a:latin typeface="Forte" pitchFamily="66"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798959"/>
            <a:ext cx="139065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7712" y="678755"/>
            <a:ext cx="1485900"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92914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AR" sz="2800" dirty="0" smtClean="0">
                <a:latin typeface="Algerian" pitchFamily="82" charset="0"/>
              </a:rPr>
              <a:t>Normativa Internacional</a:t>
            </a:r>
            <a:br>
              <a:rPr lang="es-AR" sz="2800" dirty="0" smtClean="0">
                <a:latin typeface="Algerian" pitchFamily="82" charset="0"/>
              </a:rPr>
            </a:br>
            <a:r>
              <a:rPr lang="es-AR" sz="2800" dirty="0" smtClean="0">
                <a:latin typeface="Algerian" pitchFamily="82" charset="0"/>
              </a:rPr>
              <a:t>SISTEMA UNIVERSAL Y SISTEMA REGIONAL DE </a:t>
            </a:r>
            <a:r>
              <a:rPr lang="es-AR" sz="2800" dirty="0" err="1" smtClean="0">
                <a:latin typeface="Algerian" pitchFamily="82" charset="0"/>
              </a:rPr>
              <a:t>ddhh</a:t>
            </a:r>
            <a:endParaRPr lang="es-AR" sz="2800" dirty="0">
              <a:latin typeface="Algerian" pitchFamily="82" charset="0"/>
            </a:endParaRPr>
          </a:p>
        </p:txBody>
      </p:sp>
      <p:sp>
        <p:nvSpPr>
          <p:cNvPr id="3" name="2 Marcador de contenido"/>
          <p:cNvSpPr>
            <a:spLocks noGrp="1"/>
          </p:cNvSpPr>
          <p:nvPr>
            <p:ph idx="1"/>
          </p:nvPr>
        </p:nvSpPr>
        <p:spPr/>
        <p:txBody>
          <a:bodyPr>
            <a:normAutofit fontScale="92500"/>
          </a:bodyPr>
          <a:lstStyle/>
          <a:p>
            <a:pPr marL="64008" indent="0">
              <a:buNone/>
            </a:pPr>
            <a:r>
              <a:rPr lang="es-ES" sz="2600" dirty="0" smtClean="0">
                <a:solidFill>
                  <a:schemeClr val="bg1"/>
                </a:solidFill>
                <a:latin typeface="Agency FB" pitchFamily="34" charset="0"/>
              </a:rPr>
              <a:t>Violación DDHH</a:t>
            </a:r>
          </a:p>
          <a:p>
            <a:r>
              <a:rPr lang="es-ES" sz="2600" dirty="0" smtClean="0">
                <a:solidFill>
                  <a:schemeClr val="bg1"/>
                </a:solidFill>
                <a:latin typeface="Agency FB" pitchFamily="34" charset="0"/>
              </a:rPr>
              <a:t>La </a:t>
            </a:r>
            <a:r>
              <a:rPr lang="es-ES" sz="2600" dirty="0">
                <a:solidFill>
                  <a:schemeClr val="bg1"/>
                </a:solidFill>
                <a:latin typeface="Agency FB" pitchFamily="34" charset="0"/>
              </a:rPr>
              <a:t>Convención contra la Tortura y Otros Tratos o Penas Crueles, Inhumanos o Degradantes es un tratado </a:t>
            </a:r>
            <a:r>
              <a:rPr lang="es-ES" sz="2600" dirty="0" smtClean="0">
                <a:solidFill>
                  <a:schemeClr val="bg1"/>
                </a:solidFill>
                <a:latin typeface="Agency FB" pitchFamily="34" charset="0"/>
              </a:rPr>
              <a:t>internacional de 1987. Su </a:t>
            </a:r>
            <a:r>
              <a:rPr lang="es-ES" sz="2600" dirty="0">
                <a:solidFill>
                  <a:schemeClr val="bg1"/>
                </a:solidFill>
                <a:latin typeface="Agency FB" pitchFamily="34" charset="0"/>
              </a:rPr>
              <a:t>objetivo es hacer más eficaz la lucha contra la tortura en todo el mundo, estableciendo obligaciones para los Estados de prevenir y sancionar estos actos. </a:t>
            </a:r>
            <a:r>
              <a:rPr lang="es-ES" sz="2600" dirty="0" smtClean="0">
                <a:solidFill>
                  <a:schemeClr val="bg1"/>
                </a:solidFill>
                <a:latin typeface="Agency FB" pitchFamily="34" charset="0"/>
              </a:rPr>
              <a:t>(violación de DDHH)</a:t>
            </a:r>
          </a:p>
          <a:p>
            <a:r>
              <a:rPr lang="es-ES" sz="2600" dirty="0" smtClean="0">
                <a:solidFill>
                  <a:schemeClr val="bg1"/>
                </a:solidFill>
                <a:latin typeface="Agency FB" pitchFamily="34" charset="0"/>
              </a:rPr>
              <a:t>Protocolo </a:t>
            </a:r>
            <a:r>
              <a:rPr lang="es-ES" sz="2600" dirty="0">
                <a:solidFill>
                  <a:schemeClr val="bg1"/>
                </a:solidFill>
                <a:latin typeface="Agency FB" pitchFamily="34" charset="0"/>
              </a:rPr>
              <a:t>Facultativo de esta convención establece un sistema de visitas periódicas a lugares donde se encuentran personas privadas de libertad, con el fin de prevenir la </a:t>
            </a:r>
            <a:r>
              <a:rPr lang="es-ES" sz="2600" dirty="0" smtClean="0">
                <a:solidFill>
                  <a:schemeClr val="bg1"/>
                </a:solidFill>
                <a:latin typeface="Agency FB" pitchFamily="34" charset="0"/>
              </a:rPr>
              <a:t>tortura.</a:t>
            </a:r>
          </a:p>
          <a:p>
            <a:r>
              <a:rPr lang="es-ES" sz="2600" dirty="0">
                <a:solidFill>
                  <a:schemeClr val="bg1"/>
                </a:solidFill>
                <a:latin typeface="Agency FB" pitchFamily="34" charset="0"/>
              </a:rPr>
              <a:t>Convención Americana sobre Derechos Humanos. 1969 OEA. </a:t>
            </a:r>
            <a:r>
              <a:rPr lang="es-ES" sz="2600" dirty="0" smtClean="0">
                <a:solidFill>
                  <a:schemeClr val="bg1"/>
                </a:solidFill>
                <a:latin typeface="Agency FB" pitchFamily="34" charset="0"/>
              </a:rPr>
              <a:t>(Violación DDHH)</a:t>
            </a:r>
            <a:endParaRPr lang="es-ES" sz="2600" dirty="0">
              <a:solidFill>
                <a:schemeClr val="bg1"/>
              </a:solidFill>
              <a:latin typeface="Agency FB" pitchFamily="34" charset="0"/>
            </a:endParaRPr>
          </a:p>
          <a:p>
            <a:r>
              <a:rPr lang="es-ES" sz="2600" dirty="0">
                <a:solidFill>
                  <a:schemeClr val="bg1"/>
                </a:solidFill>
                <a:latin typeface="Agency FB" pitchFamily="34" charset="0"/>
              </a:rPr>
              <a:t>Convención Interamericana para Prevenir y Sancionar la Tortura. 1985 OEA</a:t>
            </a:r>
            <a:r>
              <a:rPr lang="es-ES" sz="2600" dirty="0" smtClean="0">
                <a:solidFill>
                  <a:schemeClr val="bg1"/>
                </a:solidFill>
                <a:latin typeface="Agency FB" pitchFamily="34" charset="0"/>
              </a:rPr>
              <a:t>.</a:t>
            </a:r>
          </a:p>
          <a:p>
            <a:endParaRPr lang="es-AR" dirty="0">
              <a:latin typeface="Agency FB" pitchFamily="34" charset="0"/>
            </a:endParaRPr>
          </a:p>
        </p:txBody>
      </p:sp>
    </p:spTree>
    <p:extLst>
      <p:ext uri="{BB962C8B-B14F-4D97-AF65-F5344CB8AC3E}">
        <p14:creationId xmlns:p14="http://schemas.microsoft.com/office/powerpoint/2010/main" val="12003219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AR" sz="3600" dirty="0" smtClean="0">
                <a:latin typeface="Algerian" pitchFamily="82" charset="0"/>
              </a:rPr>
              <a:t>Normativa Interna</a:t>
            </a:r>
            <a:br>
              <a:rPr lang="es-AR" sz="3600" dirty="0" smtClean="0">
                <a:latin typeface="Algerian" pitchFamily="82" charset="0"/>
              </a:rPr>
            </a:br>
            <a:r>
              <a:rPr lang="es-AR" sz="3600" dirty="0" smtClean="0">
                <a:latin typeface="Algerian" pitchFamily="82" charset="0"/>
              </a:rPr>
              <a:t>SISTEMA NACIONAL</a:t>
            </a:r>
            <a:endParaRPr lang="es-AR" sz="3600" dirty="0">
              <a:latin typeface="Algerian" pitchFamily="82" charset="0"/>
            </a:endParaRPr>
          </a:p>
        </p:txBody>
      </p:sp>
      <p:sp>
        <p:nvSpPr>
          <p:cNvPr id="3" name="2 Marcador de contenido"/>
          <p:cNvSpPr>
            <a:spLocks noGrp="1"/>
          </p:cNvSpPr>
          <p:nvPr>
            <p:ph idx="1"/>
          </p:nvPr>
        </p:nvSpPr>
        <p:spPr/>
        <p:txBody>
          <a:bodyPr>
            <a:normAutofit lnSpcReduction="10000"/>
          </a:bodyPr>
          <a:lstStyle/>
          <a:p>
            <a:r>
              <a:rPr lang="es-AR" dirty="0" smtClean="0">
                <a:latin typeface="Algerian" pitchFamily="82" charset="0"/>
              </a:rPr>
              <a:t>Delito</a:t>
            </a:r>
          </a:p>
          <a:p>
            <a:pPr marL="64008" indent="0">
              <a:buNone/>
            </a:pPr>
            <a:endParaRPr lang="es-AR" dirty="0" smtClean="0">
              <a:latin typeface="Algerian" pitchFamily="82" charset="0"/>
            </a:endParaRPr>
          </a:p>
          <a:p>
            <a:pPr marL="64008" indent="0">
              <a:buNone/>
            </a:pPr>
            <a:r>
              <a:rPr lang="es-ES" dirty="0" smtClean="0">
                <a:latin typeface="Algerian" pitchFamily="82" charset="0"/>
              </a:rPr>
              <a:t>Código </a:t>
            </a:r>
            <a:r>
              <a:rPr lang="es-ES" dirty="0">
                <a:latin typeface="Algerian" pitchFamily="82" charset="0"/>
              </a:rPr>
              <a:t>penal Argentino Art.144</a:t>
            </a:r>
            <a:r>
              <a:rPr lang="es-ES" dirty="0" smtClean="0">
                <a:latin typeface="Algerian" pitchFamily="82" charset="0"/>
              </a:rPr>
              <a:t>.</a:t>
            </a:r>
          </a:p>
          <a:p>
            <a:pPr marL="64008" indent="0">
              <a:buNone/>
            </a:pPr>
            <a:r>
              <a:rPr lang="es-ES" i="1" dirty="0" smtClean="0">
                <a:latin typeface="Algerian" pitchFamily="82" charset="0"/>
              </a:rPr>
              <a:t>“Será </a:t>
            </a:r>
            <a:r>
              <a:rPr lang="es-ES" i="1" dirty="0">
                <a:latin typeface="Algerian" pitchFamily="82" charset="0"/>
              </a:rPr>
              <a:t>reprimido con reclusión o prisión de ocho a veinticinco años e inhabilitación absoluta y perpetua el funcionario público que impusiere a personas, legítima o ilegítimamente privadas de su libertad, cualquier clase de </a:t>
            </a:r>
            <a:r>
              <a:rPr lang="es-ES" i="1" dirty="0" smtClean="0">
                <a:latin typeface="Algerian" pitchFamily="82" charset="0"/>
              </a:rPr>
              <a:t>tortura…”</a:t>
            </a:r>
            <a:endParaRPr lang="es-ES" i="1" dirty="0">
              <a:latin typeface="Algerian" pitchFamily="82" charset="0"/>
            </a:endParaRPr>
          </a:p>
          <a:p>
            <a:endParaRPr lang="es-AR" dirty="0" smtClean="0"/>
          </a:p>
          <a:p>
            <a:pPr marL="64008" indent="0">
              <a:buNone/>
            </a:pPr>
            <a:endParaRPr lang="es-AR" dirty="0"/>
          </a:p>
        </p:txBody>
      </p:sp>
    </p:spTree>
    <p:extLst>
      <p:ext uri="{BB962C8B-B14F-4D97-AF65-F5344CB8AC3E}">
        <p14:creationId xmlns:p14="http://schemas.microsoft.com/office/powerpoint/2010/main" val="3070198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AR" dirty="0" smtClean="0"/>
              <a:t>TORTURA</a:t>
            </a:r>
            <a:endParaRPr lang="es-AR" dirty="0"/>
          </a:p>
        </p:txBody>
      </p:sp>
      <p:sp>
        <p:nvSpPr>
          <p:cNvPr id="3" name="2 Subtítulo"/>
          <p:cNvSpPr>
            <a:spLocks noGrp="1"/>
          </p:cNvSpPr>
          <p:nvPr>
            <p:ph type="subTitle" idx="1"/>
          </p:nvPr>
        </p:nvSpPr>
        <p:spPr>
          <a:xfrm>
            <a:off x="540544" y="2250280"/>
            <a:ext cx="8062912" cy="4275064"/>
          </a:xfrm>
        </p:spPr>
        <p:txBody>
          <a:bodyPr>
            <a:normAutofit fontScale="85000" lnSpcReduction="20000"/>
          </a:bodyPr>
          <a:lstStyle/>
          <a:p>
            <a:pPr algn="l"/>
            <a:r>
              <a:rPr lang="es-AR" b="1" dirty="0" smtClean="0">
                <a:latin typeface="Bahnschrift Condensed" pitchFamily="34" charset="0"/>
              </a:rPr>
              <a:t>DEFINICION: convención contra la tortura y otros tratos..</a:t>
            </a:r>
          </a:p>
          <a:p>
            <a:pPr algn="l"/>
            <a:r>
              <a:rPr lang="es-ES" b="1" dirty="0" smtClean="0">
                <a:latin typeface="Bahnschrift Condensed" pitchFamily="34" charset="0"/>
              </a:rPr>
              <a:t>Art.1 </a:t>
            </a:r>
            <a:r>
              <a:rPr lang="es-ES" b="1" i="1" dirty="0" smtClean="0">
                <a:latin typeface="Bahnschrift Condensed" pitchFamily="34" charset="0"/>
              </a:rPr>
              <a:t>“..se </a:t>
            </a:r>
            <a:r>
              <a:rPr lang="es-ES" b="1" i="1" dirty="0">
                <a:latin typeface="Bahnschrift Condensed" pitchFamily="34" charset="0"/>
              </a:rPr>
              <a:t>entenderá por el término "tortura" todo acto por el cual se inflija </a:t>
            </a:r>
            <a:r>
              <a:rPr lang="es-ES" b="1" i="1" dirty="0">
                <a:solidFill>
                  <a:schemeClr val="bg1"/>
                </a:solidFill>
                <a:latin typeface="Bahnschrift Condensed" pitchFamily="34" charset="0"/>
              </a:rPr>
              <a:t>intencionadamente </a:t>
            </a:r>
            <a:r>
              <a:rPr lang="es-ES" b="1" i="1" dirty="0">
                <a:latin typeface="Bahnschrift Condensed" pitchFamily="34" charset="0"/>
              </a:rPr>
              <a:t>a una persona dolores o </a:t>
            </a:r>
            <a:r>
              <a:rPr lang="es-ES" b="1" i="1" dirty="0">
                <a:solidFill>
                  <a:schemeClr val="bg1"/>
                </a:solidFill>
                <a:latin typeface="Bahnschrift Condensed" pitchFamily="34" charset="0"/>
              </a:rPr>
              <a:t>sufrimientos graves</a:t>
            </a:r>
            <a:r>
              <a:rPr lang="es-ES" b="1" i="1" dirty="0">
                <a:latin typeface="Bahnschrift Condensed" pitchFamily="34" charset="0"/>
              </a:rPr>
              <a:t>, ya sean </a:t>
            </a:r>
            <a:r>
              <a:rPr lang="es-ES" b="1" i="1" dirty="0">
                <a:solidFill>
                  <a:schemeClr val="bg1"/>
                </a:solidFill>
                <a:latin typeface="Bahnschrift Condensed" pitchFamily="34" charset="0"/>
              </a:rPr>
              <a:t>físicos o mentales</a:t>
            </a:r>
            <a:r>
              <a:rPr lang="es-ES" b="1" i="1" dirty="0">
                <a:latin typeface="Bahnschrift Condensed" pitchFamily="34" charset="0"/>
              </a:rPr>
              <a:t>, </a:t>
            </a:r>
            <a:r>
              <a:rPr lang="es-ES" b="1" i="1" dirty="0">
                <a:solidFill>
                  <a:schemeClr val="bg1"/>
                </a:solidFill>
                <a:latin typeface="Bahnschrift Condensed" pitchFamily="34" charset="0"/>
              </a:rPr>
              <a:t>con el fin </a:t>
            </a:r>
            <a:r>
              <a:rPr lang="es-ES" b="1" i="1" dirty="0">
                <a:latin typeface="Bahnschrift Condensed" pitchFamily="34" charset="0"/>
              </a:rPr>
              <a:t>de obtener de ella o de un tercero información o una confesión, de castigarla por un acto que haya cometido, o se sospeche que ha cometido, o de intimidar o coaccionar a esa persona o a otras, </a:t>
            </a:r>
            <a:r>
              <a:rPr lang="es-ES" b="1" i="1" dirty="0">
                <a:solidFill>
                  <a:schemeClr val="bg1"/>
                </a:solidFill>
                <a:latin typeface="Bahnschrift Condensed" pitchFamily="34" charset="0"/>
              </a:rPr>
              <a:t>o por cualquier razón</a:t>
            </a:r>
            <a:r>
              <a:rPr lang="es-ES" b="1" i="1" dirty="0">
                <a:latin typeface="Bahnschrift Condensed" pitchFamily="34" charset="0"/>
              </a:rPr>
              <a:t> basada en cualquier tipo de discriminación, cuando dichos dolores o sufrimientos sean infligidos por un </a:t>
            </a:r>
            <a:r>
              <a:rPr lang="es-ES" b="1" i="1" dirty="0">
                <a:solidFill>
                  <a:schemeClr val="bg1"/>
                </a:solidFill>
                <a:latin typeface="Bahnschrift Condensed" pitchFamily="34" charset="0"/>
              </a:rPr>
              <a:t>funcionario público u otra persona en el ejercicio de funci</a:t>
            </a:r>
            <a:r>
              <a:rPr lang="es-ES" b="1" i="1" dirty="0">
                <a:latin typeface="Bahnschrift Condensed" pitchFamily="34" charset="0"/>
              </a:rPr>
              <a:t>ones públicas, a instigación suya, o con su consentimiento o aquiescencia. No se considerarán torturas los dolores o sufrimientos que sean consecuencia únicamente de sanciones legítimas, o que sean inherentes o incidentales a éstas</a:t>
            </a:r>
            <a:r>
              <a:rPr lang="es-ES" b="1" i="1" dirty="0" smtClean="0">
                <a:latin typeface="Bahnschrift Condensed" pitchFamily="34" charset="0"/>
              </a:rPr>
              <a:t>.</a:t>
            </a:r>
            <a:endParaRPr lang="es-AR" b="1" i="1" dirty="0" smtClean="0">
              <a:latin typeface="Bahnschrift Condensed" pitchFamily="34" charset="0"/>
            </a:endParaRPr>
          </a:p>
        </p:txBody>
      </p:sp>
    </p:spTree>
    <p:extLst>
      <p:ext uri="{BB962C8B-B14F-4D97-AF65-F5344CB8AC3E}">
        <p14:creationId xmlns:p14="http://schemas.microsoft.com/office/powerpoint/2010/main" val="3423148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algn="ctr"/>
            <a:r>
              <a:rPr lang="es-AR" b="1" dirty="0" smtClean="0">
                <a:latin typeface="Algerian" pitchFamily="82" charset="0"/>
              </a:rPr>
              <a:t>Elementos definición</a:t>
            </a:r>
            <a:endParaRPr lang="es-AR" b="1" dirty="0">
              <a:latin typeface="Algerian" pitchFamily="82" charset="0"/>
            </a:endParaRPr>
          </a:p>
        </p:txBody>
      </p:sp>
      <p:sp>
        <p:nvSpPr>
          <p:cNvPr id="3" name="2 Subtítulo"/>
          <p:cNvSpPr>
            <a:spLocks noGrp="1"/>
          </p:cNvSpPr>
          <p:nvPr>
            <p:ph type="subTitle" idx="1"/>
          </p:nvPr>
        </p:nvSpPr>
        <p:spPr>
          <a:xfrm>
            <a:off x="540544" y="2250280"/>
            <a:ext cx="8062912" cy="3915024"/>
          </a:xfrm>
        </p:spPr>
        <p:txBody>
          <a:bodyPr/>
          <a:lstStyle/>
          <a:p>
            <a:pPr marL="514350" lvl="0" indent="-514350" algn="l">
              <a:buClr>
                <a:srgbClr val="FF388C"/>
              </a:buClr>
              <a:buFont typeface="+mj-lt"/>
              <a:buAutoNum type="arabicPeriod"/>
            </a:pPr>
            <a:r>
              <a:rPr lang="es-AR" b="1" dirty="0">
                <a:ln>
                  <a:solidFill>
                    <a:srgbClr val="666666"/>
                  </a:solidFill>
                </a:ln>
                <a:solidFill>
                  <a:prstClr val="white">
                    <a:tint val="75000"/>
                  </a:prstClr>
                </a:solidFill>
                <a:latin typeface="Bahnschrift Condensed" pitchFamily="34" charset="0"/>
              </a:rPr>
              <a:t>Infringir intencionalmente dolores o sufrimientos graves, ya sean físicos o </a:t>
            </a:r>
            <a:r>
              <a:rPr lang="es-AR" b="1" dirty="0" smtClean="0">
                <a:ln>
                  <a:solidFill>
                    <a:srgbClr val="666666"/>
                  </a:solidFill>
                </a:ln>
                <a:solidFill>
                  <a:prstClr val="white">
                    <a:tint val="75000"/>
                  </a:prstClr>
                </a:solidFill>
                <a:latin typeface="Bahnschrift Condensed" pitchFamily="34" charset="0"/>
              </a:rPr>
              <a:t>mentales.</a:t>
            </a:r>
          </a:p>
          <a:p>
            <a:pPr marL="514350" lvl="0" indent="-514350" algn="l">
              <a:buClr>
                <a:srgbClr val="FF388C"/>
              </a:buClr>
              <a:buFont typeface="+mj-lt"/>
              <a:buAutoNum type="arabicPeriod"/>
            </a:pPr>
            <a:r>
              <a:rPr lang="es-AR" b="1" dirty="0" smtClean="0">
                <a:ln>
                  <a:solidFill>
                    <a:srgbClr val="666666"/>
                  </a:solidFill>
                </a:ln>
                <a:solidFill>
                  <a:prstClr val="white">
                    <a:tint val="75000"/>
                  </a:prstClr>
                </a:solidFill>
                <a:latin typeface="Bahnschrift Condensed" pitchFamily="34" charset="0"/>
              </a:rPr>
              <a:t>Por un funcionario público, implicado de forma directa o indirecta.</a:t>
            </a:r>
          </a:p>
          <a:p>
            <a:pPr marL="514350" lvl="0" indent="-514350" algn="l">
              <a:buClr>
                <a:srgbClr val="FF388C"/>
              </a:buClr>
              <a:buFont typeface="+mj-lt"/>
              <a:buAutoNum type="arabicPeriod"/>
            </a:pPr>
            <a:r>
              <a:rPr lang="es-AR" b="1" dirty="0" smtClean="0">
                <a:ln>
                  <a:solidFill>
                    <a:srgbClr val="666666"/>
                  </a:solidFill>
                </a:ln>
                <a:solidFill>
                  <a:prstClr val="white">
                    <a:tint val="75000"/>
                  </a:prstClr>
                </a:solidFill>
                <a:latin typeface="Bahnschrift Condensed" pitchFamily="34" charset="0"/>
              </a:rPr>
              <a:t>Con cualquier fin.</a:t>
            </a:r>
            <a:endParaRPr lang="es-AR" b="1" dirty="0">
              <a:ln>
                <a:solidFill>
                  <a:srgbClr val="666666"/>
                </a:solidFill>
              </a:ln>
              <a:solidFill>
                <a:prstClr val="white">
                  <a:tint val="75000"/>
                </a:prstClr>
              </a:solidFill>
              <a:latin typeface="Bahnschrift Condensed" pitchFamily="34" charset="0"/>
            </a:endParaRPr>
          </a:p>
          <a:p>
            <a:endParaRPr lang="es-A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4725144"/>
            <a:ext cx="234315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60239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TORTURA: ELEMENTOS</a:t>
            </a:r>
            <a:endParaRPr lang="es-AR" dirty="0"/>
          </a:p>
        </p:txBody>
      </p:sp>
      <p:sp>
        <p:nvSpPr>
          <p:cNvPr id="3" name="2 Marcador de contenido"/>
          <p:cNvSpPr>
            <a:spLocks noGrp="1"/>
          </p:cNvSpPr>
          <p:nvPr>
            <p:ph idx="1"/>
          </p:nvPr>
        </p:nvSpPr>
        <p:spPr/>
        <p:txBody>
          <a:bodyPr/>
          <a:lstStyle/>
          <a:p>
            <a:pPr marL="64008" indent="0">
              <a:buNone/>
            </a:pPr>
            <a:r>
              <a:rPr lang="es-AR" dirty="0" smtClean="0"/>
              <a:t>PERSONA                  FUNCIONARIO PÚBLICO</a:t>
            </a:r>
            <a:endParaRPr lang="es-AR" dirty="0"/>
          </a:p>
        </p:txBody>
      </p:sp>
      <p:sp>
        <p:nvSpPr>
          <p:cNvPr id="4" name="3 Flecha derecha"/>
          <p:cNvSpPr/>
          <p:nvPr/>
        </p:nvSpPr>
        <p:spPr>
          <a:xfrm>
            <a:off x="2771800" y="189054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717032"/>
            <a:ext cx="284797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4393306"/>
            <a:ext cx="23241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49016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TORTURA: ELEMENTOS</a:t>
            </a:r>
          </a:p>
        </p:txBody>
      </p:sp>
      <p:sp>
        <p:nvSpPr>
          <p:cNvPr id="3" name="2 Marcador de contenido"/>
          <p:cNvSpPr>
            <a:spLocks noGrp="1"/>
          </p:cNvSpPr>
          <p:nvPr>
            <p:ph idx="1"/>
          </p:nvPr>
        </p:nvSpPr>
        <p:spPr/>
        <p:txBody>
          <a:bodyPr/>
          <a:lstStyle/>
          <a:p>
            <a:r>
              <a:rPr lang="es-AR" dirty="0" smtClean="0">
                <a:solidFill>
                  <a:schemeClr val="bg1"/>
                </a:solidFill>
              </a:rPr>
              <a:t>DOLORES O SUFRIMIEMNTOS </a:t>
            </a:r>
            <a:r>
              <a:rPr lang="es-AR" b="1" u="sng" dirty="0" smtClean="0">
                <a:solidFill>
                  <a:schemeClr val="bg1"/>
                </a:solidFill>
                <a:effectLst>
                  <a:outerShdw blurRad="38100" dist="38100" dir="2700000" algn="tl">
                    <a:srgbClr val="000000">
                      <a:alpha val="43137"/>
                    </a:srgbClr>
                  </a:outerShdw>
                </a:effectLst>
              </a:rPr>
              <a:t>GRAVES </a:t>
            </a:r>
            <a:r>
              <a:rPr lang="es-AR" dirty="0" smtClean="0">
                <a:solidFill>
                  <a:schemeClr val="bg1"/>
                </a:solidFill>
              </a:rPr>
              <a:t>físicos </a:t>
            </a:r>
            <a:r>
              <a:rPr lang="es-AR" dirty="0">
                <a:solidFill>
                  <a:schemeClr val="bg1"/>
                </a:solidFill>
              </a:rPr>
              <a:t>o </a:t>
            </a:r>
            <a:r>
              <a:rPr lang="es-AR" dirty="0" smtClean="0">
                <a:solidFill>
                  <a:schemeClr val="bg1"/>
                </a:solidFill>
              </a:rPr>
              <a:t>psíquicos.</a:t>
            </a:r>
            <a:endParaRPr lang="es-AR" dirty="0">
              <a:solidFill>
                <a:schemeClr val="bg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645024"/>
            <a:ext cx="2676525"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140968"/>
            <a:ext cx="300990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7461" y="4941168"/>
            <a:ext cx="2195513"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5596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AR" dirty="0"/>
              <a:t>TORTURA: ELEMENTOS</a:t>
            </a:r>
          </a:p>
        </p:txBody>
      </p:sp>
      <p:sp>
        <p:nvSpPr>
          <p:cNvPr id="3" name="2 Marcador de contenido"/>
          <p:cNvSpPr>
            <a:spLocks noGrp="1"/>
          </p:cNvSpPr>
          <p:nvPr>
            <p:ph idx="1"/>
          </p:nvPr>
        </p:nvSpPr>
        <p:spPr/>
        <p:txBody>
          <a:bodyPr/>
          <a:lstStyle/>
          <a:p>
            <a:r>
              <a:rPr lang="es-AR" dirty="0">
                <a:solidFill>
                  <a:schemeClr val="bg1"/>
                </a:solidFill>
              </a:rPr>
              <a:t>INTENCION DELIBERADA </a:t>
            </a:r>
            <a:r>
              <a:rPr lang="es-AR" sz="1600" dirty="0" smtClean="0">
                <a:solidFill>
                  <a:schemeClr val="bg1"/>
                </a:solidFill>
              </a:rPr>
              <a:t>(dolo) voluntariedad, conciencia y determinación de torturar.</a:t>
            </a:r>
          </a:p>
          <a:p>
            <a:r>
              <a:rPr lang="es-AR" dirty="0" smtClean="0">
                <a:solidFill>
                  <a:schemeClr val="bg1"/>
                </a:solidFill>
              </a:rPr>
              <a:t>C. Interamericana amplia, no requiere que haya un fin.</a:t>
            </a:r>
            <a:endParaRPr lang="es-AR" dirty="0">
              <a:solidFill>
                <a:schemeClr val="bg1"/>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720" y="4293096"/>
            <a:ext cx="2085975"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4083918"/>
            <a:ext cx="23622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57125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7360</TotalTime>
  <Words>1453</Words>
  <Application>Microsoft Office PowerPoint</Application>
  <PresentationFormat>Presentación en pantalla (4:3)</PresentationFormat>
  <Paragraphs>111</Paragraphs>
  <Slides>25</Slides>
  <Notes>0</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Brío</vt:lpstr>
      <vt:lpstr>Tortura</vt:lpstr>
      <vt:lpstr>Tortura</vt:lpstr>
      <vt:lpstr>Normativa Internacional SISTEMA UNIVERSAL Y SISTEMA REGIONAL DE ddhh</vt:lpstr>
      <vt:lpstr>Normativa Interna SISTEMA NACIONAL</vt:lpstr>
      <vt:lpstr>TORTURA</vt:lpstr>
      <vt:lpstr>Elementos definición</vt:lpstr>
      <vt:lpstr>TORTURA: ELEMENTOS</vt:lpstr>
      <vt:lpstr>TORTURA: ELEMENTOS</vt:lpstr>
      <vt:lpstr>TORTURA: ELEMENTOS</vt:lpstr>
      <vt:lpstr>Convención Interamericana para Prevenir y Sancionar la Tortura. 1985 OEA. Art.2 </vt:lpstr>
      <vt:lpstr>TORTURA</vt:lpstr>
      <vt:lpstr>tortura</vt:lpstr>
      <vt:lpstr>Protocolo de Estambul</vt:lpstr>
      <vt:lpstr>PROTOCOLO DE MINNESOTA</vt:lpstr>
      <vt:lpstr>BOMBA DE RELOJERIA</vt:lpstr>
      <vt:lpstr>Prohibición absoluta de la tortura</vt:lpstr>
      <vt:lpstr>Desmantelamiento de la justificación de la tortura</vt:lpstr>
      <vt:lpstr>Otros tratos crueles, inhumanos y degradantes</vt:lpstr>
      <vt:lpstr>PRINICIPIO DE NO DEVOLUCIÓN</vt:lpstr>
      <vt:lpstr>Jurisdicción Universal</vt:lpstr>
      <vt:lpstr>Jurisdicción Universal</vt:lpstr>
      <vt:lpstr>¿Por qué la tortura?</vt:lpstr>
      <vt:lpstr>Situaciones de riesgo</vt:lpstr>
      <vt:lpstr>Organismos y prevención</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Tortura</dc:title>
  <dc:creator>julieta mercau</dc:creator>
  <cp:lastModifiedBy>julieta mercau</cp:lastModifiedBy>
  <cp:revision>118</cp:revision>
  <dcterms:created xsi:type="dcterms:W3CDTF">2025-05-13T18:17:25Z</dcterms:created>
  <dcterms:modified xsi:type="dcterms:W3CDTF">2025-05-19T17:49:26Z</dcterms:modified>
</cp:coreProperties>
</file>