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9" r:id="rId3"/>
    <p:sldId id="285" r:id="rId4"/>
    <p:sldId id="286" r:id="rId5"/>
    <p:sldId id="256" r:id="rId6"/>
    <p:sldId id="260" r:id="rId7"/>
    <p:sldId id="274" r:id="rId8"/>
    <p:sldId id="261" r:id="rId9"/>
    <p:sldId id="262" r:id="rId10"/>
    <p:sldId id="275" r:id="rId11"/>
    <p:sldId id="266" r:id="rId12"/>
    <p:sldId id="268" r:id="rId13"/>
    <p:sldId id="276" r:id="rId14"/>
    <p:sldId id="265" r:id="rId15"/>
    <p:sldId id="277" r:id="rId16"/>
    <p:sldId id="278" r:id="rId17"/>
    <p:sldId id="279" r:id="rId18"/>
    <p:sldId id="287" r:id="rId19"/>
    <p:sldId id="280" r:id="rId20"/>
    <p:sldId id="264" r:id="rId21"/>
    <p:sldId id="281" r:id="rId22"/>
    <p:sldId id="282" r:id="rId23"/>
    <p:sldId id="283" r:id="rId24"/>
    <p:sldId id="269" r:id="rId25"/>
    <p:sldId id="270" r:id="rId26"/>
    <p:sldId id="271" r:id="rId27"/>
    <p:sldId id="284" r:id="rId28"/>
    <p:sldId id="272" r:id="rId2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2C2CCCAA-890C-4699-B4EE-DEE5A0BE30CA}" type="datetimeFigureOut">
              <a:rPr lang="es-ES" smtClean="0"/>
              <a:t>12/05/2024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9824CCE-877D-4759-AEC8-EDB89EBF6580}" type="slidenum">
              <a:rPr lang="es-ES" smtClean="0"/>
              <a:t>‹Nº›</a:t>
            </a:fld>
            <a:endParaRPr lang="es-ES"/>
          </a:p>
        </p:txBody>
      </p:sp>
    </p:spTree>
    <p:extLst>
      <p:ext uri="{BB962C8B-B14F-4D97-AF65-F5344CB8AC3E}">
        <p14:creationId xmlns:p14="http://schemas.microsoft.com/office/powerpoint/2010/main" val="313208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C2CCCAA-890C-4699-B4EE-DEE5A0BE30CA}" type="datetimeFigureOut">
              <a:rPr lang="es-ES" smtClean="0"/>
              <a:t>12/05/2024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9824CCE-877D-4759-AEC8-EDB89EBF6580}" type="slidenum">
              <a:rPr lang="es-ES" smtClean="0"/>
              <a:t>‹Nº›</a:t>
            </a:fld>
            <a:endParaRPr lang="es-ES"/>
          </a:p>
        </p:txBody>
      </p:sp>
    </p:spTree>
    <p:extLst>
      <p:ext uri="{BB962C8B-B14F-4D97-AF65-F5344CB8AC3E}">
        <p14:creationId xmlns:p14="http://schemas.microsoft.com/office/powerpoint/2010/main" val="3175521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C2CCCAA-890C-4699-B4EE-DEE5A0BE30CA}" type="datetimeFigureOut">
              <a:rPr lang="es-ES" smtClean="0"/>
              <a:t>12/05/2024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9824CCE-877D-4759-AEC8-EDB89EBF6580}" type="slidenum">
              <a:rPr lang="es-ES" smtClean="0"/>
              <a:t>‹Nº›</a:t>
            </a:fld>
            <a:endParaRPr lang="es-ES"/>
          </a:p>
        </p:txBody>
      </p:sp>
    </p:spTree>
    <p:extLst>
      <p:ext uri="{BB962C8B-B14F-4D97-AF65-F5344CB8AC3E}">
        <p14:creationId xmlns:p14="http://schemas.microsoft.com/office/powerpoint/2010/main" val="580234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C2CCCAA-890C-4699-B4EE-DEE5A0BE30CA}" type="datetimeFigureOut">
              <a:rPr lang="es-ES" smtClean="0"/>
              <a:t>12/05/2024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9824CCE-877D-4759-AEC8-EDB89EBF6580}" type="slidenum">
              <a:rPr lang="es-ES" smtClean="0"/>
              <a:t>‹Nº›</a:t>
            </a:fld>
            <a:endParaRPr lang="es-ES"/>
          </a:p>
        </p:txBody>
      </p:sp>
    </p:spTree>
    <p:extLst>
      <p:ext uri="{BB962C8B-B14F-4D97-AF65-F5344CB8AC3E}">
        <p14:creationId xmlns:p14="http://schemas.microsoft.com/office/powerpoint/2010/main" val="2069928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C2CCCAA-890C-4699-B4EE-DEE5A0BE30CA}" type="datetimeFigureOut">
              <a:rPr lang="es-ES" smtClean="0"/>
              <a:t>12/05/2024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9824CCE-877D-4759-AEC8-EDB89EBF6580}" type="slidenum">
              <a:rPr lang="es-ES" smtClean="0"/>
              <a:t>‹Nº›</a:t>
            </a:fld>
            <a:endParaRPr lang="es-ES"/>
          </a:p>
        </p:txBody>
      </p:sp>
    </p:spTree>
    <p:extLst>
      <p:ext uri="{BB962C8B-B14F-4D97-AF65-F5344CB8AC3E}">
        <p14:creationId xmlns:p14="http://schemas.microsoft.com/office/powerpoint/2010/main" val="3631771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C2CCCAA-890C-4699-B4EE-DEE5A0BE30CA}" type="datetimeFigureOut">
              <a:rPr lang="es-ES" smtClean="0"/>
              <a:t>12/05/2024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9824CCE-877D-4759-AEC8-EDB89EBF6580}" type="slidenum">
              <a:rPr lang="es-ES" smtClean="0"/>
              <a:t>‹Nº›</a:t>
            </a:fld>
            <a:endParaRPr lang="es-ES"/>
          </a:p>
        </p:txBody>
      </p:sp>
    </p:spTree>
    <p:extLst>
      <p:ext uri="{BB962C8B-B14F-4D97-AF65-F5344CB8AC3E}">
        <p14:creationId xmlns:p14="http://schemas.microsoft.com/office/powerpoint/2010/main" val="2351639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C2CCCAA-890C-4699-B4EE-DEE5A0BE30CA}" type="datetimeFigureOut">
              <a:rPr lang="es-ES" smtClean="0"/>
              <a:t>12/05/2024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9824CCE-877D-4759-AEC8-EDB89EBF6580}" type="slidenum">
              <a:rPr lang="es-ES" smtClean="0"/>
              <a:t>‹Nº›</a:t>
            </a:fld>
            <a:endParaRPr lang="es-ES"/>
          </a:p>
        </p:txBody>
      </p:sp>
    </p:spTree>
    <p:extLst>
      <p:ext uri="{BB962C8B-B14F-4D97-AF65-F5344CB8AC3E}">
        <p14:creationId xmlns:p14="http://schemas.microsoft.com/office/powerpoint/2010/main" val="67157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C2CCCAA-890C-4699-B4EE-DEE5A0BE30CA}" type="datetimeFigureOut">
              <a:rPr lang="es-ES" smtClean="0"/>
              <a:t>12/05/2024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9824CCE-877D-4759-AEC8-EDB89EBF6580}" type="slidenum">
              <a:rPr lang="es-ES" smtClean="0"/>
              <a:t>‹Nº›</a:t>
            </a:fld>
            <a:endParaRPr lang="es-ES"/>
          </a:p>
        </p:txBody>
      </p:sp>
    </p:spTree>
    <p:extLst>
      <p:ext uri="{BB962C8B-B14F-4D97-AF65-F5344CB8AC3E}">
        <p14:creationId xmlns:p14="http://schemas.microsoft.com/office/powerpoint/2010/main" val="1911073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2CCCAA-890C-4699-B4EE-DEE5A0BE30CA}" type="datetimeFigureOut">
              <a:rPr lang="es-ES" smtClean="0"/>
              <a:t>12/05/2024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9824CCE-877D-4759-AEC8-EDB89EBF6580}" type="slidenum">
              <a:rPr lang="es-ES" smtClean="0"/>
              <a:t>‹Nº›</a:t>
            </a:fld>
            <a:endParaRPr lang="es-ES"/>
          </a:p>
        </p:txBody>
      </p:sp>
    </p:spTree>
    <p:extLst>
      <p:ext uri="{BB962C8B-B14F-4D97-AF65-F5344CB8AC3E}">
        <p14:creationId xmlns:p14="http://schemas.microsoft.com/office/powerpoint/2010/main" val="46049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C2CCCAA-890C-4699-B4EE-DEE5A0BE30CA}" type="datetimeFigureOut">
              <a:rPr lang="es-ES" smtClean="0"/>
              <a:t>12/05/2024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9824CCE-877D-4759-AEC8-EDB89EBF6580}" type="slidenum">
              <a:rPr lang="es-ES" smtClean="0"/>
              <a:t>‹Nº›</a:t>
            </a:fld>
            <a:endParaRPr lang="es-ES"/>
          </a:p>
        </p:txBody>
      </p:sp>
    </p:spTree>
    <p:extLst>
      <p:ext uri="{BB962C8B-B14F-4D97-AF65-F5344CB8AC3E}">
        <p14:creationId xmlns:p14="http://schemas.microsoft.com/office/powerpoint/2010/main" val="3778032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C2CCCAA-890C-4699-B4EE-DEE5A0BE30CA}" type="datetimeFigureOut">
              <a:rPr lang="es-ES" smtClean="0"/>
              <a:t>12/05/2024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9824CCE-877D-4759-AEC8-EDB89EBF6580}" type="slidenum">
              <a:rPr lang="es-ES" smtClean="0"/>
              <a:t>‹Nº›</a:t>
            </a:fld>
            <a:endParaRPr lang="es-ES"/>
          </a:p>
        </p:txBody>
      </p:sp>
    </p:spTree>
    <p:extLst>
      <p:ext uri="{BB962C8B-B14F-4D97-AF65-F5344CB8AC3E}">
        <p14:creationId xmlns:p14="http://schemas.microsoft.com/office/powerpoint/2010/main" val="288226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2CCCAA-890C-4699-B4EE-DEE5A0BE30CA}" type="datetimeFigureOut">
              <a:rPr lang="es-ES" smtClean="0"/>
              <a:t>12/05/2024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24CCE-877D-4759-AEC8-EDB89EBF6580}" type="slidenum">
              <a:rPr lang="es-ES" smtClean="0"/>
              <a:t>‹Nº›</a:t>
            </a:fld>
            <a:endParaRPr lang="es-ES"/>
          </a:p>
        </p:txBody>
      </p:sp>
    </p:spTree>
    <p:extLst>
      <p:ext uri="{BB962C8B-B14F-4D97-AF65-F5344CB8AC3E}">
        <p14:creationId xmlns:p14="http://schemas.microsoft.com/office/powerpoint/2010/main" val="3460656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dirty="0" smtClean="0"/>
              <a:t>Unidad 6</a:t>
            </a:r>
            <a:br>
              <a:rPr lang="es-AR" dirty="0" smtClean="0"/>
            </a:br>
            <a:r>
              <a:rPr lang="es-AR" dirty="0" smtClean="0"/>
              <a:t>Derecho </a:t>
            </a:r>
            <a:r>
              <a:rPr lang="es-AR" dirty="0" smtClean="0"/>
              <a:t>a la Vida</a:t>
            </a:r>
            <a:endParaRPr lang="es-AR" dirty="0"/>
          </a:p>
        </p:txBody>
      </p:sp>
      <p:sp>
        <p:nvSpPr>
          <p:cNvPr id="3" name="Marcador de contenido 2"/>
          <p:cNvSpPr>
            <a:spLocks noGrp="1"/>
          </p:cNvSpPr>
          <p:nvPr>
            <p:ph idx="1"/>
          </p:nvPr>
        </p:nvSpPr>
        <p:spPr/>
        <p:txBody>
          <a:bodyPr>
            <a:normAutofit/>
          </a:bodyPr>
          <a:lstStyle/>
          <a:p>
            <a:r>
              <a:rPr lang="es-AR" dirty="0" smtClean="0"/>
              <a:t>Reconocimiento internacional:</a:t>
            </a:r>
          </a:p>
          <a:p>
            <a:pPr marL="0" indent="0" algn="just">
              <a:buNone/>
            </a:pPr>
            <a:r>
              <a:rPr lang="es-MX" sz="2400" dirty="0" smtClean="0"/>
              <a:t>- </a:t>
            </a:r>
            <a:r>
              <a:rPr lang="es-MX" sz="2400" dirty="0"/>
              <a:t>Declaración Universal de los DDHH</a:t>
            </a:r>
          </a:p>
          <a:p>
            <a:pPr marL="0" indent="0" algn="just">
              <a:buNone/>
            </a:pPr>
            <a:r>
              <a:rPr lang="es-MX" sz="2400" dirty="0" smtClean="0"/>
              <a:t>- </a:t>
            </a:r>
            <a:r>
              <a:rPr lang="es-MX" sz="2400" dirty="0"/>
              <a:t>Pacto Internacional de los Derechos civiles y Políticos</a:t>
            </a:r>
          </a:p>
          <a:p>
            <a:pPr marL="0" indent="0" algn="just">
              <a:buNone/>
            </a:pPr>
            <a:r>
              <a:rPr lang="es-MX" sz="2400" dirty="0" smtClean="0"/>
              <a:t>- </a:t>
            </a:r>
            <a:r>
              <a:rPr lang="es-MX" sz="2400" dirty="0"/>
              <a:t>Declaración Americana de los Derechos y deberes del hombre</a:t>
            </a:r>
          </a:p>
          <a:p>
            <a:pPr marL="0" indent="0" algn="just">
              <a:buNone/>
            </a:pPr>
            <a:r>
              <a:rPr lang="es-MX" sz="2400" dirty="0" smtClean="0"/>
              <a:t>- </a:t>
            </a:r>
            <a:r>
              <a:rPr lang="es-MX" sz="2400" dirty="0"/>
              <a:t>Convención Americana sobre DDHH</a:t>
            </a:r>
          </a:p>
          <a:p>
            <a:pPr algn="just">
              <a:buFontTx/>
              <a:buChar char="-"/>
            </a:pPr>
            <a:r>
              <a:rPr lang="es-MX" sz="2400" dirty="0" smtClean="0"/>
              <a:t>Convención </a:t>
            </a:r>
            <a:r>
              <a:rPr lang="es-MX" sz="2400" dirty="0"/>
              <a:t>de los derechos del </a:t>
            </a:r>
            <a:r>
              <a:rPr lang="es-MX" sz="2400" dirty="0" smtClean="0"/>
              <a:t>niño</a:t>
            </a:r>
          </a:p>
          <a:p>
            <a:pPr algn="just">
              <a:buFontTx/>
              <a:buChar char="-"/>
            </a:pPr>
            <a:r>
              <a:rPr lang="es-MX" sz="2400" dirty="0"/>
              <a:t>Convención para la prevención y sanción del delito de genocidio</a:t>
            </a:r>
          </a:p>
          <a:p>
            <a:pPr marL="0" indent="0" algn="just">
              <a:buNone/>
            </a:pPr>
            <a:r>
              <a:rPr lang="es-MX" sz="2400" dirty="0" smtClean="0"/>
              <a:t>- </a:t>
            </a:r>
            <a:r>
              <a:rPr lang="es-MX" sz="2400" dirty="0"/>
              <a:t>Convención interamericana para la prevención y sanción de la desaparición forzada de personas</a:t>
            </a:r>
          </a:p>
          <a:p>
            <a:pPr algn="just">
              <a:buFontTx/>
              <a:buChar char="-"/>
            </a:pPr>
            <a:endParaRPr lang="es-MX" sz="2400" dirty="0"/>
          </a:p>
          <a:p>
            <a:pPr marL="0" indent="0">
              <a:buNone/>
            </a:pPr>
            <a:endParaRPr lang="es-AR" dirty="0"/>
          </a:p>
        </p:txBody>
      </p:sp>
    </p:spTree>
    <p:extLst>
      <p:ext uri="{BB962C8B-B14F-4D97-AF65-F5344CB8AC3E}">
        <p14:creationId xmlns:p14="http://schemas.microsoft.com/office/powerpoint/2010/main" val="3989945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Código Civil y Comercial</a:t>
            </a:r>
            <a:endParaRPr lang="es-AR" dirty="0"/>
          </a:p>
        </p:txBody>
      </p:sp>
      <p:sp>
        <p:nvSpPr>
          <p:cNvPr id="3" name="Marcador de contenido 2"/>
          <p:cNvSpPr>
            <a:spLocks noGrp="1"/>
          </p:cNvSpPr>
          <p:nvPr>
            <p:ph idx="1"/>
          </p:nvPr>
        </p:nvSpPr>
        <p:spPr/>
        <p:txBody>
          <a:bodyPr/>
          <a:lstStyle/>
          <a:p>
            <a:pPr algn="just"/>
            <a:r>
              <a:rPr lang="es-AR" dirty="0" smtClean="0"/>
              <a:t>Art. 19: </a:t>
            </a:r>
            <a:r>
              <a:rPr lang="es-MX" dirty="0"/>
              <a:t>“Comienzo de la existencia. La existencia de la persona humana comienza con la concepción</a:t>
            </a:r>
            <a:r>
              <a:rPr lang="es-MX" dirty="0" smtClean="0"/>
              <a:t>”.</a:t>
            </a:r>
          </a:p>
          <a:p>
            <a:pPr algn="just"/>
            <a:endParaRPr lang="es-MX" dirty="0"/>
          </a:p>
          <a:p>
            <a:pPr algn="just"/>
            <a:r>
              <a:rPr lang="es-MX" dirty="0" smtClean="0"/>
              <a:t>¿Cuál es el estatuto jurídico del embrión fuera del seno materno? Fallo </a:t>
            </a:r>
            <a:r>
              <a:rPr lang="es-MX" dirty="0" err="1" smtClean="0"/>
              <a:t>Artavia</a:t>
            </a:r>
            <a:r>
              <a:rPr lang="es-MX" dirty="0" smtClean="0"/>
              <a:t> </a:t>
            </a:r>
            <a:r>
              <a:rPr lang="es-MX" dirty="0" smtClean="0"/>
              <a:t>Murillo vs. Costa Rica</a:t>
            </a:r>
            <a:endParaRPr lang="es-AR" dirty="0"/>
          </a:p>
        </p:txBody>
      </p:sp>
    </p:spTree>
    <p:extLst>
      <p:ext uri="{BB962C8B-B14F-4D97-AF65-F5344CB8AC3E}">
        <p14:creationId xmlns:p14="http://schemas.microsoft.com/office/powerpoint/2010/main" val="2370983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Reproducción Asistida</a:t>
            </a:r>
            <a:endParaRPr lang="es-ES" dirty="0"/>
          </a:p>
        </p:txBody>
      </p:sp>
      <p:sp>
        <p:nvSpPr>
          <p:cNvPr id="3" name="2 Marcador de contenido"/>
          <p:cNvSpPr>
            <a:spLocks noGrp="1"/>
          </p:cNvSpPr>
          <p:nvPr>
            <p:ph idx="1"/>
          </p:nvPr>
        </p:nvSpPr>
        <p:spPr/>
        <p:txBody>
          <a:bodyPr/>
          <a:lstStyle/>
          <a:p>
            <a:pPr marL="0" indent="0" algn="just">
              <a:buNone/>
            </a:pPr>
            <a:r>
              <a:rPr lang="es-ES" dirty="0" smtClean="0"/>
              <a:t>¿Qué son las técnicas de reproducción asistidas?</a:t>
            </a:r>
          </a:p>
          <a:p>
            <a:pPr marL="0" indent="0" algn="just">
              <a:buNone/>
            </a:pPr>
            <a:endParaRPr lang="es-ES" dirty="0"/>
          </a:p>
          <a:p>
            <a:pPr marL="0" indent="0" algn="just">
              <a:buNone/>
            </a:pPr>
            <a:r>
              <a:rPr lang="es-ES" b="1" dirty="0" smtClean="0"/>
              <a:t>Técnicas de reproducción asistida</a:t>
            </a:r>
          </a:p>
          <a:p>
            <a:r>
              <a:rPr lang="es-AR" dirty="0"/>
              <a:t>Inseminación artificial:</a:t>
            </a:r>
          </a:p>
          <a:p>
            <a:r>
              <a:rPr lang="es-AR" dirty="0"/>
              <a:t>Fecundación In Vitro: </a:t>
            </a:r>
          </a:p>
          <a:p>
            <a:r>
              <a:rPr lang="es-AR" dirty="0"/>
              <a:t>Transferencia </a:t>
            </a:r>
            <a:r>
              <a:rPr lang="es-AR" dirty="0" err="1"/>
              <a:t>intratubaria</a:t>
            </a:r>
            <a:r>
              <a:rPr lang="es-AR" dirty="0"/>
              <a:t> de gametos: </a:t>
            </a:r>
          </a:p>
          <a:p>
            <a:r>
              <a:rPr lang="es-AR" dirty="0"/>
              <a:t>Maternidad sustituta: </a:t>
            </a:r>
            <a:endParaRPr lang="es-ES" dirty="0"/>
          </a:p>
          <a:p>
            <a:pPr marL="0" indent="0" algn="just">
              <a:buNone/>
            </a:pPr>
            <a:endParaRPr lang="es-ES" dirty="0"/>
          </a:p>
        </p:txBody>
      </p:sp>
    </p:spTree>
    <p:extLst>
      <p:ext uri="{BB962C8B-B14F-4D97-AF65-F5344CB8AC3E}">
        <p14:creationId xmlns:p14="http://schemas.microsoft.com/office/powerpoint/2010/main" val="18532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Problemas jurídicos</a:t>
            </a:r>
            <a:endParaRPr lang="es-ES" dirty="0"/>
          </a:p>
        </p:txBody>
      </p:sp>
      <p:sp>
        <p:nvSpPr>
          <p:cNvPr id="3" name="2 Marcador de contenido"/>
          <p:cNvSpPr>
            <a:spLocks noGrp="1"/>
          </p:cNvSpPr>
          <p:nvPr>
            <p:ph idx="1"/>
          </p:nvPr>
        </p:nvSpPr>
        <p:spPr/>
        <p:txBody>
          <a:bodyPr>
            <a:normAutofit/>
          </a:bodyPr>
          <a:lstStyle/>
          <a:p>
            <a:r>
              <a:rPr lang="es-ES" sz="2400" dirty="0" smtClean="0"/>
              <a:t>Filiación sanguínea: ¿Quién es la madre o el padre?</a:t>
            </a:r>
          </a:p>
          <a:p>
            <a:r>
              <a:rPr lang="es-ES" sz="2400" dirty="0" smtClean="0"/>
              <a:t>Derecho a la identidad: ¿Hasta donde se puede saber?</a:t>
            </a:r>
          </a:p>
          <a:p>
            <a:r>
              <a:rPr lang="es-ES" sz="2400" dirty="0" smtClean="0"/>
              <a:t>Derecho a procrear: ¿Cuál es el limite?</a:t>
            </a:r>
          </a:p>
          <a:p>
            <a:r>
              <a:rPr lang="es-ES" sz="2400" dirty="0" smtClean="0"/>
              <a:t>Experimentación médica: ¿Qué se puede llegar a encubrir?</a:t>
            </a:r>
          </a:p>
          <a:p>
            <a:r>
              <a:rPr lang="es-ES" sz="2400" dirty="0" smtClean="0"/>
              <a:t>Estatuto jurídico de los embriones: ¿Qué son? ¿Cuál es el limite?</a:t>
            </a:r>
          </a:p>
          <a:p>
            <a:r>
              <a:rPr lang="es-ES" sz="2400" dirty="0" smtClean="0"/>
              <a:t>Importación y exportación de embriones:</a:t>
            </a:r>
            <a:endParaRPr lang="es-ES" sz="2400" dirty="0"/>
          </a:p>
        </p:txBody>
      </p:sp>
    </p:spTree>
    <p:extLst>
      <p:ext uri="{BB962C8B-B14F-4D97-AF65-F5344CB8AC3E}">
        <p14:creationId xmlns:p14="http://schemas.microsoft.com/office/powerpoint/2010/main" val="2321705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dirty="0" smtClean="0"/>
              <a:t>Interrupción voluntaria del embarazo</a:t>
            </a:r>
            <a:endParaRPr lang="es-AR" dirty="0"/>
          </a:p>
        </p:txBody>
      </p:sp>
      <p:sp>
        <p:nvSpPr>
          <p:cNvPr id="3" name="Marcador de contenido 2"/>
          <p:cNvSpPr>
            <a:spLocks noGrp="1"/>
          </p:cNvSpPr>
          <p:nvPr>
            <p:ph idx="1"/>
          </p:nvPr>
        </p:nvSpPr>
        <p:spPr>
          <a:xfrm>
            <a:off x="457200" y="980728"/>
            <a:ext cx="8229600" cy="5760640"/>
          </a:xfrm>
        </p:spPr>
        <p:txBody>
          <a:bodyPr>
            <a:normAutofit/>
          </a:bodyPr>
          <a:lstStyle/>
          <a:p>
            <a:pPr algn="just"/>
            <a:r>
              <a:rPr lang="es-AR" sz="2800" dirty="0" smtClean="0"/>
              <a:t>Ley 27610 (2020) modifica el Código Penal</a:t>
            </a:r>
          </a:p>
          <a:p>
            <a:pPr marL="0" indent="0" algn="just">
              <a:buNone/>
            </a:pPr>
            <a:r>
              <a:rPr lang="es-AR" sz="2800" dirty="0" smtClean="0"/>
              <a:t>¿Qué es el aborto?</a:t>
            </a:r>
            <a:endParaRPr lang="es-AR" sz="2800" dirty="0" smtClean="0"/>
          </a:p>
          <a:p>
            <a:pPr algn="just"/>
            <a:r>
              <a:rPr lang="es-AR" sz="2400" u="sng" dirty="0" smtClean="0"/>
              <a:t>Punto </a:t>
            </a:r>
            <a:r>
              <a:rPr lang="es-AR" sz="2400" u="sng" dirty="0" smtClean="0"/>
              <a:t>de vista médico</a:t>
            </a:r>
            <a:r>
              <a:rPr lang="es-AR" sz="2400" dirty="0" smtClean="0"/>
              <a:t>: “</a:t>
            </a:r>
            <a:r>
              <a:rPr lang="es-MX" sz="2400" dirty="0" smtClean="0"/>
              <a:t>el </a:t>
            </a:r>
            <a:r>
              <a:rPr lang="es-MX" sz="2400" dirty="0"/>
              <a:t>aborto consiste en la expulsión del producto de la concepción provocada en forma prematura</a:t>
            </a:r>
            <a:r>
              <a:rPr lang="es-MX" sz="2400" dirty="0" smtClean="0"/>
              <a:t>”</a:t>
            </a:r>
          </a:p>
          <a:p>
            <a:pPr algn="just"/>
            <a:r>
              <a:rPr lang="es-MX" sz="2400" u="sng" dirty="0" smtClean="0"/>
              <a:t>Punto de vista jurídico</a:t>
            </a:r>
            <a:r>
              <a:rPr lang="es-MX" sz="2400" dirty="0"/>
              <a:t>: </a:t>
            </a:r>
            <a:r>
              <a:rPr lang="es-MX" sz="2400" dirty="0" smtClean="0"/>
              <a:t>“es la muerte </a:t>
            </a:r>
            <a:r>
              <a:rPr lang="es-MX" sz="2400" dirty="0"/>
              <a:t>causada al feto, por </a:t>
            </a:r>
            <a:r>
              <a:rPr lang="es-MX" sz="2400" b="1" dirty="0"/>
              <a:t>interrupción</a:t>
            </a:r>
            <a:r>
              <a:rPr lang="es-MX" sz="2400" dirty="0"/>
              <a:t> prematura del proceso, exista o no expulsión del seno materno</a:t>
            </a:r>
            <a:r>
              <a:rPr lang="es-MX" sz="2400" dirty="0" smtClean="0"/>
              <a:t>…” (</a:t>
            </a:r>
            <a:r>
              <a:rPr lang="es-MX" sz="2400" dirty="0" err="1" smtClean="0"/>
              <a:t>Laje</a:t>
            </a:r>
            <a:r>
              <a:rPr lang="es-MX" sz="2400" dirty="0" smtClean="0"/>
              <a:t> Anaya)</a:t>
            </a:r>
          </a:p>
          <a:p>
            <a:pPr algn="just"/>
            <a:r>
              <a:rPr lang="es-MX" sz="2400" dirty="0" smtClean="0"/>
              <a:t>“es la </a:t>
            </a:r>
            <a:r>
              <a:rPr lang="es-MX" sz="2400" dirty="0"/>
              <a:t>terminación intencional de un embarazo</a:t>
            </a:r>
            <a:r>
              <a:rPr lang="es-MX" sz="2400" dirty="0" smtClean="0"/>
              <a:t>”(</a:t>
            </a:r>
            <a:r>
              <a:rPr lang="es-MX" sz="2400" dirty="0" err="1" smtClean="0"/>
              <a:t>Wlasic</a:t>
            </a:r>
            <a:r>
              <a:rPr lang="es-MX" sz="2400" dirty="0" smtClean="0"/>
              <a:t>)</a:t>
            </a:r>
          </a:p>
          <a:p>
            <a:pPr marL="0" indent="0" algn="just">
              <a:buNone/>
            </a:pPr>
            <a:r>
              <a:rPr lang="es-MX" sz="2400" dirty="0"/>
              <a:t> </a:t>
            </a:r>
            <a:endParaRPr lang="es-MX" sz="2400" dirty="0" smtClean="0"/>
          </a:p>
          <a:p>
            <a:pPr marL="0" indent="0" algn="just">
              <a:buNone/>
            </a:pPr>
            <a:r>
              <a:rPr lang="es-MX" sz="2400" b="1" dirty="0" smtClean="0"/>
              <a:t>Elementos:</a:t>
            </a:r>
            <a:r>
              <a:rPr lang="es-MX" sz="2400" dirty="0" smtClean="0"/>
              <a:t> Subjetivo</a:t>
            </a:r>
          </a:p>
          <a:p>
            <a:pPr marL="0" indent="0" algn="just">
              <a:buNone/>
            </a:pPr>
            <a:r>
              <a:rPr lang="es-MX" sz="2400" dirty="0"/>
              <a:t> </a:t>
            </a:r>
            <a:r>
              <a:rPr lang="es-MX" sz="2400" dirty="0" smtClean="0"/>
              <a:t>                     Objetivos</a:t>
            </a:r>
            <a:endParaRPr lang="es-AR" sz="2400" dirty="0"/>
          </a:p>
        </p:txBody>
      </p:sp>
    </p:spTree>
    <p:extLst>
      <p:ext uri="{BB962C8B-B14F-4D97-AF65-F5344CB8AC3E}">
        <p14:creationId xmlns:p14="http://schemas.microsoft.com/office/powerpoint/2010/main" val="227731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Debates:</a:t>
            </a:r>
            <a:endParaRPr lang="es-ES" dirty="0"/>
          </a:p>
        </p:txBody>
      </p:sp>
      <p:sp>
        <p:nvSpPr>
          <p:cNvPr id="3" name="2 Marcador de contenido"/>
          <p:cNvSpPr>
            <a:spLocks noGrp="1"/>
          </p:cNvSpPr>
          <p:nvPr>
            <p:ph idx="1"/>
          </p:nvPr>
        </p:nvSpPr>
        <p:spPr>
          <a:xfrm>
            <a:off x="914400" y="1417638"/>
            <a:ext cx="8229600" cy="4525963"/>
          </a:xfrm>
        </p:spPr>
        <p:txBody>
          <a:bodyPr>
            <a:normAutofit fontScale="92500" lnSpcReduction="20000"/>
          </a:bodyPr>
          <a:lstStyle/>
          <a:p>
            <a:pPr marL="0" indent="0" algn="just">
              <a:buNone/>
            </a:pPr>
            <a:r>
              <a:rPr lang="es-MX" sz="2800" dirty="0"/>
              <a:t>Ley 27610: Acceso a la interrupción voluntaria del embarazo (30/12/2020): </a:t>
            </a:r>
          </a:p>
          <a:p>
            <a:pPr marL="0" indent="0" algn="just">
              <a:buNone/>
            </a:pPr>
            <a:endParaRPr lang="es-ES" sz="2800" b="1" dirty="0" smtClean="0"/>
          </a:p>
          <a:p>
            <a:pPr marL="0" indent="0" algn="just">
              <a:buNone/>
            </a:pPr>
            <a:r>
              <a:rPr lang="es-ES" b="1" dirty="0" smtClean="0"/>
              <a:t>Argumentos a favor: </a:t>
            </a:r>
          </a:p>
          <a:p>
            <a:pPr marL="0" indent="0" algn="just">
              <a:buNone/>
            </a:pPr>
            <a:r>
              <a:rPr lang="es-ES" dirty="0" smtClean="0"/>
              <a:t>1.Derechos en juego</a:t>
            </a:r>
          </a:p>
          <a:p>
            <a:pPr marL="0" indent="0" algn="just">
              <a:buNone/>
            </a:pPr>
            <a:r>
              <a:rPr lang="es-ES" dirty="0" smtClean="0"/>
              <a:t>2. Concepto de persona</a:t>
            </a:r>
          </a:p>
          <a:p>
            <a:pPr marL="0" indent="0" algn="just">
              <a:buNone/>
            </a:pPr>
            <a:r>
              <a:rPr lang="es-ES" dirty="0" smtClean="0"/>
              <a:t>3. Clandestinidad</a:t>
            </a:r>
          </a:p>
          <a:p>
            <a:pPr marL="0" indent="0" algn="just">
              <a:buNone/>
            </a:pPr>
            <a:r>
              <a:rPr lang="es-ES" b="1" dirty="0" smtClean="0"/>
              <a:t>Argumentos en contra:</a:t>
            </a:r>
          </a:p>
          <a:p>
            <a:pPr marL="514350" indent="-514350" algn="just">
              <a:buAutoNum type="arabicPeriod"/>
            </a:pPr>
            <a:r>
              <a:rPr lang="es-ES" dirty="0" smtClean="0"/>
              <a:t>Destrucción de una vida</a:t>
            </a:r>
          </a:p>
          <a:p>
            <a:pPr marL="0" indent="0" algn="just">
              <a:buNone/>
            </a:pPr>
            <a:r>
              <a:rPr lang="es-ES" dirty="0" smtClean="0"/>
              <a:t>2. Conducta de la mujer</a:t>
            </a:r>
            <a:endParaRPr lang="es-ES" dirty="0"/>
          </a:p>
        </p:txBody>
      </p:sp>
    </p:spTree>
    <p:extLst>
      <p:ext uri="{BB962C8B-B14F-4D97-AF65-F5344CB8AC3E}">
        <p14:creationId xmlns:p14="http://schemas.microsoft.com/office/powerpoint/2010/main" val="2864025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dirty="0" smtClean="0"/>
              <a:t>Debates con foco en los instrumentos internacionales de DDHH</a:t>
            </a:r>
            <a:endParaRPr lang="es-AR" dirty="0"/>
          </a:p>
        </p:txBody>
      </p:sp>
      <p:sp>
        <p:nvSpPr>
          <p:cNvPr id="3" name="Marcador de contenido 2"/>
          <p:cNvSpPr>
            <a:spLocks noGrp="1"/>
          </p:cNvSpPr>
          <p:nvPr>
            <p:ph idx="1"/>
          </p:nvPr>
        </p:nvSpPr>
        <p:spPr>
          <a:xfrm>
            <a:off x="457200" y="1600200"/>
            <a:ext cx="8229600" cy="4997152"/>
          </a:xfrm>
        </p:spPr>
        <p:txBody>
          <a:bodyPr>
            <a:normAutofit/>
          </a:bodyPr>
          <a:lstStyle/>
          <a:p>
            <a:pPr marL="0" indent="0" algn="just">
              <a:buNone/>
            </a:pPr>
            <a:r>
              <a:rPr lang="es-AR" sz="2400" b="1" dirty="0" smtClean="0">
                <a:latin typeface="Times New Roman" panose="02020603050405020304" pitchFamily="18" charset="0"/>
                <a:cs typeface="Times New Roman" panose="02020603050405020304" pitchFamily="18" charset="0"/>
              </a:rPr>
              <a:t>Argumentos en contra de la despenalización</a:t>
            </a:r>
            <a:r>
              <a:rPr lang="es-AR" sz="2400" dirty="0" smtClean="0">
                <a:latin typeface="Times New Roman" panose="02020603050405020304" pitchFamily="18" charset="0"/>
                <a:cs typeface="Times New Roman" panose="02020603050405020304" pitchFamily="18" charset="0"/>
              </a:rPr>
              <a:t>:</a:t>
            </a:r>
          </a:p>
          <a:p>
            <a:pPr algn="just"/>
            <a:r>
              <a:rPr lang="es-AR" sz="2400" dirty="0">
                <a:latin typeface="Times New Roman" panose="02020603050405020304" pitchFamily="18" charset="0"/>
                <a:ea typeface="Calibri" panose="020F0502020204030204" pitchFamily="34" charset="0"/>
                <a:cs typeface="Times New Roman" panose="02020603050405020304" pitchFamily="18" charset="0"/>
              </a:rPr>
              <a:t>Convención Internacional sobre los Derechos del Niño (</a:t>
            </a:r>
            <a:r>
              <a:rPr lang="es-AR" sz="2400" dirty="0" smtClean="0">
                <a:latin typeface="Times New Roman" panose="02020603050405020304" pitchFamily="18" charset="0"/>
                <a:ea typeface="Calibri" panose="020F0502020204030204" pitchFamily="34" charset="0"/>
                <a:cs typeface="Times New Roman" panose="02020603050405020304" pitchFamily="18" charset="0"/>
              </a:rPr>
              <a:t>CIDN</a:t>
            </a:r>
            <a:r>
              <a:rPr lang="es-AR" sz="2400" dirty="0" smtClean="0">
                <a:latin typeface="Times New Roman" panose="02020603050405020304" pitchFamily="18" charset="0"/>
                <a:ea typeface="Calibri" panose="020F0502020204030204" pitchFamily="34" charset="0"/>
                <a:cs typeface="Times New Roman" panose="02020603050405020304" pitchFamily="18" charset="0"/>
              </a:rPr>
              <a:t>): Reserva de Argentina</a:t>
            </a:r>
            <a:endParaRPr lang="es-AR" sz="24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r>
              <a:rPr lang="es-AR" sz="2400" dirty="0" smtClean="0">
                <a:latin typeface="Times New Roman" panose="02020603050405020304" pitchFamily="18" charset="0"/>
                <a:ea typeface="Calibri" panose="020F0502020204030204" pitchFamily="34" charset="0"/>
                <a:cs typeface="Times New Roman" panose="02020603050405020304" pitchFamily="18" charset="0"/>
              </a:rPr>
              <a:t>Convención </a:t>
            </a:r>
            <a:r>
              <a:rPr lang="es-AR" sz="2400" dirty="0">
                <a:latin typeface="Times New Roman" panose="02020603050405020304" pitchFamily="18" charset="0"/>
                <a:ea typeface="Calibri" panose="020F0502020204030204" pitchFamily="34" charset="0"/>
                <a:cs typeface="Times New Roman" panose="02020603050405020304" pitchFamily="18" charset="0"/>
              </a:rPr>
              <a:t>Americana de Derechos Humanos (CADH</a:t>
            </a:r>
            <a:r>
              <a:rPr lang="es-AR" sz="2400" dirty="0" smtClean="0">
                <a:latin typeface="Times New Roman" panose="02020603050405020304" pitchFamily="18" charset="0"/>
                <a:ea typeface="Calibri" panose="020F0502020204030204" pitchFamily="34" charset="0"/>
                <a:cs typeface="Times New Roman" panose="02020603050405020304" pitchFamily="18" charset="0"/>
              </a:rPr>
              <a:t>): Generalmente desde la concepción</a:t>
            </a:r>
            <a:endParaRPr lang="es-AR" sz="24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s-AR" sz="2400" b="1" dirty="0" smtClean="0">
                <a:latin typeface="Times New Roman" panose="02020603050405020304" pitchFamily="18" charset="0"/>
                <a:cs typeface="Times New Roman" panose="02020603050405020304" pitchFamily="18" charset="0"/>
              </a:rPr>
              <a:t>Argumentos a favor de la despenalización</a:t>
            </a:r>
            <a:r>
              <a:rPr lang="es-AR" sz="2400" dirty="0" smtClean="0">
                <a:latin typeface="Times New Roman" panose="02020603050405020304" pitchFamily="18" charset="0"/>
                <a:cs typeface="Times New Roman" panose="02020603050405020304" pitchFamily="18" charset="0"/>
              </a:rPr>
              <a:t>:</a:t>
            </a:r>
          </a:p>
          <a:p>
            <a:pPr algn="just"/>
            <a:r>
              <a:rPr lang="es-AR" sz="2400" dirty="0" smtClean="0">
                <a:latin typeface="Times New Roman" panose="02020603050405020304" pitchFamily="18" charset="0"/>
                <a:cs typeface="Times New Roman" panose="02020603050405020304" pitchFamily="18" charset="0"/>
              </a:rPr>
              <a:t>Replica </a:t>
            </a:r>
            <a:r>
              <a:rPr lang="es-AR" sz="2400" dirty="0">
                <a:latin typeface="Times New Roman" panose="02020603050405020304" pitchFamily="18" charset="0"/>
                <a:cs typeface="Times New Roman" panose="02020603050405020304" pitchFamily="18" charset="0"/>
              </a:rPr>
              <a:t>a la interpretación de los 2 </a:t>
            </a:r>
            <a:r>
              <a:rPr lang="es-AR" sz="2400" dirty="0" smtClean="0">
                <a:latin typeface="Times New Roman" panose="02020603050405020304" pitchFamily="18" charset="0"/>
                <a:cs typeface="Times New Roman" panose="02020603050405020304" pitchFamily="18" charset="0"/>
              </a:rPr>
              <a:t>instrumentos: caso </a:t>
            </a:r>
            <a:r>
              <a:rPr lang="es-AR" sz="2400" dirty="0" err="1" smtClean="0">
                <a:latin typeface="Times New Roman" panose="02020603050405020304" pitchFamily="18" charset="0"/>
                <a:cs typeface="Times New Roman" panose="02020603050405020304" pitchFamily="18" charset="0"/>
              </a:rPr>
              <a:t>Fal</a:t>
            </a:r>
            <a:r>
              <a:rPr lang="es-AR" sz="2400" dirty="0" smtClean="0">
                <a:latin typeface="Times New Roman" panose="02020603050405020304" pitchFamily="18" charset="0"/>
                <a:cs typeface="Times New Roman" panose="02020603050405020304" pitchFamily="18" charset="0"/>
              </a:rPr>
              <a:t> (2012 CSJN</a:t>
            </a:r>
            <a:r>
              <a:rPr lang="es-AR" sz="2400" dirty="0" smtClean="0">
                <a:latin typeface="Times New Roman" panose="02020603050405020304" pitchFamily="18" charset="0"/>
                <a:cs typeface="Times New Roman" panose="02020603050405020304" pitchFamily="18" charset="0"/>
              </a:rPr>
              <a:t>); interpretación de la CIDH</a:t>
            </a:r>
            <a:endParaRPr lang="es-AR" sz="2400" dirty="0" smtClean="0">
              <a:latin typeface="Times New Roman" panose="02020603050405020304" pitchFamily="18" charset="0"/>
              <a:cs typeface="Times New Roman" panose="02020603050405020304" pitchFamily="18" charset="0"/>
            </a:endParaRPr>
          </a:p>
          <a:p>
            <a:pPr algn="just"/>
            <a:r>
              <a:rPr lang="es-AR" sz="2400" dirty="0" smtClean="0">
                <a:latin typeface="Times New Roman" panose="02020603050405020304" pitchFamily="18" charset="0"/>
                <a:cs typeface="Times New Roman" panose="02020603050405020304" pitchFamily="18" charset="0"/>
              </a:rPr>
              <a:t>Introducen </a:t>
            </a:r>
            <a:r>
              <a:rPr lang="es-MX" sz="2400" dirty="0">
                <a:latin typeface="Times New Roman" panose="02020603050405020304" pitchFamily="18" charset="0"/>
                <a:cs typeface="Times New Roman" panose="02020603050405020304" pitchFamily="18" charset="0"/>
              </a:rPr>
              <a:t>la Convención sobre Eliminación de Todas las Formas de Discriminación contra la </a:t>
            </a:r>
            <a:r>
              <a:rPr lang="es-MX" sz="2400" dirty="0" smtClean="0">
                <a:latin typeface="Times New Roman" panose="02020603050405020304" pitchFamily="18" charset="0"/>
                <a:cs typeface="Times New Roman" panose="02020603050405020304" pitchFamily="18" charset="0"/>
              </a:rPr>
              <a:t>Mujer: Art. 12: derecho a la atención sanitaria reproductiva y planificación familiar</a:t>
            </a:r>
            <a:endParaRPr lang="es-A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9696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2800" dirty="0"/>
              <a:t>Observación General N° 36. Comité de Derechos Humanos de Naciones Unidas, </a:t>
            </a:r>
            <a:r>
              <a:rPr lang="es-MX" sz="2800" dirty="0" smtClean="0"/>
              <a:t>(año </a:t>
            </a:r>
            <a:r>
              <a:rPr lang="es-MX" sz="2800" dirty="0"/>
              <a:t>2018)</a:t>
            </a:r>
            <a:endParaRPr lang="es-AR" sz="2800" dirty="0"/>
          </a:p>
        </p:txBody>
      </p:sp>
      <p:sp>
        <p:nvSpPr>
          <p:cNvPr id="3" name="Marcador de contenido 2"/>
          <p:cNvSpPr>
            <a:spLocks noGrp="1"/>
          </p:cNvSpPr>
          <p:nvPr>
            <p:ph idx="1"/>
          </p:nvPr>
        </p:nvSpPr>
        <p:spPr/>
        <p:txBody>
          <a:bodyPr/>
          <a:lstStyle/>
          <a:p>
            <a:pPr algn="just"/>
            <a:r>
              <a:rPr lang="es-MX" dirty="0"/>
              <a:t>“Los Estados partes deben facilitar un </a:t>
            </a:r>
            <a:r>
              <a:rPr lang="es-MX" b="1" dirty="0"/>
              <a:t>acceso seguro al aborto</a:t>
            </a:r>
            <a:r>
              <a:rPr lang="es-MX" dirty="0"/>
              <a:t> para proteger la vida y la salud de las mujeres embarazadas…”</a:t>
            </a:r>
            <a:endParaRPr lang="es-AR" dirty="0"/>
          </a:p>
        </p:txBody>
      </p:sp>
    </p:spTree>
    <p:extLst>
      <p:ext uri="{BB962C8B-B14F-4D97-AF65-F5344CB8AC3E}">
        <p14:creationId xmlns:p14="http://schemas.microsoft.com/office/powerpoint/2010/main" val="3523073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Ley </a:t>
            </a:r>
            <a:endParaRPr lang="es-AR" dirty="0"/>
          </a:p>
        </p:txBody>
      </p:sp>
      <p:sp>
        <p:nvSpPr>
          <p:cNvPr id="3" name="Marcador de contenido 2"/>
          <p:cNvSpPr>
            <a:spLocks noGrp="1"/>
          </p:cNvSpPr>
          <p:nvPr>
            <p:ph idx="1"/>
          </p:nvPr>
        </p:nvSpPr>
        <p:spPr/>
        <p:txBody>
          <a:bodyPr/>
          <a:lstStyle/>
          <a:p>
            <a:pPr algn="just"/>
            <a:r>
              <a:rPr lang="es-MX" dirty="0"/>
              <a:t>Ley 27610: Acceso a la interrupción voluntaria del embarazo (30/12/2020): </a:t>
            </a:r>
          </a:p>
          <a:p>
            <a:pPr algn="just"/>
            <a:r>
              <a:rPr lang="es-MX" b="1" dirty="0"/>
              <a:t>Finalidad: </a:t>
            </a:r>
            <a:r>
              <a:rPr lang="es-MX" dirty="0"/>
              <a:t>prevenir la mortalidad.</a:t>
            </a:r>
          </a:p>
          <a:p>
            <a:pPr algn="just"/>
            <a:r>
              <a:rPr lang="es-MX" b="1" dirty="0"/>
              <a:t>Derechos:</a:t>
            </a:r>
            <a:r>
              <a:rPr lang="es-MX" dirty="0"/>
              <a:t> decisión, acceso, atención, prevención.</a:t>
            </a:r>
          </a:p>
          <a:p>
            <a:pPr algn="just"/>
            <a:r>
              <a:rPr lang="es-MX" b="1" dirty="0"/>
              <a:t>Temporalidad: </a:t>
            </a:r>
            <a:r>
              <a:rPr lang="es-MX" dirty="0"/>
              <a:t>Hasta la semana 14 inclusive.</a:t>
            </a:r>
          </a:p>
          <a:p>
            <a:pPr algn="just"/>
            <a:r>
              <a:rPr lang="es-MX" dirty="0"/>
              <a:t>                            </a:t>
            </a:r>
            <a:r>
              <a:rPr lang="es-MX" dirty="0" smtClean="0"/>
              <a:t>Después </a:t>
            </a:r>
            <a:r>
              <a:rPr lang="es-MX" dirty="0"/>
              <a:t>de la semana 14.</a:t>
            </a:r>
          </a:p>
          <a:p>
            <a:pPr algn="just"/>
            <a:r>
              <a:rPr lang="es-MX" b="1" dirty="0"/>
              <a:t>Objeción de conciencia:</a:t>
            </a:r>
          </a:p>
          <a:p>
            <a:endParaRPr lang="es-AR" dirty="0"/>
          </a:p>
        </p:txBody>
      </p:sp>
    </p:spTree>
    <p:extLst>
      <p:ext uri="{BB962C8B-B14F-4D97-AF65-F5344CB8AC3E}">
        <p14:creationId xmlns:p14="http://schemas.microsoft.com/office/powerpoint/2010/main" val="2455769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dirty="0" smtClean="0"/>
              <a:t>Ley </a:t>
            </a:r>
            <a:r>
              <a:rPr lang="es-MX" dirty="0"/>
              <a:t>Acceso a la interrupción voluntaria del embarazo </a:t>
            </a:r>
            <a:r>
              <a:rPr lang="es-AR" dirty="0" smtClean="0"/>
              <a:t> </a:t>
            </a:r>
            <a:endParaRPr lang="es-AR" dirty="0"/>
          </a:p>
        </p:txBody>
      </p:sp>
      <p:sp>
        <p:nvSpPr>
          <p:cNvPr id="3" name="Marcador de contenido 2"/>
          <p:cNvSpPr>
            <a:spLocks noGrp="1"/>
          </p:cNvSpPr>
          <p:nvPr>
            <p:ph idx="1"/>
          </p:nvPr>
        </p:nvSpPr>
        <p:spPr/>
        <p:txBody>
          <a:bodyPr>
            <a:normAutofit fontScale="70000" lnSpcReduction="20000"/>
          </a:bodyPr>
          <a:lstStyle/>
          <a:p>
            <a:pPr algn="just"/>
            <a:r>
              <a:rPr lang="es-MX" dirty="0"/>
              <a:t>art. 4 dispone: “Interrupción voluntaria del embarazo. Las mujeres y personas con otras identidades de género con capacidad de gestar tienen derecho a </a:t>
            </a:r>
            <a:r>
              <a:rPr lang="es-MX" b="1" u="sng" dirty="0"/>
              <a:t>decidir y acceder </a:t>
            </a:r>
            <a:r>
              <a:rPr lang="es-MX" dirty="0"/>
              <a:t>a la interrupción de su embarazo hasta la </a:t>
            </a:r>
            <a:r>
              <a:rPr lang="es-MX" b="1" dirty="0"/>
              <a:t>semana catorce (14</a:t>
            </a:r>
            <a:r>
              <a:rPr lang="es-MX" dirty="0"/>
              <a:t>), inclusive, del proceso gestacional.</a:t>
            </a:r>
          </a:p>
          <a:p>
            <a:pPr algn="just"/>
            <a:r>
              <a:rPr lang="es-MX" dirty="0"/>
              <a:t>Fuera del plazo dispuesto en el párrafo anterior, la persona gestante tiene derecho a decidir y acceder a la interrupción de su embarazo solo en las siguientes situaciones:</a:t>
            </a:r>
          </a:p>
          <a:p>
            <a:pPr algn="just"/>
            <a:r>
              <a:rPr lang="es-MX" dirty="0"/>
              <a:t>a) Si el embarazo fuere resultado de una </a:t>
            </a:r>
            <a:r>
              <a:rPr lang="es-MX" b="1" dirty="0"/>
              <a:t>violación</a:t>
            </a:r>
            <a:r>
              <a:rPr lang="es-MX" dirty="0"/>
              <a:t>, con el requerimiento y la declaración jurada pertinente de la persona gestante, ante el personal de salud interviniente. En los casos de niñas menores de trece (13) años de edad, la declaración jurada no será requerida;</a:t>
            </a:r>
          </a:p>
          <a:p>
            <a:pPr algn="just"/>
            <a:r>
              <a:rPr lang="es-MX" dirty="0"/>
              <a:t>b) Si estuviere en </a:t>
            </a:r>
            <a:r>
              <a:rPr lang="es-MX" b="1" dirty="0"/>
              <a:t>peligro</a:t>
            </a:r>
            <a:r>
              <a:rPr lang="es-MX" dirty="0"/>
              <a:t> la vida o la salud integral de la persona gestante”.</a:t>
            </a:r>
          </a:p>
          <a:p>
            <a:pPr algn="just"/>
            <a:endParaRPr lang="es-AR" dirty="0"/>
          </a:p>
        </p:txBody>
      </p:sp>
    </p:spTree>
    <p:extLst>
      <p:ext uri="{BB962C8B-B14F-4D97-AF65-F5344CB8AC3E}">
        <p14:creationId xmlns:p14="http://schemas.microsoft.com/office/powerpoint/2010/main" val="346228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2800" dirty="0"/>
              <a:t>Ley 27610: Acceso a la interrupción voluntaria del embarazo (30/12/2020): </a:t>
            </a:r>
            <a:br>
              <a:rPr lang="es-MX" sz="2800" dirty="0"/>
            </a:br>
            <a:endParaRPr lang="es-AR" sz="2800"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MX" sz="2800" b="1" dirty="0"/>
              <a:t>Reformas al Código Penal:</a:t>
            </a:r>
          </a:p>
          <a:p>
            <a:pPr marL="0" indent="0" algn="just">
              <a:buNone/>
            </a:pPr>
            <a:endParaRPr lang="es-MX" sz="2800" dirty="0" smtClean="0"/>
          </a:p>
          <a:p>
            <a:pPr algn="just"/>
            <a:r>
              <a:rPr lang="es-MX" sz="2800" dirty="0" smtClean="0"/>
              <a:t>Artículo </a:t>
            </a:r>
            <a:r>
              <a:rPr lang="es-MX" sz="2800" dirty="0"/>
              <a:t>85: El o la que causare un aborto será reprimido:</a:t>
            </a:r>
          </a:p>
          <a:p>
            <a:pPr algn="just"/>
            <a:r>
              <a:rPr lang="es-MX" sz="2800" dirty="0"/>
              <a:t>1. Con prisión de tres (3) a diez (10) años, si obrare </a:t>
            </a:r>
            <a:r>
              <a:rPr lang="es-MX" sz="2800" b="1" dirty="0"/>
              <a:t>sin consentimiento de la persona gestante</a:t>
            </a:r>
            <a:r>
              <a:rPr lang="es-MX" sz="2800" dirty="0"/>
              <a:t>. Esta pena podrá elevarse hasta quince (15) años si el hecho fuere seguido de la muerte de la persona gestante.</a:t>
            </a:r>
          </a:p>
          <a:p>
            <a:pPr algn="just"/>
            <a:r>
              <a:rPr lang="es-MX" sz="2800" dirty="0"/>
              <a:t>2. Con prisión de tres (3) meses a un (1) año, si obrare </a:t>
            </a:r>
            <a:r>
              <a:rPr lang="es-MX" sz="2800" b="1" dirty="0"/>
              <a:t>con consentimiento de la persona gestante, luego de la semana catorce (14</a:t>
            </a:r>
            <a:r>
              <a:rPr lang="es-MX" sz="2800" dirty="0"/>
              <a:t>) de gestación y siempre que no mediaren los supuestos previstos en el artículo 86.</a:t>
            </a:r>
          </a:p>
          <a:p>
            <a:pPr algn="just"/>
            <a:endParaRPr lang="es-AR" sz="2800" dirty="0"/>
          </a:p>
        </p:txBody>
      </p:sp>
    </p:spTree>
    <p:extLst>
      <p:ext uri="{BB962C8B-B14F-4D97-AF65-F5344CB8AC3E}">
        <p14:creationId xmlns:p14="http://schemas.microsoft.com/office/powerpoint/2010/main" val="2026338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Derecho a la Vida</a:t>
            </a:r>
            <a:endParaRPr lang="es-ES" dirty="0"/>
          </a:p>
        </p:txBody>
      </p:sp>
      <p:sp>
        <p:nvSpPr>
          <p:cNvPr id="3" name="2 Marcador de contenido"/>
          <p:cNvSpPr>
            <a:spLocks noGrp="1"/>
          </p:cNvSpPr>
          <p:nvPr>
            <p:ph idx="1"/>
          </p:nvPr>
        </p:nvSpPr>
        <p:spPr>
          <a:xfrm>
            <a:off x="457200" y="1600200"/>
            <a:ext cx="8229600" cy="4925144"/>
          </a:xfrm>
        </p:spPr>
        <p:txBody>
          <a:bodyPr>
            <a:normAutofit lnSpcReduction="10000"/>
          </a:bodyPr>
          <a:lstStyle/>
          <a:p>
            <a:pPr marL="0" indent="0" algn="just">
              <a:buNone/>
            </a:pPr>
            <a:r>
              <a:rPr lang="es-MX" b="1" dirty="0"/>
              <a:t>Declaración Universal de Derechos Humanos </a:t>
            </a:r>
            <a:r>
              <a:rPr lang="es-MX" b="1" dirty="0" smtClean="0"/>
              <a:t>Art. 3: </a:t>
            </a:r>
          </a:p>
          <a:p>
            <a:pPr marL="0" indent="0" algn="just">
              <a:buNone/>
            </a:pPr>
            <a:r>
              <a:rPr lang="es-MX" dirty="0" smtClean="0"/>
              <a:t>“</a:t>
            </a:r>
            <a:r>
              <a:rPr lang="es-MX" dirty="0"/>
              <a:t>Todo individuo tiene derecho a la vida, a la libertad y a la seguridad de la persona”. </a:t>
            </a:r>
            <a:endParaRPr lang="es-ES" dirty="0" smtClean="0"/>
          </a:p>
          <a:p>
            <a:pPr marL="0" indent="0" algn="just">
              <a:buNone/>
            </a:pPr>
            <a:endParaRPr lang="es-ES" b="1" dirty="0"/>
          </a:p>
          <a:p>
            <a:pPr marL="0" indent="0" algn="just">
              <a:buNone/>
            </a:pPr>
            <a:r>
              <a:rPr lang="es-ES" b="1" dirty="0" smtClean="0"/>
              <a:t>Convención </a:t>
            </a:r>
            <a:r>
              <a:rPr lang="es-ES" b="1" dirty="0" smtClean="0"/>
              <a:t>Americana sobre Derechos Humanos</a:t>
            </a:r>
            <a:r>
              <a:rPr lang="es-ES" dirty="0" smtClean="0"/>
              <a:t> (Pacto de San José de Costa Rica), Art 4.1: “Toda persona tiene derecho a que se respete su vida. Este derecho estará protegido por la ley…”</a:t>
            </a:r>
          </a:p>
          <a:p>
            <a:pPr marL="0" indent="0" algn="just">
              <a:buNone/>
            </a:pPr>
            <a:endParaRPr lang="es-ES" dirty="0" smtClean="0"/>
          </a:p>
          <a:p>
            <a:pPr marL="0" indent="0">
              <a:buNone/>
            </a:pPr>
            <a:endParaRPr lang="es-ES" dirty="0"/>
          </a:p>
        </p:txBody>
      </p:sp>
    </p:spTree>
    <p:extLst>
      <p:ext uri="{BB962C8B-B14F-4D97-AF65-F5344CB8AC3E}">
        <p14:creationId xmlns:p14="http://schemas.microsoft.com/office/powerpoint/2010/main" val="2755257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3200" dirty="0"/>
              <a:t>Ley 27610: Acceso a la interrupción voluntaria del embarazo (30/12/2020): </a:t>
            </a:r>
            <a:br>
              <a:rPr lang="es-MX" sz="3200" dirty="0"/>
            </a:br>
            <a:endParaRPr lang="es-ES" sz="3200" dirty="0"/>
          </a:p>
        </p:txBody>
      </p:sp>
      <p:sp>
        <p:nvSpPr>
          <p:cNvPr id="3" name="2 Marcador de contenido"/>
          <p:cNvSpPr>
            <a:spLocks noGrp="1"/>
          </p:cNvSpPr>
          <p:nvPr>
            <p:ph idx="1"/>
          </p:nvPr>
        </p:nvSpPr>
        <p:spPr/>
        <p:txBody>
          <a:bodyPr>
            <a:normAutofit/>
          </a:bodyPr>
          <a:lstStyle/>
          <a:p>
            <a:pPr marL="0" indent="0" algn="just">
              <a:buNone/>
            </a:pPr>
            <a:r>
              <a:rPr lang="es-ES" b="1" dirty="0" smtClean="0"/>
              <a:t>Art. 85 inc. 1</a:t>
            </a:r>
          </a:p>
          <a:p>
            <a:pPr marL="0" indent="0" algn="just">
              <a:buNone/>
            </a:pPr>
            <a:r>
              <a:rPr lang="es-ES" dirty="0" smtClean="0"/>
              <a:t>Portador de la conducta delictiva: tercero</a:t>
            </a:r>
          </a:p>
          <a:p>
            <a:pPr marL="0" indent="0" algn="just">
              <a:buNone/>
            </a:pPr>
            <a:r>
              <a:rPr lang="es-ES" dirty="0" smtClean="0"/>
              <a:t>Bien jurídico protegido: autodeterminación</a:t>
            </a:r>
          </a:p>
          <a:p>
            <a:pPr marL="0" indent="0" algn="just">
              <a:buNone/>
            </a:pPr>
            <a:r>
              <a:rPr lang="es-ES" b="1" dirty="0" smtClean="0"/>
              <a:t>Inc. 2:</a:t>
            </a:r>
          </a:p>
          <a:p>
            <a:pPr marL="0" lvl="0" indent="0" algn="just">
              <a:buNone/>
            </a:pPr>
            <a:r>
              <a:rPr lang="es-ES" dirty="0">
                <a:solidFill>
                  <a:prstClr val="black"/>
                </a:solidFill>
              </a:rPr>
              <a:t>Portador de la conducta delictiva: tercero</a:t>
            </a:r>
          </a:p>
          <a:p>
            <a:pPr marL="0" indent="0" algn="just">
              <a:buNone/>
            </a:pPr>
            <a:r>
              <a:rPr lang="es-ES" dirty="0" smtClean="0"/>
              <a:t>Se requiere consentimiento y umbral temporal</a:t>
            </a:r>
            <a:endParaRPr lang="es-ES" dirty="0"/>
          </a:p>
        </p:txBody>
      </p:sp>
    </p:spTree>
    <p:extLst>
      <p:ext uri="{BB962C8B-B14F-4D97-AF65-F5344CB8AC3E}">
        <p14:creationId xmlns:p14="http://schemas.microsoft.com/office/powerpoint/2010/main" val="3873990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2800" dirty="0"/>
              <a:t>Ley 27610: Acceso a la interrupción voluntaria del embarazo (30/12/2020): </a:t>
            </a:r>
            <a:br>
              <a:rPr lang="es-MX" sz="2800" dirty="0"/>
            </a:br>
            <a:endParaRPr lang="es-AR" sz="2800" dirty="0"/>
          </a:p>
        </p:txBody>
      </p:sp>
      <p:sp>
        <p:nvSpPr>
          <p:cNvPr id="3" name="Marcador de contenido 2"/>
          <p:cNvSpPr>
            <a:spLocks noGrp="1"/>
          </p:cNvSpPr>
          <p:nvPr>
            <p:ph idx="1"/>
          </p:nvPr>
        </p:nvSpPr>
        <p:spPr/>
        <p:txBody>
          <a:bodyPr>
            <a:normAutofit fontScale="70000" lnSpcReduction="20000"/>
          </a:bodyPr>
          <a:lstStyle/>
          <a:p>
            <a:pPr marL="0" indent="0" algn="just">
              <a:buNone/>
            </a:pPr>
            <a:r>
              <a:rPr lang="es-AR" sz="3100" b="1" dirty="0">
                <a:latin typeface="Times New Roman" panose="02020603050405020304" pitchFamily="18" charset="0"/>
                <a:cs typeface="Times New Roman" panose="02020603050405020304" pitchFamily="18" charset="0"/>
              </a:rPr>
              <a:t>Reformas al Código Penal</a:t>
            </a:r>
            <a:r>
              <a:rPr lang="es-AR" sz="3100" b="1" dirty="0" smtClean="0">
                <a:latin typeface="Times New Roman" panose="02020603050405020304" pitchFamily="18" charset="0"/>
                <a:cs typeface="Times New Roman" panose="02020603050405020304" pitchFamily="18" charset="0"/>
              </a:rPr>
              <a:t>:</a:t>
            </a:r>
          </a:p>
          <a:p>
            <a:pPr marL="0" indent="0" algn="just">
              <a:buNone/>
            </a:pPr>
            <a:r>
              <a:rPr lang="es-MX" sz="3100" b="1" dirty="0" smtClean="0">
                <a:latin typeface="Times New Roman" panose="02020603050405020304" pitchFamily="18" charset="0"/>
                <a:cs typeface="Times New Roman" panose="02020603050405020304" pitchFamily="18" charset="0"/>
              </a:rPr>
              <a:t>Art. </a:t>
            </a:r>
            <a:r>
              <a:rPr lang="es-MX" sz="3100" b="1" dirty="0">
                <a:latin typeface="Times New Roman" panose="02020603050405020304" pitchFamily="18" charset="0"/>
                <a:cs typeface="Times New Roman" panose="02020603050405020304" pitchFamily="18" charset="0"/>
              </a:rPr>
              <a:t>86 </a:t>
            </a:r>
            <a:r>
              <a:rPr lang="es-MX" sz="3100" b="1" dirty="0" smtClean="0">
                <a:latin typeface="Times New Roman" panose="02020603050405020304" pitchFamily="18" charset="0"/>
                <a:cs typeface="Times New Roman" panose="02020603050405020304" pitchFamily="18" charset="0"/>
              </a:rPr>
              <a:t>: </a:t>
            </a:r>
            <a:r>
              <a:rPr lang="es-MX" sz="3100" dirty="0">
                <a:latin typeface="Times New Roman" panose="02020603050405020304" pitchFamily="18" charset="0"/>
                <a:cs typeface="Times New Roman" panose="02020603050405020304" pitchFamily="18" charset="0"/>
              </a:rPr>
              <a:t>No es delito el aborto realizado </a:t>
            </a:r>
            <a:r>
              <a:rPr lang="es-MX" sz="3100" b="1" dirty="0">
                <a:latin typeface="Times New Roman" panose="02020603050405020304" pitchFamily="18" charset="0"/>
                <a:cs typeface="Times New Roman" panose="02020603050405020304" pitchFamily="18" charset="0"/>
              </a:rPr>
              <a:t>con consentimiento </a:t>
            </a:r>
            <a:r>
              <a:rPr lang="es-MX" sz="3100" dirty="0">
                <a:latin typeface="Times New Roman" panose="02020603050405020304" pitchFamily="18" charset="0"/>
                <a:cs typeface="Times New Roman" panose="02020603050405020304" pitchFamily="18" charset="0"/>
              </a:rPr>
              <a:t>de la persona gestante hasta la </a:t>
            </a:r>
            <a:r>
              <a:rPr lang="es-MX" sz="3100" b="1" dirty="0">
                <a:latin typeface="Times New Roman" panose="02020603050405020304" pitchFamily="18" charset="0"/>
                <a:cs typeface="Times New Roman" panose="02020603050405020304" pitchFamily="18" charset="0"/>
              </a:rPr>
              <a:t>semana catorce (14) inclusive </a:t>
            </a:r>
            <a:r>
              <a:rPr lang="es-MX" sz="3100" dirty="0">
                <a:latin typeface="Times New Roman" panose="02020603050405020304" pitchFamily="18" charset="0"/>
                <a:cs typeface="Times New Roman" panose="02020603050405020304" pitchFamily="18" charset="0"/>
              </a:rPr>
              <a:t>del proceso gestacional.</a:t>
            </a:r>
          </a:p>
          <a:p>
            <a:pPr marL="0" indent="0" algn="just">
              <a:buNone/>
            </a:pPr>
            <a:r>
              <a:rPr lang="es-MX" sz="3100" b="1" dirty="0">
                <a:latin typeface="Times New Roman" panose="02020603050405020304" pitchFamily="18" charset="0"/>
                <a:cs typeface="Times New Roman" panose="02020603050405020304" pitchFamily="18" charset="0"/>
              </a:rPr>
              <a:t>Fuera del plazo </a:t>
            </a:r>
            <a:r>
              <a:rPr lang="es-MX" sz="3100" dirty="0">
                <a:latin typeface="Times New Roman" panose="02020603050405020304" pitchFamily="18" charset="0"/>
                <a:cs typeface="Times New Roman" panose="02020603050405020304" pitchFamily="18" charset="0"/>
              </a:rPr>
              <a:t>establecido en el párrafo anterior, </a:t>
            </a:r>
            <a:r>
              <a:rPr lang="es-MX" sz="3100" b="1" dirty="0">
                <a:latin typeface="Times New Roman" panose="02020603050405020304" pitchFamily="18" charset="0"/>
                <a:cs typeface="Times New Roman" panose="02020603050405020304" pitchFamily="18" charset="0"/>
              </a:rPr>
              <a:t>no será punible </a:t>
            </a:r>
            <a:r>
              <a:rPr lang="es-MX" sz="3100" dirty="0">
                <a:latin typeface="Times New Roman" panose="02020603050405020304" pitchFamily="18" charset="0"/>
                <a:cs typeface="Times New Roman" panose="02020603050405020304" pitchFamily="18" charset="0"/>
              </a:rPr>
              <a:t>el aborto practicado </a:t>
            </a:r>
            <a:r>
              <a:rPr lang="es-MX" sz="3100" b="1" dirty="0">
                <a:latin typeface="Times New Roman" panose="02020603050405020304" pitchFamily="18" charset="0"/>
                <a:cs typeface="Times New Roman" panose="02020603050405020304" pitchFamily="18" charset="0"/>
              </a:rPr>
              <a:t>con el consentimiento</a:t>
            </a:r>
            <a:r>
              <a:rPr lang="es-MX" sz="3100" dirty="0">
                <a:latin typeface="Times New Roman" panose="02020603050405020304" pitchFamily="18" charset="0"/>
                <a:cs typeface="Times New Roman" panose="02020603050405020304" pitchFamily="18" charset="0"/>
              </a:rPr>
              <a:t> de la persona gestante:</a:t>
            </a:r>
          </a:p>
          <a:p>
            <a:pPr marL="0" indent="0" algn="just">
              <a:buNone/>
            </a:pPr>
            <a:r>
              <a:rPr lang="es-MX" sz="3100" dirty="0">
                <a:latin typeface="Times New Roman" panose="02020603050405020304" pitchFamily="18" charset="0"/>
                <a:cs typeface="Times New Roman" panose="02020603050405020304" pitchFamily="18" charset="0"/>
              </a:rPr>
              <a:t>1. Si el embarazo fuere producto de una violación. En este caso, se debe garantizar la práctica con el requerimiento y la declaración jurada de la persona gestante ante el o la profesional o personal de salud interviniente.</a:t>
            </a:r>
          </a:p>
          <a:p>
            <a:pPr marL="0" indent="0" algn="just">
              <a:buNone/>
            </a:pPr>
            <a:r>
              <a:rPr lang="es-MX" sz="3100" dirty="0">
                <a:latin typeface="Times New Roman" panose="02020603050405020304" pitchFamily="18" charset="0"/>
                <a:cs typeface="Times New Roman" panose="02020603050405020304" pitchFamily="18" charset="0"/>
              </a:rPr>
              <a:t>En los casos de niñas menores de trece (13) años de edad, la declaración jurada no será requerida.</a:t>
            </a:r>
          </a:p>
          <a:p>
            <a:pPr marL="0" indent="0" algn="just">
              <a:buNone/>
            </a:pPr>
            <a:r>
              <a:rPr lang="es-MX" sz="3100" dirty="0">
                <a:latin typeface="Times New Roman" panose="02020603050405020304" pitchFamily="18" charset="0"/>
                <a:cs typeface="Times New Roman" panose="02020603050405020304" pitchFamily="18" charset="0"/>
              </a:rPr>
              <a:t>2. Si estuviera en riesgo la vida o la salud integral de la persona gestante.</a:t>
            </a:r>
          </a:p>
          <a:p>
            <a:pPr marL="0" indent="0">
              <a:buNone/>
            </a:pPr>
            <a:endParaRPr lang="es-AR" sz="2800" dirty="0"/>
          </a:p>
          <a:p>
            <a:pPr marL="0" indent="0">
              <a:buNone/>
            </a:pPr>
            <a:endParaRPr lang="es-AR" sz="2800" dirty="0"/>
          </a:p>
        </p:txBody>
      </p:sp>
    </p:spTree>
    <p:extLst>
      <p:ext uri="{BB962C8B-B14F-4D97-AF65-F5344CB8AC3E}">
        <p14:creationId xmlns:p14="http://schemas.microsoft.com/office/powerpoint/2010/main" val="477941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2800" dirty="0"/>
              <a:t>Ley 27610: Acceso a la interrupción voluntaria del embarazo (30/12/2020): </a:t>
            </a:r>
            <a:br>
              <a:rPr lang="es-MX" sz="2800" dirty="0"/>
            </a:br>
            <a:endParaRPr lang="es-AR" sz="2800" dirty="0"/>
          </a:p>
        </p:txBody>
      </p:sp>
      <p:sp>
        <p:nvSpPr>
          <p:cNvPr id="3" name="Marcador de contenido 2"/>
          <p:cNvSpPr>
            <a:spLocks noGrp="1"/>
          </p:cNvSpPr>
          <p:nvPr>
            <p:ph idx="1"/>
          </p:nvPr>
        </p:nvSpPr>
        <p:spPr/>
        <p:txBody>
          <a:bodyPr/>
          <a:lstStyle/>
          <a:p>
            <a:r>
              <a:rPr lang="es-AR" dirty="0" smtClean="0"/>
              <a:t>Art. 86:</a:t>
            </a:r>
          </a:p>
          <a:p>
            <a:r>
              <a:rPr lang="es-AR" dirty="0" smtClean="0"/>
              <a:t>Limite temporal: dentro de las 14 semanas</a:t>
            </a:r>
          </a:p>
          <a:p>
            <a:pPr marL="0" indent="0">
              <a:buNone/>
            </a:pPr>
            <a:r>
              <a:rPr lang="es-AR" dirty="0" smtClean="0"/>
              <a:t>                                  a partir de la 15 semana</a:t>
            </a:r>
          </a:p>
          <a:p>
            <a:pPr marL="0" indent="0">
              <a:buNone/>
            </a:pPr>
            <a:endParaRPr lang="es-AR" dirty="0"/>
          </a:p>
          <a:p>
            <a:pPr marL="0" indent="0">
              <a:buNone/>
            </a:pPr>
            <a:r>
              <a:rPr lang="es-AR" dirty="0" smtClean="0"/>
              <a:t>Excepciones posteriores a la semana 15:</a:t>
            </a:r>
          </a:p>
          <a:p>
            <a:pPr marL="0" indent="0">
              <a:buNone/>
            </a:pPr>
            <a:endParaRPr lang="es-AR" dirty="0"/>
          </a:p>
        </p:txBody>
      </p:sp>
    </p:spTree>
    <p:extLst>
      <p:ext uri="{BB962C8B-B14F-4D97-AF65-F5344CB8AC3E}">
        <p14:creationId xmlns:p14="http://schemas.microsoft.com/office/powerpoint/2010/main" val="40281460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2800" dirty="0"/>
              <a:t>Ley 27610: Acceso a la interrupción voluntaria del embarazo (30/12/2020): </a:t>
            </a:r>
            <a:br>
              <a:rPr lang="es-MX" sz="2800" dirty="0"/>
            </a:br>
            <a:endParaRPr lang="es-AR" sz="2800" dirty="0"/>
          </a:p>
        </p:txBody>
      </p:sp>
      <p:sp>
        <p:nvSpPr>
          <p:cNvPr id="3" name="Marcador de contenido 2"/>
          <p:cNvSpPr>
            <a:spLocks noGrp="1"/>
          </p:cNvSpPr>
          <p:nvPr>
            <p:ph idx="1"/>
          </p:nvPr>
        </p:nvSpPr>
        <p:spPr/>
        <p:txBody>
          <a:bodyPr>
            <a:normAutofit/>
          </a:bodyPr>
          <a:lstStyle/>
          <a:p>
            <a:pPr marL="0" indent="0">
              <a:buNone/>
            </a:pPr>
            <a:r>
              <a:rPr lang="es-AR" sz="2800" b="1" dirty="0"/>
              <a:t>Reformas al Código Penal:</a:t>
            </a:r>
          </a:p>
          <a:p>
            <a:pPr marL="0" indent="0" algn="just">
              <a:buNone/>
            </a:pPr>
            <a:r>
              <a:rPr lang="es-MX" sz="2800" b="1" dirty="0" smtClean="0"/>
              <a:t>Art</a:t>
            </a:r>
            <a:r>
              <a:rPr lang="es-MX" sz="2800" b="1" dirty="0"/>
              <a:t>. 88 </a:t>
            </a:r>
            <a:r>
              <a:rPr lang="es-MX" sz="2800" b="1" dirty="0" smtClean="0"/>
              <a:t>: </a:t>
            </a:r>
            <a:r>
              <a:rPr lang="es-MX" sz="2800" dirty="0"/>
              <a:t>“Será reprimida con prisión de tres (3) meses a un (1) año, </a:t>
            </a:r>
            <a:r>
              <a:rPr lang="es-MX" sz="2800" b="1" dirty="0"/>
              <a:t>la persona gestante </a:t>
            </a:r>
            <a:r>
              <a:rPr lang="es-MX" sz="2800" dirty="0"/>
              <a:t>que, </a:t>
            </a:r>
            <a:r>
              <a:rPr lang="es-MX" sz="2800" b="1" dirty="0"/>
              <a:t>luego de la semana catorce (14) d</a:t>
            </a:r>
            <a:r>
              <a:rPr lang="es-MX" sz="2800" dirty="0"/>
              <a:t>e gestación y siempre que no mediaren los supuestos previstos en el artículo 86, causare </a:t>
            </a:r>
            <a:r>
              <a:rPr lang="es-MX" sz="2800" b="1" dirty="0"/>
              <a:t>su propio aborto o consintiera </a:t>
            </a:r>
            <a:r>
              <a:rPr lang="es-MX" sz="2800" dirty="0"/>
              <a:t>que otro se lo causare. </a:t>
            </a:r>
            <a:r>
              <a:rPr lang="es-MX" sz="2800" u="sng" dirty="0"/>
              <a:t>Podrá eximirse la pena cuando las circunstancias hicieren excusable la conducta</a:t>
            </a:r>
            <a:r>
              <a:rPr lang="es-MX" sz="2800" dirty="0"/>
              <a:t>”.</a:t>
            </a:r>
            <a:endParaRPr lang="es-AR" sz="2800" dirty="0"/>
          </a:p>
        </p:txBody>
      </p:sp>
    </p:spTree>
    <p:extLst>
      <p:ext uri="{BB962C8B-B14F-4D97-AF65-F5344CB8AC3E}">
        <p14:creationId xmlns:p14="http://schemas.microsoft.com/office/powerpoint/2010/main" val="1066270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Conclusión de la vida</a:t>
            </a:r>
            <a:endParaRPr lang="es-ES" dirty="0"/>
          </a:p>
        </p:txBody>
      </p:sp>
      <p:sp>
        <p:nvSpPr>
          <p:cNvPr id="3" name="2 Marcador de contenido"/>
          <p:cNvSpPr>
            <a:spLocks noGrp="1"/>
          </p:cNvSpPr>
          <p:nvPr>
            <p:ph idx="1"/>
          </p:nvPr>
        </p:nvSpPr>
        <p:spPr/>
        <p:txBody>
          <a:bodyPr/>
          <a:lstStyle/>
          <a:p>
            <a:pPr marL="0" indent="0">
              <a:buNone/>
            </a:pPr>
            <a:r>
              <a:rPr lang="es-ES" dirty="0" smtClean="0"/>
              <a:t>¿Cuándo hay muerte?</a:t>
            </a:r>
          </a:p>
          <a:p>
            <a:pPr marL="0" indent="0">
              <a:buNone/>
            </a:pPr>
            <a:r>
              <a:rPr lang="es-ES" dirty="0" smtClean="0"/>
              <a:t>. Paro cardiorrespiratorio</a:t>
            </a:r>
          </a:p>
          <a:p>
            <a:pPr marL="0" indent="0">
              <a:buNone/>
            </a:pPr>
            <a:r>
              <a:rPr lang="es-ES" dirty="0" smtClean="0"/>
              <a:t>. Muerte encefálica</a:t>
            </a:r>
          </a:p>
          <a:p>
            <a:pPr marL="0" indent="0">
              <a:buNone/>
            </a:pPr>
            <a:r>
              <a:rPr lang="es-ES" dirty="0" smtClean="0"/>
              <a:t>. Muerte neo cortical</a:t>
            </a:r>
            <a:endParaRPr lang="es-ES" dirty="0"/>
          </a:p>
        </p:txBody>
      </p:sp>
    </p:spTree>
    <p:extLst>
      <p:ext uri="{BB962C8B-B14F-4D97-AF65-F5344CB8AC3E}">
        <p14:creationId xmlns:p14="http://schemas.microsoft.com/office/powerpoint/2010/main" val="16463809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rmAutofit/>
          </a:bodyPr>
          <a:lstStyle/>
          <a:p>
            <a:r>
              <a:rPr lang="es-ES" sz="2400" dirty="0" smtClean="0"/>
              <a:t>Pena de Muerte</a:t>
            </a:r>
            <a:endParaRPr lang="es-ES" sz="2400" dirty="0"/>
          </a:p>
        </p:txBody>
      </p:sp>
      <p:sp>
        <p:nvSpPr>
          <p:cNvPr id="3" name="2 Marcador de contenido"/>
          <p:cNvSpPr>
            <a:spLocks noGrp="1"/>
          </p:cNvSpPr>
          <p:nvPr>
            <p:ph idx="1"/>
          </p:nvPr>
        </p:nvSpPr>
        <p:spPr>
          <a:xfrm>
            <a:off x="395536" y="980728"/>
            <a:ext cx="8291264" cy="5877272"/>
          </a:xfrm>
        </p:spPr>
        <p:txBody>
          <a:bodyPr>
            <a:normAutofit fontScale="85000" lnSpcReduction="20000"/>
          </a:bodyPr>
          <a:lstStyle/>
          <a:p>
            <a:pPr marL="0" indent="0" algn="ctr">
              <a:buNone/>
            </a:pPr>
            <a:endParaRPr lang="es-ES" sz="2400" b="1" dirty="0" smtClean="0">
              <a:latin typeface="Times New Roman" panose="02020603050405020304" pitchFamily="18" charset="0"/>
              <a:cs typeface="Times New Roman" panose="02020603050405020304" pitchFamily="18" charset="0"/>
            </a:endParaRPr>
          </a:p>
          <a:p>
            <a:pPr marL="0" indent="0" algn="just">
              <a:buNone/>
            </a:pPr>
            <a:r>
              <a:rPr lang="es-ES" sz="2400" b="1" dirty="0" smtClean="0">
                <a:latin typeface="Times New Roman" panose="02020603050405020304" pitchFamily="18" charset="0"/>
                <a:cs typeface="Times New Roman" panose="02020603050405020304" pitchFamily="18" charset="0"/>
              </a:rPr>
              <a:t>¿Qué es la pena de muerte?</a:t>
            </a:r>
          </a:p>
          <a:p>
            <a:pPr marL="0" indent="0" algn="just">
              <a:buNone/>
            </a:pPr>
            <a:endParaRPr lang="es-ES" sz="2400" b="1" dirty="0">
              <a:latin typeface="Times New Roman" panose="02020603050405020304" pitchFamily="18" charset="0"/>
              <a:cs typeface="Times New Roman" panose="02020603050405020304" pitchFamily="18" charset="0"/>
            </a:endParaRPr>
          </a:p>
          <a:p>
            <a:pPr marL="0" indent="0" algn="ctr">
              <a:buNone/>
            </a:pPr>
            <a:r>
              <a:rPr lang="es-ES" sz="2400" b="1" dirty="0" smtClean="0">
                <a:latin typeface="Times New Roman" panose="02020603050405020304" pitchFamily="18" charset="0"/>
                <a:cs typeface="Times New Roman" panose="02020603050405020304" pitchFamily="18" charset="0"/>
              </a:rPr>
              <a:t>Principio de progresividad abolicionista de la pena de muerte.</a:t>
            </a:r>
          </a:p>
          <a:p>
            <a:pPr marL="0" indent="0" algn="just" fontAlgn="base">
              <a:lnSpc>
                <a:spcPct val="90000"/>
              </a:lnSpc>
              <a:spcBef>
                <a:spcPts val="432"/>
              </a:spcBef>
              <a:buNone/>
            </a:pPr>
            <a:r>
              <a:rPr lang="es-AR" sz="2400" dirty="0">
                <a:latin typeface="Times New Roman" panose="02020603050405020304" pitchFamily="18" charset="0"/>
                <a:cs typeface="Times New Roman" panose="02020603050405020304" pitchFamily="18" charset="0"/>
              </a:rPr>
              <a:t>Convención Americana sobre DDHH, Art. 4: </a:t>
            </a:r>
            <a:endParaRPr lang="es-ES" sz="2400" dirty="0">
              <a:latin typeface="Times New Roman" panose="02020603050405020304" pitchFamily="18" charset="0"/>
              <a:cs typeface="Times New Roman" panose="02020603050405020304" pitchFamily="18" charset="0"/>
            </a:endParaRPr>
          </a:p>
          <a:p>
            <a:pPr marL="347472" indent="-347472" algn="just" fontAlgn="base">
              <a:lnSpc>
                <a:spcPct val="90000"/>
              </a:lnSpc>
              <a:spcBef>
                <a:spcPts val="432"/>
              </a:spcBef>
            </a:pPr>
            <a:r>
              <a:rPr lang="es-AR" sz="2400" dirty="0">
                <a:latin typeface="Times New Roman" panose="02020603050405020304" pitchFamily="18" charset="0"/>
                <a:cs typeface="Times New Roman" panose="02020603050405020304" pitchFamily="18" charset="0"/>
              </a:rPr>
              <a:t>2.	En los países que no han abolido la pena de muerte, ésta sólo podrá imponerse por los delitos más graves, en cumplimiento de sentencia ejecutoriada de tribunal competente y de conformidad con una ley que establezca tal pena, dictada con anterioridad a la comisión del delito. Tampoco se extenderá su aplicación a delitos a los cuales no se la aplique actualmente. </a:t>
            </a:r>
            <a:endParaRPr lang="es-ES" sz="2400" dirty="0">
              <a:latin typeface="Times New Roman" panose="02020603050405020304" pitchFamily="18" charset="0"/>
              <a:cs typeface="Times New Roman" panose="02020603050405020304" pitchFamily="18" charset="0"/>
            </a:endParaRPr>
          </a:p>
          <a:p>
            <a:pPr marL="347472" indent="-347472" algn="just" fontAlgn="base">
              <a:lnSpc>
                <a:spcPct val="90000"/>
              </a:lnSpc>
              <a:spcBef>
                <a:spcPts val="432"/>
              </a:spcBef>
            </a:pPr>
            <a:r>
              <a:rPr lang="es-AR" sz="2400" dirty="0">
                <a:latin typeface="Times New Roman" panose="02020603050405020304" pitchFamily="18" charset="0"/>
                <a:cs typeface="Times New Roman" panose="02020603050405020304" pitchFamily="18" charset="0"/>
              </a:rPr>
              <a:t>3.	No se restablecerá la pena de muerte en los Estados que la han abolido. </a:t>
            </a:r>
            <a:endParaRPr lang="es-ES" sz="2400" dirty="0">
              <a:latin typeface="Times New Roman" panose="02020603050405020304" pitchFamily="18" charset="0"/>
              <a:cs typeface="Times New Roman" panose="02020603050405020304" pitchFamily="18" charset="0"/>
            </a:endParaRPr>
          </a:p>
          <a:p>
            <a:pPr marL="347472" indent="-347472" algn="just" fontAlgn="base">
              <a:lnSpc>
                <a:spcPct val="90000"/>
              </a:lnSpc>
              <a:spcBef>
                <a:spcPts val="432"/>
              </a:spcBef>
            </a:pPr>
            <a:r>
              <a:rPr lang="es-AR" sz="2400" dirty="0">
                <a:latin typeface="Times New Roman" panose="02020603050405020304" pitchFamily="18" charset="0"/>
                <a:cs typeface="Times New Roman" panose="02020603050405020304" pitchFamily="18" charset="0"/>
              </a:rPr>
              <a:t>4.	En ningún caso se puede aplicar la pena de muerte por delitos políticos ni comunes conexos con los políticos. </a:t>
            </a:r>
            <a:endParaRPr lang="es-ES" sz="2400" dirty="0">
              <a:latin typeface="Times New Roman" panose="02020603050405020304" pitchFamily="18" charset="0"/>
              <a:cs typeface="Times New Roman" panose="02020603050405020304" pitchFamily="18" charset="0"/>
            </a:endParaRPr>
          </a:p>
          <a:p>
            <a:pPr marL="347472" indent="-347472" algn="just" fontAlgn="base">
              <a:lnSpc>
                <a:spcPct val="90000"/>
              </a:lnSpc>
              <a:spcBef>
                <a:spcPts val="432"/>
              </a:spcBef>
            </a:pPr>
            <a:r>
              <a:rPr lang="es-AR" sz="2400" dirty="0">
                <a:latin typeface="Times New Roman" panose="02020603050405020304" pitchFamily="18" charset="0"/>
                <a:cs typeface="Times New Roman" panose="02020603050405020304" pitchFamily="18" charset="0"/>
              </a:rPr>
              <a:t>5.	No se impondrá la pena de muerte a personas que, en el momento de la comisión del delito, tuvieren menos de dieciocho años de edad o más de setenta, ni se le aplicará a las mujeres en estado de gravidez. </a:t>
            </a:r>
            <a:endParaRPr lang="es-ES" sz="2400" dirty="0">
              <a:latin typeface="Times New Roman" panose="02020603050405020304" pitchFamily="18" charset="0"/>
              <a:cs typeface="Times New Roman" panose="02020603050405020304" pitchFamily="18" charset="0"/>
            </a:endParaRPr>
          </a:p>
          <a:p>
            <a:pPr marL="347472" indent="-347472" algn="just" fontAlgn="base">
              <a:lnSpc>
                <a:spcPct val="90000"/>
              </a:lnSpc>
              <a:spcBef>
                <a:spcPts val="432"/>
              </a:spcBef>
            </a:pPr>
            <a:r>
              <a:rPr lang="es-AR" sz="2400" dirty="0">
                <a:latin typeface="Times New Roman" panose="02020603050405020304" pitchFamily="18" charset="0"/>
                <a:cs typeface="Times New Roman" panose="02020603050405020304" pitchFamily="18" charset="0"/>
              </a:rPr>
              <a:t>6.	Toda persona condenada a muerte tiene derecho a solicitar la amnistía, el indulto o la conmutación de la pena, los cuales podrán ser </a:t>
            </a:r>
            <a:r>
              <a:rPr lang="es-AR" sz="2400" dirty="0" smtClean="0">
                <a:latin typeface="Times New Roman" panose="02020603050405020304" pitchFamily="18" charset="0"/>
                <a:cs typeface="Times New Roman" panose="02020603050405020304" pitchFamily="18" charset="0"/>
              </a:rPr>
              <a:t>concedidos </a:t>
            </a:r>
            <a:r>
              <a:rPr lang="es-AR" sz="2400" dirty="0">
                <a:latin typeface="Times New Roman" panose="02020603050405020304" pitchFamily="18" charset="0"/>
                <a:cs typeface="Times New Roman" panose="02020603050405020304" pitchFamily="18" charset="0"/>
              </a:rPr>
              <a:t>en todos los casos. No se puede aplicar la pena de muerte </a:t>
            </a:r>
            <a:r>
              <a:rPr lang="es-AR" sz="2400" dirty="0" smtClean="0">
                <a:latin typeface="Times New Roman" panose="02020603050405020304" pitchFamily="18" charset="0"/>
                <a:cs typeface="Times New Roman" panose="02020603050405020304" pitchFamily="18" charset="0"/>
              </a:rPr>
              <a:t>mientras </a:t>
            </a:r>
            <a:r>
              <a:rPr lang="es-AR" sz="2400" dirty="0">
                <a:latin typeface="Times New Roman" panose="02020603050405020304" pitchFamily="18" charset="0"/>
                <a:cs typeface="Times New Roman" panose="02020603050405020304" pitchFamily="18" charset="0"/>
              </a:rPr>
              <a:t>la solicitud esté pendiente de decisión ante autoridad competente. </a:t>
            </a:r>
            <a:endParaRPr lang="es-ES" sz="2400" dirty="0">
              <a:latin typeface="Times New Roman" panose="02020603050405020304" pitchFamily="18" charset="0"/>
              <a:cs typeface="Times New Roman" panose="02020603050405020304" pitchFamily="18" charset="0"/>
            </a:endParaRPr>
          </a:p>
          <a:p>
            <a:pPr marL="0" indent="0" algn="just">
              <a:buNone/>
            </a:pPr>
            <a:endParaRPr lang="es-ES" sz="2400" dirty="0"/>
          </a:p>
        </p:txBody>
      </p:sp>
    </p:spTree>
    <p:extLst>
      <p:ext uri="{BB962C8B-B14F-4D97-AF65-F5344CB8AC3E}">
        <p14:creationId xmlns:p14="http://schemas.microsoft.com/office/powerpoint/2010/main" val="2966757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Suicidio asistido</a:t>
            </a:r>
            <a:endParaRPr lang="es-ES" dirty="0"/>
          </a:p>
        </p:txBody>
      </p:sp>
      <p:sp>
        <p:nvSpPr>
          <p:cNvPr id="3" name="2 Marcador de contenido"/>
          <p:cNvSpPr>
            <a:spLocks noGrp="1"/>
          </p:cNvSpPr>
          <p:nvPr>
            <p:ph idx="1"/>
          </p:nvPr>
        </p:nvSpPr>
        <p:spPr/>
        <p:txBody>
          <a:bodyPr>
            <a:normAutofit/>
          </a:bodyPr>
          <a:lstStyle/>
          <a:p>
            <a:pPr marL="347472" indent="-347472" algn="just" fontAlgn="base">
              <a:spcBef>
                <a:spcPts val="768"/>
              </a:spcBef>
            </a:pPr>
            <a:r>
              <a:rPr lang="es-AR" sz="3000" b="1" dirty="0" smtClean="0">
                <a:cs typeface="Arial"/>
              </a:rPr>
              <a:t>Distinguir:</a:t>
            </a:r>
          </a:p>
          <a:p>
            <a:pPr marL="0" indent="0" algn="just" fontAlgn="base">
              <a:spcBef>
                <a:spcPts val="768"/>
              </a:spcBef>
              <a:buNone/>
            </a:pPr>
            <a:r>
              <a:rPr lang="es-AR" sz="3000" dirty="0" smtClean="0">
                <a:cs typeface="Arial"/>
              </a:rPr>
              <a:t>-Suicidio</a:t>
            </a:r>
          </a:p>
          <a:p>
            <a:pPr marL="0" indent="0" algn="just" fontAlgn="base">
              <a:spcBef>
                <a:spcPts val="768"/>
              </a:spcBef>
              <a:buNone/>
            </a:pPr>
            <a:r>
              <a:rPr lang="es-AR" sz="3000" dirty="0" smtClean="0">
                <a:cs typeface="Arial"/>
              </a:rPr>
              <a:t>-Instigación al suicidio</a:t>
            </a:r>
          </a:p>
          <a:p>
            <a:pPr marL="0" indent="0" algn="just" fontAlgn="base">
              <a:spcBef>
                <a:spcPts val="768"/>
              </a:spcBef>
              <a:buNone/>
            </a:pPr>
            <a:r>
              <a:rPr lang="es-AR" sz="3000" dirty="0" smtClean="0">
                <a:cs typeface="Arial"/>
              </a:rPr>
              <a:t>-</a:t>
            </a:r>
            <a:r>
              <a:rPr lang="es-AR" sz="3000" u="sng" dirty="0" smtClean="0">
                <a:cs typeface="Arial"/>
              </a:rPr>
              <a:t>Suicidio </a:t>
            </a:r>
            <a:r>
              <a:rPr lang="es-AR" sz="3000" u="sng" dirty="0" smtClean="0">
                <a:cs typeface="Arial"/>
              </a:rPr>
              <a:t>asistido</a:t>
            </a:r>
          </a:p>
          <a:p>
            <a:pPr marL="0" indent="0" algn="just" fontAlgn="base">
              <a:spcBef>
                <a:spcPts val="768"/>
              </a:spcBef>
              <a:buNone/>
            </a:pPr>
            <a:endParaRPr lang="es-AR" sz="3000" u="sng" dirty="0" smtClean="0">
              <a:cs typeface="Arial"/>
            </a:endParaRPr>
          </a:p>
          <a:p>
            <a:pPr marL="347472" indent="-347472" algn="just" fontAlgn="base">
              <a:spcBef>
                <a:spcPts val="768"/>
              </a:spcBef>
            </a:pPr>
            <a:r>
              <a:rPr lang="es-AR" sz="3000" dirty="0" smtClean="0">
                <a:cs typeface="Arial"/>
              </a:rPr>
              <a:t>¿Quién </a:t>
            </a:r>
            <a:r>
              <a:rPr lang="es-AR" sz="3000" u="sng" dirty="0" smtClean="0">
                <a:cs typeface="Arial"/>
              </a:rPr>
              <a:t>prescribe</a:t>
            </a:r>
            <a:r>
              <a:rPr lang="es-AR" sz="3000" dirty="0" smtClean="0">
                <a:cs typeface="Arial"/>
              </a:rPr>
              <a:t> la dosis letal de medicamento?</a:t>
            </a:r>
            <a:endParaRPr lang="es-ES" sz="3000" dirty="0" smtClean="0"/>
          </a:p>
          <a:p>
            <a:pPr marL="0" indent="0" algn="just" fontAlgn="base">
              <a:spcBef>
                <a:spcPts val="768"/>
              </a:spcBef>
              <a:buNone/>
            </a:pPr>
            <a:endParaRPr lang="es-AR" sz="3000" dirty="0">
              <a:cs typeface="Arial"/>
            </a:endParaRPr>
          </a:p>
          <a:p>
            <a:pPr marL="0" indent="0" algn="just" fontAlgn="base">
              <a:spcBef>
                <a:spcPts val="768"/>
              </a:spcBef>
              <a:buNone/>
            </a:pPr>
            <a:r>
              <a:rPr lang="es-AR" sz="3000" dirty="0" smtClean="0">
                <a:cs typeface="Arial"/>
              </a:rPr>
              <a:t>Sujetos: Paciente y médico</a:t>
            </a:r>
            <a:endParaRPr lang="es-ES" sz="3000" dirty="0"/>
          </a:p>
          <a:p>
            <a:pPr algn="just"/>
            <a:endParaRPr lang="es-ES" dirty="0"/>
          </a:p>
        </p:txBody>
      </p:sp>
    </p:spTree>
    <p:extLst>
      <p:ext uri="{BB962C8B-B14F-4D97-AF65-F5344CB8AC3E}">
        <p14:creationId xmlns:p14="http://schemas.microsoft.com/office/powerpoint/2010/main" val="21702459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4000" b="1" dirty="0" smtClean="0"/>
              <a:t>Eutanasia</a:t>
            </a:r>
            <a:endParaRPr lang="es-AR" sz="4000" b="1" dirty="0"/>
          </a:p>
        </p:txBody>
      </p:sp>
      <p:sp>
        <p:nvSpPr>
          <p:cNvPr id="3" name="Marcador de contenido 2"/>
          <p:cNvSpPr>
            <a:spLocks noGrp="1"/>
          </p:cNvSpPr>
          <p:nvPr>
            <p:ph idx="1"/>
          </p:nvPr>
        </p:nvSpPr>
        <p:spPr/>
        <p:txBody>
          <a:bodyPr/>
          <a:lstStyle/>
          <a:p>
            <a:pPr marL="0" indent="0">
              <a:buNone/>
            </a:pPr>
            <a:r>
              <a:rPr lang="es-AR" b="1" u="sng" dirty="0" smtClean="0"/>
              <a:t>Distinguir:</a:t>
            </a:r>
          </a:p>
          <a:p>
            <a:pPr algn="just"/>
            <a:r>
              <a:rPr lang="es-AR" b="1" dirty="0"/>
              <a:t>La eutanasia </a:t>
            </a:r>
            <a:r>
              <a:rPr lang="es-AR" b="1" dirty="0" smtClean="0"/>
              <a:t>activa: </a:t>
            </a:r>
            <a:r>
              <a:rPr lang="es-AR" dirty="0" smtClean="0"/>
              <a:t>directa y con consentimiento</a:t>
            </a:r>
          </a:p>
          <a:p>
            <a:pPr algn="just"/>
            <a:r>
              <a:rPr lang="es-AR" b="1" dirty="0"/>
              <a:t>L</a:t>
            </a:r>
            <a:r>
              <a:rPr lang="es-AR" b="1" dirty="0" smtClean="0"/>
              <a:t>a eutanasia pasiva: </a:t>
            </a:r>
            <a:r>
              <a:rPr lang="es-AR" dirty="0" smtClean="0"/>
              <a:t>omisión y sin consentimiento</a:t>
            </a:r>
          </a:p>
          <a:p>
            <a:pPr marL="0" indent="0" algn="just">
              <a:buNone/>
            </a:pPr>
            <a:endParaRPr lang="es-AR" dirty="0"/>
          </a:p>
          <a:p>
            <a:pPr marL="0" indent="0" algn="just">
              <a:buNone/>
            </a:pPr>
            <a:r>
              <a:rPr lang="es-AR" dirty="0" smtClean="0"/>
              <a:t>Sujetos: Paciente - Médico</a:t>
            </a:r>
            <a:endParaRPr lang="es-AR" dirty="0"/>
          </a:p>
        </p:txBody>
      </p:sp>
    </p:spTree>
    <p:extLst>
      <p:ext uri="{BB962C8B-B14F-4D97-AF65-F5344CB8AC3E}">
        <p14:creationId xmlns:p14="http://schemas.microsoft.com/office/powerpoint/2010/main" val="42626485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Muerte digna</a:t>
            </a:r>
            <a:endParaRPr lang="es-ES" dirty="0"/>
          </a:p>
        </p:txBody>
      </p:sp>
      <p:sp>
        <p:nvSpPr>
          <p:cNvPr id="3" name="2 Marcador de contenido"/>
          <p:cNvSpPr>
            <a:spLocks noGrp="1"/>
          </p:cNvSpPr>
          <p:nvPr>
            <p:ph idx="1"/>
          </p:nvPr>
        </p:nvSpPr>
        <p:spPr>
          <a:xfrm>
            <a:off x="395536" y="1268760"/>
            <a:ext cx="8280920" cy="5256584"/>
          </a:xfrm>
        </p:spPr>
        <p:txBody>
          <a:bodyPr>
            <a:normAutofit fontScale="70000" lnSpcReduction="20000"/>
          </a:bodyPr>
          <a:lstStyle/>
          <a:p>
            <a:pPr marL="0" indent="0" algn="just">
              <a:lnSpc>
                <a:spcPct val="120000"/>
              </a:lnSpc>
              <a:buNone/>
            </a:pPr>
            <a:r>
              <a:rPr lang="es-MX" sz="2800" dirty="0">
                <a:latin typeface="Times New Roman" panose="02020603050405020304" pitchFamily="18" charset="0"/>
                <a:cs typeface="Times New Roman" panose="02020603050405020304" pitchFamily="18" charset="0"/>
              </a:rPr>
              <a:t>“ART 1º… </a:t>
            </a:r>
            <a:r>
              <a:rPr lang="es-MX" sz="2800" b="1" dirty="0">
                <a:latin typeface="Times New Roman" panose="02020603050405020304" pitchFamily="18" charset="0"/>
                <a:cs typeface="Times New Roman" panose="02020603050405020304" pitchFamily="18" charset="0"/>
              </a:rPr>
              <a:t>El paciente tiene derecho</a:t>
            </a:r>
            <a:r>
              <a:rPr lang="es-MX" sz="2800" dirty="0">
                <a:latin typeface="Times New Roman" panose="02020603050405020304" pitchFamily="18" charset="0"/>
                <a:cs typeface="Times New Roman" panose="02020603050405020304" pitchFamily="18" charset="0"/>
              </a:rPr>
              <a:t> a aceptar o </a:t>
            </a:r>
            <a:r>
              <a:rPr lang="es-MX" sz="2800" b="1" dirty="0">
                <a:latin typeface="Times New Roman" panose="02020603050405020304" pitchFamily="18" charset="0"/>
                <a:cs typeface="Times New Roman" panose="02020603050405020304" pitchFamily="18" charset="0"/>
              </a:rPr>
              <a:t>rechazar </a:t>
            </a:r>
            <a:r>
              <a:rPr lang="es-MX" sz="2800" dirty="0">
                <a:latin typeface="Times New Roman" panose="02020603050405020304" pitchFamily="18" charset="0"/>
                <a:cs typeface="Times New Roman" panose="02020603050405020304" pitchFamily="18" charset="0"/>
              </a:rPr>
              <a:t>determinadas terapias o procedimientos médicos o biológicos, con o sin expresión de causa, como así también a revocar posteriormente su manifestación de la voluntad…En el marco de esta potestad, el paciente que presente una enfermedad irreversible, incurable o se encuentre en estadio terminal, o haya sufrido lesiones que lo coloquen en igual situación, informado en forma fehaciente, tiene el </a:t>
            </a:r>
            <a:r>
              <a:rPr lang="es-MX" sz="2800" b="1" dirty="0">
                <a:latin typeface="Times New Roman" panose="02020603050405020304" pitchFamily="18" charset="0"/>
                <a:cs typeface="Times New Roman" panose="02020603050405020304" pitchFamily="18" charset="0"/>
              </a:rPr>
              <a:t>derecho a manifestar su voluntad en cuanto al rechazo de procedimientos quirúrgicos, de reanimación artificial o al retiro de medidas de soporte vital cuando sean extraordinarias o desproporcionadas en relación con la perspectiva de mejoría, o produzcan un sufrimiento desmesurado</a:t>
            </a:r>
            <a:r>
              <a:rPr lang="es-MX" sz="2800" dirty="0">
                <a:latin typeface="Times New Roman" panose="02020603050405020304" pitchFamily="18" charset="0"/>
                <a:cs typeface="Times New Roman" panose="02020603050405020304" pitchFamily="18" charset="0"/>
              </a:rPr>
              <a:t>. También podrá rechazar </a:t>
            </a:r>
            <a:r>
              <a:rPr lang="es-MX" sz="2800" b="1" dirty="0">
                <a:latin typeface="Times New Roman" panose="02020603050405020304" pitchFamily="18" charset="0"/>
                <a:cs typeface="Times New Roman" panose="02020603050405020304" pitchFamily="18" charset="0"/>
              </a:rPr>
              <a:t>procedimientos de hidratación o alimentación cuando los mismos produzcan como único efecto la prolongación en el tiempo de ese estadio terminal irreversible o incurable</a:t>
            </a:r>
            <a:r>
              <a:rPr lang="es-MX" sz="2800" dirty="0">
                <a:latin typeface="Times New Roman" panose="02020603050405020304" pitchFamily="18" charset="0"/>
                <a:cs typeface="Times New Roman" panose="02020603050405020304" pitchFamily="18" charset="0"/>
              </a:rPr>
              <a:t>.</a:t>
            </a:r>
          </a:p>
          <a:p>
            <a:pPr marL="0" indent="0" algn="just">
              <a:lnSpc>
                <a:spcPct val="120000"/>
              </a:lnSpc>
              <a:buNone/>
            </a:pPr>
            <a:r>
              <a:rPr lang="es-MX" sz="2800" dirty="0">
                <a:latin typeface="Times New Roman" panose="02020603050405020304" pitchFamily="18" charset="0"/>
                <a:cs typeface="Times New Roman" panose="02020603050405020304" pitchFamily="18" charset="0"/>
              </a:rPr>
              <a:t>En todos los casos la negativa o el rechazo de los procedimientos mencionados no significará la interrupción de aquellas medidas y acciones para el adecuado control y alivio del sufrimiento del paciente”.</a:t>
            </a:r>
          </a:p>
          <a:p>
            <a:pPr marL="0" indent="0">
              <a:buNone/>
            </a:pPr>
            <a:endParaRPr lang="es-ES" sz="2800" dirty="0"/>
          </a:p>
        </p:txBody>
      </p:sp>
    </p:spTree>
    <p:extLst>
      <p:ext uri="{BB962C8B-B14F-4D97-AF65-F5344CB8AC3E}">
        <p14:creationId xmlns:p14="http://schemas.microsoft.com/office/powerpoint/2010/main" val="3800725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dirty="0" smtClean="0"/>
              <a:t>¿Qué comprende el derecho a la vida?</a:t>
            </a:r>
            <a:endParaRPr lang="es-AR" dirty="0"/>
          </a:p>
        </p:txBody>
      </p:sp>
      <p:sp>
        <p:nvSpPr>
          <p:cNvPr id="3" name="Marcador de contenido 2"/>
          <p:cNvSpPr>
            <a:spLocks noGrp="1"/>
          </p:cNvSpPr>
          <p:nvPr>
            <p:ph idx="1"/>
          </p:nvPr>
        </p:nvSpPr>
        <p:spPr/>
        <p:txBody>
          <a:bodyPr/>
          <a:lstStyle/>
          <a:p>
            <a:r>
              <a:rPr lang="es-AR" dirty="0" smtClean="0"/>
              <a:t>No ser privado de la vida: arbitrariamente</a:t>
            </a:r>
          </a:p>
          <a:p>
            <a:r>
              <a:rPr lang="es-AR" dirty="0" smtClean="0"/>
              <a:t>Vivir dignamente</a:t>
            </a:r>
          </a:p>
          <a:p>
            <a:endParaRPr lang="es-AR" dirty="0"/>
          </a:p>
          <a:p>
            <a:endParaRPr lang="es-AR" dirty="0" smtClean="0"/>
          </a:p>
          <a:p>
            <a:pPr marL="0" indent="0">
              <a:buNone/>
            </a:pPr>
            <a:r>
              <a:rPr lang="es-AR" dirty="0"/>
              <a:t> </a:t>
            </a:r>
            <a:r>
              <a:rPr lang="es-AR" dirty="0" smtClean="0"/>
              <a:t>                 Obligaciones del Estado: negativas</a:t>
            </a:r>
          </a:p>
          <a:p>
            <a:pPr marL="0" indent="0">
              <a:buNone/>
            </a:pPr>
            <a:r>
              <a:rPr lang="es-AR" dirty="0" smtClean="0"/>
              <a:t>                                                               positivas</a:t>
            </a:r>
          </a:p>
          <a:p>
            <a:pPr marL="0" indent="0">
              <a:buNone/>
            </a:pPr>
            <a:r>
              <a:rPr lang="es-AR" dirty="0"/>
              <a:t> </a:t>
            </a:r>
            <a:r>
              <a:rPr lang="es-AR" dirty="0" smtClean="0"/>
              <a:t>                                                              </a:t>
            </a:r>
            <a:endParaRPr lang="es-AR" dirty="0"/>
          </a:p>
        </p:txBody>
      </p:sp>
      <p:cxnSp>
        <p:nvCxnSpPr>
          <p:cNvPr id="5" name="Conector angular 4"/>
          <p:cNvCxnSpPr/>
          <p:nvPr/>
        </p:nvCxnSpPr>
        <p:spPr>
          <a:xfrm rot="16200000" flipH="1">
            <a:off x="3455876" y="2816932"/>
            <a:ext cx="1080120" cy="432048"/>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1205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altLang="es-ES" dirty="0">
                <a:solidFill>
                  <a:prstClr val="black"/>
                </a:solidFill>
              </a:rPr>
              <a:t>¿Qué vida se protege?</a:t>
            </a:r>
            <a:endParaRPr lang="es-AR" dirty="0"/>
          </a:p>
        </p:txBody>
      </p:sp>
      <p:sp>
        <p:nvSpPr>
          <p:cNvPr id="3" name="Marcador de contenido 2"/>
          <p:cNvSpPr>
            <a:spLocks noGrp="1"/>
          </p:cNvSpPr>
          <p:nvPr>
            <p:ph idx="1"/>
          </p:nvPr>
        </p:nvSpPr>
        <p:spPr/>
        <p:txBody>
          <a:bodyPr/>
          <a:lstStyle/>
          <a:p>
            <a:pPr algn="just"/>
            <a:r>
              <a:rPr lang="es-MX" dirty="0"/>
              <a:t>Pacto de Derechos Económicos Sociales y Culturales, en su art. 11 inc. 1 expresa: Los Estados Partes en el presente Pacto reconocen el derecho de toda persona a </a:t>
            </a:r>
            <a:r>
              <a:rPr lang="es-MX" b="1" dirty="0"/>
              <a:t>un nivel de vida adecuado para sí y su familia, </a:t>
            </a:r>
            <a:r>
              <a:rPr lang="es-MX" dirty="0"/>
              <a:t>incluso alimentación, vestido y vivienda adecuados, y a una mejora continua de las condiciones de existencia</a:t>
            </a:r>
            <a:endParaRPr lang="es-AR" dirty="0"/>
          </a:p>
        </p:txBody>
      </p:sp>
    </p:spTree>
    <p:extLst>
      <p:ext uri="{BB962C8B-B14F-4D97-AF65-F5344CB8AC3E}">
        <p14:creationId xmlns:p14="http://schemas.microsoft.com/office/powerpoint/2010/main" val="4244147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476673"/>
            <a:ext cx="7772400" cy="936103"/>
          </a:xfrm>
        </p:spPr>
        <p:txBody>
          <a:bodyPr/>
          <a:lstStyle/>
          <a:p>
            <a:r>
              <a:rPr lang="es-AR" altLang="es-ES" dirty="0" smtClean="0"/>
              <a:t>¿Qué vida se protege?</a:t>
            </a:r>
            <a:endParaRPr lang="es-ES" dirty="0"/>
          </a:p>
        </p:txBody>
      </p:sp>
      <p:sp>
        <p:nvSpPr>
          <p:cNvPr id="3" name="2 Subtítulo"/>
          <p:cNvSpPr>
            <a:spLocks noGrp="1"/>
          </p:cNvSpPr>
          <p:nvPr>
            <p:ph type="subTitle" idx="1"/>
          </p:nvPr>
        </p:nvSpPr>
        <p:spPr>
          <a:xfrm>
            <a:off x="827584" y="1700808"/>
            <a:ext cx="7632848" cy="4824536"/>
          </a:xfrm>
        </p:spPr>
        <p:txBody>
          <a:bodyPr/>
          <a:lstStyle/>
          <a:p>
            <a:pPr>
              <a:defRPr/>
            </a:pPr>
            <a:r>
              <a:rPr lang="es-AR" altLang="es-ES" b="1" dirty="0">
                <a:solidFill>
                  <a:schemeClr val="tx1"/>
                </a:solidFill>
              </a:rPr>
              <a:t>Constitución Nacional: </a:t>
            </a:r>
            <a:endParaRPr lang="es-AR" altLang="es-ES" b="1" dirty="0" smtClean="0">
              <a:solidFill>
                <a:schemeClr val="tx1"/>
              </a:solidFill>
            </a:endParaRPr>
          </a:p>
          <a:p>
            <a:pPr>
              <a:defRPr/>
            </a:pPr>
            <a:r>
              <a:rPr lang="es-AR" altLang="es-ES" dirty="0" smtClean="0">
                <a:solidFill>
                  <a:schemeClr val="tx1"/>
                </a:solidFill>
              </a:rPr>
              <a:t>Medio </a:t>
            </a:r>
            <a:r>
              <a:rPr lang="es-AR" altLang="es-ES" dirty="0">
                <a:solidFill>
                  <a:schemeClr val="tx1"/>
                </a:solidFill>
              </a:rPr>
              <a:t>ambiente sano, (art. 41)</a:t>
            </a:r>
          </a:p>
          <a:p>
            <a:pPr>
              <a:defRPr/>
            </a:pPr>
            <a:endParaRPr lang="es-AR" altLang="es-ES" dirty="0">
              <a:solidFill>
                <a:schemeClr val="tx1"/>
              </a:solidFill>
            </a:endParaRPr>
          </a:p>
          <a:p>
            <a:pPr>
              <a:defRPr/>
            </a:pPr>
            <a:r>
              <a:rPr lang="es-AR" altLang="es-ES" b="1" dirty="0">
                <a:solidFill>
                  <a:schemeClr val="tx1"/>
                </a:solidFill>
              </a:rPr>
              <a:t>Ámbito internacional: </a:t>
            </a:r>
          </a:p>
          <a:p>
            <a:pPr>
              <a:defRPr/>
            </a:pPr>
            <a:r>
              <a:rPr lang="es-AR" altLang="es-ES" dirty="0">
                <a:solidFill>
                  <a:schemeClr val="tx1"/>
                </a:solidFill>
              </a:rPr>
              <a:t>Adecuado nivel de vida ( PIDESC)</a:t>
            </a:r>
          </a:p>
          <a:p>
            <a:pPr>
              <a:defRPr/>
            </a:pPr>
            <a:r>
              <a:rPr lang="es-AR" altLang="es-ES" dirty="0">
                <a:solidFill>
                  <a:schemeClr val="tx1"/>
                </a:solidFill>
              </a:rPr>
              <a:t>Desarrollo del niño (C. derechos del niño)</a:t>
            </a:r>
          </a:p>
          <a:p>
            <a:endParaRPr lang="es-ES" dirty="0" smtClean="0"/>
          </a:p>
          <a:p>
            <a:r>
              <a:rPr lang="es-ES" b="1" dirty="0" smtClean="0">
                <a:solidFill>
                  <a:schemeClr val="tx1"/>
                </a:solidFill>
              </a:rPr>
              <a:t>Vivir una vida de calidad</a:t>
            </a:r>
          </a:p>
        </p:txBody>
      </p:sp>
    </p:spTree>
    <p:extLst>
      <p:ext uri="{BB962C8B-B14F-4D97-AF65-F5344CB8AC3E}">
        <p14:creationId xmlns:p14="http://schemas.microsoft.com/office/powerpoint/2010/main" val="3010690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Desarrollo de la personalidad</a:t>
            </a:r>
            <a:endParaRPr lang="es-ES" dirty="0"/>
          </a:p>
        </p:txBody>
      </p:sp>
      <p:sp>
        <p:nvSpPr>
          <p:cNvPr id="3" name="2 Marcador de contenido"/>
          <p:cNvSpPr>
            <a:spLocks noGrp="1"/>
          </p:cNvSpPr>
          <p:nvPr>
            <p:ph idx="1"/>
          </p:nvPr>
        </p:nvSpPr>
        <p:spPr/>
        <p:txBody>
          <a:bodyPr>
            <a:normAutofit/>
          </a:bodyPr>
          <a:lstStyle/>
          <a:p>
            <a:pPr marL="0" indent="0" algn="just">
              <a:buNone/>
            </a:pPr>
            <a:r>
              <a:rPr lang="es-AR" dirty="0" smtClean="0"/>
              <a:t>“Vivir </a:t>
            </a:r>
            <a:r>
              <a:rPr lang="es-AR" dirty="0"/>
              <a:t>una vida de calidad </a:t>
            </a:r>
            <a:r>
              <a:rPr lang="es-AR" dirty="0" smtClean="0"/>
              <a:t>supone: </a:t>
            </a:r>
            <a:r>
              <a:rPr lang="es-AR" dirty="0"/>
              <a:t>poder desarrollar nuestras </a:t>
            </a:r>
            <a:r>
              <a:rPr lang="es-AR" dirty="0" smtClean="0"/>
              <a:t>capacidades”</a:t>
            </a:r>
            <a:endParaRPr lang="es-ES" dirty="0"/>
          </a:p>
          <a:p>
            <a:pPr marL="0" indent="0">
              <a:buNone/>
            </a:pPr>
            <a:endParaRPr lang="es-ES" dirty="0"/>
          </a:p>
          <a:p>
            <a:pPr marL="0" indent="0">
              <a:buNone/>
            </a:pPr>
            <a:r>
              <a:rPr lang="es-ES" dirty="0" smtClean="0"/>
              <a:t>Componente </a:t>
            </a:r>
            <a:r>
              <a:rPr lang="es-ES" dirty="0" smtClean="0"/>
              <a:t>biológico: Capacidades</a:t>
            </a:r>
          </a:p>
          <a:p>
            <a:pPr marL="0" indent="0">
              <a:buNone/>
            </a:pPr>
            <a:r>
              <a:rPr lang="es-ES" dirty="0" smtClean="0"/>
              <a:t>Componente físico contextual: Interacción</a:t>
            </a:r>
          </a:p>
          <a:p>
            <a:pPr marL="0" indent="0">
              <a:buNone/>
            </a:pPr>
            <a:endParaRPr lang="es-ES" dirty="0"/>
          </a:p>
        </p:txBody>
      </p:sp>
    </p:spTree>
    <p:extLst>
      <p:ext uri="{BB962C8B-B14F-4D97-AF65-F5344CB8AC3E}">
        <p14:creationId xmlns:p14="http://schemas.microsoft.com/office/powerpoint/2010/main" val="360729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OMS</a:t>
            </a:r>
            <a:endParaRPr lang="es-AR" dirty="0"/>
          </a:p>
        </p:txBody>
      </p:sp>
      <p:sp>
        <p:nvSpPr>
          <p:cNvPr id="3" name="Marcador de contenido 2"/>
          <p:cNvSpPr>
            <a:spLocks noGrp="1"/>
          </p:cNvSpPr>
          <p:nvPr>
            <p:ph idx="1"/>
          </p:nvPr>
        </p:nvSpPr>
        <p:spPr/>
        <p:txBody>
          <a:bodyPr>
            <a:normAutofit fontScale="92500" lnSpcReduction="10000"/>
          </a:bodyPr>
          <a:lstStyle/>
          <a:p>
            <a:pPr marL="0" lvl="0" indent="0" algn="just">
              <a:buNone/>
            </a:pPr>
            <a:r>
              <a:rPr lang="es-MX" sz="2400" b="1" dirty="0" smtClean="0">
                <a:solidFill>
                  <a:prstClr val="black"/>
                </a:solidFill>
              </a:rPr>
              <a:t>Calidad </a:t>
            </a:r>
            <a:r>
              <a:rPr lang="es-MX" sz="2400" b="1" dirty="0">
                <a:solidFill>
                  <a:prstClr val="black"/>
                </a:solidFill>
              </a:rPr>
              <a:t>de vida</a:t>
            </a:r>
            <a:r>
              <a:rPr lang="es-MX" sz="2400" dirty="0">
                <a:solidFill>
                  <a:prstClr val="black"/>
                </a:solidFill>
              </a:rPr>
              <a:t>: “La percepción que un individuo tiene de su lugar en la existencia, en el contexto de la cultura y del sistema de valores en los que vive y en relación con sus objetivos, expectativas, normas y preocupaciones” </a:t>
            </a:r>
            <a:r>
              <a:rPr lang="es-MX" sz="2400" dirty="0" smtClean="0">
                <a:solidFill>
                  <a:prstClr val="black"/>
                </a:solidFill>
              </a:rPr>
              <a:t>(OMS, 1966)</a:t>
            </a:r>
            <a:endParaRPr lang="es-ES" sz="2400" dirty="0" smtClean="0">
              <a:solidFill>
                <a:prstClr val="black"/>
              </a:solidFill>
            </a:endParaRPr>
          </a:p>
          <a:p>
            <a:pPr marL="0" lvl="0" indent="0" algn="just">
              <a:buNone/>
            </a:pPr>
            <a:endParaRPr lang="es-ES" sz="2400" dirty="0">
              <a:solidFill>
                <a:prstClr val="black"/>
              </a:solidFill>
            </a:endParaRPr>
          </a:p>
          <a:p>
            <a:pPr marL="0" lvl="0" indent="0" algn="just">
              <a:buNone/>
            </a:pPr>
            <a:r>
              <a:rPr lang="es-ES" sz="2400" b="1" dirty="0" smtClean="0">
                <a:solidFill>
                  <a:prstClr val="black"/>
                </a:solidFill>
              </a:rPr>
              <a:t>OMS</a:t>
            </a:r>
            <a:r>
              <a:rPr lang="es-ES" sz="2400" b="1" dirty="0">
                <a:solidFill>
                  <a:prstClr val="black"/>
                </a:solidFill>
              </a:rPr>
              <a:t>. </a:t>
            </a:r>
            <a:r>
              <a:rPr lang="es-ES" sz="2400" b="1" dirty="0" smtClean="0">
                <a:solidFill>
                  <a:prstClr val="black"/>
                </a:solidFill>
              </a:rPr>
              <a:t>Determinantes </a:t>
            </a:r>
            <a:r>
              <a:rPr lang="es-ES" sz="2400" b="1" dirty="0" smtClean="0">
                <a:solidFill>
                  <a:prstClr val="black"/>
                </a:solidFill>
              </a:rPr>
              <a:t>sociales para </a:t>
            </a:r>
            <a:r>
              <a:rPr lang="es-ES" sz="2400" b="1" dirty="0">
                <a:solidFill>
                  <a:prstClr val="black"/>
                </a:solidFill>
              </a:rPr>
              <a:t>la calidad de vida:</a:t>
            </a:r>
          </a:p>
          <a:p>
            <a:pPr marL="0" lvl="0" indent="0" algn="just">
              <a:buNone/>
            </a:pPr>
            <a:r>
              <a:rPr lang="es-ES" sz="2400" dirty="0" smtClean="0">
                <a:solidFill>
                  <a:prstClr val="black"/>
                </a:solidFill>
              </a:rPr>
              <a:t>1- Factor entorno físico</a:t>
            </a:r>
            <a:endParaRPr lang="es-ES" sz="2400" dirty="0">
              <a:solidFill>
                <a:prstClr val="black"/>
              </a:solidFill>
            </a:endParaRPr>
          </a:p>
          <a:p>
            <a:pPr marL="0" lvl="0" indent="0" algn="just">
              <a:buNone/>
            </a:pPr>
            <a:r>
              <a:rPr lang="es-ES" sz="2400" dirty="0" smtClean="0">
                <a:solidFill>
                  <a:prstClr val="black"/>
                </a:solidFill>
              </a:rPr>
              <a:t>2- Factor </a:t>
            </a:r>
            <a:r>
              <a:rPr lang="es-ES" sz="2400" dirty="0" smtClean="0">
                <a:solidFill>
                  <a:prstClr val="black"/>
                </a:solidFill>
              </a:rPr>
              <a:t>ambiental </a:t>
            </a:r>
            <a:endParaRPr lang="es-ES" sz="2400" dirty="0">
              <a:solidFill>
                <a:prstClr val="black"/>
              </a:solidFill>
            </a:endParaRPr>
          </a:p>
          <a:p>
            <a:pPr marL="0" lvl="0" indent="0" algn="just">
              <a:buNone/>
            </a:pPr>
            <a:r>
              <a:rPr lang="es-ES" sz="2400" dirty="0">
                <a:solidFill>
                  <a:prstClr val="black"/>
                </a:solidFill>
              </a:rPr>
              <a:t>3- Factor cohesión </a:t>
            </a:r>
            <a:r>
              <a:rPr lang="es-ES" sz="2400" dirty="0" smtClean="0">
                <a:solidFill>
                  <a:prstClr val="black"/>
                </a:solidFill>
              </a:rPr>
              <a:t>social</a:t>
            </a:r>
          </a:p>
          <a:p>
            <a:pPr marL="0" lvl="0" indent="0" algn="just">
              <a:buNone/>
            </a:pPr>
            <a:r>
              <a:rPr lang="es-ES" sz="2400" dirty="0" smtClean="0">
                <a:solidFill>
                  <a:prstClr val="black"/>
                </a:solidFill>
              </a:rPr>
              <a:t>4- Factor integración y emancipación política</a:t>
            </a:r>
          </a:p>
          <a:p>
            <a:pPr marL="0" lvl="0" indent="0" algn="just">
              <a:buNone/>
            </a:pPr>
            <a:r>
              <a:rPr lang="es-ES" sz="2400" dirty="0" smtClean="0">
                <a:solidFill>
                  <a:prstClr val="black"/>
                </a:solidFill>
              </a:rPr>
              <a:t>5- Factor satisfacción </a:t>
            </a:r>
            <a:r>
              <a:rPr lang="es-ES" sz="2400" dirty="0">
                <a:solidFill>
                  <a:prstClr val="black"/>
                </a:solidFill>
              </a:rPr>
              <a:t>de </a:t>
            </a:r>
            <a:r>
              <a:rPr lang="es-ES" sz="2400" dirty="0" smtClean="0">
                <a:solidFill>
                  <a:prstClr val="black"/>
                </a:solidFill>
              </a:rPr>
              <a:t>necesidades básicas </a:t>
            </a:r>
            <a:endParaRPr lang="es-ES" sz="2400" dirty="0">
              <a:solidFill>
                <a:prstClr val="black"/>
              </a:solidFill>
            </a:endParaRPr>
          </a:p>
          <a:p>
            <a:pPr marL="0" lvl="0" indent="0" algn="just">
              <a:buNone/>
            </a:pPr>
            <a:r>
              <a:rPr lang="es-ES" sz="2400" dirty="0">
                <a:solidFill>
                  <a:prstClr val="black"/>
                </a:solidFill>
              </a:rPr>
              <a:t>6</a:t>
            </a:r>
            <a:r>
              <a:rPr lang="es-ES" sz="2400" dirty="0" smtClean="0">
                <a:solidFill>
                  <a:prstClr val="black"/>
                </a:solidFill>
              </a:rPr>
              <a:t>- Factores sociales</a:t>
            </a:r>
            <a:endParaRPr lang="es-ES" sz="2400" dirty="0">
              <a:solidFill>
                <a:prstClr val="black"/>
              </a:solidFill>
            </a:endParaRPr>
          </a:p>
          <a:p>
            <a:endParaRPr lang="es-AR" dirty="0"/>
          </a:p>
        </p:txBody>
      </p:sp>
    </p:spTree>
    <p:extLst>
      <p:ext uri="{BB962C8B-B14F-4D97-AF65-F5344CB8AC3E}">
        <p14:creationId xmlns:p14="http://schemas.microsoft.com/office/powerpoint/2010/main" val="4216272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¿Qué vida se protege?</a:t>
            </a:r>
            <a:endParaRPr lang="es-ES" dirty="0"/>
          </a:p>
        </p:txBody>
      </p:sp>
      <p:sp>
        <p:nvSpPr>
          <p:cNvPr id="3" name="2 Marcador de contenido"/>
          <p:cNvSpPr>
            <a:spLocks noGrp="1"/>
          </p:cNvSpPr>
          <p:nvPr>
            <p:ph idx="1"/>
          </p:nvPr>
        </p:nvSpPr>
        <p:spPr/>
        <p:txBody>
          <a:bodyPr/>
          <a:lstStyle/>
          <a:p>
            <a:pPr marL="0" indent="0">
              <a:buNone/>
            </a:pPr>
            <a:r>
              <a:rPr lang="es-ES" dirty="0" smtClean="0"/>
              <a:t>No: solo la vida a secas </a:t>
            </a:r>
          </a:p>
          <a:p>
            <a:pPr marL="0" indent="0">
              <a:buNone/>
            </a:pPr>
            <a:r>
              <a:rPr lang="es-ES" dirty="0" smtClean="0"/>
              <a:t>Si: a la vida de determinada calidad</a:t>
            </a:r>
            <a:endParaRPr lang="es-ES" dirty="0"/>
          </a:p>
        </p:txBody>
      </p:sp>
    </p:spTree>
    <p:extLst>
      <p:ext uri="{BB962C8B-B14F-4D97-AF65-F5344CB8AC3E}">
        <p14:creationId xmlns:p14="http://schemas.microsoft.com/office/powerpoint/2010/main" val="1633935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Comienzo de la Vida</a:t>
            </a:r>
            <a:endParaRPr lang="es-ES" dirty="0"/>
          </a:p>
        </p:txBody>
      </p:sp>
      <p:sp>
        <p:nvSpPr>
          <p:cNvPr id="3" name="2 Marcador de contenido"/>
          <p:cNvSpPr>
            <a:spLocks noGrp="1"/>
          </p:cNvSpPr>
          <p:nvPr>
            <p:ph idx="1"/>
          </p:nvPr>
        </p:nvSpPr>
        <p:spPr/>
        <p:txBody>
          <a:bodyPr/>
          <a:lstStyle/>
          <a:p>
            <a:pPr marL="0" indent="0" algn="just">
              <a:buNone/>
            </a:pPr>
            <a:endParaRPr lang="es-ES" b="1" dirty="0" smtClean="0"/>
          </a:p>
          <a:p>
            <a:pPr marL="0" indent="0" algn="just">
              <a:buNone/>
            </a:pPr>
            <a:endParaRPr lang="es-ES" b="1" dirty="0"/>
          </a:p>
          <a:p>
            <a:pPr marL="0" indent="0" algn="just">
              <a:buNone/>
            </a:pPr>
            <a:r>
              <a:rPr lang="es-ES" b="1" dirty="0" smtClean="0"/>
              <a:t>Convención </a:t>
            </a:r>
            <a:r>
              <a:rPr lang="es-ES" b="1" dirty="0" smtClean="0"/>
              <a:t>Americana sobre DDHH</a:t>
            </a:r>
            <a:r>
              <a:rPr lang="es-ES" dirty="0"/>
              <a:t>,</a:t>
            </a:r>
            <a:r>
              <a:rPr lang="es-ES" dirty="0" smtClean="0"/>
              <a:t> Art. 4: 1.Toda persona tiene derecho a que se respete su vida. Este derecho estará protegido por la ley y, </a:t>
            </a:r>
            <a:r>
              <a:rPr lang="es-ES" b="1" u="sng" dirty="0" smtClean="0"/>
              <a:t>en general, </a:t>
            </a:r>
            <a:r>
              <a:rPr lang="es-ES" b="1" dirty="0" smtClean="0"/>
              <a:t>a partir del momento de la concepción. </a:t>
            </a:r>
            <a:r>
              <a:rPr lang="es-ES" dirty="0" smtClean="0"/>
              <a:t>Nadie puede ser privado de la vida arbitrariamente</a:t>
            </a:r>
            <a:endParaRPr lang="es-ES" dirty="0"/>
          </a:p>
        </p:txBody>
      </p:sp>
    </p:spTree>
    <p:extLst>
      <p:ext uri="{BB962C8B-B14F-4D97-AF65-F5344CB8AC3E}">
        <p14:creationId xmlns:p14="http://schemas.microsoft.com/office/powerpoint/2010/main" val="32753325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TotalTime>
  <Words>1822</Words>
  <Application>Microsoft Office PowerPoint</Application>
  <PresentationFormat>Presentación en pantalla (4:3)</PresentationFormat>
  <Paragraphs>177</Paragraphs>
  <Slides>28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28</vt:i4>
      </vt:variant>
    </vt:vector>
  </HeadingPairs>
  <TitlesOfParts>
    <vt:vector size="32" baseType="lpstr">
      <vt:lpstr>Arial</vt:lpstr>
      <vt:lpstr>Calibri</vt:lpstr>
      <vt:lpstr>Times New Roman</vt:lpstr>
      <vt:lpstr>Tema de Office</vt:lpstr>
      <vt:lpstr>Unidad 6 Derecho a la Vida</vt:lpstr>
      <vt:lpstr>Derecho a la Vida</vt:lpstr>
      <vt:lpstr>¿Qué comprende el derecho a la vida?</vt:lpstr>
      <vt:lpstr>¿Qué vida se protege?</vt:lpstr>
      <vt:lpstr>¿Qué vida se protege?</vt:lpstr>
      <vt:lpstr>Desarrollo de la personalidad</vt:lpstr>
      <vt:lpstr>OMS</vt:lpstr>
      <vt:lpstr>¿Qué vida se protege?</vt:lpstr>
      <vt:lpstr>Comienzo de la Vida</vt:lpstr>
      <vt:lpstr>Código Civil y Comercial</vt:lpstr>
      <vt:lpstr>Reproducción Asistida</vt:lpstr>
      <vt:lpstr>Problemas jurídicos</vt:lpstr>
      <vt:lpstr>Interrupción voluntaria del embarazo</vt:lpstr>
      <vt:lpstr>Debates:</vt:lpstr>
      <vt:lpstr>Debates con foco en los instrumentos internacionales de DDHH</vt:lpstr>
      <vt:lpstr>Observación General N° 36. Comité de Derechos Humanos de Naciones Unidas, (año 2018)</vt:lpstr>
      <vt:lpstr>Ley </vt:lpstr>
      <vt:lpstr>Ley Acceso a la interrupción voluntaria del embarazo  </vt:lpstr>
      <vt:lpstr>Ley 27610: Acceso a la interrupción voluntaria del embarazo (30/12/2020):  </vt:lpstr>
      <vt:lpstr>Ley 27610: Acceso a la interrupción voluntaria del embarazo (30/12/2020):  </vt:lpstr>
      <vt:lpstr>Ley 27610: Acceso a la interrupción voluntaria del embarazo (30/12/2020):  </vt:lpstr>
      <vt:lpstr>Ley 27610: Acceso a la interrupción voluntaria del embarazo (30/12/2020):  </vt:lpstr>
      <vt:lpstr>Ley 27610: Acceso a la interrupción voluntaria del embarazo (30/12/2020):  </vt:lpstr>
      <vt:lpstr>Conclusión de la vida</vt:lpstr>
      <vt:lpstr>Pena de Muerte</vt:lpstr>
      <vt:lpstr>Suicidio asistido</vt:lpstr>
      <vt:lpstr>Eutanasia</vt:lpstr>
      <vt:lpstr>Muerte digna</vt:lpstr>
    </vt:vector>
  </TitlesOfParts>
  <Company>Luffi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derecho a la vida</dc:title>
  <dc:creator>Luffi</dc:creator>
  <cp:lastModifiedBy>gabriela Ricart</cp:lastModifiedBy>
  <cp:revision>91</cp:revision>
  <dcterms:created xsi:type="dcterms:W3CDTF">2022-05-21T16:38:04Z</dcterms:created>
  <dcterms:modified xsi:type="dcterms:W3CDTF">2024-05-12T22:19:59Z</dcterms:modified>
</cp:coreProperties>
</file>