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&amp;ehk=" ContentType="image/jpeg"/>
  <Default Extension="jpg&amp;ehk=c7SJWtRrrc" ContentType="image/jpeg"/>
  <Default Extension="jpg&amp;ehk=HnyEUcuuQ5rnGnSbAkb3nQ&amp;r=0&amp;pid=OfficeInsert" ContentType="image/jpeg"/>
  <Default Extension="jpg&amp;ehk=OKOpzGdxD" ContentType="image/jpeg"/>
  <Default Extension="jpg&amp;ehk=w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5" r:id="rId5"/>
  </p:sldMasterIdLst>
  <p:sldIdLst>
    <p:sldId id="257" r:id="rId6"/>
    <p:sldId id="261" r:id="rId7"/>
    <p:sldId id="277" r:id="rId8"/>
    <p:sldId id="309" r:id="rId9"/>
    <p:sldId id="303" r:id="rId10"/>
    <p:sldId id="275" r:id="rId11"/>
    <p:sldId id="308" r:id="rId12"/>
    <p:sldId id="324" r:id="rId13"/>
    <p:sldId id="262" r:id="rId14"/>
    <p:sldId id="263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15E49-BB3C-4115-A666-5EB4E407B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C234BA-37AD-4C2D-A3DE-9A09D3900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0EF595-A915-4EC1-B3E8-A8C834A8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E83F-D636-4C07-A464-99EB9B833063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F6088C-E7CA-48B3-AFBB-A35449A9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D496B7-86B5-472F-9BBE-CCF2EAE6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7071-F499-47EE-8303-EAB274861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565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371B0-5A65-4258-92F9-535BE361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9448C4-342C-4CCC-BFE6-733B9A415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4E1893-8F82-42EE-A581-B166DB5C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E83F-D636-4C07-A464-99EB9B833063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C59129-416A-41C2-B6C1-EC6A62CB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5D3DDB-F6D2-4AD2-BFE2-BE3AE2AD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7071-F499-47EE-8303-EAB274861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947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B61CB3-301C-43A8-859F-3652F15E8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18F87A-6BBD-4292-9C11-2A45AAC2E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E8A6E8-E386-4D14-A821-A65F4FE54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E83F-D636-4C07-A464-99EB9B833063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BCA3A2-F038-44F5-AB72-5B289ECC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E7651D-7DDD-4A9F-A8AC-CDCBDB12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7071-F499-47EE-8303-EAB274861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045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BAF6-0FBF-4B3E-83DE-F38FCB526B4E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EDE-044B-4B8A-A899-3369BAE4B6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9789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BAF6-0FBF-4B3E-83DE-F38FCB526B4E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EDE-044B-4B8A-A899-3369BAE4B6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7471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BAF6-0FBF-4B3E-83DE-F38FCB526B4E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EDE-044B-4B8A-A899-3369BAE4B6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9609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BAF6-0FBF-4B3E-83DE-F38FCB526B4E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EDE-044B-4B8A-A899-3369BAE4B6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7177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BAF6-0FBF-4B3E-83DE-F38FCB526B4E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EDE-044B-4B8A-A899-3369BAE4B6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6667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BAF6-0FBF-4B3E-83DE-F38FCB526B4E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EDE-044B-4B8A-A899-3369BAE4B6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5315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BAF6-0FBF-4B3E-83DE-F38FCB526B4E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EDE-044B-4B8A-A899-3369BAE4B6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8073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BAF6-0FBF-4B3E-83DE-F38FCB526B4E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EDE-044B-4B8A-A899-3369BAE4B6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41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2A894-28F3-43F8-BBD3-4998EF54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6829D1-742C-422B-928E-F6EF09B37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766F2A-CFC6-4268-A450-346415A7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E83F-D636-4C07-A464-99EB9B833063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A606B-176A-4828-A625-CA77DE77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C095D-934D-43DF-A2E6-80904F30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7071-F499-47EE-8303-EAB274861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1025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BAF6-0FBF-4B3E-83DE-F38FCB526B4E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EDE-044B-4B8A-A899-3369BAE4B6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5805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BAF6-0FBF-4B3E-83DE-F38FCB526B4E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EDE-044B-4B8A-A899-3369BAE4B6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9868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BAF6-0FBF-4B3E-83DE-F38FCB526B4E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1EDE-044B-4B8A-A899-3369BAE4B6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6173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222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69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334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0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5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59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5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A5B6F-2F6D-47B5-9A70-E2722A18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75C3A1-6231-4A60-9290-B9DC9F97A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3B9F4-34AE-4584-839B-8FC03EE8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E83F-D636-4C07-A464-99EB9B833063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F2240D-65B6-48B3-BF41-112FAD06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4D07E4-2334-4991-94B1-227A12E6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7071-F499-47EE-8303-EAB274861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1461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67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84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74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68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57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36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86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79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70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3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6501D-C82E-4E93-87E4-DC7F2FB9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8EA5D1-A9CD-44E2-A171-1F1AC528D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0148F2-4B1A-4D77-BDB1-B89FB14EB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EE54B2-929A-4AC0-B384-D6044B34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E83F-D636-4C07-A464-99EB9B833063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116552-6933-4CED-9DE1-E1B2438C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C7A39B-7544-4AB5-847E-FA4F5405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7071-F499-47EE-8303-EAB274861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7204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47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61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6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86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6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802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05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1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01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8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E0342-0682-4352-A735-85476A67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39AD34-02D7-44E4-AC2C-CCEF86987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C4E75F-E560-4555-AB51-C4CB5216F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71F3A7-3606-4782-869A-2C187A9CF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0C15CF-1EC3-4294-81C4-2E5E6EA46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D6970E2-4802-4BF0-9460-4B229FE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E83F-D636-4C07-A464-99EB9B833063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67E10F-E38F-4E48-8801-E7971B22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4D50C9C-8618-431F-A58A-F4C551FA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7071-F499-47EE-8303-EAB274861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25104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68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562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004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 rtl="0"/>
            <a:r>
              <a:rPr lang="es-ES" noProof="0" dirty="0"/>
              <a:t>Haga clic para editar los estilos de texto maestro</a:t>
            </a:r>
          </a:p>
        </p:txBody>
      </p:sp>
    </p:spTree>
    <p:extLst>
      <p:ext uri="{BB962C8B-B14F-4D97-AF65-F5344CB8AC3E}">
        <p14:creationId xmlns:p14="http://schemas.microsoft.com/office/powerpoint/2010/main" val="4834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8620B-6CB2-4AD7-B38A-F64B7167F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495513-0E57-444C-813D-BA52F7D61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0F9FF7-7699-4433-B1F7-219EC82A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47E5-83D1-439D-B8EE-94BF9CFE7BDA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36BAA-F015-4A0C-A949-8C3E7F3C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112001-2916-4A02-A600-4EE277B6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9CA3-9B59-440B-BCD7-557F4461AB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09002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D4299-F3C5-4274-AA9A-21C112F3D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4375A9-32AC-49AA-8067-234D44FD0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38566-0A48-4722-B0C3-9A383CDD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47E5-83D1-439D-B8EE-94BF9CFE7BDA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087319-6893-4D7A-89C8-E63173BE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6AEF64-88CC-4C62-B5B1-8226C7CA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9CA3-9B59-440B-BCD7-557F4461AB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0034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75836-0BEF-43F3-8138-E736109A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066EA7-FC11-4BF5-B29D-5CB56FC84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78F1C3-4AAB-4035-9A03-6B7F0CA6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47E5-83D1-439D-B8EE-94BF9CFE7BDA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81EADC-0537-40E0-996C-D979964E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8A9D4-D885-453F-8A44-575CE5C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9CA3-9B59-440B-BCD7-557F4461AB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30667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5952D-3C81-4D50-9E23-94EF99A0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138656-4D4D-4EBD-A443-FAD69D094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28478D-6F67-4572-8893-43B34BCAA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72CF99-E9BD-46F0-A03B-34EFD246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47E5-83D1-439D-B8EE-94BF9CFE7BDA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0F8EEB-BFCC-4443-91E1-F4E5AED2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CCC073-90B4-4538-9C2C-E8EEBD76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9CA3-9B59-440B-BCD7-557F4461AB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6674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3C67A-42DE-4E08-BCBF-EF12BDCD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1D09FB-CAD4-42CB-844D-A51692DE0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2A93BE-13C8-4CDA-8820-0E59A39C6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BAFEA6-DB4F-4082-A131-BB6DFC60A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C2B5E5-2A14-4810-A398-E9359029B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930FBA-D6AD-4371-80F7-6FD4557CD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47E5-83D1-439D-B8EE-94BF9CFE7BDA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BF8F6F-D24B-4259-8A1D-84D68170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1A0ACD-F1E1-4E63-A4BA-BDC88160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9CA3-9B59-440B-BCD7-557F4461AB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8049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9B063-4FEE-4B37-B034-92F56B67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F0AC1A-8FAF-47DD-B710-57D9D5A2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47E5-83D1-439D-B8EE-94BF9CFE7BDA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EABD13-EEE1-4091-836F-58ADB26C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C09D1F-43CA-4839-9C43-6B087DA3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9CA3-9B59-440B-BCD7-557F4461AB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682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BC735-E803-4F5F-B16B-303AEB43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1E5D6D-6294-422B-9634-B5F6BF87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E83F-D636-4C07-A464-99EB9B833063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A45F73-AFF1-4BF8-8E10-A4B56EAE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9FD397-D10D-4591-BACA-8E45D78C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7071-F499-47EE-8303-EAB274861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2452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E98B2C-3737-4633-94BD-BBCCDD81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47E5-83D1-439D-B8EE-94BF9CFE7BDA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2962A7-BD32-44B6-A11C-05F9BDE8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615DFA-85CA-4C10-A3A6-B764FDFB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9CA3-9B59-440B-BCD7-557F4461AB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1464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7A08D-DE8F-41EE-9624-52E28270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D00DE7-857A-42E5-8D9D-B6D5BBB55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5B4306-564F-4DA3-B92A-FECF6E90C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B19259-5932-47D5-8C43-BF60C9B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47E5-83D1-439D-B8EE-94BF9CFE7BDA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8264BD-0F57-4B7B-BF10-6304567E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E043D9-DA2E-4B70-828B-8B62FC46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9CA3-9B59-440B-BCD7-557F4461AB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92019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A4369-E3F3-4D6B-A65F-B565E254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EAEF8B3-C685-45DE-9011-49FFE38DE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B7DC53-96E6-445D-80DE-3DDC92DFC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4390FB-FBAB-4DCC-92C7-E4C9CF89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47E5-83D1-439D-B8EE-94BF9CFE7BDA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6B39-4749-4758-943D-111BA7506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97D3A0-D78F-4435-A159-57C3970F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9CA3-9B59-440B-BCD7-557F4461AB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8847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C0EF2-7C09-47ED-A040-7B0DFD479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A01CA4-E329-4E7D-AC69-BFCD6ADDB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C509F0-9721-4D32-84DC-BECB6D96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47E5-83D1-439D-B8EE-94BF9CFE7BDA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FF3D2-D8F8-4880-85C7-D314640A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FFF5F8-717B-40BF-A2B3-CEB1F9FE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9CA3-9B59-440B-BCD7-557F4461AB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04068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C3A555-7526-43F4-9B52-DDD1F31D9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E9ECDD-D945-42CE-8442-D6D9BE733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2CCB2D-2768-485C-A83F-DDEB38AC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47E5-83D1-439D-B8EE-94BF9CFE7BDA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20C633-BB30-478F-8938-47AF6469D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9C8B13-78D8-4015-8CBF-FDA785A8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9CA3-9B59-440B-BCD7-557F4461AB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399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E2DE47-1BC0-4C82-BDBB-2E7F1121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E83F-D636-4C07-A464-99EB9B833063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C9B97A-2723-4973-9762-AE387B10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A0C5C6-6502-4640-9308-2F0F23079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7071-F499-47EE-8303-EAB274861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381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DA426-2AC5-4FFA-AB9B-F9BCEA78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A54D1D-A3C0-4C47-9FE7-B4353F88B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2DE0EA-BE30-4BAA-BD25-29661D733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E2F933-7C1E-41E7-9C96-6A59F6F1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E83F-D636-4C07-A464-99EB9B833063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D03C87-14FD-42E6-B3AA-C2613366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75AA98-6BAC-4E8A-B522-299C70F4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7071-F499-47EE-8303-EAB274861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082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041FB-41C3-4465-A474-626D0D90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327F2C-139A-4B24-A0B0-1870094CB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D1DB0-6908-431C-B211-23FB6D6DE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66E290-FC4A-4554-A42D-D8571E2A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E83F-D636-4C07-A464-99EB9B833063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219785-281A-4B0B-B4BF-A9A49909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14F2C5-6504-466E-B6C2-627147A2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7071-F499-47EE-8303-EAB274861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186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29AC9D-41D0-497A-AEAF-1AF05E5C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90E6B3-4391-4FC2-9996-B27808D6B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7D4D6E-F245-4623-986D-9060CFC58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E83F-D636-4C07-A464-99EB9B833063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79AC14-B249-4FA6-90E3-4DEA95D4F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E0C54C-2D66-40D8-BADF-7E46ECF72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77071-F499-47EE-8303-EAB274861B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443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6BAF6-0FBF-4B3E-83DE-F38FCB526B4E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91EDE-044B-4B8A-A899-3369BAE4B6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90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5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1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04A5EA-E2A2-45A1-B125-FC250691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220F83-B597-466A-A423-2A5AFDDB7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AE1B0D-1AB5-4DEF-AE30-ABC693658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847E5-83D1-439D-B8EE-94BF9CFE7BDA}" type="datetimeFigureOut">
              <a:rPr lang="es-AR" smtClean="0"/>
              <a:t>30/3/2021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C5467D-CB0A-4F89-87E4-7855E692A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2E7EEE-C81A-49B1-93C7-63956A531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9CA3-9B59-440B-BCD7-557F4461AB7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3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bcente.blogspot.com/2017/05/el-webcente-en-la-virtualizacion-de-lo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carempleo.es/formacion/edusalud-aula-virtual-de-ciencias-de-la-salud.html" TargetMode="External"/><Relationship Id="rId2" Type="http://schemas.openxmlformats.org/officeDocument/2006/relationships/image" Target="../media/image13.jpg&amp;ehk=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cadeinvestigaciones.wordpress.com/astronomia-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OKOpzGdxD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rinconele-eleblog2008.blogspot.com/2014/02/flipped-classroom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&amp;ehk=c7SJWtRrrc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uandomingofarnos.wordpress.com/2015/01/25/sociedad-universidad-son-lo-mismorecuperemos-el-timonby-bernabe-antonio-y-juandon/" TargetMode="External"/><Relationship Id="rId2" Type="http://schemas.openxmlformats.org/officeDocument/2006/relationships/image" Target="../media/image10.jpg&amp;ehk=HnyEUcuuQ5rnGnSbAkb3nQ&amp;r=0&amp;pid=OfficeInsert"/><Relationship Id="rId1" Type="http://schemas.openxmlformats.org/officeDocument/2006/relationships/slideLayout" Target="../slideLayouts/slideLayout55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icsunivo.blogspot.com/2013/02/sociedad-de.html" TargetMode="External"/><Relationship Id="rId2" Type="http://schemas.openxmlformats.org/officeDocument/2006/relationships/image" Target="../media/image11.jpg&amp;ehk=w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nuelgross.bligoo.com/20150511-cultura-organizacional-los-6-factores-claves-de-diferenciacion-competitiv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1F1A9B-522D-4D6D-ACC4-DD0A5DFEB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19" y="810623"/>
            <a:ext cx="4894428" cy="3570162"/>
          </a:xfrm>
        </p:spPr>
        <p:txBody>
          <a:bodyPr anchor="b">
            <a:normAutofit/>
          </a:bodyPr>
          <a:lstStyle/>
          <a:p>
            <a:pPr algn="l"/>
            <a:br>
              <a:rPr lang="es-AR" sz="4200">
                <a:solidFill>
                  <a:schemeClr val="bg1"/>
                </a:solidFill>
              </a:rPr>
            </a:br>
            <a:r>
              <a:rPr lang="es-AR" sz="4200">
                <a:solidFill>
                  <a:schemeClr val="bg1"/>
                </a:solidFill>
              </a:rPr>
              <a:t>Gestionar la virtualidad. El tránsito de la presencialidad a la virtualidad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440208-B514-45A3-A8A0-6D2E9F066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19" y="4547167"/>
            <a:ext cx="4894428" cy="1288482"/>
          </a:xfrm>
        </p:spPr>
        <p:txBody>
          <a:bodyPr>
            <a:normAutofit/>
          </a:bodyPr>
          <a:lstStyle/>
          <a:p>
            <a:pPr algn="l"/>
            <a:r>
              <a:rPr lang="es-AR" sz="2000">
                <a:solidFill>
                  <a:schemeClr val="bg1"/>
                </a:solidFill>
              </a:rPr>
              <a:t>PROFESORA: Marta Mena</a:t>
            </a:r>
          </a:p>
          <a:p>
            <a:pPr algn="l"/>
            <a:r>
              <a:rPr lang="es-AR" sz="2000">
                <a:solidFill>
                  <a:schemeClr val="bg1"/>
                </a:solidFill>
              </a:rPr>
              <a:t>Marzo 2021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B016CCDE-9095-47AD-9D8F-E6BEF0490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6100" y="1022352"/>
            <a:ext cx="3882213" cy="2387561"/>
          </a:xfrm>
          <a:prstGeom prst="rect">
            <a:avLst/>
          </a:prstGeom>
          <a:ln w="28575">
            <a:noFill/>
          </a:ln>
        </p:spPr>
      </p:pic>
      <p:sp>
        <p:nvSpPr>
          <p:cNvPr id="1069" name="Graphic 212">
            <a:extLst>
              <a:ext uri="{FF2B5EF4-FFF2-40B4-BE49-F238E27FC236}">
                <a16:creationId xmlns:a16="http://schemas.microsoft.com/office/drawing/2014/main" id="{A0569933-2A1F-487D-A657-990AFACA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0" name="Graphic 212">
            <a:extLst>
              <a:ext uri="{FF2B5EF4-FFF2-40B4-BE49-F238E27FC236}">
                <a16:creationId xmlns:a16="http://schemas.microsoft.com/office/drawing/2014/main" id="{41A44955-0622-4C9F-BFD2-55277314E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1" name="Oval 201">
            <a:extLst>
              <a:ext uri="{FF2B5EF4-FFF2-40B4-BE49-F238E27FC236}">
                <a16:creationId xmlns:a16="http://schemas.microsoft.com/office/drawing/2014/main" id="{D6BF5730-CE16-498B-B11C-000E7F587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2" name="Oval 202">
            <a:extLst>
              <a:ext uri="{FF2B5EF4-FFF2-40B4-BE49-F238E27FC236}">
                <a16:creationId xmlns:a16="http://schemas.microsoft.com/office/drawing/2014/main" id="{93284B67-6F50-4C2E-904F-005438145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Universidad Nacional de San Luis">
            <a:extLst>
              <a:ext uri="{FF2B5EF4-FFF2-40B4-BE49-F238E27FC236}">
                <a16:creationId xmlns:a16="http://schemas.microsoft.com/office/drawing/2014/main" id="{40CFC62D-334B-456C-A587-C1662951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7629" y="4122611"/>
            <a:ext cx="3899155" cy="11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A15EF5B-1FA0-4693-8144-C03E24F1AA40}"/>
              </a:ext>
            </a:extLst>
          </p:cNvPr>
          <p:cNvSpPr txBox="1"/>
          <p:nvPr/>
        </p:nvSpPr>
        <p:spPr>
          <a:xfrm>
            <a:off x="8361197" y="3209858"/>
            <a:ext cx="23471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webcente.blogspot.com/2017/05/el-webcente-en-la-virtualizacion-de-l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Autor desconocido está bajo licencia 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kumimoji="0" lang="es-AR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42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EA952-F7F5-4E7E-9C84-26E69EF2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27651"/>
          </a:xfrm>
        </p:spPr>
        <p:txBody>
          <a:bodyPr/>
          <a:lstStyle/>
          <a:p>
            <a:r>
              <a:rPr lang="es-AR" dirty="0"/>
              <a:t>RETO N°4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F5E0FB-D76A-4D5A-B1B9-59C80BF71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742122"/>
            <a:ext cx="7620000" cy="5910469"/>
          </a:xfrm>
        </p:spPr>
        <p:txBody>
          <a:bodyPr/>
          <a:lstStyle/>
          <a:p>
            <a:r>
              <a:rPr lang="es-AR" sz="3200" dirty="0"/>
              <a:t>Transitar el camino a la virtualización de las instituciones educativas incorporando los espacios funcionales necesarios </a:t>
            </a:r>
          </a:p>
          <a:p>
            <a:endParaRPr lang="es-AR" dirty="0"/>
          </a:p>
          <a:p>
            <a:pPr marL="0" indent="0">
              <a:buNone/>
            </a:pPr>
            <a:r>
              <a:rPr lang="es-AR" dirty="0"/>
              <a:t>  </a:t>
            </a:r>
          </a:p>
          <a:p>
            <a:pPr marL="0" indent="0">
              <a:buNone/>
            </a:pPr>
            <a:r>
              <a:rPr lang="es-AR" dirty="0"/>
              <a:t>                       Campus Virtual</a:t>
            </a:r>
          </a:p>
          <a:p>
            <a:pPr marL="0" indent="0">
              <a:buNone/>
            </a:pPr>
            <a:r>
              <a:rPr lang="es-AR" dirty="0"/>
              <a:t>                        Aulas Virtuales</a:t>
            </a:r>
          </a:p>
          <a:p>
            <a:pPr marL="0" indent="0">
              <a:buNone/>
            </a:pPr>
            <a:r>
              <a:rPr lang="es-AR" dirty="0"/>
              <a:t>                        Biblioteca Virtual </a:t>
            </a:r>
          </a:p>
          <a:p>
            <a:pPr marL="0" indent="0">
              <a:buNone/>
            </a:pPr>
            <a:r>
              <a:rPr lang="es-AR" dirty="0"/>
              <a:t>                        Laboratorios Virtuales</a:t>
            </a:r>
          </a:p>
          <a:p>
            <a:pPr marL="0" indent="0">
              <a:buNone/>
            </a:pPr>
            <a:r>
              <a:rPr lang="es-AR" dirty="0"/>
              <a:t>                        Oficina Virtual</a:t>
            </a:r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0383D82A-4B23-4F49-AF58-3153B0BD991F}"/>
              </a:ext>
            </a:extLst>
          </p:cNvPr>
          <p:cNvSpPr/>
          <p:nvPr/>
        </p:nvSpPr>
        <p:spPr>
          <a:xfrm>
            <a:off x="7103165" y="213359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FF1CE5-331E-48A4-A017-571517A9F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765" y="927652"/>
            <a:ext cx="4479235" cy="5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4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159896" y="1124744"/>
            <a:ext cx="5111750" cy="4740126"/>
          </a:xfrm>
        </p:spPr>
        <p:txBody>
          <a:bodyPr>
            <a:normAutofit fontScale="92500" lnSpcReduction="20000"/>
          </a:bodyPr>
          <a:lstStyle/>
          <a:p>
            <a:r>
              <a:rPr lang="es-AR" dirty="0"/>
              <a:t>FUERTE INTERPELACION SOCIAL</a:t>
            </a:r>
          </a:p>
          <a:p>
            <a:endParaRPr lang="es-AR" dirty="0"/>
          </a:p>
          <a:p>
            <a:r>
              <a:rPr lang="es-AR" dirty="0"/>
              <a:t>SITUACIÓN EN PANDEMIA</a:t>
            </a:r>
          </a:p>
          <a:p>
            <a:endParaRPr lang="es-AR" dirty="0"/>
          </a:p>
          <a:p>
            <a:r>
              <a:rPr lang="es-AR" dirty="0"/>
              <a:t>NECESIDAD DE RECONFIGURACIÓN ESTRUCTURAL</a:t>
            </a:r>
          </a:p>
          <a:p>
            <a:endParaRPr lang="es-AR" dirty="0"/>
          </a:p>
          <a:p>
            <a:r>
              <a:rPr lang="es-AR" dirty="0"/>
              <a:t>TÍMIDOS INICIOS DEL CAMINO A LA VIRTUALIZACIÓN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1524001" y="0"/>
            <a:ext cx="3789041" cy="2885728"/>
          </a:xfrm>
        </p:spPr>
        <p:txBody>
          <a:bodyPr/>
          <a:lstStyle/>
          <a:p>
            <a:endParaRPr lang="es-AR" dirty="0"/>
          </a:p>
          <a:p>
            <a:r>
              <a:rPr lang="es-AR" sz="3200" dirty="0">
                <a:latin typeface="Algerian" pitchFamily="82" charset="0"/>
              </a:rPr>
              <a:t>CONSECUENCIAS DE LA SITUACIÓN INSTITUCIONAL</a:t>
            </a:r>
            <a:endParaRPr lang="es-AR" sz="3200" dirty="0"/>
          </a:p>
        </p:txBody>
      </p:sp>
      <p:pic>
        <p:nvPicPr>
          <p:cNvPr id="5" name="Imagen 4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32C708BF-88F0-40B3-AC31-AE1FAD788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1292" y="2118167"/>
            <a:ext cx="4431294" cy="39122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A8909BA-7531-4490-A920-DCAE31CDCC6B}"/>
              </a:ext>
            </a:extLst>
          </p:cNvPr>
          <p:cNvSpPr txBox="1"/>
          <p:nvPr/>
        </p:nvSpPr>
        <p:spPr>
          <a:xfrm>
            <a:off x="12620976" y="3164064"/>
            <a:ext cx="29637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bibliotecadeinvestigaciones.wordpress.com/astronomia-2/"/>
              </a:rPr>
              <a:t>Esta foto</a:t>
            </a: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Autor desconocido está bajo licencia </a:t>
            </a: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/3.0/"/>
              </a:rPr>
              <a:t>CC BY-NC</a:t>
            </a:r>
            <a:endParaRPr kumimoji="0" lang="es-A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Título"/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/>
          <a:lstStyle/>
          <a:p>
            <a:r>
              <a:rPr lang="es-AR" altLang="es-AR" dirty="0">
                <a:latin typeface="Algerian" panose="04020705040A02060702" pitchFamily="82" charset="0"/>
              </a:rPr>
              <a:t>CAMBIOS EN LAS INSTITUCIONES EDUCATIVAS</a:t>
            </a:r>
          </a:p>
        </p:txBody>
      </p:sp>
      <p:sp>
        <p:nvSpPr>
          <p:cNvPr id="9219" name="6 Marcador de contenido"/>
          <p:cNvSpPr>
            <a:spLocks noGrp="1"/>
          </p:cNvSpPr>
          <p:nvPr>
            <p:ph idx="1"/>
          </p:nvPr>
        </p:nvSpPr>
        <p:spPr>
          <a:xfrm>
            <a:off x="4599296" y="1845734"/>
            <a:ext cx="6556384" cy="4023360"/>
          </a:xfrm>
        </p:spPr>
        <p:txBody>
          <a:bodyPr/>
          <a:lstStyle/>
          <a:p>
            <a:endParaRPr lang="es-AR" altLang="es-AR" dirty="0"/>
          </a:p>
          <a:p>
            <a:r>
              <a:rPr lang="es-AR" altLang="es-AR" sz="2800" dirty="0"/>
              <a:t>Escenarios diferentes</a:t>
            </a:r>
          </a:p>
          <a:p>
            <a:endParaRPr lang="es-AR" altLang="es-AR" sz="2800" dirty="0"/>
          </a:p>
          <a:p>
            <a:r>
              <a:rPr lang="es-AR" altLang="es-AR" sz="2800" dirty="0"/>
              <a:t>Transformación de los procesos de enseñar y aprender</a:t>
            </a:r>
          </a:p>
          <a:p>
            <a:endParaRPr lang="es-AR" altLang="es-AR" sz="2800" dirty="0"/>
          </a:p>
          <a:p>
            <a:r>
              <a:rPr lang="es-AR" altLang="es-AR" sz="2800" dirty="0"/>
              <a:t>Transformación tecnología mediacional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952"/>
            <a:ext cx="4164037" cy="39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120660E-F826-4655-BB97-984B17FE5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B36D89EE-FA2B-4C32-8C00-B2C6ED212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8A7F62-05DD-4E35-B1EF-DC4EABF0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8"/>
            <a:ext cx="3893976" cy="839222"/>
          </a:xfrm>
        </p:spPr>
        <p:txBody>
          <a:bodyPr anchor="b">
            <a:normAutofit fontScale="90000"/>
          </a:bodyPr>
          <a:lstStyle/>
          <a:p>
            <a:r>
              <a:rPr lang="es-AR" sz="3200" dirty="0"/>
              <a:t>Virtualización Y NUEVOS ESCENARIOS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FEFCE-4B29-4B06-AAE5-CF5B6003B2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3" y="1802296"/>
            <a:ext cx="5078061" cy="50557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s-AR" sz="1200" dirty="0"/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s-AR" dirty="0"/>
              <a:t>  * FUGA DE LA INTIMIDAD DEL AULA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s-AR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s-AR" dirty="0"/>
              <a:t> *INSTALACIÓN DE LA CULTURA “NÓMADE”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s-AR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s-AR" dirty="0"/>
              <a:t> *HIBRIDACIÓN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s-AR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s-AR" dirty="0"/>
              <a:t> *CONVERGENCIA TECNOLÓGICA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s-AR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s-AR" dirty="0"/>
              <a:t> *UTILIZACIÓN DISTINTAS MODALIDADES Y ESTRATEGIAS</a:t>
            </a:r>
          </a:p>
        </p:txBody>
      </p:sp>
      <p:pic>
        <p:nvPicPr>
          <p:cNvPr id="5" name="Imagen 4" descr="Imagen que contiene interior&#10;&#10;Descripción generada con confianza alta">
            <a:extLst>
              <a:ext uri="{FF2B5EF4-FFF2-40B4-BE49-F238E27FC236}">
                <a16:creationId xmlns:a16="http://schemas.microsoft.com/office/drawing/2014/main" id="{467EDBFD-40FF-429B-A7A6-881B97299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61044" y="315543"/>
            <a:ext cx="5830956" cy="4014605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8307F8-152F-4244-A9FE-8D30EFFB7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71CB57F-8089-4CB8-BFF7-D13EC5D3B9FE}"/>
              </a:ext>
            </a:extLst>
          </p:cNvPr>
          <p:cNvSpPr txBox="1"/>
          <p:nvPr/>
        </p:nvSpPr>
        <p:spPr>
          <a:xfrm>
            <a:off x="9081790" y="5007647"/>
            <a:ext cx="21964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4" tooltip="http://rinconele-eleblog2008.blogspot.com/2014/02/flipped-classroom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de Autor desconocido está bajo licencia </a:t>
            </a:r>
            <a:r>
              <a:rPr kumimoji="0" lang="es-AR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6" tooltip="https://creativecommons.org/licenses/by/4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s-AR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59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B761504-BC3E-49D8-B635-91BD9161C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320168"/>
          </a:xfrm>
        </p:spPr>
        <p:txBody>
          <a:bodyPr>
            <a:normAutofit fontScale="90000"/>
          </a:bodyPr>
          <a:lstStyle/>
          <a:p>
            <a:r>
              <a:rPr lang="es-AR" dirty="0">
                <a:latin typeface="Algerian" panose="04020705040A02060702" pitchFamily="82" charset="0"/>
              </a:rPr>
              <a:t>LENTA METAMORFOSIS DEL AULA TRADICIONAL PRESENCIAL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2837EB6-05B1-4D92-B803-902B6DCBE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3200399" cy="736282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FD56C5A-5A4B-43C4-89C0-1E753DF50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97678" y="1320168"/>
            <a:ext cx="6858002" cy="1262166"/>
          </a:xfrm>
        </p:spPr>
        <p:txBody>
          <a:bodyPr>
            <a:normAutofit/>
          </a:bodyPr>
          <a:lstStyle/>
          <a:p>
            <a:r>
              <a:rPr lang="es-AR" sz="3200" dirty="0">
                <a:latin typeface="Algerian" panose="04020705040A02060702" pitchFamily="82" charset="0"/>
              </a:rPr>
              <a:t>INTRODUCCIÓN DE 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200A9804-4842-45CF-AE24-A15E6BB45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7679" y="2030681"/>
            <a:ext cx="7894320" cy="4394144"/>
          </a:xfrm>
        </p:spPr>
        <p:txBody>
          <a:bodyPr>
            <a:normAutofit fontScale="62500" lnSpcReduction="20000"/>
          </a:bodyPr>
          <a:lstStyle/>
          <a:p>
            <a:endParaRPr lang="es-AR" dirty="0"/>
          </a:p>
          <a:p>
            <a:r>
              <a:rPr lang="es-AR" sz="4600" dirty="0"/>
              <a:t>*ENTORNOS VIRTUALES</a:t>
            </a:r>
          </a:p>
          <a:p>
            <a:r>
              <a:rPr lang="es-AR" sz="4600" dirty="0"/>
              <a:t>*HERRAMIENTAS INFORMÁTICAS</a:t>
            </a:r>
          </a:p>
          <a:p>
            <a:r>
              <a:rPr lang="es-AR" sz="4600" dirty="0"/>
              <a:t>*PLATAFORMAS TECNOLÓGICAS</a:t>
            </a:r>
          </a:p>
          <a:p>
            <a:r>
              <a:rPr lang="es-AR" sz="4600" dirty="0"/>
              <a:t>*TODO TIPO DE SOFTWARE Y HARDWARDE</a:t>
            </a:r>
          </a:p>
          <a:p>
            <a:endParaRPr lang="es-AR" sz="4600" dirty="0"/>
          </a:p>
          <a:p>
            <a:r>
              <a:rPr lang="es-AR" sz="4600" dirty="0">
                <a:latin typeface="Algerian" panose="04020705040A02060702" pitchFamily="82" charset="0"/>
              </a:rPr>
              <a:t>TAMBIEN de</a:t>
            </a:r>
          </a:p>
          <a:p>
            <a:r>
              <a:rPr lang="es-AR" sz="4600" dirty="0"/>
              <a:t>* LÓGICAS DE ENSEÑANZA DIFERENTES</a:t>
            </a:r>
          </a:p>
          <a:p>
            <a:r>
              <a:rPr lang="es-AR" sz="4600" dirty="0"/>
              <a:t>*INTERACCIONES MEDIADAS POR TECNOLOGÍA</a:t>
            </a:r>
          </a:p>
          <a:p>
            <a:endParaRPr lang="es-AR" dirty="0"/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82A18A4D-D14B-4C2B-A89F-72B5561E61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18533" y="1737360"/>
            <a:ext cx="4416213" cy="45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3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11DF9-E8EC-4A1C-A83E-E5C483EEC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038" y="0"/>
            <a:ext cx="8689976" cy="993913"/>
          </a:xfrm>
        </p:spPr>
        <p:txBody>
          <a:bodyPr/>
          <a:lstStyle/>
          <a:p>
            <a:r>
              <a:rPr lang="es-AR" dirty="0"/>
              <a:t>Retos a enfrentar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FEFE5E-FAE5-444E-BEE5-C3608BC07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92696"/>
            <a:ext cx="11887200" cy="5473147"/>
          </a:xfrm>
        </p:spPr>
        <p:txBody>
          <a:bodyPr/>
          <a:lstStyle/>
          <a:p>
            <a:r>
              <a:rPr lang="es-AR" b="1" dirty="0"/>
              <a:t>Cambios en las coordenadas que delimitan los procesos de aprendizaje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22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s-AR" sz="22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Nueva ecología del aprendizaje</a:t>
            </a:r>
          </a:p>
          <a:p>
            <a:endParaRPr lang="es-AR" sz="2800" dirty="0"/>
          </a:p>
          <a:p>
            <a:r>
              <a:rPr lang="es-AR" sz="2800" dirty="0"/>
              <a:t>¿Cuándo?</a:t>
            </a:r>
            <a:endParaRPr lang="es-AR" sz="2800" b="1" dirty="0"/>
          </a:p>
          <a:p>
            <a:r>
              <a:rPr lang="es-AR" sz="2800" dirty="0"/>
              <a:t>¿Dónde?</a:t>
            </a:r>
            <a:endParaRPr lang="es-AR" sz="2800" b="1" dirty="0"/>
          </a:p>
          <a:p>
            <a:r>
              <a:rPr lang="es-AR" sz="2800" dirty="0"/>
              <a:t>¿Qué?</a:t>
            </a:r>
          </a:p>
          <a:p>
            <a:r>
              <a:rPr lang="es-AR" sz="2800" dirty="0"/>
              <a:t>¿Cómo?</a:t>
            </a:r>
          </a:p>
          <a:p>
            <a:r>
              <a:rPr lang="es-AR" sz="2800" dirty="0"/>
              <a:t>¿Para qué?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2368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BA9F3-7841-444F-BD09-B5FFC433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2136"/>
          </a:xfrm>
        </p:spPr>
        <p:txBody>
          <a:bodyPr>
            <a:normAutofit/>
          </a:bodyPr>
          <a:lstStyle/>
          <a:p>
            <a:r>
              <a:rPr lang="es-AR" sz="4000" dirty="0"/>
              <a:t>Reto N°1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A01ECD-82DF-42EE-88F0-9DC445CE8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856" y="1388179"/>
            <a:ext cx="5832143" cy="5469821"/>
          </a:xfrm>
        </p:spPr>
        <p:txBody>
          <a:bodyPr/>
          <a:lstStyle/>
          <a:p>
            <a:r>
              <a:rPr lang="es-AR" sz="3200" dirty="0"/>
              <a:t>Reconocer la emergencia de horizontes inéditos en las práctica habituales</a:t>
            </a:r>
          </a:p>
          <a:p>
            <a:pPr marL="0" indent="0">
              <a:buNone/>
            </a:pPr>
            <a:r>
              <a:rPr lang="es-AR" dirty="0"/>
              <a:t>    </a:t>
            </a:r>
          </a:p>
          <a:p>
            <a:pPr marL="0" indent="0">
              <a:buNone/>
            </a:pPr>
            <a:r>
              <a:rPr lang="es-AR" dirty="0"/>
              <a:t>                     Visibilidad de acciones</a:t>
            </a:r>
          </a:p>
          <a:p>
            <a:pPr marL="0" indent="0">
              <a:buNone/>
            </a:pPr>
            <a:r>
              <a:rPr lang="es-AR" dirty="0"/>
              <a:t>     </a:t>
            </a:r>
          </a:p>
          <a:p>
            <a:pPr marL="0" indent="0">
              <a:buNone/>
            </a:pPr>
            <a:r>
              <a:rPr lang="es-AR" dirty="0"/>
              <a:t>                     Nuevas territorialidades</a:t>
            </a:r>
          </a:p>
          <a:p>
            <a:pPr marL="0" indent="0">
              <a:buNone/>
            </a:pPr>
            <a:r>
              <a:rPr lang="es-AR" dirty="0"/>
              <a:t>    </a:t>
            </a:r>
          </a:p>
          <a:p>
            <a:pPr marL="0" indent="0">
              <a:buNone/>
            </a:pPr>
            <a:r>
              <a:rPr lang="es-AR" dirty="0"/>
              <a:t>                     Pérdida de centralidad en   dominio y provisión de información</a:t>
            </a:r>
          </a:p>
        </p:txBody>
      </p:sp>
      <p:pic>
        <p:nvPicPr>
          <p:cNvPr id="5" name="Imagen 4" descr="Imagen que contiene interior, mesa&#10;&#10;Descripción generada con confianza alta">
            <a:extLst>
              <a:ext uri="{FF2B5EF4-FFF2-40B4-BE49-F238E27FC236}">
                <a16:creationId xmlns:a16="http://schemas.microsoft.com/office/drawing/2014/main" id="{C667BC98-1175-4FA6-A000-C93C3F8AC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388179"/>
            <a:ext cx="6018663" cy="44731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FE0AE00-C8FB-4AE2-BB50-03261791D792}"/>
              </a:ext>
            </a:extLst>
          </p:cNvPr>
          <p:cNvSpPr txBox="1"/>
          <p:nvPr/>
        </p:nvSpPr>
        <p:spPr>
          <a:xfrm>
            <a:off x="0" y="5024437"/>
            <a:ext cx="6018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tooltip="https://juandomingofarnos.wordpress.com/2015/01/25/sociedad-universidad-son-lo-mismorecuperemos-el-timonby-bernabe-antonio-y-juandon/"/>
              </a:rPr>
              <a:t>Esta foto</a:t>
            </a:r>
            <a:r>
              <a:rPr kumimoji="0" lang="es-A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Autor desconocido está bajo licencia </a:t>
            </a:r>
            <a:r>
              <a:rPr kumimoji="0" lang="es-A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s://creativecommons.org/licenses/by/3.0/"/>
              </a:rPr>
              <a:t>CC BY</a:t>
            </a: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64DABE64-A2DF-47E9-9671-3376FB23882E}"/>
              </a:ext>
            </a:extLst>
          </p:cNvPr>
          <p:cNvSpPr/>
          <p:nvPr/>
        </p:nvSpPr>
        <p:spPr>
          <a:xfrm>
            <a:off x="6714699" y="33961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7871D8AA-13CF-4431-8E79-E515C69F3CE9}"/>
              </a:ext>
            </a:extLst>
          </p:cNvPr>
          <p:cNvSpPr/>
          <p:nvPr/>
        </p:nvSpPr>
        <p:spPr>
          <a:xfrm>
            <a:off x="6714699" y="4449170"/>
            <a:ext cx="978408" cy="466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0A667403-0A92-4E2A-B61B-23512FC1EF71}"/>
              </a:ext>
            </a:extLst>
          </p:cNvPr>
          <p:cNvSpPr/>
          <p:nvPr/>
        </p:nvSpPr>
        <p:spPr>
          <a:xfrm>
            <a:off x="6714699" y="5568287"/>
            <a:ext cx="6823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C3B4F414-76B2-4122-8434-23DCABAE17B0}"/>
              </a:ext>
            </a:extLst>
          </p:cNvPr>
          <p:cNvSpPr/>
          <p:nvPr/>
        </p:nvSpPr>
        <p:spPr>
          <a:xfrm>
            <a:off x="6714699" y="5377219"/>
            <a:ext cx="978408" cy="42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45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F8E7F-C563-42F7-98D4-AF2D2043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91570"/>
          </a:xfrm>
        </p:spPr>
        <p:txBody>
          <a:bodyPr/>
          <a:lstStyle/>
          <a:p>
            <a:r>
              <a:rPr lang="es-AR" dirty="0"/>
              <a:t>RETO N°2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5E5976-A014-4E1C-9C3D-4EF8ED05C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112" y="2"/>
            <a:ext cx="7438031" cy="6857998"/>
          </a:xfrm>
        </p:spPr>
        <p:txBody>
          <a:bodyPr>
            <a:noAutofit/>
          </a:bodyPr>
          <a:lstStyle/>
          <a:p>
            <a:r>
              <a:rPr lang="es-AR" sz="3200" dirty="0"/>
              <a:t>Comprender las características de la nueva sociedad-SIC-, revisar el modelo global vigente y generar un nuevo modelo que incorpore aquellas características que la potencien.</a:t>
            </a:r>
          </a:p>
          <a:p>
            <a:endParaRPr lang="es-AR" sz="3600" dirty="0"/>
          </a:p>
          <a:p>
            <a:pPr marL="0" indent="0">
              <a:buNone/>
            </a:pPr>
            <a:r>
              <a:rPr lang="es-AR" sz="3600" dirty="0"/>
              <a:t>                   Ubicuidad</a:t>
            </a:r>
          </a:p>
          <a:p>
            <a:pPr marL="0" indent="0">
              <a:buNone/>
            </a:pPr>
            <a:r>
              <a:rPr lang="es-AR" sz="3600" dirty="0"/>
              <a:t>                   Liquidez</a:t>
            </a:r>
          </a:p>
          <a:p>
            <a:pPr marL="0" indent="0">
              <a:buNone/>
            </a:pPr>
            <a:r>
              <a:rPr lang="es-AR" sz="3600" dirty="0"/>
              <a:t>                   Hibridación</a:t>
            </a:r>
          </a:p>
          <a:p>
            <a:pPr marL="0" indent="0">
              <a:buNone/>
            </a:pPr>
            <a:r>
              <a:rPr lang="es-AR" sz="3600" dirty="0"/>
              <a:t>                   </a:t>
            </a:r>
            <a:r>
              <a:rPr lang="es-AR" sz="3600" dirty="0" err="1"/>
              <a:t>Reticularidad</a:t>
            </a:r>
            <a:endParaRPr lang="es-AR" sz="3600" dirty="0"/>
          </a:p>
          <a:p>
            <a:pPr marL="0" indent="0">
              <a:buNone/>
            </a:pPr>
            <a:r>
              <a:rPr lang="es-AR" sz="3600" dirty="0"/>
              <a:t>                   Territorialidad virtual</a:t>
            </a: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3FA63940-574E-4902-981C-16AB5AF0CD34}"/>
              </a:ext>
            </a:extLst>
          </p:cNvPr>
          <p:cNvSpPr/>
          <p:nvPr/>
        </p:nvSpPr>
        <p:spPr>
          <a:xfrm>
            <a:off x="7397086" y="2122227"/>
            <a:ext cx="532263" cy="805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0D7CEC-E41D-4310-8E42-4FEC029E3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632" y="2524836"/>
            <a:ext cx="4726676" cy="43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7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D89A6-72E3-4451-BD1C-5D4E2504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96286"/>
          </a:xfrm>
        </p:spPr>
        <p:txBody>
          <a:bodyPr/>
          <a:lstStyle/>
          <a:p>
            <a:r>
              <a:rPr lang="es-AR" dirty="0"/>
              <a:t>RETO N°3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38CD63-F4CC-4A15-9AD2-33CB0BAF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736" y="846160"/>
            <a:ext cx="7874760" cy="6011839"/>
          </a:xfrm>
        </p:spPr>
        <p:txBody>
          <a:bodyPr>
            <a:normAutofit/>
          </a:bodyPr>
          <a:lstStyle/>
          <a:p>
            <a:r>
              <a:rPr lang="es-AR" sz="3200" dirty="0"/>
              <a:t>Reconfigurar estructuralmente las instituciones educativas a través del rediseño de: </a:t>
            </a:r>
          </a:p>
          <a:p>
            <a:endParaRPr lang="es-AR" sz="3200" dirty="0"/>
          </a:p>
          <a:p>
            <a:endParaRPr lang="es-AR" sz="3200" dirty="0"/>
          </a:p>
          <a:p>
            <a:pPr marL="0" indent="0">
              <a:buNone/>
            </a:pPr>
            <a:r>
              <a:rPr lang="es-AR" sz="3200" dirty="0"/>
              <a:t>         Estructura académica/curricular</a:t>
            </a:r>
          </a:p>
          <a:p>
            <a:pPr marL="0" indent="0">
              <a:buNone/>
            </a:pPr>
            <a:r>
              <a:rPr lang="es-AR" sz="3200" dirty="0"/>
              <a:t>         Políticas de calidad  </a:t>
            </a:r>
          </a:p>
          <a:p>
            <a:pPr marL="0" indent="0">
              <a:buNone/>
            </a:pPr>
            <a:r>
              <a:rPr lang="es-AR" sz="3200" dirty="0"/>
              <a:t>         Estructura tecnológica</a:t>
            </a:r>
          </a:p>
          <a:p>
            <a:pPr marL="0" indent="0">
              <a:buNone/>
            </a:pPr>
            <a:r>
              <a:rPr lang="es-AR" sz="3200" dirty="0"/>
              <a:t>          Normativa</a:t>
            </a:r>
          </a:p>
          <a:p>
            <a:endParaRPr lang="es-AR" sz="3200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2A1E3CAF-B572-49B5-9D0E-3E665B4E571B}"/>
              </a:ext>
            </a:extLst>
          </p:cNvPr>
          <p:cNvSpPr/>
          <p:nvPr/>
        </p:nvSpPr>
        <p:spPr>
          <a:xfrm>
            <a:off x="6673755" y="221093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Imagen que contiene suelo, niño, interior&#10;&#10;Descripción generada con confianza alta">
            <a:extLst>
              <a:ext uri="{FF2B5EF4-FFF2-40B4-BE49-F238E27FC236}">
                <a16:creationId xmlns:a16="http://schemas.microsoft.com/office/drawing/2014/main" id="{5EF1F7EA-8FB2-4BD1-B7AE-86772D61F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995487"/>
            <a:ext cx="4162567" cy="49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11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Retrospección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4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344</Words>
  <Application>Microsoft Office PowerPoint</Application>
  <PresentationFormat>Panorámica</PresentationFormat>
  <Paragraphs>87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Tw Cen MT</vt:lpstr>
      <vt:lpstr>Tema de Office</vt:lpstr>
      <vt:lpstr>Office Theme</vt:lpstr>
      <vt:lpstr>Retrospección</vt:lpstr>
      <vt:lpstr>Gota</vt:lpstr>
      <vt:lpstr>1_Tema de Office</vt:lpstr>
      <vt:lpstr> Gestionar la virtualidad. El tránsito de la presencialidad a la virtualidad</vt:lpstr>
      <vt:lpstr>Presentación de PowerPoint</vt:lpstr>
      <vt:lpstr>CAMBIOS EN LAS INSTITUCIONES EDUCATIVAS</vt:lpstr>
      <vt:lpstr>Virtualización Y NUEVOS ESCENARIOS</vt:lpstr>
      <vt:lpstr>LENTA METAMORFOSIS DEL AULA TRADICIONAL PRESENCIAL</vt:lpstr>
      <vt:lpstr>Retos a enfrentar</vt:lpstr>
      <vt:lpstr>Reto N°1</vt:lpstr>
      <vt:lpstr>RETO N°2</vt:lpstr>
      <vt:lpstr>RETO N°3</vt:lpstr>
      <vt:lpstr>RETO N°4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Gestionar la virtualidad. El tránsito de la presencialidad a la virtualidad</dc:title>
  <dc:creator>Marta Mena</dc:creator>
  <cp:lastModifiedBy>Marta Mena</cp:lastModifiedBy>
  <cp:revision>2</cp:revision>
  <dcterms:created xsi:type="dcterms:W3CDTF">2021-03-30T13:38:12Z</dcterms:created>
  <dcterms:modified xsi:type="dcterms:W3CDTF">2021-03-30T13:54:15Z</dcterms:modified>
</cp:coreProperties>
</file>