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 b="def" i="def"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10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87600" y="3568700"/>
            <a:ext cx="19621500" cy="365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87600" y="7213600"/>
            <a:ext cx="19621500" cy="1778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800"/>
              </a:spcBef>
              <a:buSzTx/>
              <a:buNone/>
              <a:defRPr spc="5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800"/>
              </a:spcBef>
              <a:buSzTx/>
              <a:buNone/>
              <a:defRPr spc="5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800"/>
              </a:spcBef>
              <a:buSzTx/>
              <a:buNone/>
              <a:defRPr spc="5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800"/>
              </a:spcBef>
              <a:buSzTx/>
              <a:buNone/>
              <a:defRPr spc="5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800"/>
              </a:spcBef>
              <a:buSzTx/>
              <a:buNone/>
              <a:defRPr spc="5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11933119" y="12992100"/>
            <a:ext cx="481746" cy="457200"/>
          </a:xfrm>
          <a:prstGeom prst="rect">
            <a:avLst/>
          </a:prstGeom>
        </p:spPr>
        <p:txBody>
          <a:bodyPr/>
          <a:lstStyle>
            <a:lvl1pPr>
              <a:defRPr spc="28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/>
          <p:nvPr>
            <p:ph type="body" sz="quarter" idx="21"/>
          </p:nvPr>
        </p:nvSpPr>
        <p:spPr>
          <a:xfrm>
            <a:off x="2971800" y="8953500"/>
            <a:ext cx="19621500" cy="838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4400"/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971800" y="5963642"/>
            <a:ext cx="19621500" cy="1041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>
                <a:solidFill>
                  <a:srgbClr val="6E603B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 rot="150000">
            <a:off x="-699250" y="-3148555"/>
            <a:ext cx="25228774" cy="33807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objeto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9"/>
          <p:cNvSpPr/>
          <p:nvPr/>
        </p:nvSpPr>
        <p:spPr>
          <a:xfrm>
            <a:off x="3048000" y="441571"/>
            <a:ext cx="18288000" cy="457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8" name="Rectangle 6"/>
          <p:cNvSpPr/>
          <p:nvPr/>
        </p:nvSpPr>
        <p:spPr>
          <a:xfrm>
            <a:off x="3048000" y="-1"/>
            <a:ext cx="18288000" cy="731522"/>
          </a:xfrm>
          <a:prstGeom prst="rect">
            <a:avLst/>
          </a:prstGeom>
          <a:solidFill>
            <a:srgbClr val="93A299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9" name="Title Text"/>
          <p:cNvSpPr txBox="1"/>
          <p:nvPr>
            <p:ph type="title"/>
          </p:nvPr>
        </p:nvSpPr>
        <p:spPr>
          <a:xfrm>
            <a:off x="3962400" y="1066800"/>
            <a:ext cx="16459200" cy="198120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pc="-200" sz="800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7536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65759" indent="-365759" defTabSz="1828800">
              <a:spcBef>
                <a:spcPts val="1100"/>
              </a:spcBef>
              <a:buClr>
                <a:srgbClr val="93A299"/>
              </a:buClr>
              <a:buSzPct val="85000"/>
              <a:buFont typeface="Arial"/>
              <a:buChar char="•"/>
              <a:defRPr sz="48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13231" indent="-438911" defTabSz="1828800">
              <a:spcBef>
                <a:spcPts val="1100"/>
              </a:spcBef>
              <a:buClr>
                <a:srgbClr val="93A299"/>
              </a:buClr>
              <a:buSzPct val="85000"/>
              <a:buFont typeface="Arial"/>
              <a:buChar char="•"/>
              <a:defRPr sz="48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36319" indent="-487680" defTabSz="1828800">
              <a:spcBef>
                <a:spcPts val="1100"/>
              </a:spcBef>
              <a:buClr>
                <a:srgbClr val="93A299"/>
              </a:buClr>
              <a:buSzPct val="90000"/>
              <a:buFont typeface="Arial"/>
              <a:buChar char="•"/>
              <a:defRPr sz="48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indent="-548640" defTabSz="1828800">
              <a:spcBef>
                <a:spcPts val="1100"/>
              </a:spcBef>
              <a:buClr>
                <a:srgbClr val="93A299"/>
              </a:buClr>
              <a:buSzPct val="100000"/>
              <a:buFont typeface="Arial"/>
              <a:buChar char="•"/>
              <a:defRPr sz="48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1822" indent="-470262" defTabSz="1828800">
              <a:spcBef>
                <a:spcPts val="1100"/>
              </a:spcBef>
              <a:buClr>
                <a:srgbClr val="93A299"/>
              </a:buClr>
              <a:buSzPct val="100000"/>
              <a:buFont typeface="Arial"/>
              <a:buChar char="•"/>
              <a:defRPr sz="48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18288000" y="76936"/>
            <a:ext cx="591116" cy="577648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8197967_2985x4000.jpeg"/>
          <p:cNvSpPr/>
          <p:nvPr>
            <p:ph type="pic" idx="21"/>
          </p:nvPr>
        </p:nvSpPr>
        <p:spPr>
          <a:xfrm rot="150000">
            <a:off x="4779842" y="-761153"/>
            <a:ext cx="14490701" cy="19418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385300"/>
            <a:ext cx="19634200" cy="1752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112500"/>
            <a:ext cx="19634200" cy="1752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800"/>
              </a:spcBef>
              <a:buSzTx/>
              <a:buNone/>
              <a:defRPr spc="5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800"/>
              </a:spcBef>
              <a:buSzTx/>
              <a:buNone/>
              <a:defRPr spc="5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800"/>
              </a:spcBef>
              <a:buSzTx/>
              <a:buNone/>
              <a:defRPr spc="5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800"/>
              </a:spcBef>
              <a:buSzTx/>
              <a:buNone/>
              <a:defRPr spc="5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800"/>
              </a:spcBef>
              <a:buSzTx/>
              <a:buNone/>
              <a:defRPr spc="5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11933119" y="12992100"/>
            <a:ext cx="481746" cy="457200"/>
          </a:xfrm>
          <a:prstGeom prst="rect">
            <a:avLst/>
          </a:prstGeom>
        </p:spPr>
        <p:txBody>
          <a:bodyPr anchor="t"/>
          <a:lstStyle>
            <a:lvl1pPr>
              <a:defRPr spc="28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971800" y="5029200"/>
            <a:ext cx="19621500" cy="3657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 rot="60000">
            <a:off x="13041926" y="2087331"/>
            <a:ext cx="10693401" cy="1432951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2247900" y="2578100"/>
            <a:ext cx="112522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2247900" y="7264400"/>
            <a:ext cx="11252200" cy="464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800"/>
              </a:spcBef>
              <a:buSzTx/>
              <a:buNone/>
              <a:defRPr spc="5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800"/>
              </a:spcBef>
              <a:buSzTx/>
              <a:buNone/>
              <a:defRPr spc="5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800"/>
              </a:spcBef>
              <a:buSzTx/>
              <a:buNone/>
              <a:defRPr spc="5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800"/>
              </a:spcBef>
              <a:buSzTx/>
              <a:buNone/>
              <a:defRPr spc="5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800"/>
              </a:spcBef>
              <a:buSzTx/>
              <a:buNone/>
              <a:defRPr spc="5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197967_2985x4000.jpeg"/>
          <p:cNvSpPr/>
          <p:nvPr>
            <p:ph type="pic" idx="21"/>
          </p:nvPr>
        </p:nvSpPr>
        <p:spPr>
          <a:xfrm rot="60000">
            <a:off x="12780354" y="2743506"/>
            <a:ext cx="11240168" cy="15062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971800" y="3835400"/>
            <a:ext cx="9461500" cy="8483600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4500"/>
              </a:spcBef>
              <a:buBlip>
                <a:blip r:embed="rId2"/>
              </a:buBlip>
              <a:defRPr sz="4400"/>
            </a:lvl1pPr>
            <a:lvl2pPr marL="1143000" indent="-571500">
              <a:spcBef>
                <a:spcPts val="4500"/>
              </a:spcBef>
              <a:buBlip>
                <a:blip r:embed="rId2"/>
              </a:buBlip>
              <a:defRPr sz="4400"/>
            </a:lvl2pPr>
            <a:lvl3pPr marL="1714500" indent="-571500">
              <a:spcBef>
                <a:spcPts val="4500"/>
              </a:spcBef>
              <a:buBlip>
                <a:blip r:embed="rId2"/>
              </a:buBlip>
              <a:defRPr sz="4400"/>
            </a:lvl3pPr>
            <a:lvl4pPr marL="2286000" indent="-571500">
              <a:spcBef>
                <a:spcPts val="4500"/>
              </a:spcBef>
              <a:buBlip>
                <a:blip r:embed="rId2"/>
              </a:buBlip>
              <a:defRPr sz="4400"/>
            </a:lvl4pPr>
            <a:lvl5pPr marL="2857500" indent="-571500">
              <a:spcBef>
                <a:spcPts val="4500"/>
              </a:spcBef>
              <a:buBlip>
                <a:blip r:embed="rId2"/>
              </a:buBlip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2971800" y="1790700"/>
            <a:ext cx="19621500" cy="101473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21"/>
          </p:nvPr>
        </p:nvSpPr>
        <p:spPr>
          <a:xfrm rot="60000">
            <a:off x="630794" y="1005191"/>
            <a:ext cx="15240002" cy="204221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1069679496_1038x693.jpg"/>
          <p:cNvSpPr/>
          <p:nvPr>
            <p:ph type="pic" sz="quarter" idx="22"/>
          </p:nvPr>
        </p:nvSpPr>
        <p:spPr>
          <a:xfrm>
            <a:off x="15062200" y="88900"/>
            <a:ext cx="8788400" cy="5867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23"/>
          </p:nvPr>
        </p:nvSpPr>
        <p:spPr>
          <a:xfrm>
            <a:off x="15506700" y="6388100"/>
            <a:ext cx="9086850" cy="6057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11933119" y="12992100"/>
            <a:ext cx="481746" cy="457200"/>
          </a:xfrm>
          <a:prstGeom prst="rect">
            <a:avLst/>
          </a:prstGeom>
        </p:spPr>
        <p:txBody>
          <a:bodyPr anchor="t"/>
          <a:lstStyle>
            <a:lvl1pPr>
              <a:defRPr spc="28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971800" y="355600"/>
            <a:ext cx="196215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971800" y="3835400"/>
            <a:ext cx="19621500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38000" y="129921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93741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97" strike="noStrike" sz="98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97" strike="noStrike" sz="98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97" strike="noStrike" sz="98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97" strike="noStrike" sz="98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97" strike="noStrike" sz="98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97" strike="noStrike" sz="98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97" strike="noStrike" sz="98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97" strike="noStrike" sz="98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97" strike="noStrike" sz="98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622300" marR="0" indent="-6223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0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1244600" marR="0" indent="-6223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0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866900" marR="0" indent="-6223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0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2489200" marR="0" indent="-6223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0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3111500" marR="0" indent="-6223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0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3733800" marR="0" indent="-6223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0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4356100" marR="0" indent="-6223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0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4978400" marR="0" indent="-6223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0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5600700" marR="0" indent="-6223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0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Relationship Id="rId3" Type="http://schemas.openxmlformats.org/officeDocument/2006/relationships/hyperlink" Target="mailto:lilianaesimon@gmail.com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Relationship Id="rId4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utorías en Entornos Virtuales…"/>
          <p:cNvSpPr txBox="1"/>
          <p:nvPr>
            <p:ph type="ctrTitle"/>
          </p:nvPr>
        </p:nvSpPr>
        <p:spPr>
          <a:xfrm>
            <a:off x="2930101" y="3568700"/>
            <a:ext cx="19621501" cy="365760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>
              <a:lnSpc>
                <a:spcPct val="100000"/>
              </a:lnSpc>
              <a:defRPr spc="0" sz="5000">
                <a:solidFill>
                  <a:srgbClr val="FFFFF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r>
              <a:t>Tutorías en Entornos Virtuales </a:t>
            </a:r>
          </a:p>
          <a:p>
            <a:pPr>
              <a:lnSpc>
                <a:spcPct val="100000"/>
              </a:lnSpc>
              <a:defRPr spc="0" sz="5000">
                <a:solidFill>
                  <a:srgbClr val="FFFFF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r>
              <a:t>Andamiaje basado en Estrategias de Metacognición </a:t>
            </a:r>
          </a:p>
          <a:p>
            <a:pPr>
              <a:lnSpc>
                <a:spcPct val="100000"/>
              </a:lnSpc>
              <a:defRPr spc="0" sz="5000">
                <a:solidFill>
                  <a:srgbClr val="FFFFF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r>
              <a:t>UNSL</a:t>
            </a:r>
          </a:p>
          <a:p>
            <a:pPr>
              <a:lnSpc>
                <a:spcPct val="100000"/>
              </a:lnSpc>
              <a:defRPr spc="0" sz="5000">
                <a:solidFill>
                  <a:srgbClr val="A8B9D6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31" name="Prof. Magister Liliana Simón…"/>
          <p:cNvSpPr txBox="1"/>
          <p:nvPr>
            <p:ph type="subTitle" sz="quarter" idx="1"/>
          </p:nvPr>
        </p:nvSpPr>
        <p:spPr>
          <a:xfrm>
            <a:off x="2930101" y="9355052"/>
            <a:ext cx="19621501" cy="1778001"/>
          </a:xfrm>
          <a:prstGeom prst="rect">
            <a:avLst/>
          </a:prstGeom>
        </p:spPr>
        <p:txBody>
          <a:bodyPr/>
          <a:lstStyle/>
          <a:p>
            <a:pPr>
              <a:defRPr spc="36" sz="3600">
                <a:solidFill>
                  <a:srgbClr val="160B0B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Prof. Magister Liliana Simón</a:t>
            </a:r>
          </a:p>
          <a:p>
            <a:pPr>
              <a:defRPr spc="36" sz="3600">
                <a:solidFill>
                  <a:srgbClr val="160B0B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U.N.LP.  -U.O.C.- ISFD #97</a:t>
            </a:r>
          </a:p>
        </p:txBody>
      </p:sp>
      <p:pic>
        <p:nvPicPr>
          <p:cNvPr id="132" name="liliana.png" descr="liliana.png"/>
          <p:cNvPicPr>
            <a:picLocks noChangeAspect="1"/>
          </p:cNvPicPr>
          <p:nvPr/>
        </p:nvPicPr>
        <p:blipFill>
          <a:blip r:embed="rId2">
            <a:extLst/>
          </a:blip>
          <a:srcRect l="9872" t="2167" r="2938" b="15054"/>
          <a:stretch>
            <a:fillRect/>
          </a:stretch>
        </p:blipFill>
        <p:spPr>
          <a:xfrm>
            <a:off x="19500395" y="9823330"/>
            <a:ext cx="4356458" cy="3171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Los tiempos en la EaD"/>
          <p:cNvSpPr txBox="1"/>
          <p:nvPr>
            <p:ph type="title"/>
          </p:nvPr>
        </p:nvSpPr>
        <p:spPr>
          <a:xfrm>
            <a:off x="2971800" y="355600"/>
            <a:ext cx="16305904" cy="3428813"/>
          </a:xfrm>
          <a:prstGeom prst="rect">
            <a:avLst/>
          </a:prstGeom>
        </p:spPr>
        <p:txBody>
          <a:bodyPr/>
          <a:lstStyle>
            <a:lvl1pPr>
              <a:defRPr spc="0" sz="6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Los tiempos en la EaD </a:t>
            </a:r>
          </a:p>
        </p:txBody>
      </p:sp>
      <p:sp>
        <p:nvSpPr>
          <p:cNvPr id="167" name="Planificació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Planificación</a:t>
            </a:r>
          </a:p>
          <a:p>
            <a:pPr>
              <a:buBlip>
                <a:blip r:embed="rId2"/>
              </a:buBlip>
            </a:pPr>
            <a:r>
              <a:t>Programa (unidades, temas, actividades, bibliografía, etc.)</a:t>
            </a:r>
          </a:p>
          <a:p>
            <a:pPr>
              <a:buBlip>
                <a:blip r:embed="rId2"/>
              </a:buBlip>
            </a:pPr>
            <a:r>
              <a:t>Cronograma: Unidad, tareas y fechas de inicio y de fin</a:t>
            </a:r>
          </a:p>
          <a:p>
            <a:pPr>
              <a:buBlip>
                <a:blip r:embed="rId2"/>
              </a:buBlip>
            </a:pPr>
            <a:r>
              <a:t>Tareas (entregas/ devoluciones, intervención de los tutores, etc)</a:t>
            </a:r>
          </a:p>
          <a:p>
            <a:pPr>
              <a:buBlip>
                <a:blip r:embed="rId2"/>
              </a:buBlip>
            </a:pPr>
            <a:r>
              <a:t>Encuentros sincrónicos y no sincrónicos</a:t>
            </a:r>
          </a:p>
          <a:p>
            <a:pPr>
              <a:buBlip>
                <a:blip r:embed="rId2"/>
              </a:buBlip>
            </a:pPr>
            <a:r>
              <a:t>Protocolos y netiqueta en la virtualidad y uso de espacios</a:t>
            </a:r>
          </a:p>
        </p:txBody>
      </p:sp>
      <p:pic>
        <p:nvPicPr>
          <p:cNvPr id="168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72147" y="273707"/>
            <a:ext cx="4058409" cy="50039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La Teoría de la Distancia Transaccional…"/>
          <p:cNvSpPr txBox="1"/>
          <p:nvPr>
            <p:ph type="title"/>
          </p:nvPr>
        </p:nvSpPr>
        <p:spPr>
          <a:xfrm>
            <a:off x="2978150" y="355600"/>
            <a:ext cx="19621500" cy="3302000"/>
          </a:xfrm>
          <a:prstGeom prst="rect">
            <a:avLst/>
          </a:prstGeom>
        </p:spPr>
        <p:txBody>
          <a:bodyPr/>
          <a:lstStyle/>
          <a:p>
            <a:pPr>
              <a:defRPr spc="0" sz="6700">
                <a:latin typeface="Palatino"/>
                <a:ea typeface="Palatino"/>
                <a:cs typeface="Palatino"/>
                <a:sym typeface="Palatino"/>
              </a:defRPr>
            </a:pPr>
            <a:r>
              <a:t>La Teoría de la Distancia Transaccional</a:t>
            </a:r>
          </a:p>
          <a:p>
            <a:pPr algn="r">
              <a:defRPr spc="0" sz="6700">
                <a:latin typeface="Palatino"/>
                <a:ea typeface="Palatino"/>
                <a:cs typeface="Palatino"/>
                <a:sym typeface="Palatino"/>
              </a:defRPr>
            </a:pPr>
            <a:r>
              <a:t>Moore(1972)</a:t>
            </a:r>
          </a:p>
        </p:txBody>
      </p:sp>
      <p:sp>
        <p:nvSpPr>
          <p:cNvPr id="171" name="Existe una separación…"/>
          <p:cNvSpPr txBox="1"/>
          <p:nvPr/>
        </p:nvSpPr>
        <p:spPr>
          <a:xfrm>
            <a:off x="3722395" y="3128636"/>
            <a:ext cx="15639754" cy="1105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spcBef>
                <a:spcPts val="500"/>
              </a:spcBef>
              <a:buClr>
                <a:srgbClr val="93A299"/>
              </a:buClr>
              <a:buFont typeface="Arial"/>
              <a:defRPr sz="4700">
                <a:solidFill>
                  <a:srgbClr val="292934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</a:p>
          <a:p>
            <a:pPr defTabSz="914400">
              <a:lnSpc>
                <a:spcPct val="150000"/>
              </a:lnSpc>
              <a:spcBef>
                <a:spcPts val="500"/>
              </a:spcBef>
              <a:buClr>
                <a:srgbClr val="93A299"/>
              </a:buClr>
              <a:buFont typeface="Arial"/>
              <a:defRPr sz="5100">
                <a:solidFill>
                  <a:schemeClr val="accent6">
                    <a:hueOff val="268956"/>
                    <a:satOff val="-2801"/>
                    <a:lumOff val="-18156"/>
                  </a:schemeClr>
                </a:solidFill>
              </a:defRPr>
            </a:pPr>
            <a:r>
              <a:t>Existe una separación</a:t>
            </a:r>
          </a:p>
          <a:p>
            <a:pPr defTabSz="914400">
              <a:lnSpc>
                <a:spcPct val="150000"/>
              </a:lnSpc>
              <a:spcBef>
                <a:spcPts val="500"/>
              </a:spcBef>
              <a:buClr>
                <a:srgbClr val="93A299"/>
              </a:buClr>
              <a:buFont typeface="Arial"/>
              <a:defRPr sz="5100">
                <a:solidFill>
                  <a:schemeClr val="accent6">
                    <a:hueOff val="268956"/>
                    <a:satOff val="-2801"/>
                    <a:lumOff val="-18156"/>
                  </a:schemeClr>
                </a:solidFill>
              </a:defRPr>
            </a:pPr>
          </a:p>
          <a:p>
            <a:pPr defTabSz="914400">
              <a:lnSpc>
                <a:spcPct val="150000"/>
              </a:lnSpc>
              <a:spcBef>
                <a:spcPts val="500"/>
              </a:spcBef>
              <a:buClr>
                <a:srgbClr val="93A299"/>
              </a:buClr>
              <a:buFont typeface="Arial"/>
              <a:defRPr sz="5100">
                <a:solidFill>
                  <a:schemeClr val="accent6">
                    <a:hueOff val="268956"/>
                    <a:satOff val="-2801"/>
                    <a:lumOff val="-18156"/>
                  </a:schemeClr>
                </a:solidFill>
              </a:defRPr>
            </a:pPr>
          </a:p>
          <a:p>
            <a:pPr defTabSz="914400">
              <a:lnSpc>
                <a:spcPct val="150000"/>
              </a:lnSpc>
              <a:spcBef>
                <a:spcPts val="500"/>
              </a:spcBef>
              <a:buClr>
                <a:srgbClr val="93A299"/>
              </a:buClr>
              <a:buFont typeface="Arial"/>
              <a:defRPr sz="5100">
                <a:solidFill>
                  <a:schemeClr val="accent6">
                    <a:hueOff val="268956"/>
                    <a:satOff val="-2801"/>
                    <a:lumOff val="-18156"/>
                  </a:schemeClr>
                </a:solidFill>
              </a:defRPr>
            </a:pPr>
            <a:r>
              <a:t>Se debe cruzar  un </a:t>
            </a:r>
          </a:p>
          <a:p>
            <a:pPr defTabSz="914400">
              <a:lnSpc>
                <a:spcPct val="150000"/>
              </a:lnSpc>
              <a:spcBef>
                <a:spcPts val="500"/>
              </a:spcBef>
              <a:buClr>
                <a:srgbClr val="93A299"/>
              </a:buClr>
              <a:buFont typeface="Arial"/>
              <a:defRPr sz="5100">
                <a:solidFill>
                  <a:schemeClr val="accent6">
                    <a:hueOff val="268956"/>
                    <a:satOff val="-2801"/>
                    <a:lumOff val="-18156"/>
                  </a:schemeClr>
                </a:solidFill>
              </a:defRPr>
            </a:pPr>
            <a:r>
              <a:t> espacio psicológico y comunicativo   </a:t>
            </a:r>
          </a:p>
          <a:p>
            <a:pPr defTabSz="914400">
              <a:lnSpc>
                <a:spcPct val="150000"/>
              </a:lnSpc>
              <a:spcBef>
                <a:spcPts val="500"/>
              </a:spcBef>
              <a:buClr>
                <a:srgbClr val="93A299"/>
              </a:buClr>
              <a:buFont typeface="Arial"/>
              <a:defRPr sz="5100">
                <a:solidFill>
                  <a:schemeClr val="accent6">
                    <a:hueOff val="268956"/>
                    <a:satOff val="-2801"/>
                    <a:lumOff val="-18156"/>
                  </a:schemeClr>
                </a:solidFill>
              </a:defRPr>
            </a:pPr>
            <a:r>
              <a:t>para lograr los objetivos pedagógicos </a:t>
            </a:r>
          </a:p>
          <a:p>
            <a:pPr defTabSz="914400">
              <a:lnSpc>
                <a:spcPct val="150000"/>
              </a:lnSpc>
              <a:spcBef>
                <a:spcPts val="500"/>
              </a:spcBef>
              <a:buClr>
                <a:srgbClr val="93A299"/>
              </a:buClr>
              <a:buFont typeface="Arial"/>
              <a:defRPr sz="5100">
                <a:solidFill>
                  <a:schemeClr val="accent6">
                    <a:hueOff val="268956"/>
                    <a:satOff val="-2801"/>
                    <a:lumOff val="-18156"/>
                  </a:schemeClr>
                </a:solidFill>
              </a:defRPr>
            </a:pPr>
            <a:r>
              <a:t>en los procesos de enseñanza y aprendizaje</a:t>
            </a:r>
          </a:p>
          <a:p>
            <a:pPr defTabSz="914400">
              <a:spcBef>
                <a:spcPts val="500"/>
              </a:spcBef>
              <a:buClr>
                <a:srgbClr val="93A299"/>
              </a:buClr>
              <a:buFont typeface="Arial"/>
              <a:defRPr sz="5100">
                <a:solidFill>
                  <a:srgbClr val="292934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   </a:t>
            </a:r>
          </a:p>
        </p:txBody>
      </p:sp>
      <p:pic>
        <p:nvPicPr>
          <p:cNvPr id="172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898382">
            <a:off x="4103616" y="6264698"/>
            <a:ext cx="12219376" cy="101601"/>
          </a:xfrm>
          <a:prstGeom prst="rect">
            <a:avLst/>
          </a:prstGeom>
          <a:effectLst>
            <a:outerShdw sx="100000" sy="100000" kx="0" ky="0" algn="b" rotWithShape="0" blurRad="190500" dist="254000" dir="5400000">
              <a:schemeClr val="accent5">
                <a:satOff val="7361"/>
                <a:lumOff val="7535"/>
              </a:schemeClr>
            </a:outerShdw>
          </a:effectLst>
        </p:spPr>
      </p:pic>
      <p:sp>
        <p:nvSpPr>
          <p:cNvPr id="173" name="Profesor"/>
          <p:cNvSpPr txBox="1"/>
          <p:nvPr/>
        </p:nvSpPr>
        <p:spPr>
          <a:xfrm>
            <a:off x="2050357" y="7815734"/>
            <a:ext cx="246640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Profesor</a:t>
            </a:r>
          </a:p>
        </p:txBody>
      </p:sp>
      <p:sp>
        <p:nvSpPr>
          <p:cNvPr id="174" name="alumno/s"/>
          <p:cNvSpPr txBox="1"/>
          <p:nvPr/>
        </p:nvSpPr>
        <p:spPr>
          <a:xfrm>
            <a:off x="16323202" y="4989017"/>
            <a:ext cx="293025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alumno/s</a:t>
            </a:r>
          </a:p>
        </p:txBody>
      </p:sp>
      <p:pic>
        <p:nvPicPr>
          <p:cNvPr id="175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858357">
            <a:off x="4229082" y="7396395"/>
            <a:ext cx="12425071" cy="101601"/>
          </a:xfrm>
          <a:prstGeom prst="rect">
            <a:avLst/>
          </a:prstGeom>
          <a:effectLst>
            <a:outerShdw sx="100000" sy="100000" kx="0" ky="0" algn="b" rotWithShape="0" blurRad="190500" dist="254000" dir="5400000">
              <a:schemeClr val="accent5">
                <a:satOff val="7361"/>
                <a:lumOff val="7535"/>
              </a:scheme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 spc="-200" sz="6400"/>
            </a:pPr>
            <a:r>
              <a:t>Shearer  en Moore </a:t>
            </a:r>
            <a:r>
              <a:rPr sz="3600"/>
              <a:t>(2013)</a:t>
            </a:r>
          </a:p>
        </p:txBody>
      </p:sp>
      <p:pic>
        <p:nvPicPr>
          <p:cNvPr id="178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rcRect l="12379" t="0" r="2297" b="16526"/>
          <a:stretch>
            <a:fillRect/>
          </a:stretch>
        </p:blipFill>
        <p:spPr>
          <a:xfrm>
            <a:off x="4199888" y="3196194"/>
            <a:ext cx="15220911" cy="9318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La Teoría de la Distancia Transaccion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0" sz="6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La Teoría de la Distancia Transaccional</a:t>
            </a:r>
          </a:p>
        </p:txBody>
      </p:sp>
      <p:sp>
        <p:nvSpPr>
          <p:cNvPr id="181" name="La teoría de la distancia transaccional…"/>
          <p:cNvSpPr txBox="1"/>
          <p:nvPr>
            <p:ph type="body" idx="1"/>
          </p:nvPr>
        </p:nvSpPr>
        <p:spPr>
          <a:xfrm>
            <a:off x="2971800" y="2801496"/>
            <a:ext cx="19621500" cy="9517504"/>
          </a:xfrm>
          <a:prstGeom prst="rect">
            <a:avLst/>
          </a:prstGeom>
        </p:spPr>
        <p:txBody>
          <a:bodyPr/>
          <a:lstStyle/>
          <a:p>
            <a:pPr marL="0" indent="0" algn="ctr" defTabSz="594359">
              <a:lnSpc>
                <a:spcPct val="90000"/>
              </a:lnSpc>
              <a:spcBef>
                <a:spcPts val="300"/>
              </a:spcBef>
              <a:buClr>
                <a:srgbClr val="93A299"/>
              </a:buClr>
              <a:buSzTx/>
              <a:buFont typeface="Arial"/>
              <a:buNone/>
              <a:defRPr sz="4550">
                <a:solidFill>
                  <a:srgbClr val="292934"/>
                </a:solidFill>
              </a:defRPr>
            </a:pPr>
            <a:r>
              <a:t>La teoría de la distancia transaccional </a:t>
            </a:r>
          </a:p>
          <a:p>
            <a:pPr marL="0" indent="0" algn="ctr" defTabSz="594359">
              <a:lnSpc>
                <a:spcPct val="90000"/>
              </a:lnSpc>
              <a:spcBef>
                <a:spcPts val="300"/>
              </a:spcBef>
              <a:buClr>
                <a:srgbClr val="93A299"/>
              </a:buClr>
              <a:buSzTx/>
              <a:buFont typeface="Arial"/>
              <a:buNone/>
              <a:defRPr sz="4550">
                <a:solidFill>
                  <a:srgbClr val="292934"/>
                </a:solidFill>
              </a:defRPr>
            </a:pPr>
            <a:r>
              <a:t>es el resultado de la </a:t>
            </a:r>
            <a:r>
              <a:rPr b="1"/>
              <a:t>interacción</a:t>
            </a:r>
            <a:r>
              <a:t> </a:t>
            </a:r>
          </a:p>
          <a:p>
            <a:pPr marL="0" indent="0" algn="ctr" defTabSz="594359">
              <a:lnSpc>
                <a:spcPct val="90000"/>
              </a:lnSpc>
              <a:spcBef>
                <a:spcPts val="300"/>
              </a:spcBef>
              <a:buClr>
                <a:srgbClr val="93A299"/>
              </a:buClr>
              <a:buSzTx/>
              <a:buFont typeface="Arial"/>
              <a:buNone/>
              <a:defRPr sz="4550">
                <a:solidFill>
                  <a:srgbClr val="292934"/>
                </a:solidFill>
              </a:defRPr>
            </a:pPr>
            <a:r>
              <a:t>de estas tres variables. </a:t>
            </a:r>
          </a:p>
          <a:p>
            <a:pPr marL="0" indent="0" algn="ctr" defTabSz="594359">
              <a:lnSpc>
                <a:spcPct val="90000"/>
              </a:lnSpc>
              <a:spcBef>
                <a:spcPts val="300"/>
              </a:spcBef>
              <a:buClr>
                <a:srgbClr val="93A299"/>
              </a:buClr>
              <a:buSzTx/>
              <a:buFont typeface="Arial"/>
              <a:buNone/>
              <a:defRPr sz="4550">
                <a:solidFill>
                  <a:srgbClr val="292934"/>
                </a:solidFill>
              </a:defRPr>
            </a:pPr>
          </a:p>
          <a:p>
            <a:pPr marL="118871" indent="-118871" defTabSz="594359">
              <a:lnSpc>
                <a:spcPct val="120000"/>
              </a:lnSpc>
              <a:spcBef>
                <a:spcPts val="300"/>
              </a:spcBef>
              <a:buClr>
                <a:srgbClr val="93A299"/>
              </a:buClr>
              <a:buSzPct val="85000"/>
              <a:buFont typeface="Arial"/>
              <a:buChar char="•"/>
              <a:defRPr sz="4550">
                <a:solidFill>
                  <a:srgbClr val="292934"/>
                </a:solidFill>
              </a:defRPr>
            </a:pPr>
            <a:r>
              <a:rPr b="1"/>
              <a:t>El diálogo</a:t>
            </a:r>
            <a:r>
              <a:t>: la interacción comunicacional entre participantes de un entorno</a:t>
            </a:r>
          </a:p>
          <a:p>
            <a:pPr marL="118871" indent="-118871" defTabSz="594359">
              <a:lnSpc>
                <a:spcPct val="120000"/>
              </a:lnSpc>
              <a:spcBef>
                <a:spcPts val="300"/>
              </a:spcBef>
              <a:buClr>
                <a:srgbClr val="93A299"/>
              </a:buClr>
              <a:buSzPct val="85000"/>
              <a:buFont typeface="Arial"/>
              <a:buChar char="•"/>
              <a:defRPr sz="4550">
                <a:solidFill>
                  <a:srgbClr val="292934"/>
                </a:solidFill>
              </a:defRPr>
            </a:pPr>
            <a:r>
              <a:t> </a:t>
            </a:r>
            <a:r>
              <a:rPr b="1"/>
              <a:t>La estructura:</a:t>
            </a:r>
            <a:r>
              <a:t> la libertad que la propuesta pedagógica.</a:t>
            </a:r>
          </a:p>
          <a:p>
            <a:pPr marL="118871" indent="-118871" defTabSz="594359">
              <a:lnSpc>
                <a:spcPct val="120000"/>
              </a:lnSpc>
              <a:spcBef>
                <a:spcPts val="300"/>
              </a:spcBef>
              <a:buClr>
                <a:srgbClr val="93A299"/>
              </a:buClr>
              <a:buSzPct val="85000"/>
              <a:buFont typeface="Arial"/>
              <a:buChar char="•"/>
              <a:defRPr sz="4550">
                <a:solidFill>
                  <a:srgbClr val="292934"/>
                </a:solidFill>
              </a:defRPr>
            </a:pPr>
            <a:r>
              <a:rPr b="1"/>
              <a:t>La autonomía</a:t>
            </a:r>
            <a:r>
              <a:t> del participante </a:t>
            </a:r>
          </a:p>
          <a:p>
            <a:pPr marL="118871" indent="-118871" defTabSz="594359">
              <a:lnSpc>
                <a:spcPct val="90000"/>
              </a:lnSpc>
              <a:spcBef>
                <a:spcPts val="300"/>
              </a:spcBef>
              <a:buClr>
                <a:srgbClr val="93A299"/>
              </a:buClr>
              <a:buSzPct val="85000"/>
              <a:buFont typeface="Arial"/>
              <a:buChar char="•"/>
              <a:defRPr sz="4550">
                <a:solidFill>
                  <a:srgbClr val="292934"/>
                </a:solidFill>
              </a:defRPr>
            </a:pPr>
          </a:p>
          <a:p>
            <a:pPr marL="0" indent="0" algn="ctr" defTabSz="594359">
              <a:lnSpc>
                <a:spcPct val="90000"/>
              </a:lnSpc>
              <a:spcBef>
                <a:spcPts val="200"/>
              </a:spcBef>
              <a:buClr>
                <a:srgbClr val="93A299"/>
              </a:buClr>
              <a:buSzTx/>
              <a:buFont typeface="Arial"/>
              <a:buNone/>
              <a:defRPr sz="4550">
                <a:solidFill>
                  <a:srgbClr val="D2533C"/>
                </a:solidFill>
              </a:defRPr>
            </a:pPr>
            <a:r>
              <a:t>“cuanto más diálogo exista entre los participantes del curso,</a:t>
            </a:r>
          </a:p>
          <a:p>
            <a:pPr marL="0" indent="0" algn="ctr" defTabSz="594359">
              <a:lnSpc>
                <a:spcPct val="90000"/>
              </a:lnSpc>
              <a:spcBef>
                <a:spcPts val="200"/>
              </a:spcBef>
              <a:buClr>
                <a:srgbClr val="93A299"/>
              </a:buClr>
              <a:buSzTx/>
              <a:buFont typeface="Arial"/>
              <a:buNone/>
              <a:defRPr sz="4550">
                <a:solidFill>
                  <a:srgbClr val="D2533C"/>
                </a:solidFill>
              </a:defRPr>
            </a:pPr>
            <a:r>
              <a:t> menor va a ser la distancia transaccional” </a:t>
            </a:r>
          </a:p>
          <a:p>
            <a:pPr marL="0" indent="0" algn="ctr" defTabSz="594359">
              <a:lnSpc>
                <a:spcPct val="90000"/>
              </a:lnSpc>
              <a:spcBef>
                <a:spcPts val="200"/>
              </a:spcBef>
              <a:buClr>
                <a:srgbClr val="93A299"/>
              </a:buClr>
              <a:buSzTx/>
              <a:buFont typeface="Arial"/>
              <a:buNone/>
              <a:defRPr sz="4550">
                <a:solidFill>
                  <a:srgbClr val="D2533C"/>
                </a:solidFill>
              </a:defRPr>
            </a:pPr>
            <a:r>
              <a:t>Shearer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as tres presencias en la Ea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0" sz="6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Las tres presencias en la EaD</a:t>
            </a:r>
          </a:p>
        </p:txBody>
      </p:sp>
      <p:sp>
        <p:nvSpPr>
          <p:cNvPr id="184" name="Los factores claves a tener en cuenta al diseñar cursos virtuales:…"/>
          <p:cNvSpPr txBox="1"/>
          <p:nvPr>
            <p:ph type="body" idx="1"/>
          </p:nvPr>
        </p:nvSpPr>
        <p:spPr>
          <a:xfrm>
            <a:off x="2686273" y="4206585"/>
            <a:ext cx="19621501" cy="8483601"/>
          </a:xfrm>
          <a:prstGeom prst="rect">
            <a:avLst/>
          </a:prstGeom>
        </p:spPr>
        <p:txBody>
          <a:bodyPr/>
          <a:lstStyle/>
          <a:p>
            <a:pPr marL="0" indent="0" defTabSz="649223">
              <a:spcBef>
                <a:spcPts val="400"/>
              </a:spcBef>
              <a:buClr>
                <a:srgbClr val="93A299"/>
              </a:buClr>
              <a:buSzTx/>
              <a:buFont typeface="Arial"/>
              <a:buNone/>
              <a:defRPr sz="4828">
                <a:solidFill>
                  <a:srgbClr val="292934"/>
                </a:solidFill>
              </a:defRPr>
            </a:pPr>
            <a:r>
              <a:t>Los factores claves a tener en cuenta al diseñar cursos virtuales:</a:t>
            </a:r>
          </a:p>
          <a:p>
            <a:pPr marL="0" indent="0" defTabSz="649223">
              <a:spcBef>
                <a:spcPts val="400"/>
              </a:spcBef>
              <a:buClr>
                <a:srgbClr val="93A299"/>
              </a:buClr>
              <a:buSzTx/>
              <a:buFont typeface="Arial"/>
              <a:buNone/>
              <a:defRPr sz="4757">
                <a:solidFill>
                  <a:srgbClr val="292934"/>
                </a:solidFill>
              </a:defRPr>
            </a:pPr>
          </a:p>
          <a:p>
            <a:pPr marL="129844" indent="-129844" defTabSz="649223">
              <a:spcBef>
                <a:spcPts val="400"/>
              </a:spcBef>
              <a:buClr>
                <a:srgbClr val="93A299"/>
              </a:buClr>
              <a:buSzPct val="85000"/>
              <a:buFont typeface="Arial"/>
              <a:buChar char="•"/>
              <a:defRPr sz="4757">
                <a:solidFill>
                  <a:srgbClr val="292934"/>
                </a:solidFill>
              </a:defRPr>
            </a:pPr>
            <a:r>
              <a:t> Presencia social</a:t>
            </a:r>
          </a:p>
          <a:p>
            <a:pPr marL="129844" indent="-129844" defTabSz="649223">
              <a:spcBef>
                <a:spcPts val="400"/>
              </a:spcBef>
              <a:buClr>
                <a:srgbClr val="93A299"/>
              </a:buClr>
              <a:buSzPct val="85000"/>
              <a:buFont typeface="Arial"/>
              <a:buChar char="•"/>
              <a:defRPr sz="4757">
                <a:solidFill>
                  <a:srgbClr val="292934"/>
                </a:solidFill>
              </a:defRPr>
            </a:pPr>
            <a:r>
              <a:t> Presencia cognitiva </a:t>
            </a:r>
          </a:p>
          <a:p>
            <a:pPr marL="129844" indent="-129844" defTabSz="649223">
              <a:spcBef>
                <a:spcPts val="400"/>
              </a:spcBef>
              <a:buClr>
                <a:srgbClr val="93A299"/>
              </a:buClr>
              <a:buSzPct val="85000"/>
              <a:buFont typeface="Arial"/>
              <a:buChar char="•"/>
              <a:defRPr sz="4757">
                <a:solidFill>
                  <a:srgbClr val="292934"/>
                </a:solidFill>
              </a:defRPr>
            </a:pPr>
            <a:r>
              <a:t> Presencia didáctica</a:t>
            </a:r>
          </a:p>
          <a:p>
            <a:pPr marL="0" indent="0" defTabSz="649223">
              <a:spcBef>
                <a:spcPts val="400"/>
              </a:spcBef>
              <a:buClr>
                <a:srgbClr val="93A299"/>
              </a:buClr>
              <a:buSzTx/>
              <a:buFont typeface="Arial"/>
              <a:buNone/>
              <a:defRPr sz="4757">
                <a:solidFill>
                  <a:srgbClr val="292934"/>
                </a:solidFill>
              </a:defRPr>
            </a:pPr>
          </a:p>
          <a:p>
            <a:pPr marL="0" indent="0" defTabSz="649223">
              <a:spcBef>
                <a:spcPts val="400"/>
              </a:spcBef>
              <a:buClr>
                <a:srgbClr val="93A299"/>
              </a:buClr>
              <a:buSzTx/>
              <a:buFont typeface="Arial"/>
              <a:buNone/>
              <a:defRPr sz="4757">
                <a:solidFill>
                  <a:srgbClr val="D2533C"/>
                </a:solidFill>
              </a:defRPr>
            </a:pPr>
            <a:r>
              <a:rPr b="1">
                <a:solidFill>
                  <a:srgbClr val="000000"/>
                </a:solidFill>
              </a:rPr>
              <a:t>La presencia social:</a:t>
            </a:r>
            <a:r>
              <a:rPr>
                <a:solidFill>
                  <a:srgbClr val="292934"/>
                </a:solidFill>
              </a:rPr>
              <a:t> la habilidad de los participantes de vincularse en un EVEA proyectándose </a:t>
            </a:r>
            <a:r>
              <a:rPr b="1" i="1"/>
              <a:t>social y emocionalmente </a:t>
            </a:r>
            <a:r>
              <a:rPr>
                <a:solidFill>
                  <a:srgbClr val="292934"/>
                </a:solidFill>
              </a:rPr>
              <a:t>como personas reales a través de las </a:t>
            </a:r>
            <a:r>
              <a:rPr b="1" i="1">
                <a:solidFill>
                  <a:srgbClr val="292934"/>
                </a:solidFill>
              </a:rPr>
              <a:t>interacciones</a:t>
            </a:r>
            <a:r>
              <a:rPr>
                <a:solidFill>
                  <a:srgbClr val="292934"/>
                </a:solidFill>
              </a:rPr>
              <a:t>.</a:t>
            </a:r>
            <a:endParaRPr>
              <a:solidFill>
                <a:srgbClr val="292934"/>
              </a:solidFill>
            </a:endParaRPr>
          </a:p>
          <a:p>
            <a:pPr marL="0" indent="0" defTabSz="649223">
              <a:spcBef>
                <a:spcPts val="400"/>
              </a:spcBef>
              <a:buClr>
                <a:srgbClr val="93A299"/>
              </a:buClr>
              <a:buSzTx/>
              <a:buFont typeface="Arial"/>
              <a:buNone/>
              <a:defRPr sz="4757">
                <a:solidFill>
                  <a:srgbClr val="292934"/>
                </a:solidFill>
              </a:defRPr>
            </a:pPr>
            <a:r>
              <a:t> </a:t>
            </a:r>
          </a:p>
        </p:txBody>
      </p:sp>
      <p:pic>
        <p:nvPicPr>
          <p:cNvPr id="1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79967" y="753460"/>
            <a:ext cx="4215226" cy="3214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are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Tareas</a:t>
            </a:r>
          </a:p>
        </p:txBody>
      </p:sp>
      <p:sp>
        <p:nvSpPr>
          <p:cNvPr id="188" name="Individuales: Lectura de bibliografía sugerida. Comentar en el foro Módulo 1 Contenidos qué lecturas te parecieron interesantes y justificar.…"/>
          <p:cNvSpPr txBox="1"/>
          <p:nvPr>
            <p:ph type="body" idx="1"/>
          </p:nvPr>
        </p:nvSpPr>
        <p:spPr>
          <a:xfrm>
            <a:off x="2971800" y="3215371"/>
            <a:ext cx="19621500" cy="910362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Individuales: Lectura de bibliografía sugerida. Comentar en el foro Módulo 1 Contenidos qué lecturas te parecieron interesantes y justificar.</a:t>
            </a:r>
          </a:p>
          <a:p>
            <a:pPr>
              <a:buBlip>
                <a:blip r:embed="rId2"/>
              </a:buBlip>
            </a:pPr>
            <a:r>
              <a:t> Grupales (4/5): Armar 2 foros con consigas que propicien  </a:t>
            </a:r>
          </a:p>
          <a:p>
            <a:pPr lvl="5">
              <a:buBlip>
                <a:blip r:embed="rId2"/>
              </a:buBlip>
            </a:pPr>
            <a:r>
              <a:t>La presencia social </a:t>
            </a:r>
          </a:p>
          <a:p>
            <a:pPr lvl="5">
              <a:buBlip>
                <a:blip r:embed="rId2"/>
              </a:buBlip>
            </a:pPr>
            <a:r>
              <a:t>La presencia cognitiva y Didáctica</a:t>
            </a:r>
          </a:p>
        </p:txBody>
      </p:sp>
      <p:sp>
        <p:nvSpPr>
          <p:cNvPr id="189" name="Recomendación: armar grupos de acuerdo a la disciplina que dictan."/>
          <p:cNvSpPr txBox="1"/>
          <p:nvPr/>
        </p:nvSpPr>
        <p:spPr>
          <a:xfrm>
            <a:off x="3184265" y="11876611"/>
            <a:ext cx="1675915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rPr b="1">
                <a:solidFill>
                  <a:schemeClr val="accent6">
                    <a:satOff val="8287"/>
                    <a:lumOff val="15152"/>
                  </a:schemeClr>
                </a:solidFill>
              </a:rPr>
              <a:t>Recomendación</a:t>
            </a:r>
            <a:r>
              <a:t>: armar grupos de acuerdo a la disciplina que dictan.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eguimos en contacto"/>
          <p:cNvSpPr txBox="1"/>
          <p:nvPr>
            <p:ph type="title"/>
          </p:nvPr>
        </p:nvSpPr>
        <p:spPr>
          <a:xfrm>
            <a:off x="2978150" y="355600"/>
            <a:ext cx="19621500" cy="3302000"/>
          </a:xfrm>
          <a:prstGeom prst="rect">
            <a:avLst/>
          </a:prstGeom>
        </p:spPr>
        <p:txBody>
          <a:bodyPr/>
          <a:lstStyle/>
          <a:p>
            <a:pPr/>
            <a:r>
              <a:t>Seguimos en contacto</a:t>
            </a: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4810" y="3721988"/>
            <a:ext cx="11742152" cy="7813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Liliana"/>
          <p:cNvSpPr txBox="1"/>
          <p:nvPr/>
        </p:nvSpPr>
        <p:spPr>
          <a:xfrm>
            <a:off x="18172822" y="8702981"/>
            <a:ext cx="2143386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Liliana</a:t>
            </a:r>
          </a:p>
        </p:txBody>
      </p:sp>
      <p:sp>
        <p:nvSpPr>
          <p:cNvPr id="194" name="lilianaesimon@gmail.com"/>
          <p:cNvSpPr txBox="1"/>
          <p:nvPr/>
        </p:nvSpPr>
        <p:spPr>
          <a:xfrm>
            <a:off x="16328869" y="12212849"/>
            <a:ext cx="731603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lilianaesimon@gmail.com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ód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0735">
              <a:defRPr spc="0" sz="9506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Módulo 1</a:t>
            </a:r>
          </a:p>
        </p:txBody>
      </p:sp>
      <p:sp>
        <p:nvSpPr>
          <p:cNvPr id="135" name="El tutor virtual: Roles, obligaciones y derechos. Andamiaje virtual.…"/>
          <p:cNvSpPr txBox="1"/>
          <p:nvPr>
            <p:ph type="body" idx="1"/>
          </p:nvPr>
        </p:nvSpPr>
        <p:spPr>
          <a:xfrm>
            <a:off x="2714825" y="2616200"/>
            <a:ext cx="19621501" cy="8483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SzPct val="55000"/>
              <a:buBlip>
                <a:blip r:embed="rId2"/>
              </a:buBlip>
              <a:defRPr>
                <a:solidFill>
                  <a:srgbClr val="6E603B"/>
                </a:solidFill>
              </a:defRPr>
            </a:pPr>
            <a:r>
              <a:t> El tutor virtual: Roles, obligaciones y derechos. Andamiaje virtual. </a:t>
            </a:r>
          </a:p>
          <a:p>
            <a:pPr>
              <a:spcBef>
                <a:spcPts val="0"/>
              </a:spcBef>
              <a:buSzPct val="55000"/>
              <a:buBlip>
                <a:blip r:embed="rId2"/>
              </a:buBlip>
              <a:defRPr>
                <a:solidFill>
                  <a:srgbClr val="6E603B"/>
                </a:solidFill>
              </a:defRPr>
            </a:pPr>
            <a:r>
              <a:t> La importancia del Cronograma y los tiempos en la EaD. </a:t>
            </a:r>
          </a:p>
          <a:p>
            <a:pPr>
              <a:spcBef>
                <a:spcPts val="0"/>
              </a:spcBef>
              <a:buSzPct val="55000"/>
              <a:buBlip>
                <a:blip r:embed="rId2"/>
              </a:buBlip>
              <a:defRPr>
                <a:solidFill>
                  <a:srgbClr val="6E603B"/>
                </a:solidFill>
              </a:defRPr>
            </a:pPr>
          </a:p>
          <a:p>
            <a:pPr>
              <a:spcBef>
                <a:spcPts val="0"/>
              </a:spcBef>
              <a:buSzPct val="55000"/>
              <a:buBlip>
                <a:blip r:embed="rId2"/>
              </a:buBlip>
              <a:defRPr>
                <a:solidFill>
                  <a:srgbClr val="6E603B"/>
                </a:solidFill>
              </a:defRPr>
            </a:pPr>
            <a:r>
              <a:t> La Teoría de la distancia transaccional. </a:t>
            </a:r>
          </a:p>
          <a:p>
            <a:pPr>
              <a:spcBef>
                <a:spcPts val="0"/>
              </a:spcBef>
              <a:buSzPct val="55000"/>
              <a:buBlip>
                <a:blip r:embed="rId2"/>
              </a:buBlip>
              <a:defRPr>
                <a:solidFill>
                  <a:srgbClr val="6E603B"/>
                </a:solidFill>
              </a:defRPr>
            </a:pPr>
            <a:r>
              <a:t> Las tres presencias en la EaD.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Encues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Encuesta</a:t>
            </a:r>
          </a:p>
        </p:txBody>
      </p:sp>
      <p:sp>
        <p:nvSpPr>
          <p:cNvPr id="138" name="https://www.menti.com/o2as6c74vr"/>
          <p:cNvSpPr txBox="1"/>
          <p:nvPr>
            <p:ph type="body" sz="quarter" idx="1"/>
          </p:nvPr>
        </p:nvSpPr>
        <p:spPr>
          <a:xfrm>
            <a:off x="2971800" y="3835400"/>
            <a:ext cx="16293152" cy="248769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6600"/>
            </a:lvl1pPr>
          </a:lstStyle>
          <a:p>
            <a:pPr/>
            <a:r>
              <a:t>https://www.menti.com/o2as6c74vr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91231" y="6302486"/>
            <a:ext cx="5850182" cy="5850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utor"/>
          <p:cNvSpPr txBox="1"/>
          <p:nvPr>
            <p:ph type="title"/>
          </p:nvPr>
        </p:nvSpPr>
        <p:spPr>
          <a:xfrm>
            <a:off x="2971800" y="355600"/>
            <a:ext cx="19621500" cy="5285028"/>
          </a:xfrm>
          <a:prstGeom prst="rect">
            <a:avLst/>
          </a:prstGeom>
        </p:spPr>
        <p:txBody>
          <a:bodyPr/>
          <a:lstStyle>
            <a:lvl1pPr>
              <a:defRPr spc="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Tutor</a:t>
            </a:r>
          </a:p>
        </p:txBody>
      </p:sp>
      <p:sp>
        <p:nvSpPr>
          <p:cNvPr id="142" name="Experto en contenido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Experto en contenidos</a:t>
            </a:r>
          </a:p>
          <a:p>
            <a:pPr>
              <a:buBlip>
                <a:blip r:embed="rId2"/>
              </a:buBlip>
            </a:pPr>
            <a:r>
              <a:t>Administrativo</a:t>
            </a:r>
          </a:p>
          <a:p>
            <a:pPr>
              <a:buBlip>
                <a:blip r:embed="rId2"/>
              </a:buBlip>
            </a:pPr>
            <a:r>
              <a:t>Soporte en línea</a:t>
            </a:r>
          </a:p>
          <a:p>
            <a:pPr>
              <a:buBlip>
                <a:blip r:embed="rId2"/>
              </a:buBlip>
            </a:pPr>
            <a:r>
              <a:t>Académico</a:t>
            </a:r>
          </a:p>
          <a:p>
            <a:pPr>
              <a:buBlip>
                <a:blip r:embed="rId2"/>
              </a:buBlip>
            </a:pPr>
            <a:r>
              <a:t>‘Tutor de la carrera universitaria’</a:t>
            </a:r>
          </a:p>
        </p:txBody>
      </p:sp>
      <p:grpSp>
        <p:nvGrpSpPr>
          <p:cNvPr id="145" name="Image"/>
          <p:cNvGrpSpPr/>
          <p:nvPr/>
        </p:nvGrpSpPr>
        <p:grpSpPr>
          <a:xfrm>
            <a:off x="17883091" y="1104857"/>
            <a:ext cx="5369596" cy="5445796"/>
            <a:chOff x="0" y="0"/>
            <a:chExt cx="5369595" cy="5445795"/>
          </a:xfrm>
        </p:grpSpPr>
        <p:pic>
          <p:nvPicPr>
            <p:cNvPr id="144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5115596" cy="51155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69596" cy="544579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Modalidades"/>
          <p:cNvSpPr txBox="1"/>
          <p:nvPr>
            <p:ph type="title"/>
          </p:nvPr>
        </p:nvSpPr>
        <p:spPr>
          <a:xfrm>
            <a:off x="2743378" y="355600"/>
            <a:ext cx="19621501" cy="3302000"/>
          </a:xfrm>
          <a:prstGeom prst="rect">
            <a:avLst/>
          </a:prstGeom>
        </p:spPr>
        <p:txBody>
          <a:bodyPr/>
          <a:lstStyle/>
          <a:p>
            <a:pPr/>
            <a:r>
              <a:t>Modalidades</a:t>
            </a:r>
          </a:p>
        </p:txBody>
      </p:sp>
      <p:sp>
        <p:nvSpPr>
          <p:cNvPr id="148" name="Presencial…"/>
          <p:cNvSpPr txBox="1"/>
          <p:nvPr>
            <p:ph type="body" idx="1"/>
          </p:nvPr>
        </p:nvSpPr>
        <p:spPr>
          <a:xfrm>
            <a:off x="1965835" y="3093030"/>
            <a:ext cx="21445437" cy="84836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Presencial</a:t>
            </a:r>
          </a:p>
          <a:p>
            <a:pPr>
              <a:buBlip>
                <a:blip r:embed="rId2"/>
              </a:buBlip>
            </a:pPr>
            <a:r>
              <a:t>Teléfono</a:t>
            </a:r>
          </a:p>
          <a:p>
            <a:pPr>
              <a:buBlip>
                <a:blip r:embed="rId2"/>
              </a:buBlip>
            </a:pPr>
            <a:r>
              <a:t>App (Whatsapp, Telegram, Facebook?….. , etc</a:t>
            </a:r>
          </a:p>
          <a:p>
            <a:pPr>
              <a:buBlip>
                <a:blip r:embed="rId2"/>
              </a:buBlip>
            </a:pPr>
            <a:r>
              <a:t>Campus Virtuales “EVEA” (foros, chat, cafetería, video-conferencias,….)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utor Académico"/>
          <p:cNvSpPr txBox="1"/>
          <p:nvPr>
            <p:ph type="title"/>
          </p:nvPr>
        </p:nvSpPr>
        <p:spPr>
          <a:xfrm>
            <a:off x="-2567423" y="355600"/>
            <a:ext cx="19621501" cy="3302001"/>
          </a:xfrm>
          <a:prstGeom prst="rect">
            <a:avLst/>
          </a:prstGeom>
        </p:spPr>
        <p:txBody>
          <a:bodyPr/>
          <a:lstStyle/>
          <a:p>
            <a:pPr/>
            <a:r>
              <a:t>Tutor Académico</a:t>
            </a:r>
          </a:p>
          <a:p>
            <a:pPr>
              <a:defRPr spc="53" sz="5400"/>
            </a:pPr>
            <a:r>
              <a:t>                      </a:t>
            </a:r>
          </a:p>
        </p:txBody>
      </p:sp>
      <p:sp>
        <p:nvSpPr>
          <p:cNvPr id="151" name="Persona experta en contenidos…"/>
          <p:cNvSpPr txBox="1"/>
          <p:nvPr>
            <p:ph type="body" idx="1"/>
          </p:nvPr>
        </p:nvSpPr>
        <p:spPr>
          <a:xfrm>
            <a:off x="2381249" y="3380480"/>
            <a:ext cx="19621501" cy="9393440"/>
          </a:xfrm>
          <a:prstGeom prst="rect">
            <a:avLst/>
          </a:prstGeom>
        </p:spPr>
        <p:txBody>
          <a:bodyPr/>
          <a:lstStyle/>
          <a:p>
            <a:pPr marL="597407" indent="-597407" defTabSz="792479">
              <a:spcBef>
                <a:spcPts val="4800"/>
              </a:spcBef>
              <a:buBlip>
                <a:blip r:embed="rId2"/>
              </a:buBlip>
              <a:defRPr sz="4800"/>
            </a:pPr>
            <a:r>
              <a:t>Persona experta en contenidos</a:t>
            </a:r>
          </a:p>
          <a:p>
            <a:pPr marL="597407" indent="-597407" defTabSz="792479">
              <a:spcBef>
                <a:spcPts val="4800"/>
              </a:spcBef>
              <a:buBlip>
                <a:blip r:embed="rId2"/>
              </a:buBlip>
              <a:defRPr sz="4800"/>
            </a:pPr>
            <a:r>
              <a:t>Diseñador de contenidos y evaluaciones</a:t>
            </a:r>
          </a:p>
          <a:p>
            <a:pPr marL="597407" indent="-597407" defTabSz="792479">
              <a:spcBef>
                <a:spcPts val="4800"/>
              </a:spcBef>
              <a:buBlip>
                <a:blip r:embed="rId2"/>
              </a:buBlip>
              <a:defRPr sz="4800"/>
            </a:pPr>
            <a:r>
              <a:t>Diseñador de EVEA</a:t>
            </a:r>
          </a:p>
          <a:p>
            <a:pPr marL="597407" indent="-597407" defTabSz="792479">
              <a:spcBef>
                <a:spcPts val="4800"/>
              </a:spcBef>
              <a:buBlip>
                <a:blip r:embed="rId2"/>
              </a:buBlip>
              <a:defRPr sz="4800"/>
            </a:pPr>
            <a:r>
              <a:t>Guia</a:t>
            </a:r>
          </a:p>
          <a:p>
            <a:pPr marL="597407" indent="-597407" defTabSz="792479">
              <a:spcBef>
                <a:spcPts val="4800"/>
              </a:spcBef>
              <a:buBlip>
                <a:blip r:embed="rId2"/>
              </a:buBlip>
              <a:defRPr sz="4800"/>
            </a:pPr>
            <a:r>
              <a:t>Evaluador</a:t>
            </a:r>
          </a:p>
          <a:p>
            <a:pPr marL="597407" indent="-597407" defTabSz="792479">
              <a:spcBef>
                <a:spcPts val="4800"/>
              </a:spcBef>
              <a:buBlip>
                <a:blip r:embed="rId2"/>
              </a:buBlip>
              <a:defRPr sz="4800"/>
            </a:pPr>
            <a:r>
              <a:t>Consultor</a:t>
            </a:r>
          </a:p>
          <a:p>
            <a:pPr marL="597407" indent="-597407" defTabSz="792479">
              <a:spcBef>
                <a:spcPts val="4800"/>
              </a:spcBef>
              <a:buBlip>
                <a:blip r:embed="rId2"/>
              </a:buBlip>
              <a:defRPr sz="4800"/>
            </a:pPr>
            <a:r>
              <a:t>Acompañar   …</a:t>
            </a:r>
          </a:p>
        </p:txBody>
      </p:sp>
      <p:sp>
        <p:nvSpPr>
          <p:cNvPr id="152" name="Roles"/>
          <p:cNvSpPr txBox="1"/>
          <p:nvPr/>
        </p:nvSpPr>
        <p:spPr>
          <a:xfrm>
            <a:off x="19410924" y="889267"/>
            <a:ext cx="3436138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97" sz="9800"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r>
              <a:t>Roles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oles"/>
          <p:cNvSpPr txBox="1"/>
          <p:nvPr>
            <p:ph type="title"/>
          </p:nvPr>
        </p:nvSpPr>
        <p:spPr>
          <a:xfrm>
            <a:off x="10938001" y="12967"/>
            <a:ext cx="19621501" cy="3302001"/>
          </a:xfrm>
          <a:prstGeom prst="rect">
            <a:avLst/>
          </a:prstGeom>
        </p:spPr>
        <p:txBody>
          <a:bodyPr/>
          <a:lstStyle/>
          <a:p>
            <a:pPr/>
            <a:r>
              <a:t>Roles</a:t>
            </a:r>
          </a:p>
        </p:txBody>
      </p:sp>
      <p:sp>
        <p:nvSpPr>
          <p:cNvPr id="155" name="Observador…"/>
          <p:cNvSpPr txBox="1"/>
          <p:nvPr>
            <p:ph type="body" idx="1"/>
          </p:nvPr>
        </p:nvSpPr>
        <p:spPr>
          <a:xfrm>
            <a:off x="1910139" y="3156453"/>
            <a:ext cx="21744822" cy="9841494"/>
          </a:xfrm>
          <a:prstGeom prst="rect">
            <a:avLst/>
          </a:prstGeom>
        </p:spPr>
        <p:txBody>
          <a:bodyPr/>
          <a:lstStyle/>
          <a:p>
            <a:pPr marL="566293" indent="-566293" defTabSz="751205">
              <a:spcBef>
                <a:spcPts val="4600"/>
              </a:spcBef>
              <a:buBlip>
                <a:blip r:embed="rId2"/>
              </a:buBlip>
              <a:defRPr sz="4550"/>
            </a:pPr>
            <a:r>
              <a:t>Observador</a:t>
            </a:r>
          </a:p>
          <a:p>
            <a:pPr marL="566293" indent="-566293" defTabSz="751205">
              <a:spcBef>
                <a:spcPts val="4600"/>
              </a:spcBef>
              <a:buBlip>
                <a:blip r:embed="rId2"/>
              </a:buBlip>
              <a:defRPr sz="4550"/>
            </a:pPr>
            <a:r>
              <a:t>Supervisor</a:t>
            </a:r>
          </a:p>
          <a:p>
            <a:pPr marL="566293" indent="-566293" defTabSz="751205">
              <a:spcBef>
                <a:spcPts val="4600"/>
              </a:spcBef>
              <a:buBlip>
                <a:blip r:embed="rId2"/>
              </a:buBlip>
              <a:defRPr sz="4550"/>
            </a:pPr>
            <a:r>
              <a:t>Asesor </a:t>
            </a:r>
          </a:p>
          <a:p>
            <a:pPr marL="566293" indent="-566293" defTabSz="751205">
              <a:spcBef>
                <a:spcPts val="4600"/>
              </a:spcBef>
              <a:buBlip>
                <a:blip r:embed="rId2"/>
              </a:buBlip>
              <a:defRPr sz="4550"/>
            </a:pPr>
            <a:r>
              <a:t> Moderador e interlocutor de chats, foros, wikis y otros espacios</a:t>
            </a:r>
          </a:p>
          <a:p>
            <a:pPr marL="566293" indent="-566293" defTabSz="751205">
              <a:spcBef>
                <a:spcPts val="4600"/>
              </a:spcBef>
              <a:buBlip>
                <a:blip r:embed="rId2"/>
              </a:buBlip>
              <a:defRPr sz="4550"/>
            </a:pPr>
            <a:r>
              <a:t>Evaluador</a:t>
            </a:r>
          </a:p>
          <a:p>
            <a:pPr marL="566293" indent="-566293" defTabSz="751205">
              <a:spcBef>
                <a:spcPts val="4600"/>
              </a:spcBef>
              <a:buBlip>
                <a:blip r:embed="rId2"/>
              </a:buBlip>
              <a:defRPr sz="4550"/>
            </a:pPr>
            <a:r>
              <a:t>Docente que informa, motiva y alienta, clarifica , explica , reflexiona  con los alumnos</a:t>
            </a:r>
          </a:p>
          <a:p>
            <a:pPr marL="566293" indent="-566293" defTabSz="751205">
              <a:spcBef>
                <a:spcPts val="4600"/>
              </a:spcBef>
              <a:buBlip>
                <a:blip r:embed="rId2"/>
              </a:buBlip>
              <a:defRPr sz="4550"/>
            </a:pPr>
            <a:r>
              <a:t>……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areas del Tutor"/>
          <p:cNvSpPr txBox="1"/>
          <p:nvPr>
            <p:ph type="title"/>
          </p:nvPr>
        </p:nvSpPr>
        <p:spPr>
          <a:xfrm>
            <a:off x="7768652" y="355599"/>
            <a:ext cx="19621501" cy="3302001"/>
          </a:xfrm>
          <a:prstGeom prst="rect">
            <a:avLst/>
          </a:prstGeom>
        </p:spPr>
        <p:txBody>
          <a:bodyPr/>
          <a:lstStyle/>
          <a:p>
            <a:pPr/>
            <a:r>
              <a:t>Tareas del Tutor</a:t>
            </a:r>
          </a:p>
        </p:txBody>
      </p:sp>
      <p:sp>
        <p:nvSpPr>
          <p:cNvPr id="158" name="Damos la bienvenida…"/>
          <p:cNvSpPr txBox="1"/>
          <p:nvPr>
            <p:ph type="body" idx="1"/>
          </p:nvPr>
        </p:nvSpPr>
        <p:spPr>
          <a:xfrm>
            <a:off x="996059" y="2126360"/>
            <a:ext cx="22391882" cy="11159310"/>
          </a:xfrm>
          <a:prstGeom prst="rect">
            <a:avLst/>
          </a:prstGeom>
        </p:spPr>
        <p:txBody>
          <a:bodyPr/>
          <a:lstStyle/>
          <a:p>
            <a:pPr marL="416941" indent="-416941" defTabSz="553084">
              <a:spcBef>
                <a:spcPts val="3400"/>
              </a:spcBef>
              <a:buBlip>
                <a:blip r:embed="rId2"/>
              </a:buBlip>
              <a:defRPr sz="3350"/>
            </a:pPr>
            <a:r>
              <a:t>Damos la bienvenida</a:t>
            </a:r>
          </a:p>
          <a:p>
            <a:pPr marL="416941" indent="-416941" defTabSz="553084">
              <a:spcBef>
                <a:spcPts val="3400"/>
              </a:spcBef>
              <a:buBlip>
                <a:blip r:embed="rId2"/>
              </a:buBlip>
              <a:defRPr sz="3350"/>
            </a:pPr>
            <a:r>
              <a:t>Presentamos programa, cronograma, contenidos, etc</a:t>
            </a:r>
          </a:p>
          <a:p>
            <a:pPr marL="416941" indent="-416941" defTabSz="553084">
              <a:spcBef>
                <a:spcPts val="3400"/>
              </a:spcBef>
              <a:buBlip>
                <a:blip r:embed="rId2"/>
              </a:buBlip>
              <a:defRPr sz="3350"/>
            </a:pPr>
            <a:r>
              <a:t>Realizamos un seguimiento de los alumnos (mensajes, ritmo de los alumnos, presencia y participación, cumplimiento de tareas, etc)</a:t>
            </a:r>
          </a:p>
          <a:p>
            <a:pPr marL="416941" indent="-416941" defTabSz="553084">
              <a:spcBef>
                <a:spcPts val="3400"/>
              </a:spcBef>
              <a:buBlip>
                <a:blip r:embed="rId2"/>
              </a:buBlip>
              <a:defRPr sz="3350"/>
            </a:pPr>
            <a:r>
              <a:t>Diseñar y coordinar tareas: individuales y grupales</a:t>
            </a:r>
          </a:p>
          <a:p>
            <a:pPr marL="416941" indent="-416941" defTabSz="553084">
              <a:spcBef>
                <a:spcPts val="3400"/>
              </a:spcBef>
              <a:buBlip>
                <a:blip r:embed="rId2"/>
              </a:buBlip>
              <a:defRPr sz="3350"/>
            </a:pPr>
            <a:r>
              <a:t>Realizamos evaluaciones (diagnóstico, seguimiento, finales)  Acreditamos. </a:t>
            </a:r>
          </a:p>
          <a:p>
            <a:pPr marL="416941" indent="-416941" defTabSz="553084">
              <a:spcBef>
                <a:spcPts val="3400"/>
              </a:spcBef>
              <a:buBlip>
                <a:blip r:embed="rId2"/>
              </a:buBlip>
              <a:defRPr sz="3350"/>
            </a:pPr>
            <a:r>
              <a:t>Aconsejamos y damos apoyo tecnológico</a:t>
            </a:r>
          </a:p>
          <a:p>
            <a:pPr marL="416941" indent="-416941" defTabSz="553084">
              <a:spcBef>
                <a:spcPts val="3400"/>
              </a:spcBef>
              <a:buBlip>
                <a:blip r:embed="rId2"/>
              </a:buBlip>
              <a:defRPr sz="3350"/>
            </a:pPr>
            <a:r>
              <a:t>Mantener registro del curso (asistencia, participación, entrega de trabajos)</a:t>
            </a:r>
          </a:p>
          <a:p>
            <a:pPr marL="416941" indent="-416941" defTabSz="553084">
              <a:spcBef>
                <a:spcPts val="3400"/>
              </a:spcBef>
              <a:buBlip>
                <a:blip r:embed="rId2"/>
              </a:buBlip>
              <a:defRPr sz="3350"/>
            </a:pPr>
            <a:r>
              <a:t>Compartimos la devolución  final del curso y damos retroalimentación  (feedback)</a:t>
            </a:r>
          </a:p>
          <a:p>
            <a:pPr marL="416941" indent="-416941" defTabSz="553084">
              <a:spcBef>
                <a:spcPts val="3400"/>
              </a:spcBef>
              <a:buBlip>
                <a:blip r:embed="rId2"/>
              </a:buBlip>
              <a:defRPr sz="3350"/>
            </a:pPr>
            <a:r>
              <a:t>Damos la despedida cerrando  el curso </a:t>
            </a:r>
          </a:p>
          <a:p>
            <a:pPr marL="416941" indent="-416941" defTabSz="553084">
              <a:spcBef>
                <a:spcPts val="3400"/>
              </a:spcBef>
              <a:buBlip>
                <a:blip r:embed="rId2"/>
              </a:buBlip>
              <a:defRPr sz="3350"/>
            </a:pPr>
            <a:r>
              <a:t>Presentamos informes finales para los alumnos, la institución</a:t>
            </a:r>
          </a:p>
          <a:p>
            <a:pPr marL="416941" indent="-416941" defTabSz="553084">
              <a:spcBef>
                <a:spcPts val="3400"/>
              </a:spcBef>
              <a:buBlip>
                <a:blip r:embed="rId2"/>
              </a:buBlip>
              <a:defRPr sz="3350"/>
            </a:pPr>
            <a:r>
              <a:t>Evaluamos el curso mediante  informes, encuentros para mejorar futuros cursos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Evaluación del curso virtu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Evaluación del curso virtual</a:t>
            </a:r>
          </a:p>
        </p:txBody>
      </p:sp>
      <p:sp>
        <p:nvSpPr>
          <p:cNvPr id="161" name="Alumnos…"/>
          <p:cNvSpPr txBox="1"/>
          <p:nvPr>
            <p:ph type="body" sz="quarter" idx="1"/>
          </p:nvPr>
        </p:nvSpPr>
        <p:spPr>
          <a:xfrm>
            <a:off x="4272038" y="3492767"/>
            <a:ext cx="6056790" cy="84836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Alumnos</a:t>
            </a:r>
          </a:p>
          <a:p>
            <a:pPr>
              <a:buBlip>
                <a:blip r:embed="rId2"/>
              </a:buBlip>
            </a:pPr>
            <a:r>
              <a:t>Tutores</a:t>
            </a:r>
          </a:p>
          <a:p>
            <a:pPr>
              <a:buBlip>
                <a:blip r:embed="rId2"/>
              </a:buBlip>
            </a:pPr>
            <a:r>
              <a:t>Expertos</a:t>
            </a:r>
          </a:p>
          <a:p>
            <a:pPr>
              <a:buBlip>
                <a:blip r:embed="rId2"/>
              </a:buBlip>
            </a:pPr>
            <a:r>
              <a:t>Autoridades</a:t>
            </a:r>
          </a:p>
        </p:txBody>
      </p:sp>
      <p:grpSp>
        <p:nvGrpSpPr>
          <p:cNvPr id="164" name="Image"/>
          <p:cNvGrpSpPr/>
          <p:nvPr/>
        </p:nvGrpSpPr>
        <p:grpSpPr>
          <a:xfrm>
            <a:off x="14540937" y="4511946"/>
            <a:ext cx="7591230" cy="4987521"/>
            <a:chOff x="0" y="0"/>
            <a:chExt cx="7591228" cy="4987519"/>
          </a:xfrm>
        </p:grpSpPr>
        <p:pic>
          <p:nvPicPr>
            <p:cNvPr id="163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7337229" cy="46573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591229" cy="498752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