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26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6D8F0-5C9D-428F-9F57-94D29B34884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5ACBA-6A5F-444B-A84F-30B7CBC79493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7968615" cy="749935"/>
          </a:xfrm>
        </p:spPr>
        <p:txBody>
          <a:bodyPr>
            <a:normAutofit fontScale="90000"/>
          </a:bodyPr>
          <a:p>
            <a:r>
              <a:rPr lang="es-MX" altLang="en-US"/>
              <a:t>Nuestro contexto – </a:t>
            </a:r>
            <a:r>
              <a:rPr lang="es-ES" altLang="es-MX"/>
              <a:t>E</a:t>
            </a:r>
            <a:r>
              <a:rPr lang="es-MX" altLang="en-US"/>
              <a:t>l </a:t>
            </a:r>
            <a:r>
              <a:rPr lang="es-ES" altLang="es-MX"/>
              <a:t>H</a:t>
            </a:r>
            <a:r>
              <a:rPr lang="es-MX" altLang="en-US"/>
              <a:t>ipermundo</a:t>
            </a:r>
            <a:r>
              <a:rPr lang="es-ES" altLang="es-MX"/>
              <a:t>...</a:t>
            </a:r>
            <a:endParaRPr lang="es-ES" alt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140585"/>
            <a:ext cx="8874760" cy="4054475"/>
          </a:xfrm>
        </p:spPr>
        <p:txBody>
          <a:bodyPr>
            <a:normAutofit/>
          </a:bodyPr>
          <a:p>
            <a:r>
              <a:rPr lang="es-MX" altLang="en-US"/>
              <a:t>Desde la Revolución Industrial, que favoreció el desarrollo de </a:t>
            </a:r>
            <a:r>
              <a:rPr lang="es-ES" altLang="es-MX"/>
              <a:t>la producción en serie. La s</a:t>
            </a:r>
            <a:r>
              <a:rPr lang="es-MX" altLang="en-US"/>
              <a:t>ociedad </a:t>
            </a:r>
            <a:r>
              <a:rPr lang="es-ES" altLang="es-MX"/>
              <a:t>en cuanto a educación</a:t>
            </a:r>
            <a:r>
              <a:rPr lang="es-MX" altLang="en-US"/>
              <a:t>,</a:t>
            </a:r>
            <a:r>
              <a:rPr lang="es-ES" altLang="es-MX"/>
              <a:t>masificó los procesos de enseñanza. Hoy </a:t>
            </a:r>
            <a:r>
              <a:rPr lang="es-MX" altLang="en-US"/>
              <a:t> hemos llegado a una Revolución </a:t>
            </a:r>
            <a:r>
              <a:rPr lang="es-ES" altLang="es-MX"/>
              <a:t>diferente, digital, frágil, en la que no podemos enseñar en un mundo de 5 dimensiones con estrategias y recursos de 4. Este hecho, es así debido en gran parte a los nuevos riesgos </a:t>
            </a:r>
            <a:r>
              <a:rPr lang="es-MX" altLang="en-US"/>
              <a:t>y líneas de desarrollo. Hay elementos que muestran la gran diferencia entre ambos momentos sociales: </a:t>
            </a:r>
            <a:r>
              <a:rPr lang="es-ES" altLang="es-MX"/>
              <a:t>en lo que respecta a la Sociedad Industrial y la Sociedad Pos-industrial.</a:t>
            </a:r>
            <a:endParaRPr lang="es-ES" alt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001395" y="354330"/>
            <a:ext cx="9838690" cy="6196330"/>
          </a:xfrm>
        </p:spPr>
        <p:txBody>
          <a:bodyPr>
            <a:normAutofit lnSpcReduction="20000"/>
          </a:bodyPr>
          <a:p>
            <a:r>
              <a:rPr lang="es-ES" altLang="es-MX"/>
              <a:t>Está claro que este advenimiento en lo que respecta al comienzo de un nuevo paradigma, una nueva sociedad.</a:t>
            </a:r>
            <a:endParaRPr lang="es-ES" altLang="es-MX"/>
          </a:p>
          <a:p>
            <a:r>
              <a:rPr lang="es-ES" altLang="es-MX"/>
              <a:t> Vemos mediante la historia que  pensadores advertían de los cambios que este ritmo acelerado conllevaría:</a:t>
            </a:r>
            <a:endParaRPr lang="es-ES" altLang="es-MX"/>
          </a:p>
          <a:p>
            <a:r>
              <a:rPr lang="es-ES" altLang="es-MX"/>
              <a:t>Miedos</a:t>
            </a:r>
            <a:endParaRPr lang="es-ES" altLang="es-MX"/>
          </a:p>
          <a:p>
            <a:r>
              <a:rPr lang="es-ES" altLang="es-MX"/>
              <a:t>Cambios</a:t>
            </a:r>
            <a:endParaRPr lang="es-ES" altLang="es-MX"/>
          </a:p>
          <a:p>
            <a:r>
              <a:rPr lang="es-ES" altLang="es-MX"/>
              <a:t>La crisis de la racionalidad.</a:t>
            </a:r>
            <a:endParaRPr lang="es-ES" altLang="es-MX"/>
          </a:p>
          <a:p>
            <a:r>
              <a:rPr lang="es-ES" altLang="es-MX"/>
              <a:t>Lo drástico de una crisis. </a:t>
            </a:r>
            <a:endParaRPr lang="es-ES" altLang="es-MX"/>
          </a:p>
          <a:p>
            <a:r>
              <a:rPr lang="es-ES" altLang="es-MX"/>
              <a:t>La angustia que genera pensar en los desafíos de los nuevos tiempos.</a:t>
            </a:r>
            <a:endParaRPr lang="es-ES" altLang="es-MX"/>
          </a:p>
          <a:p>
            <a:pPr marL="0" indent="0">
              <a:buNone/>
            </a:pPr>
            <a:r>
              <a:rPr lang="es-ES" altLang="es-MX"/>
              <a:t>El crecimiento demográfico conlleva mayor concectividad y nuevas rutas de acercamiento, se acortan las distancias y la noción del tiempo es percibida de otra manera. </a:t>
            </a:r>
            <a:endParaRPr lang="es-ES" altLang="es-MX"/>
          </a:p>
          <a:p>
            <a:pPr marL="0" indent="0">
              <a:buNone/>
            </a:pPr>
            <a:r>
              <a:rPr lang="es-ES" altLang="es-MX"/>
              <a:t>Es el tiempo del Taylorismo digital ...</a:t>
            </a:r>
            <a:endParaRPr lang="es-ES" altLang="es-MX"/>
          </a:p>
          <a:p>
            <a:pPr marL="0" indent="0">
              <a:buNone/>
            </a:pPr>
            <a:r>
              <a:rPr lang="es-ES" altLang="es-MX"/>
              <a:t> </a:t>
            </a:r>
            <a:endParaRPr lang="es-ES" alt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altLang="es-MX"/>
              <a:t>El Hipermundo...</a:t>
            </a:r>
            <a:endParaRPr lang="es-ES" altLang="es-MX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s-ES" altLang="es-MX"/>
              <a:t>Concepto que no debe entenderse como ciberespacio. (dimensión digital).</a:t>
            </a:r>
            <a:endParaRPr lang="es-ES" altLang="es-MX"/>
          </a:p>
          <a:p>
            <a:r>
              <a:rPr lang="es-ES" altLang="es-MX"/>
              <a:t>Está presenta la idea de </a:t>
            </a:r>
            <a:r>
              <a:rPr lang="es-ES" altLang="es-MX" i="1"/>
              <a:t>relatividad .</a:t>
            </a:r>
            <a:endParaRPr lang="es-ES" altLang="es-MX" i="1"/>
          </a:p>
          <a:p>
            <a:r>
              <a:rPr lang="es-ES" altLang="es-MX"/>
              <a:t>Es importante tomar conciencia de el tiempo y el espacio. </a:t>
            </a:r>
            <a:endParaRPr lang="es-ES" altLang="es-MX"/>
          </a:p>
          <a:p>
            <a:r>
              <a:rPr lang="es-ES" altLang="es-MX"/>
              <a:t>La distancia es otro elemento vital.</a:t>
            </a:r>
            <a:endParaRPr lang="es-ES" altLang="es-MX"/>
          </a:p>
          <a:p>
            <a:r>
              <a:rPr lang="es-ES" altLang="es-MX"/>
              <a:t>La aplicación de estos elementos en la vida cotidiana. </a:t>
            </a:r>
            <a:endParaRPr lang="es-ES" altLang="es-MX"/>
          </a:p>
          <a:p>
            <a:r>
              <a:rPr lang="es-ES" altLang="es-MX"/>
              <a:t>Toma de conciencia de la relatividad digital de los procesos educativos en particular. </a:t>
            </a:r>
            <a:endParaRPr lang="es-ES" alt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s-ES" altLang="es-MX"/>
              <a:t>Elementos claves para comprender el Hipermundo.</a:t>
            </a:r>
            <a:endParaRPr lang="es-ES" altLang="es-MX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s-ES" altLang="es-MX" sz="4000"/>
              <a:t>Noosfera</a:t>
            </a:r>
            <a:endParaRPr lang="es-ES" altLang="es-MX" sz="4000"/>
          </a:p>
          <a:p>
            <a:r>
              <a:rPr lang="es-ES" altLang="es-MX" sz="4000"/>
              <a:t>Biosfera </a:t>
            </a:r>
            <a:endParaRPr lang="es-ES" altLang="es-MX" sz="4000"/>
          </a:p>
          <a:p>
            <a:r>
              <a:rPr lang="es-ES" altLang="es-MX" sz="4000"/>
              <a:t>Geosfera</a:t>
            </a:r>
            <a:endParaRPr lang="es-ES" altLang="es-MX" sz="400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3129280" y="2159635"/>
            <a:ext cx="2372995" cy="725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>
            <a:off x="2832735" y="2818765"/>
            <a:ext cx="2701925" cy="313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 flipV="1">
            <a:off x="3063875" y="3263900"/>
            <a:ext cx="2553335" cy="329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5617210" y="2159635"/>
            <a:ext cx="3888740" cy="2141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s-ES" altLang="es-MX" sz="3200"/>
              <a:t>Hipermundo</a:t>
            </a:r>
            <a:endParaRPr lang="es-ES" altLang="es-MX" sz="3200"/>
          </a:p>
        </p:txBody>
      </p:sp>
      <p:sp>
        <p:nvSpPr>
          <p:cNvPr id="8" name="Flecha curvada hacia abajo 7"/>
          <p:cNvSpPr/>
          <p:nvPr/>
        </p:nvSpPr>
        <p:spPr>
          <a:xfrm rot="4800000">
            <a:off x="9604375" y="3494405"/>
            <a:ext cx="1631315" cy="17462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MX" altLang="en-US">
              <a:solidFill>
                <a:schemeClr val="tx1"/>
              </a:solidFill>
            </a:endParaRPr>
          </a:p>
        </p:txBody>
      </p:sp>
      <p:sp>
        <p:nvSpPr>
          <p:cNvPr id="9" name="Entrada manual 8"/>
          <p:cNvSpPr/>
          <p:nvPr/>
        </p:nvSpPr>
        <p:spPr>
          <a:xfrm>
            <a:off x="2635885" y="4944110"/>
            <a:ext cx="6919595" cy="1367790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s-ES" altLang="es-MX" sz="3200"/>
              <a:t>Comnjunto interrelacionado</a:t>
            </a:r>
            <a:r>
              <a:rPr lang="es-ES" altLang="es-MX"/>
              <a:t> </a:t>
            </a:r>
            <a:endParaRPr lang="es-ES" alt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343535" y="490855"/>
            <a:ext cx="11487785" cy="6064250"/>
          </a:xfrm>
        </p:spPr>
        <p:txBody>
          <a:bodyPr/>
          <a:p>
            <a:r>
              <a:rPr lang="es-ES" altLang="es-MX"/>
              <a:t>Estos conceptos nos permiten decodificar lo intrínseco, lo endógeno del Hipermundo, es decir que tenemos que pensar los elementos básicos.</a:t>
            </a:r>
            <a:endParaRPr lang="es-ES" altLang="es-MX"/>
          </a:p>
          <a:p>
            <a:r>
              <a:rPr lang="es-ES" altLang="es-MX"/>
              <a:t>Geosfera: tierra, agua, materiales (nuestro mundo tal cual lo experimentamos. </a:t>
            </a:r>
            <a:endParaRPr lang="es-ES" altLang="es-MX"/>
          </a:p>
          <a:p>
            <a:r>
              <a:rPr lang="es-ES" altLang="es-MX"/>
              <a:t>Biosfera: Tiene relación con todo lo viviente (esto nos incluye).</a:t>
            </a:r>
            <a:endParaRPr lang="es-ES" altLang="es-MX"/>
          </a:p>
          <a:p>
            <a:r>
              <a:rPr lang="es-ES" altLang="es-MX"/>
              <a:t>Noosfera: Que a diferencia de la anterior, se diferencia por el hecho de que los hombres poseemos conciencia y nos por ende manejamos el conocimiento, un cuerpo de saberes. Pero aquí vale una aclaración,en un aquí y ahora se añade una dimensión, la “virtual” como capa de lo digital. </a:t>
            </a:r>
            <a:endParaRPr lang="es-ES" altLang="es-MX"/>
          </a:p>
          <a:p>
            <a:r>
              <a:rPr lang="es-ES" altLang="es-MX"/>
              <a:t>Según Sandoval, este mundo estaría conformado por 5 dimensiones.</a:t>
            </a:r>
            <a:endParaRPr lang="es-ES" altLang="es-MX"/>
          </a:p>
          <a:p>
            <a:r>
              <a:rPr lang="es-ES" altLang="es-MX"/>
              <a:t>Tres de estas relacionadas con la distancia : largo, ancho y alto.</a:t>
            </a:r>
            <a:endParaRPr lang="es-ES" altLang="es-MX"/>
          </a:p>
          <a:p>
            <a:r>
              <a:rPr lang="es-ES" altLang="es-MX"/>
              <a:t>El tiempo aquí es una dimensión que es multidimensional.</a:t>
            </a:r>
            <a:endParaRPr lang="es-ES" alt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s-ES" altLang="es-MX"/>
              <a:t>Alteración de las percepciones del espacio-tiempo.</a:t>
            </a:r>
            <a:endParaRPr lang="es-ES" altLang="es-MX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s-ES" altLang="es-MX"/>
              <a:t>Lo digital, altera. </a:t>
            </a:r>
            <a:endParaRPr lang="es-ES" altLang="es-MX"/>
          </a:p>
          <a:p>
            <a:r>
              <a:rPr lang="es-ES" altLang="es-MX"/>
              <a:t>Hace del tiempo un concepto relativo.</a:t>
            </a:r>
            <a:endParaRPr lang="es-ES" altLang="es-MX"/>
          </a:p>
          <a:p>
            <a:r>
              <a:rPr lang="es-ES" altLang="es-MX"/>
              <a:t>Es sincrónico y es asincrónico en simultáneo.</a:t>
            </a:r>
            <a:endParaRPr lang="es-ES" altLang="es-MX"/>
          </a:p>
          <a:p>
            <a:r>
              <a:rPr lang="es-ES" altLang="es-MX"/>
              <a:t>Esto último es </a:t>
            </a:r>
            <a:r>
              <a:rPr lang="es-ES" altLang="es-MX" b="1" i="1"/>
              <a:t>clave </a:t>
            </a:r>
            <a:r>
              <a:rPr lang="es-ES" altLang="es-MX"/>
              <a:t>para pensar los procesos educativos de cara a futuro. </a:t>
            </a:r>
            <a:endParaRPr lang="es-ES" altLang="es-MX"/>
          </a:p>
          <a:p>
            <a:r>
              <a:rPr lang="es-ES" altLang="es-MX"/>
              <a:t>Los estudiantes que puedan conectarse, seguramente tendrán mayores oportunidades en el futuro. </a:t>
            </a:r>
            <a:endParaRPr lang="es-ES" altLang="es-MX"/>
          </a:p>
          <a:p>
            <a:r>
              <a:rPr lang="es-ES" altLang="es-MX"/>
              <a:t>No debemos formar gente dependiente. </a:t>
            </a:r>
            <a:endParaRPr lang="es-ES" altLang="es-MX"/>
          </a:p>
          <a:p>
            <a:r>
              <a:rPr lang="es-ES" altLang="es-MX"/>
              <a:t>Reconocer en el marco de la diversidad cultural, las heterotopías.</a:t>
            </a:r>
            <a:endParaRPr lang="es-ES" alt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Marcador de posición de contenido 5" descr="Contexto.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183640" y="-2830830"/>
            <a:ext cx="14324330" cy="96653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2783</Words>
  <Application>WPS Presentation</Application>
  <PresentationFormat>Panorámica</PresentationFormat>
  <Paragraphs>52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Segoe Print</vt:lpstr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Nuestro contexto – El Hipermundo...</dc:title>
  <dc:creator>Victor</dc:creator>
  <cp:lastModifiedBy>Victor</cp:lastModifiedBy>
  <cp:revision>2</cp:revision>
  <dcterms:created xsi:type="dcterms:W3CDTF">2018-03-31T06:08:32Z</dcterms:created>
  <dcterms:modified xsi:type="dcterms:W3CDTF">2018-03-31T07:02:23Z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2058-10.2.0.5965</vt:lpwstr>
  </property>
</Properties>
</file>