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6016680"/>
            <a:ext cx="10076760" cy="154260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360" y="2553840"/>
            <a:ext cx="9071640" cy="162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s-AR" sz="4400" spc="-1" strike="noStrike">
                <a:latin typeface="Arial"/>
              </a:rPr>
              <a:t>Pulse para editar el formato del texto de título</a:t>
            </a:r>
            <a:endParaRPr b="0" lang="es-AR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4536000"/>
            <a:ext cx="9071640" cy="115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latin typeface="Arial"/>
              </a:rPr>
              <a:t>Pulse para editar el formato de esquema del texto</a:t>
            </a:r>
            <a:endParaRPr b="0" lang="es-AR" sz="32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latin typeface="Arial"/>
              </a:rPr>
              <a:t>Segundo nivel del esquema</a:t>
            </a:r>
            <a:endParaRPr b="0" lang="es-AR" sz="28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latin typeface="Arial"/>
              </a:rPr>
              <a:t>Tercer nivel del esquema</a:t>
            </a:r>
            <a:endParaRPr b="0" lang="es-AR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000" spc="-1" strike="noStrike">
                <a:latin typeface="Arial"/>
              </a:rPr>
              <a:t>Cuarto nivel del esquema</a:t>
            </a:r>
            <a:endParaRPr b="0" lang="es-AR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Quinto nivel del esquema</a:t>
            </a:r>
            <a:endParaRPr b="0" lang="es-AR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Sexto nivel del esquema</a:t>
            </a:r>
            <a:endParaRPr b="0" lang="es-AR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Séptimo nivel del esquema</a:t>
            </a:r>
            <a:endParaRPr b="0" lang="es-AR" sz="2000" spc="-1" strike="noStrike"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es-AR" sz="1400" spc="-1" strike="noStrike">
                <a:latin typeface="Times New Roman"/>
              </a:rPr>
              <a:t>&lt;fecha/hora&gt;</a:t>
            </a:r>
            <a:endParaRPr b="0" lang="es-AR" sz="1400" spc="-1" strike="noStrike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s-AR" sz="1400" spc="-1" strike="noStrike">
                <a:latin typeface="Times New Roman"/>
              </a:rPr>
              <a:t>&lt;pie de página&gt;</a:t>
            </a:r>
            <a:endParaRPr b="0" lang="es-AR" sz="1400" spc="-1" strike="noStrike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B16E2AE3-04A2-48F1-8E4F-6A61E39E69EB}" type="slidenum">
              <a:rPr b="0" lang="es-AR" sz="1400" spc="-1" strike="noStrike">
                <a:latin typeface="Times New Roman"/>
              </a:rPr>
              <a:t>&lt;número&gt;</a:t>
            </a:fld>
            <a:endParaRPr b="0" lang="es-AR" sz="1400" spc="-1" strike="noStrike">
              <a:latin typeface="Times New Roman"/>
            </a:endParaRPr>
          </a:p>
        </p:txBody>
      </p:sp>
      <p:pic>
        <p:nvPicPr>
          <p:cNvPr id="6" name="" descr=""/>
          <p:cNvPicPr/>
          <p:nvPr/>
        </p:nvPicPr>
        <p:blipFill>
          <a:blip r:embed="rId3"/>
          <a:stretch/>
        </p:blipFill>
        <p:spPr>
          <a:xfrm>
            <a:off x="0" y="0"/>
            <a:ext cx="10077120" cy="169524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2"/>
          <a:stretch/>
        </p:blipFill>
        <p:spPr>
          <a:xfrm>
            <a:off x="0" y="6108480"/>
            <a:ext cx="10076760" cy="1451160"/>
          </a:xfrm>
          <a:prstGeom prst="rect">
            <a:avLst/>
          </a:prstGeom>
          <a:ln>
            <a:noFill/>
          </a:ln>
        </p:spPr>
      </p:pic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s-AR" sz="4400" spc="-1" strike="noStrike">
                <a:latin typeface="Arial"/>
              </a:rPr>
              <a:t>Pulse para editar el formato del texto de título</a:t>
            </a:r>
            <a:endParaRPr b="0" lang="es-AR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latin typeface="Arial"/>
              </a:rPr>
              <a:t>Pulse para editar el formato de esquema del texto</a:t>
            </a:r>
            <a:endParaRPr b="0" lang="es-AR" sz="32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latin typeface="Arial"/>
              </a:rPr>
              <a:t>Segundo nivel del esquema</a:t>
            </a:r>
            <a:endParaRPr b="0" lang="es-AR" sz="28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latin typeface="Arial"/>
              </a:rPr>
              <a:t>Tercer nivel del esquema</a:t>
            </a:r>
            <a:endParaRPr b="0" lang="es-AR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000" spc="-1" strike="noStrike">
                <a:latin typeface="Arial"/>
              </a:rPr>
              <a:t>Cuarto nivel del esquema</a:t>
            </a:r>
            <a:endParaRPr b="0" lang="es-AR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Quinto nivel del esquema</a:t>
            </a:r>
            <a:endParaRPr b="0" lang="es-AR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Sexto nivel del esquema</a:t>
            </a:r>
            <a:endParaRPr b="0" lang="es-AR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Séptimo nivel del esquema</a:t>
            </a:r>
            <a:endParaRPr b="0" lang="es-AR" sz="20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="b"/>
          <a:p>
            <a:pPr algn="ctr"/>
            <a:r>
              <a:rPr b="0" lang="es-AR" sz="1400" spc="-1" strike="noStrike">
                <a:latin typeface="Arial"/>
              </a:rPr>
              <a:t> </a:t>
            </a:r>
            <a:endParaRPr b="0" lang="es-AR" sz="1400" spc="-1" strike="noStrike"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s-AR" sz="1400" spc="-1" strike="noStrike">
                <a:latin typeface="Arial"/>
              </a:rPr>
              <a:t> </a:t>
            </a:r>
            <a:endParaRPr b="0" lang="es-AR" sz="1400" spc="-1" strike="noStrike"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385A8EF5-CA23-4FA3-BADA-4166595AF560}" type="slidenum">
              <a:rPr b="0" lang="es-AR" sz="1400" spc="-1" strike="noStrike">
                <a:latin typeface="Arial"/>
              </a:rPr>
              <a:t>1</a:t>
            </a:fld>
            <a:endParaRPr b="0" lang="es-AR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-432000" y="465840"/>
            <a:ext cx="8712000" cy="974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es-AR" sz="2800" spc="-1" strike="noStrike">
                <a:latin typeface="Arial"/>
              </a:rPr>
              <a:t>Nuestras miradas desde la tradición.</a:t>
            </a:r>
            <a:endParaRPr b="0" lang="es-AR" sz="2800" spc="-1" strike="noStrike"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216000" y="1800000"/>
            <a:ext cx="9359640" cy="388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s-AR" sz="2000" spc="-1" strike="noStrike">
                <a:latin typeface="Arial"/>
              </a:rPr>
              <a:t>Riesgos de la pedagogía folk y los contenidos como herramientas para la expansión. Nuestra institucionalidad</a:t>
            </a:r>
            <a:endParaRPr b="0" lang="es-AR" sz="2000" spc="-1" strike="noStrike">
              <a:latin typeface="Arial"/>
            </a:endParaRPr>
          </a:p>
          <a:p>
            <a:pPr algn="ctr"/>
            <a:r>
              <a:rPr b="0" lang="es-AR" sz="2000" spc="-1" strike="noStrike">
                <a:latin typeface="Arial"/>
              </a:rPr>
              <a:t>moderna, con su énfasis en el dominio de formas</a:t>
            </a:r>
            <a:endParaRPr b="0" lang="es-AR" sz="2000" spc="-1" strike="noStrike">
              <a:latin typeface="Arial"/>
            </a:endParaRPr>
          </a:p>
          <a:p>
            <a:pPr algn="ctr"/>
            <a:r>
              <a:rPr b="0" lang="es-AR" sz="2000" spc="-1" strike="noStrike">
                <a:latin typeface="Arial"/>
              </a:rPr>
              <a:t>únicas de conocimiento no ha asumido la expresión de los distintos actores y continúa ejerciendo un discurso regulativo que silencia las voces que se</a:t>
            </a:r>
            <a:endParaRPr b="0" lang="es-AR" sz="2000" spc="-1" strike="noStrike">
              <a:latin typeface="Arial"/>
            </a:endParaRPr>
          </a:p>
          <a:p>
            <a:pPr algn="ctr"/>
            <a:r>
              <a:rPr b="0" lang="es-AR" sz="2000" spc="-1" strike="noStrike">
                <a:latin typeface="Arial"/>
              </a:rPr>
              <a:t>expresan de distinta forma desde ámbitos de significado diversos. Por ello, los contenidos deben ser el “enlace” que juegue a favor no sólo de el saber en sí mismo, sino inclinando la balanza hacia los educandos. </a:t>
            </a:r>
            <a:endParaRPr b="0" lang="es-AR" sz="2000" spc="-1" strike="noStrike">
              <a:latin typeface="Arial"/>
            </a:endParaRPr>
          </a:p>
          <a:p>
            <a:pPr algn="ctr"/>
            <a:endParaRPr b="0" lang="es-AR" sz="20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32000" y="115956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es-AR" sz="1800" spc="-1" strike="noStrike">
                <a:latin typeface="Arial"/>
              </a:rPr>
              <a:t>Factores </a:t>
            </a:r>
            <a:r>
              <a:rPr b="1" lang="es-AR" sz="1800" spc="-1" strike="noStrike">
                <a:latin typeface="Arial"/>
              </a:rPr>
              <a:t>que contribuyen a la condición de estar estático: El contexto, la tradición y la historia.</a:t>
            </a:r>
            <a:endParaRPr b="0" lang="es-AR" sz="18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Para plantear la pregunta de un radical redireccionamiento del diseño, es necesario</a:t>
            </a:r>
            <a:endParaRPr b="0" lang="es-AR" sz="18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aventurarse en la tradición cultural y filosófica de la que se desprende el diseño y</a:t>
            </a:r>
            <a:endParaRPr b="0" lang="es-AR" sz="18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en la cual tan a gusto funciona.</a:t>
            </a:r>
            <a:endParaRPr b="0" lang="es-AR" sz="18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Lo tradicional aquí lo entendemos como «racionalista»,«cartesiana», «objetivista» y con frecuencia se la asocia con términos relacionados, como «mecanicista» (visión del mundo), «reduccionista» (ciencia), «positivista», (epistemológica) y, más recientemente, computacionalista.</a:t>
            </a:r>
            <a:endParaRPr b="0" lang="es-AR" sz="18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Se pondera al individuo, creencia en el factor económico, en otras palabras, el dualismo ontológico. Esta concepción teórica acaparó y evolucionó en un “diseño global” (Mignolo, 2000).</a:t>
            </a:r>
            <a:endParaRPr b="0" lang="es-AR" sz="18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¿Es posible, entonces, reorientar tal tradición, y redirigir el viaje en una dirección totalmente distinta?</a:t>
            </a:r>
            <a:endParaRPr b="0" lang="es-AR" sz="18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Es indudable que estos hechos sostienen la dependencia de formas de racionalidad anquilosadas en el modelo logocéntrico y de racionalidad europeo/americano. Teniendo un rol central en producción científica actual. </a:t>
            </a:r>
            <a:endParaRPr b="0" lang="es-AR" sz="18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Por lo tanto lo que se sugiere es un cambio en la naturaleza de la reflexión y que sea principalmente abierta. Dando cuenta de que la reflexión es experiencia en sí.  </a:t>
            </a:r>
            <a:endParaRPr b="0" lang="es-AR" sz="18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i="1" lang="es-AR" sz="2000" spc="-1" strike="noStrike">
                <a:latin typeface="Arial"/>
              </a:rPr>
              <a:t>El aprendizaje expansivo...</a:t>
            </a:r>
            <a:endParaRPr b="1" i="1" lang="es-AR" sz="2000" spc="-1" strike="noStrike">
              <a:latin typeface="Arial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648360" y="165600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Lo vertiginoso de los cambios sociales y culturales, reclaman  nuevas formas de aprendizaje. </a:t>
            </a:r>
            <a:endParaRPr b="0" lang="es-AR" sz="20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Esta idea ayuda a que las  personas expandan sus moldes culturales tradicionales permitiendo generar una base sólida a los fines de desarrollar una pedagogía que logre avances acorde a los ritmos de la sociedad actual y las posibilidades que tengan las personas en cuanto a los “moldes culturales”. </a:t>
            </a:r>
            <a:endParaRPr b="0" lang="es-AR" sz="20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Vivimos en un mundo cuyas formas productivas cambian aceleradamente y se desplazan hacia el uso intensivo del conocimiento. Por lo tanto ¿comunidades locales pobres? ¿Cómo  lograr un posicionamiento en un mundo global que las excluye?</a:t>
            </a:r>
            <a:endParaRPr b="0" lang="es-AR" sz="20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 </a:t>
            </a:r>
            <a:r>
              <a:rPr b="0" lang="es-AR" sz="2000" spc="-1" strike="noStrike">
                <a:latin typeface="Arial"/>
              </a:rPr>
              <a:t>Los sistemas educativos, si quieren ser verdaderamente equitativos, requieren aprendizajes expansivos que les asegure a las personas poder desempeñarse en la sociedad de un modo diferente a como lo habrían hecho sólo con la cultura de que disponen. </a:t>
            </a:r>
            <a:endParaRPr b="0" lang="es-AR" sz="20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Cada cultura tiene una manera de comprender, que a su vez, conforma una tradición. Esta se acumula y de traspasa a la generación siguiente. </a:t>
            </a:r>
            <a:endParaRPr b="0" lang="es-AR" sz="20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La tradición es paradójica permite ver algunas cosas, pero vela otras.</a:t>
            </a:r>
            <a:endParaRPr b="0" lang="es-AR" sz="20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no es posible asegurar que las formas de enseñanza conocidas transformen efectivamente la cultura de los jóvenes…</a:t>
            </a:r>
            <a:endParaRPr b="0" lang="es-AR" sz="20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Este es el desafío histórico que enfrenta el aprendizaje: lidiar con un mundo que cambia aceleradamente, donde las formas de vida tradicionales que sirven de soporte a lo que es familiar y conocido se transforman aceleradamente.</a:t>
            </a:r>
            <a:endParaRPr b="0" lang="es-AR" sz="20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Estas reflexiones generan el interrogante que tenemos hoy: ¿Cómo educar para lo que hoy día no existe?</a:t>
            </a:r>
            <a:endParaRPr b="0" lang="es-AR" sz="20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144000" y="288000"/>
            <a:ext cx="9431640" cy="586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Uno de los desafíos a los que debemos enfrentarnos son las denominadas tensiones:</a:t>
            </a:r>
            <a:endParaRPr b="0" lang="es-AR" sz="18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LOCAL/GLOBAL: Zygmunt Bauman (1999) señala que el fenómeno de la globalización a la vez que une, divide.</a:t>
            </a:r>
            <a:endParaRPr b="0" lang="es-AR" sz="18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Códigos restringidos – códigos elaborados: Ottone y Hopenhayn (1999) han llamado “los códigos de la modernidad”; a los cuales consideran la condición “para lograr saltos en competitividad, ciudadanía democrática e igualdad de</a:t>
            </a:r>
            <a:endParaRPr b="0" lang="es-AR" sz="18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oportunidades”.</a:t>
            </a:r>
            <a:endParaRPr b="0" lang="es-AR" sz="18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Exclusión – inclusión:los procesos modernizadores tienen efecto devastadores en los grupos sociales que poseen códigos restringidos.</a:t>
            </a:r>
            <a:endParaRPr b="0" lang="es-AR" sz="18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Igualdad – diferencia:“identidad proyecto”,vinculada a la necesidad que en la educación escolar, las formas hegemónicas de las culturas globales que tienden a uniformar la cultura.</a:t>
            </a:r>
            <a:endParaRPr b="0" lang="es-AR" sz="18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Pobreza – desarrollo: Esta tensión se manifiesta en una suerte de determinismo y clasificación a la cual están expuestos los estudiantes de los sectores en riesgo social</a:t>
            </a:r>
            <a:endParaRPr b="0" lang="es-AR" sz="18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El aprendizaje expansivo viene a  elaborar una  nueva forma de aprendizaje que surge cuando las presiones de cambio se hacen más intensas y aceleran las contradicciones de las actividades.</a:t>
            </a:r>
            <a:endParaRPr b="0" lang="es-AR" sz="1800" spc="-1" strike="noStrike"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s-AR" sz="2600" spc="-1" strike="noStrike">
                <a:latin typeface="Arial"/>
              </a:rPr>
              <a:t>Viviendo en la sociedad líquida.</a:t>
            </a:r>
            <a:endParaRPr b="0" lang="es-AR" sz="2600" spc="-1" strike="noStrike">
              <a:latin typeface="Arial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576000" y="172800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600" spc="-1" strike="noStrike">
                <a:latin typeface="Arial"/>
              </a:rPr>
              <a:t>Este concepto de Bauman, tiene mucho que decir de nuestro presente, de nuestra tradición y de el quiebre que supone con ésta.</a:t>
            </a:r>
            <a:endParaRPr b="0" lang="es-AR" sz="16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600" spc="-1" strike="noStrike">
                <a:latin typeface="Arial"/>
              </a:rPr>
              <a:t>Es un momento de la historia en el todo es variable y temporal. </a:t>
            </a:r>
            <a:endParaRPr b="0" lang="es-AR" sz="16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600" spc="-1" strike="noStrike">
                <a:latin typeface="Arial"/>
              </a:rPr>
              <a:t>Un mundo mas precario. Ansioso de novedades y experiencias. </a:t>
            </a:r>
            <a:endParaRPr b="0" lang="es-AR" sz="16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600" spc="-1" strike="noStrike">
                <a:latin typeface="Arial"/>
              </a:rPr>
              <a:t>La racionalidad fue la base de la “nueva sociedad”, en la actualidad vemos en esta concepción fisuras…</a:t>
            </a:r>
            <a:endParaRPr b="0" lang="es-AR" sz="16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600" spc="-1" strike="noStrike">
                <a:latin typeface="Arial"/>
              </a:rPr>
              <a:t>Somos cambiables, somos un recurso que puede reemplazarse en cualquier momento. </a:t>
            </a:r>
            <a:endParaRPr b="0" lang="es-AR" sz="16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600" spc="-1" strike="noStrike">
                <a:latin typeface="Arial"/>
              </a:rPr>
              <a:t>Las relaciones contractuales, el amor y los valores en relación a lo ético es también líquido…y debemos ser precavidos, pues esto lleva inestabilidad. </a:t>
            </a:r>
            <a:endParaRPr b="0" lang="es-AR" sz="16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600" spc="-1" strike="noStrike">
                <a:latin typeface="Arial"/>
              </a:rPr>
              <a:t>Las tradiciones nos hacen inadaptados, nos separan de la realidad. </a:t>
            </a:r>
            <a:endParaRPr b="0" lang="es-AR" sz="16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600" spc="-1" strike="noStrike">
                <a:latin typeface="Arial"/>
              </a:rPr>
              <a:t>Necesitamos superar las diferencias impuestas por la tensión que se genera desde la tradición. </a:t>
            </a:r>
            <a:endParaRPr b="0" lang="es-AR" sz="16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600" spc="-1" strike="noStrike">
                <a:latin typeface="Arial"/>
              </a:rPr>
              <a:t>Debemos conocer el contexto y posibles líneas de evolución. </a:t>
            </a:r>
            <a:endParaRPr b="0" lang="es-AR" sz="16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600" spc="-1" strike="noStrike">
                <a:latin typeface="Arial"/>
              </a:rPr>
              <a:t>Debemos humanear, lenguajear como dice Maturana. </a:t>
            </a:r>
            <a:endParaRPr b="0" lang="es-AR" sz="16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600" spc="-1" strike="noStrike">
                <a:latin typeface="Arial"/>
              </a:rPr>
              <a:t>Reflexionemos en base a estos ítems...</a:t>
            </a:r>
            <a:endParaRPr b="0" lang="es-AR" sz="160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" descr=""/>
          <p:cNvPicPr/>
          <p:nvPr/>
        </p:nvPicPr>
        <p:blipFill>
          <a:blip r:embed="rId1"/>
          <a:stretch/>
        </p:blipFill>
        <p:spPr>
          <a:xfrm>
            <a:off x="1207440" y="215640"/>
            <a:ext cx="7376400" cy="5937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Application>LibreOffice/6.0.3.2$Linux_x86 LibreOffice_project/00m0$Build-2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2018-04-29T12:31:19Z</dcterms:created>
  <dc:creator>Vicfsociety </dc:creator>
  <dc:description/>
  <dc:language>es-AR</dc:language>
  <cp:lastModifiedBy>Vicfsociety </cp:lastModifiedBy>
  <dcterms:modified xsi:type="dcterms:W3CDTF">2018-04-29T17:16:38Z</dcterms:modified>
  <cp:revision>4</cp:revision>
  <dc:subject/>
  <dc:title>Beehive</dc:title>
</cp:coreProperties>
</file>