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Source Code Pro"/>
      <p:regular r:id="rId13"/>
      <p:bold r:id="rId14"/>
    </p:embeddedFont>
    <p:embeddedFont>
      <p:font typeface="Oswald"/>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SourceCodePro-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swald-regular.fntdata"/><Relationship Id="rId14" Type="http://schemas.openxmlformats.org/officeDocument/2006/relationships/font" Target="fonts/SourceCodePro-bold.fntdata"/><Relationship Id="rId16" Type="http://schemas.openxmlformats.org/officeDocument/2006/relationships/font" Target="fonts/Oswald-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6" name="Shape 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8" name="Shape 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4" name="Shape 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1" name="Shape 11"/>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2" name="Shape 12"/>
          <p:cNvSpPr txBox="1"/>
          <p:nvPr>
            <p:ph type="ctrTitle"/>
          </p:nvPr>
        </p:nvSpPr>
        <p:spPr>
          <a:xfrm>
            <a:off x="411175" y="644300"/>
            <a:ext cx="8282400" cy="2109000"/>
          </a:xfrm>
          <a:prstGeom prst="rect">
            <a:avLst/>
          </a:prstGeom>
        </p:spPr>
        <p:txBody>
          <a:bodyPr anchorCtr="0" anchor="b" bIns="91425" lIns="91425" spcFirstLastPara="1" rIns="91425" wrap="square" tIns="91425"/>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Shape 13"/>
          <p:cNvSpPr txBox="1"/>
          <p:nvPr>
            <p:ph idx="1" type="subTitle"/>
          </p:nvPr>
        </p:nvSpPr>
        <p:spPr>
          <a:xfrm>
            <a:off x="411175" y="3398250"/>
            <a:ext cx="8282400" cy="1260600"/>
          </a:xfrm>
          <a:prstGeom prst="rect">
            <a:avLst/>
          </a:prstGeom>
        </p:spPr>
        <p:txBody>
          <a:bodyPr anchorCtr="0" anchor="ctr" bIns="91425" lIns="91425" spcFirstLastPara="1" rIns="91425" wrap="square" tIns="91425"/>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cxnSp>
        <p:nvCxnSpPr>
          <p:cNvPr id="52" name="Shape 52"/>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Shape 53"/>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Shape 54"/>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7" name="Shape 17"/>
          <p:cNvSpPr txBox="1"/>
          <p:nvPr>
            <p:ph type="title"/>
          </p:nvPr>
        </p:nvSpPr>
        <p:spPr>
          <a:xfrm>
            <a:off x="430800" y="1889700"/>
            <a:ext cx="8282400" cy="1516500"/>
          </a:xfrm>
          <a:prstGeom prst="rect">
            <a:avLst/>
          </a:prstGeom>
        </p:spPr>
        <p:txBody>
          <a:bodyPr anchorCtr="0" anchor="ctr" bIns="91425" lIns="91425" spcFirstLastPara="1" rIns="91425" wrap="square" tIns="91425"/>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Shape 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9" name="Shape 19"/>
        <p:cNvGrpSpPr/>
        <p:nvPr/>
      </p:nvGrpSpPr>
      <p:grpSpPr>
        <a:xfrm>
          <a:off x="0" y="0"/>
          <a:ext cx="0" cy="0"/>
          <a:chOff x="0" y="0"/>
          <a:chExt cx="0" cy="0"/>
        </a:xfrm>
      </p:grpSpPr>
      <p:cxnSp>
        <p:nvCxnSpPr>
          <p:cNvPr id="20" name="Shape 20"/>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Shape 21"/>
          <p:cNvSpPr txBox="1"/>
          <p:nvPr>
            <p:ph type="title"/>
          </p:nvPr>
        </p:nvSpPr>
        <p:spPr>
          <a:xfrm>
            <a:off x="311700" y="372500"/>
            <a:ext cx="8520600" cy="7335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Shape 22"/>
          <p:cNvSpPr txBox="1"/>
          <p:nvPr>
            <p:ph idx="1" type="body"/>
          </p:nvPr>
        </p:nvSpPr>
        <p:spPr>
          <a:xfrm>
            <a:off x="311700" y="1468825"/>
            <a:ext cx="8520600" cy="3099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Shape 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cxnSp>
        <p:nvCxnSpPr>
          <p:cNvPr id="25" name="Shape 2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Shape 26"/>
          <p:cNvSpPr txBox="1"/>
          <p:nvPr>
            <p:ph type="title"/>
          </p:nvPr>
        </p:nvSpPr>
        <p:spPr>
          <a:xfrm>
            <a:off x="311700" y="372500"/>
            <a:ext cx="8520600" cy="7335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Shape 27"/>
          <p:cNvSpPr txBox="1"/>
          <p:nvPr>
            <p:ph idx="1" type="body"/>
          </p:nvPr>
        </p:nvSpPr>
        <p:spPr>
          <a:xfrm>
            <a:off x="311700" y="1468825"/>
            <a:ext cx="3999900" cy="3099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468825"/>
            <a:ext cx="3999900" cy="3099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600" cy="7335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cxnSp>
        <p:nvCxnSpPr>
          <p:cNvPr id="34" name="Shape 34"/>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Shape 35"/>
          <p:cNvSpPr txBox="1"/>
          <p:nvPr>
            <p:ph type="title"/>
          </p:nvPr>
        </p:nvSpPr>
        <p:spPr>
          <a:xfrm>
            <a:off x="311700" y="6318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Shape 36"/>
          <p:cNvSpPr txBox="1"/>
          <p:nvPr>
            <p:ph idx="1" type="body"/>
          </p:nvPr>
        </p:nvSpPr>
        <p:spPr>
          <a:xfrm>
            <a:off x="311700" y="1618204"/>
            <a:ext cx="2808000" cy="29508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7" name="Shape 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100" cy="40857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Shape 44"/>
          <p:cNvSpPr txBox="1"/>
          <p:nvPr>
            <p:ph type="title"/>
          </p:nvPr>
        </p:nvSpPr>
        <p:spPr>
          <a:xfrm>
            <a:off x="265500" y="1078750"/>
            <a:ext cx="4045200" cy="1789200"/>
          </a:xfrm>
          <a:prstGeom prst="rect">
            <a:avLst/>
          </a:prstGeom>
        </p:spPr>
        <p:txBody>
          <a:bodyPr anchorCtr="0" anchor="b" bIns="91425" lIns="91425" spcFirstLastPara="1" rIns="91425" wrap="square" tIns="91425"/>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Shape 45"/>
          <p:cNvSpPr txBox="1"/>
          <p:nvPr>
            <p:ph idx="1" type="subTitle"/>
          </p:nvPr>
        </p:nvSpPr>
        <p:spPr>
          <a:xfrm>
            <a:off x="265500" y="29214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odern-writer">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
              <a:t>Contexto Era Digital</a:t>
            </a:r>
            <a:endParaRPr/>
          </a:p>
        </p:txBody>
      </p:sp>
      <p:sp>
        <p:nvSpPr>
          <p:cNvPr id="63" name="Shape 63"/>
          <p:cNvSpPr txBox="1"/>
          <p:nvPr>
            <p:ph idx="1" type="subTitle"/>
          </p:nvPr>
        </p:nvSpPr>
        <p:spPr>
          <a:xfrm>
            <a:off x="411175" y="3398250"/>
            <a:ext cx="8282400" cy="1260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s"/>
              <a:t>Profesores: Carrasco &amp; Pianucci</a:t>
            </a:r>
            <a:endParaRPr/>
          </a:p>
          <a:p>
            <a:pPr indent="0" lvl="0" marL="0" algn="r">
              <a:spcBef>
                <a:spcPts val="0"/>
              </a:spcBef>
              <a:spcAft>
                <a:spcPts val="0"/>
              </a:spcAft>
              <a:buNone/>
            </a:pPr>
            <a:r>
              <a:rPr lang="es" sz="1200"/>
              <a:t>Alumna: Liliana Waicekawsky</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Shape 68"/>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
              <a:t>Aprendizaje expansivo</a:t>
            </a:r>
            <a:endParaRPr/>
          </a:p>
        </p:txBody>
      </p:sp>
      <p:sp>
        <p:nvSpPr>
          <p:cNvPr id="69" name="Shape 69"/>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s" sz="3000"/>
              <a:t>Es un enfoque en el que la enseñanza es vista como un “proceso de inculcación” y el aprendizaje como un “proceso de acumulación de contenidos”. Esta visión es la que sostuvo la escuela durante años.</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 name="Shape 73"/>
        <p:cNvGrpSpPr/>
        <p:nvPr/>
      </p:nvGrpSpPr>
      <p:grpSpPr>
        <a:xfrm>
          <a:off x="0" y="0"/>
          <a:ext cx="0" cy="0"/>
          <a:chOff x="0" y="0"/>
          <a:chExt cx="0" cy="0"/>
        </a:xfrm>
      </p:grpSpPr>
      <p:sp>
        <p:nvSpPr>
          <p:cNvPr id="74" name="Shape 74"/>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
              <a:t>Aprendizaje expansivo    </a:t>
            </a:r>
            <a:r>
              <a:rPr lang="es" sz="1800"/>
              <a:t>(Gastón Sepúlveda)</a:t>
            </a:r>
            <a:endParaRPr sz="1800"/>
          </a:p>
        </p:txBody>
      </p:sp>
      <p:sp>
        <p:nvSpPr>
          <p:cNvPr id="75" name="Shape 75"/>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solidFill>
                  <a:srgbClr val="666666"/>
                </a:solidFill>
                <a:highlight>
                  <a:srgbClr val="F5F7E7"/>
                </a:highlight>
                <a:latin typeface="Arial"/>
                <a:ea typeface="Arial"/>
                <a:cs typeface="Arial"/>
                <a:sym typeface="Arial"/>
              </a:rPr>
              <a:t>Los cambios vertiginosos que se dan en la cultura y en la sociedad imponen la necesidad de nuevas formas de aprendizaje</a:t>
            </a:r>
            <a:endParaRPr>
              <a:solidFill>
                <a:srgbClr val="666666"/>
              </a:solidFill>
              <a:highlight>
                <a:srgbClr val="F5F7E7"/>
              </a:highlight>
              <a:latin typeface="Arial"/>
              <a:ea typeface="Arial"/>
              <a:cs typeface="Arial"/>
              <a:sym typeface="Arial"/>
            </a:endParaRPr>
          </a:p>
          <a:p>
            <a:pPr indent="0" lvl="0" marL="0">
              <a:spcBef>
                <a:spcPts val="1600"/>
              </a:spcBef>
              <a:spcAft>
                <a:spcPts val="0"/>
              </a:spcAft>
              <a:buNone/>
            </a:pPr>
            <a:r>
              <a:rPr lang="es">
                <a:solidFill>
                  <a:srgbClr val="666666"/>
                </a:solidFill>
                <a:highlight>
                  <a:srgbClr val="F5F7E7"/>
                </a:highlight>
                <a:latin typeface="Arial"/>
                <a:ea typeface="Arial"/>
                <a:cs typeface="Arial"/>
                <a:sym typeface="Arial"/>
              </a:rPr>
              <a:t>Nos dice que el “aprendizaje expansivo es aquella forma de aprendizaje que permite que las personas expandan sus moldes culturales tradicionales”. </a:t>
            </a:r>
            <a:endParaRPr sz="900">
              <a:solidFill>
                <a:srgbClr val="666666"/>
              </a:solidFill>
              <a:highlight>
                <a:srgbClr val="F5F7E7"/>
              </a:highlight>
              <a:latin typeface="Arial"/>
              <a:ea typeface="Arial"/>
              <a:cs typeface="Arial"/>
              <a:sym typeface="Arial"/>
            </a:endParaRPr>
          </a:p>
          <a:p>
            <a:pPr indent="0" lvl="0" marL="0">
              <a:spcBef>
                <a:spcPts val="1600"/>
              </a:spcBef>
              <a:spcAft>
                <a:spcPts val="0"/>
              </a:spcAft>
              <a:buNone/>
            </a:pPr>
            <a:r>
              <a:rPr lang="es">
                <a:solidFill>
                  <a:srgbClr val="666666"/>
                </a:solidFill>
                <a:highlight>
                  <a:srgbClr val="F5F7E7"/>
                </a:highlight>
                <a:latin typeface="Arial"/>
                <a:ea typeface="Arial"/>
                <a:cs typeface="Arial"/>
                <a:sym typeface="Arial"/>
              </a:rPr>
              <a:t>Los sistemas educativos, si quieren ser verdaderamente equitativos, requieren aprendizajes expansivos que les asegure a las personas poder desempeñarse en la sociedad de un modo diferente a como lo habrían hecho sólo con la cultura de que disponen.</a:t>
            </a:r>
            <a:endParaRPr>
              <a:solidFill>
                <a:srgbClr val="666666"/>
              </a:solidFill>
              <a:highlight>
                <a:srgbClr val="F5F7E7"/>
              </a:highlight>
              <a:latin typeface="Arial"/>
              <a:ea typeface="Arial"/>
              <a:cs typeface="Arial"/>
              <a:sym typeface="Arial"/>
            </a:endParaRPr>
          </a:p>
          <a:p>
            <a:pPr indent="0" lvl="0" marL="0">
              <a:spcBef>
                <a:spcPts val="1600"/>
              </a:spcBef>
              <a:spcAft>
                <a:spcPts val="1600"/>
              </a:spcAft>
              <a:buNone/>
            </a:pPr>
            <a:r>
              <a:t/>
            </a:r>
            <a:endParaRPr>
              <a:solidFill>
                <a:srgbClr val="666666"/>
              </a:solidFill>
              <a:highlight>
                <a:srgbClr val="F5F7E7"/>
              </a:highlight>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Shape 80"/>
          <p:cNvSpPr txBox="1"/>
          <p:nvPr>
            <p:ph idx="1" type="body"/>
          </p:nvPr>
        </p:nvSpPr>
        <p:spPr>
          <a:xfrm>
            <a:off x="311700" y="524550"/>
            <a:ext cx="8520600" cy="4094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solidFill>
                  <a:srgbClr val="666666"/>
                </a:solidFill>
                <a:highlight>
                  <a:srgbClr val="F5F7E7"/>
                </a:highlight>
                <a:latin typeface="Arial"/>
                <a:ea typeface="Arial"/>
                <a:cs typeface="Arial"/>
                <a:sym typeface="Arial"/>
              </a:rPr>
              <a:t>Cada </a:t>
            </a:r>
            <a:r>
              <a:rPr lang="es">
                <a:solidFill>
                  <a:srgbClr val="666666"/>
                </a:solidFill>
                <a:highlight>
                  <a:srgbClr val="F5F7E7"/>
                </a:highlight>
                <a:latin typeface="Arial"/>
                <a:ea typeface="Arial"/>
                <a:cs typeface="Arial"/>
                <a:sym typeface="Arial"/>
              </a:rPr>
              <a:t>cultura es una forma de comprender que conforma una tradición que, a su vez, se acumula y se traspasa a las nuevas generaciones y, como tal, es una forma de ver, pero también una forma particular de ceguera.</a:t>
            </a:r>
            <a:endParaRPr>
              <a:solidFill>
                <a:srgbClr val="666666"/>
              </a:solidFill>
              <a:highlight>
                <a:srgbClr val="F5F7E7"/>
              </a:highlight>
              <a:latin typeface="Arial"/>
              <a:ea typeface="Arial"/>
              <a:cs typeface="Arial"/>
              <a:sym typeface="Arial"/>
            </a:endParaRPr>
          </a:p>
          <a:p>
            <a:pPr indent="0" lvl="0" marL="0">
              <a:spcBef>
                <a:spcPts val="1600"/>
              </a:spcBef>
              <a:spcAft>
                <a:spcPts val="0"/>
              </a:spcAft>
              <a:buNone/>
            </a:pPr>
            <a:r>
              <a:rPr lang="es">
                <a:solidFill>
                  <a:srgbClr val="666666"/>
                </a:solidFill>
                <a:highlight>
                  <a:srgbClr val="F5F7E7"/>
                </a:highlight>
                <a:latin typeface="Arial"/>
                <a:ea typeface="Arial"/>
                <a:cs typeface="Arial"/>
                <a:sym typeface="Arial"/>
              </a:rPr>
              <a:t>La complejidad que presenta el mundo actual hace que los saberes tradicionales resulten escasos. Los jóvenes se sienten incapaces de lidiar con un mundo que les resulta desconocido porque tienen sólo la información que está disponible en su cultura tradicional</a:t>
            </a:r>
            <a:endParaRPr>
              <a:solidFill>
                <a:srgbClr val="666666"/>
              </a:solidFill>
              <a:highlight>
                <a:srgbClr val="F5F7E7"/>
              </a:highlight>
              <a:latin typeface="Arial"/>
              <a:ea typeface="Arial"/>
              <a:cs typeface="Arial"/>
              <a:sym typeface="Arial"/>
            </a:endParaRPr>
          </a:p>
          <a:p>
            <a:pPr indent="0" lvl="0" marL="0">
              <a:spcBef>
                <a:spcPts val="1600"/>
              </a:spcBef>
              <a:spcAft>
                <a:spcPts val="1600"/>
              </a:spcAft>
              <a:buNone/>
            </a:pPr>
            <a:r>
              <a:rPr lang="es" sz="1200">
                <a:solidFill>
                  <a:srgbClr val="666666"/>
                </a:solidFill>
                <a:highlight>
                  <a:srgbClr val="F5F7E7"/>
                </a:highlight>
                <a:latin typeface="Arial"/>
                <a:ea typeface="Arial"/>
                <a:cs typeface="Arial"/>
                <a:sym typeface="Aria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idx="1" type="body"/>
          </p:nvPr>
        </p:nvSpPr>
        <p:spPr>
          <a:xfrm>
            <a:off x="311700" y="474400"/>
            <a:ext cx="8520600" cy="4094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solidFill>
                  <a:srgbClr val="666666"/>
                </a:solidFill>
                <a:highlight>
                  <a:srgbClr val="F5F7E7"/>
                </a:highlight>
                <a:latin typeface="Arial"/>
                <a:ea typeface="Arial"/>
                <a:cs typeface="Arial"/>
                <a:sym typeface="Arial"/>
              </a:rPr>
              <a:t>A nivel histórico el desafío que enfrenta el aprendizaje es lidiar con la sociedad líquida que cambia permanentemente, donde las relaciones sólidas han desaparecido, se han desvanecido. Las formas de vida tradicionales ya no son más las de antes. </a:t>
            </a:r>
            <a:endParaRPr>
              <a:solidFill>
                <a:srgbClr val="666666"/>
              </a:solidFill>
              <a:highlight>
                <a:srgbClr val="F5F7E7"/>
              </a:highlight>
              <a:latin typeface="Arial"/>
              <a:ea typeface="Arial"/>
              <a:cs typeface="Arial"/>
              <a:sym typeface="Arial"/>
            </a:endParaRPr>
          </a:p>
          <a:p>
            <a:pPr indent="0" lvl="0" marL="0">
              <a:spcBef>
                <a:spcPts val="1600"/>
              </a:spcBef>
              <a:spcAft>
                <a:spcPts val="0"/>
              </a:spcAft>
              <a:buNone/>
            </a:pPr>
            <a:r>
              <a:rPr lang="es">
                <a:solidFill>
                  <a:srgbClr val="666666"/>
                </a:solidFill>
                <a:highlight>
                  <a:srgbClr val="F5F7E7"/>
                </a:highlight>
                <a:latin typeface="Arial"/>
                <a:ea typeface="Arial"/>
                <a:cs typeface="Arial"/>
                <a:sym typeface="Arial"/>
              </a:rPr>
              <a:t>La flexibilidad caracteriza este momento histórico con gobiernos sin compromisos firmes, contratos de trabajos  y relaciones personales y amorosas flexibles. Todo esto crea una situación líquida, y por ser líquida es muy variable. Todo es cambiante y tiene fecha de caducidad.</a:t>
            </a:r>
            <a:endParaRPr>
              <a:solidFill>
                <a:srgbClr val="666666"/>
              </a:solidFill>
              <a:highlight>
                <a:srgbClr val="F5F7E7"/>
              </a:highlight>
              <a:latin typeface="Arial"/>
              <a:ea typeface="Arial"/>
              <a:cs typeface="Arial"/>
              <a:sym typeface="Arial"/>
            </a:endParaRPr>
          </a:p>
          <a:p>
            <a:pPr indent="0" lvl="0" marL="0">
              <a:spcBef>
                <a:spcPts val="1600"/>
              </a:spcBef>
              <a:spcAft>
                <a:spcPts val="0"/>
              </a:spcAft>
              <a:buNone/>
            </a:pPr>
            <a:r>
              <a:rPr lang="es">
                <a:solidFill>
                  <a:srgbClr val="666666"/>
                </a:solidFill>
                <a:highlight>
                  <a:srgbClr val="F5F7E7"/>
                </a:highlight>
                <a:latin typeface="Arial"/>
                <a:ea typeface="Arial"/>
                <a:cs typeface="Arial"/>
                <a:sym typeface="Arial"/>
              </a:rPr>
              <a:t>En la sociedad líquida predomina el individualismo, el consumismo. La creatividad es una forma de navegar  sin naufragar en la sociedad líquida. </a:t>
            </a:r>
            <a:endParaRPr>
              <a:solidFill>
                <a:srgbClr val="666666"/>
              </a:solidFill>
              <a:highlight>
                <a:srgbClr val="F5F7E7"/>
              </a:highlight>
              <a:latin typeface="Arial"/>
              <a:ea typeface="Arial"/>
              <a:cs typeface="Arial"/>
              <a:sym typeface="Arial"/>
            </a:endParaRPr>
          </a:p>
          <a:p>
            <a:pPr indent="0" lvl="0" marL="0">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72500"/>
            <a:ext cx="8520600" cy="7335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s"/>
              <a:t>La tradición</a:t>
            </a:r>
            <a:endParaRPr/>
          </a:p>
        </p:txBody>
      </p:sp>
      <p:sp>
        <p:nvSpPr>
          <p:cNvPr id="91" name="Shape 91"/>
          <p:cNvSpPr txBox="1"/>
          <p:nvPr>
            <p:ph idx="1" type="body"/>
          </p:nvPr>
        </p:nvSpPr>
        <p:spPr>
          <a:xfrm>
            <a:off x="311700" y="1468825"/>
            <a:ext cx="8520600" cy="3099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s"/>
              <a:t>Si bien es parte de lo que nos define como personas tiene su lado negativo porque nos hace inadaptados, nos separa de la realidad actual y de las nuevas generaciones.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idx="1" type="body"/>
          </p:nvPr>
        </p:nvSpPr>
        <p:spPr>
          <a:xfrm>
            <a:off x="311700" y="649175"/>
            <a:ext cx="8520600" cy="39195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s"/>
              <a:t>La enseñanza impartida hasta ahora</a:t>
            </a:r>
            <a:endParaRPr/>
          </a:p>
          <a:p>
            <a:pPr indent="0" lvl="0" marL="0">
              <a:spcBef>
                <a:spcPts val="1600"/>
              </a:spcBef>
              <a:spcAft>
                <a:spcPts val="1600"/>
              </a:spcAft>
              <a:buNone/>
            </a:pPr>
            <a:r>
              <a:rPr lang="es">
                <a:solidFill>
                  <a:srgbClr val="666666"/>
                </a:solidFill>
                <a:highlight>
                  <a:srgbClr val="F5F7E7"/>
                </a:highlight>
                <a:latin typeface="Arial"/>
                <a:ea typeface="Arial"/>
                <a:cs typeface="Arial"/>
                <a:sym typeface="Arial"/>
              </a:rPr>
              <a:t>Este es el desafío histórico que enfrenta el aprendizaje: lidiar con un mundo que cambia aceleradamente, donde las formas de vida tradicionales que sirven de soporte a lo que es familiar y conocido se transforman aceleradamente para no recomponerse más en las mismas condiciones que tenían en el pasado inmediato. Esta es la mayor prueba que ha tenido la educación hasta el presente: ¿cómo educar para lo que hoy día no existe?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