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presentation.xml" ContentType="application/vnd.openxmlformats-officedocument.presentationml.presentation.main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media/image2.jpeg" ContentType="image/jpeg"/>
  <Override PartName="/ppt/media/image1.jpeg" ContentType="image/jpeg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2315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304880"/>
            <a:ext cx="9071280" cy="2315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315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315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4304880"/>
            <a:ext cx="4426560" cy="2315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320" y="4304880"/>
            <a:ext cx="4426560" cy="2315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315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315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315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4304880"/>
            <a:ext cx="2920680" cy="2315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200" y="4304880"/>
            <a:ext cx="2920680" cy="2315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8040" y="4304880"/>
            <a:ext cx="2920680" cy="2315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280" cy="4854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4854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854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4854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280" cy="58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315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4854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04000" y="4304880"/>
            <a:ext cx="4426560" cy="2315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280" cy="4854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854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315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320" y="4304880"/>
            <a:ext cx="4426560" cy="2315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315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315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4304880"/>
            <a:ext cx="9071280" cy="2315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2315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4304880"/>
            <a:ext cx="9071280" cy="2315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315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315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4000" y="4304880"/>
            <a:ext cx="4426560" cy="2315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152320" y="4304880"/>
            <a:ext cx="4426560" cy="2315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315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315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315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04000" y="4304880"/>
            <a:ext cx="2920680" cy="2315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571200" y="4304880"/>
            <a:ext cx="2920680" cy="2315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638040" y="4304880"/>
            <a:ext cx="2920680" cy="2315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4854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854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4854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280" cy="58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315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4854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4304880"/>
            <a:ext cx="4426560" cy="2315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854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315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320" y="4304880"/>
            <a:ext cx="4426560" cy="2315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315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315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304880"/>
            <a:ext cx="9071280" cy="2315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s-AR" sz="4400" spc="-1" strike="noStrike">
                <a:latin typeface="Arial"/>
              </a:rPr>
              <a:t>Pulse para editar el formato del texto de título</a:t>
            </a:r>
            <a:endParaRPr b="0" lang="es-AR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3200" spc="-1" strike="noStrike">
                <a:latin typeface="Arial"/>
              </a:rPr>
              <a:t>Pulse para editar el formato de esquema del texto</a:t>
            </a:r>
            <a:endParaRPr b="0" lang="es-A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AR" sz="2800" spc="-1" strike="noStrike">
                <a:latin typeface="Arial"/>
              </a:rPr>
              <a:t>Segundo nivel del esquema</a:t>
            </a:r>
            <a:endParaRPr b="0" lang="es-A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400" spc="-1" strike="noStrike">
                <a:latin typeface="Arial"/>
              </a:rPr>
              <a:t>Tercer nivel del esquema</a:t>
            </a:r>
            <a:endParaRPr b="0" lang="es-A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AR" sz="2000" spc="-1" strike="noStrike">
                <a:latin typeface="Arial"/>
              </a:rPr>
              <a:t>Cuarto nivel del esquema</a:t>
            </a:r>
            <a:endParaRPr b="0" lang="es-A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latin typeface="Arial"/>
              </a:rPr>
              <a:t>Quinto nivel del esquema</a:t>
            </a:r>
            <a:endParaRPr b="0" lang="es-A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latin typeface="Arial"/>
              </a:rPr>
              <a:t>Sexto nivel del esquema</a:t>
            </a:r>
            <a:endParaRPr b="0" lang="es-A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latin typeface="Arial"/>
              </a:rPr>
              <a:t>Séptimo nivel del esquema</a:t>
            </a:r>
            <a:endParaRPr b="0" lang="es-A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s-AR" sz="4400" spc="-1" strike="noStrike">
                <a:latin typeface="Arial"/>
              </a:rPr>
              <a:t>Pulse para editar el formato del texto de título</a:t>
            </a:r>
            <a:endParaRPr b="0" lang="es-AR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4854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3200" spc="-1" strike="noStrike">
                <a:latin typeface="Arial"/>
              </a:rPr>
              <a:t>Pulse para editar el formato de esquema del texto</a:t>
            </a:r>
            <a:endParaRPr b="0" lang="es-A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AR" sz="2800" spc="-1" strike="noStrike">
                <a:latin typeface="Arial"/>
              </a:rPr>
              <a:t>Segundo nivel del esquema</a:t>
            </a:r>
            <a:endParaRPr b="0" lang="es-A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400" spc="-1" strike="noStrike">
                <a:latin typeface="Arial"/>
              </a:rPr>
              <a:t>Tercer nivel del esquema</a:t>
            </a:r>
            <a:endParaRPr b="0" lang="es-A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AR" sz="2000" spc="-1" strike="noStrike">
                <a:latin typeface="Arial"/>
              </a:rPr>
              <a:t>Cuarto nivel del esquema</a:t>
            </a:r>
            <a:endParaRPr b="0" lang="es-A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latin typeface="Arial"/>
              </a:rPr>
              <a:t>Quinto nivel del esquema</a:t>
            </a:r>
            <a:endParaRPr b="0" lang="es-A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latin typeface="Arial"/>
              </a:rPr>
              <a:t>Sexto nivel del esquema</a:t>
            </a:r>
            <a:endParaRPr b="0" lang="es-A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latin typeface="Arial"/>
              </a:rPr>
              <a:t>Séptimo nivel del esquema</a:t>
            </a:r>
            <a:endParaRPr b="0" lang="es-A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432000" y="576000"/>
            <a:ext cx="5543640" cy="57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es-AR" sz="3200" spc="-1" strike="noStrike">
                <a:latin typeface="Arial"/>
              </a:rPr>
              <a:t>El manejo del lenguaje</a:t>
            </a:r>
            <a:endParaRPr b="0" lang="es-AR" sz="3200" spc="-1" strike="noStrike">
              <a:latin typeface="Arial"/>
            </a:endParaRPr>
          </a:p>
        </p:txBody>
      </p:sp>
      <p:sp>
        <p:nvSpPr>
          <p:cNvPr id="77" name="CustomShape 2"/>
          <p:cNvSpPr/>
          <p:nvPr/>
        </p:nvSpPr>
        <p:spPr>
          <a:xfrm>
            <a:off x="216000" y="1550520"/>
            <a:ext cx="9719640" cy="3849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marL="216000" indent="-215640" algn="ctr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latin typeface="Arial"/>
              </a:rPr>
              <a:t>En esta instancia del curso se nos invita a reflexionar respecto del uso y de los peligros que degradan y corroen el lenguaje en la era de la información. </a:t>
            </a:r>
            <a:endParaRPr b="0" lang="es-AR" sz="2000" spc="-1" strike="noStrike">
              <a:latin typeface="Arial"/>
            </a:endParaRPr>
          </a:p>
          <a:p>
            <a:pPr marL="216000" indent="-215640" algn="ctr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latin typeface="Arial"/>
              </a:rPr>
              <a:t>Pero también tenemos herramientas que nos permiten enfrentar dicho presente en situación de ventaja. La tradición en este sentido, puede ser aprovechada para trabajar con los estudiantes, a manera de dispositivos que permitan la toma de conciencia y de disparador para un avance sostenido de cara al futuro, pero sin dejar el sustento en el hecho de que podamos reconocer las buenas cosas del pasado, manifestadas en la tradición. </a:t>
            </a:r>
            <a:endParaRPr b="0" lang="es-AR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AR" sz="2000" spc="-1" strike="noStrike">
              <a:latin typeface="Arial"/>
            </a:endParaRPr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504000" y="1769040"/>
            <a:ext cx="9071280" cy="4854600"/>
          </a:xfrm>
          <a:prstGeom prst="rect">
            <a:avLst/>
          </a:prstGeom>
          <a:solidFill>
            <a:srgbClr val="ffffff">
              <a:alpha val="50000"/>
            </a:srgbClr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364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latin typeface="Arial"/>
              </a:rPr>
              <a:t>Debemos ser conscientes de la autonomía de la que goza la información una vez que va de salida. </a:t>
            </a:r>
            <a:endParaRPr b="0" lang="es-AR" sz="20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latin typeface="Arial"/>
              </a:rPr>
              <a:t>Observar y desarrollar la tradición como potenciador, como motor en el acto educativo. </a:t>
            </a:r>
            <a:endParaRPr b="0" lang="es-AR" sz="20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latin typeface="Arial"/>
              </a:rPr>
              <a:t>Según Richard Sennett nos advierte a la vez que reflexiona respecto de los percances y consecuencias de la deteriorada moral imperante, así como de la conciencia de hoy, enfrascada en un contexto capitalista particular. </a:t>
            </a:r>
            <a:endParaRPr b="0" lang="es-AR" sz="20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latin typeface="Arial"/>
              </a:rPr>
              <a:t>Realiza una distinción respecto del hombre urbano. Del hombre actual. Del hombre en el ámbito público. </a:t>
            </a:r>
            <a:endParaRPr b="0" lang="es-AR" sz="20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latin typeface="Arial"/>
              </a:rPr>
              <a:t>Menciona un incremento del narcisismo en el sujeto contemporáneo y nos advierte de ello. </a:t>
            </a:r>
            <a:endParaRPr b="0" lang="es-AR" sz="20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latin typeface="Arial"/>
              </a:rPr>
              <a:t>Con todos estos temas en el tapete, Sennett pone en evidencia la fragilidad en la que se sustenta la modernidad en la cual transitamos y en la que muchos veces nos jactamos de vivir. </a:t>
            </a:r>
            <a:endParaRPr b="0" lang="es-AR" sz="20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7"/>
              </a:spcAft>
            </a:pPr>
            <a:endParaRPr b="0" lang="es-AR" sz="2000" spc="-1" strike="noStrike">
              <a:latin typeface="Arial"/>
            </a:endParaRPr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"/>
          <p:cNvSpPr/>
          <p:nvPr/>
        </p:nvSpPr>
        <p:spPr>
          <a:xfrm>
            <a:off x="576360" y="329040"/>
            <a:ext cx="9071280" cy="5862600"/>
          </a:xfrm>
          <a:prstGeom prst="rect">
            <a:avLst/>
          </a:prstGeom>
          <a:solidFill>
            <a:srgbClr val="ffffff">
              <a:alpha val="50000"/>
            </a:srgbClr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364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latin typeface="Arial"/>
              </a:rPr>
              <a:t>En un bosquejo mas agudo el Sennett establece tres códigos sociales a los fines de entender las nuevas amenazas que se ponen de relieve en el presente. </a:t>
            </a:r>
            <a:endParaRPr b="0" lang="es-AR" sz="20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Font typeface="StarSymbol"/>
              <a:buAutoNum type="arabicParenR"/>
            </a:pPr>
            <a:r>
              <a:rPr b="0" lang="es-AR" sz="2000" spc="-1" strike="noStrike">
                <a:latin typeface="Arial"/>
              </a:rPr>
              <a:t>La autosuficiencia </a:t>
            </a:r>
            <a:endParaRPr b="0" lang="es-AR" sz="20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Font typeface="StarSymbol"/>
              <a:buAutoNum type="arabicParenR"/>
            </a:pPr>
            <a:r>
              <a:rPr b="0" lang="es-AR" sz="2000" spc="-1" strike="noStrike">
                <a:latin typeface="Arial"/>
              </a:rPr>
              <a:t>La dependencia </a:t>
            </a:r>
            <a:endParaRPr b="0" lang="es-AR" sz="20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Font typeface="StarSymbol"/>
              <a:buAutoNum type="arabicParenR"/>
            </a:pPr>
            <a:r>
              <a:rPr b="0" lang="es-AR" sz="2000" spc="-1" strike="noStrike">
                <a:latin typeface="Arial"/>
              </a:rPr>
              <a:t>La incertidumbre de sí. </a:t>
            </a:r>
            <a:endParaRPr b="0" lang="es-AR" sz="20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Font typeface="StarSymbol"/>
              <a:buAutoNum type="arabicParenR"/>
            </a:pPr>
            <a:r>
              <a:rPr b="0" lang="es-AR" sz="2000" spc="-1" strike="noStrike">
                <a:latin typeface="Arial"/>
              </a:rPr>
              <a:t>Debemos tener en cuenta los factores que predominan hoy  en los sujetos y como estos, plantean en el ser humano una drástica reducción de los tiempos. En donde ya nada es a largo plazo. Por lo tanto el carácter y la confianza se han modificado. </a:t>
            </a:r>
            <a:endParaRPr b="0" lang="es-AR" sz="20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Font typeface="StarSymbol"/>
              <a:buAutoNum type="arabicParenR"/>
            </a:pPr>
            <a:r>
              <a:rPr b="0" lang="es-AR" sz="2000" spc="-1" strike="noStrike">
                <a:latin typeface="Arial"/>
              </a:rPr>
              <a:t>La lealtad y compromiso mutuo no es lo que pensamos o entendemos por tal. </a:t>
            </a:r>
            <a:endParaRPr b="0" lang="es-AR" sz="20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Font typeface="StarSymbol"/>
              <a:buAutoNum type="arabicParenR"/>
            </a:pPr>
            <a:r>
              <a:rPr b="0" lang="es-AR" sz="2000" spc="-1" strike="noStrike">
                <a:latin typeface="Arial"/>
              </a:rPr>
              <a:t>Nuevamente, el capitalismo o “la versión vigente de éste” hace que la vida que denominamos “moderna” imponga objetivos muy diferentes. </a:t>
            </a:r>
            <a:endParaRPr b="0" lang="es-AR" sz="20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417"/>
              </a:spcAft>
              <a:buClr>
                <a:srgbClr val="000000"/>
              </a:buClr>
              <a:buFont typeface="StarSymbol"/>
              <a:buAutoNum type="arabicParenR"/>
            </a:pPr>
            <a:endParaRPr b="0" lang="es-AR" sz="20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417"/>
              </a:spcAft>
            </a:pPr>
            <a:endParaRPr b="0" lang="es-AR" sz="2000" spc="-1" strike="noStrike">
              <a:latin typeface="Arial"/>
            </a:endParaRPr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514800" y="445680"/>
            <a:ext cx="9277200" cy="62834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es-AR" sz="2200" spc="-1" strike="noStrike">
                <a:latin typeface="Arial"/>
              </a:rPr>
              <a:t>La importancia de la lectura crítica, de una buena hermenéutica</a:t>
            </a:r>
            <a:endParaRPr b="0" lang="es-AR" sz="2200" spc="-1" strike="noStrike">
              <a:latin typeface="Arial"/>
            </a:endParaRPr>
          </a:p>
          <a:p>
            <a:r>
              <a:rPr b="0" lang="es-AR" sz="2200" spc="-1" strike="noStrike">
                <a:latin typeface="Arial"/>
              </a:rPr>
              <a:t>Interesante la propuesta del Dr. Selin Carrasco al invitarnos a mirar detalladamente los hechos que están aconteciendo en diferentes latitudes. España, Corea del Norte, Venezuela, etc.</a:t>
            </a:r>
            <a:endParaRPr b="0" lang="es-AR" sz="2200" spc="-1" strike="noStrike">
              <a:latin typeface="Arial"/>
            </a:endParaRPr>
          </a:p>
          <a:p>
            <a:endParaRPr b="0" lang="es-AR" sz="2200" spc="-1" strike="noStrike">
              <a:latin typeface="Arial"/>
            </a:endParaRPr>
          </a:p>
          <a:p>
            <a:r>
              <a:rPr b="0" lang="es-AR" sz="2200" spc="-1" strike="noStrike">
                <a:latin typeface="Arial"/>
              </a:rPr>
              <a:t>La crisis política de Brasil y la de Argentina. Hay que ver y analizar las dos miradas de un país. </a:t>
            </a:r>
            <a:endParaRPr b="0" lang="es-AR" sz="2200" spc="-1" strike="noStrike">
              <a:latin typeface="Arial"/>
            </a:endParaRPr>
          </a:p>
          <a:p>
            <a:endParaRPr b="0" lang="es-AR" sz="2200" spc="-1" strike="noStrike">
              <a:latin typeface="Arial"/>
            </a:endParaRPr>
          </a:p>
          <a:p>
            <a:r>
              <a:rPr b="0" lang="es-AR" sz="2200" spc="-1" strike="noStrike">
                <a:latin typeface="Arial"/>
              </a:rPr>
              <a:t>Resulta muy interesante este planteo como herramienta de análisis para observar el uso del lenguaje…</a:t>
            </a:r>
            <a:endParaRPr b="0" lang="es-AR" sz="2200" spc="-1" strike="noStrike">
              <a:latin typeface="Arial"/>
            </a:endParaRPr>
          </a:p>
          <a:p>
            <a:endParaRPr b="0" lang="es-AR" sz="2200" spc="-1" strike="noStrike">
              <a:latin typeface="Arial"/>
            </a:endParaRPr>
          </a:p>
          <a:p>
            <a:r>
              <a:rPr b="0" lang="es-AR" sz="2200" spc="-1" strike="noStrike">
                <a:latin typeface="Arial"/>
              </a:rPr>
              <a:t>Es notorio desde lo discursivo el uso de diferentes términos. Uno de ellos es el llamado a ser líder como sinónimo de felicidad. </a:t>
            </a:r>
            <a:endParaRPr b="0" lang="es-AR" sz="2200" spc="-1" strike="noStrike">
              <a:latin typeface="Arial"/>
            </a:endParaRPr>
          </a:p>
          <a:p>
            <a:r>
              <a:rPr b="0" lang="es-AR" sz="2200" spc="-1" strike="noStrike">
                <a:latin typeface="Arial"/>
              </a:rPr>
              <a:t>Esto pone en evidencia la manipulación del lenguaje en un sentido transversal.</a:t>
            </a:r>
            <a:endParaRPr b="0" lang="es-AR" sz="2200" spc="-1" strike="noStrike">
              <a:latin typeface="Arial"/>
            </a:endParaRPr>
          </a:p>
          <a:p>
            <a:r>
              <a:rPr b="0" lang="es-AR" sz="2200" spc="-1" strike="noStrike">
                <a:latin typeface="Arial"/>
              </a:rPr>
              <a:t>Así mismo, se observa la uniformidad de clientes en la juventud. </a:t>
            </a:r>
            <a:endParaRPr b="0" lang="es-AR" sz="2200" spc="-1" strike="noStrike">
              <a:latin typeface="Arial"/>
            </a:endParaRPr>
          </a:p>
          <a:p>
            <a:endParaRPr b="0" lang="es-AR" sz="2200" spc="-1" strike="noStrike">
              <a:latin typeface="Arial"/>
            </a:endParaRPr>
          </a:p>
          <a:p>
            <a:r>
              <a:rPr b="0" lang="es-AR" sz="2200" spc="-1" strike="noStrike">
                <a:latin typeface="Arial"/>
              </a:rPr>
              <a:t> </a:t>
            </a:r>
            <a:endParaRPr b="0" lang="es-AR" sz="2200" spc="-1" strike="noStrike">
              <a:latin typeface="Arial"/>
            </a:endParaRPr>
          </a:p>
          <a:p>
            <a:endParaRPr b="0" lang="es-AR" sz="2200" spc="-1" strike="noStrike">
              <a:latin typeface="Arial"/>
            </a:endParaRPr>
          </a:p>
          <a:p>
            <a:r>
              <a:rPr b="0" lang="es-AR" sz="1800" spc="-1" strike="noStrike">
                <a:latin typeface="Arial"/>
              </a:rPr>
              <a:t> </a:t>
            </a:r>
            <a:endParaRPr b="0" lang="es-AR" sz="1800" spc="-1" strike="noStrike">
              <a:latin typeface="Arial"/>
            </a:endParaRPr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Shape 1"/>
          <p:cNvSpPr txBox="1"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s-AR" sz="2800" spc="-1" strike="noStrike">
                <a:latin typeface="Arial"/>
              </a:rPr>
              <a:t>Manipulación para el clientelismo.</a:t>
            </a:r>
            <a:endParaRPr b="0" lang="es-AR" sz="2800" spc="-1" strike="noStrike">
              <a:latin typeface="Arial"/>
            </a:endParaRPr>
          </a:p>
        </p:txBody>
      </p:sp>
      <p:sp>
        <p:nvSpPr>
          <p:cNvPr id="82" name="TextShape 2"/>
          <p:cNvSpPr txBox="1"/>
          <p:nvPr/>
        </p:nvSpPr>
        <p:spPr>
          <a:xfrm>
            <a:off x="1224000" y="2592000"/>
            <a:ext cx="7815240" cy="3384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es-AR" sz="1800" spc="-1" strike="noStrike">
                <a:latin typeface="Arial"/>
              </a:rPr>
              <a:t>Las herramientas de la manipulación tienen por</a:t>
            </a:r>
            <a:endParaRPr b="0" lang="es-AR" sz="1800" spc="-1" strike="noStrike">
              <a:latin typeface="Arial"/>
            </a:endParaRPr>
          </a:p>
          <a:p>
            <a:r>
              <a:rPr b="0" lang="es-AR" sz="1800" spc="-1" strike="noStrike">
                <a:latin typeface="Arial"/>
              </a:rPr>
              <a:t> </a:t>
            </a:r>
            <a:r>
              <a:rPr b="0" lang="es-AR" sz="1800" spc="-1" strike="noStrike">
                <a:latin typeface="Arial"/>
              </a:rPr>
              <a:t>objetivo, alejarnos de ser seres capaces de sentido crítico.</a:t>
            </a:r>
            <a:endParaRPr b="0" lang="es-AR" sz="1800" spc="-1" strike="noStrike">
              <a:latin typeface="Arial"/>
            </a:endParaRPr>
          </a:p>
          <a:p>
            <a:endParaRPr b="0" lang="es-AR" sz="1800" spc="-1" strike="noStrike">
              <a:latin typeface="Arial"/>
            </a:endParaRPr>
          </a:p>
          <a:p>
            <a:r>
              <a:rPr b="0" lang="es-AR" sz="1800" spc="-1" strike="noStrike">
                <a:latin typeface="Arial"/>
              </a:rPr>
              <a:t> </a:t>
            </a:r>
            <a:r>
              <a:rPr b="0" lang="es-AR" sz="1800" spc="-1" strike="noStrike">
                <a:latin typeface="Arial"/>
              </a:rPr>
              <a:t>Esto debemos tenerlo presente y trabajarlo desde lo educativo en los jóvenes y estudiantes. </a:t>
            </a:r>
            <a:endParaRPr b="0" lang="es-AR" sz="1800" spc="-1" strike="noStrike">
              <a:latin typeface="Arial"/>
            </a:endParaRPr>
          </a:p>
          <a:p>
            <a:endParaRPr b="0" lang="es-AR" sz="1800" spc="-1" strike="noStrike">
              <a:latin typeface="Arial"/>
            </a:endParaRPr>
          </a:p>
          <a:p>
            <a:r>
              <a:rPr b="0" lang="es-AR" sz="1800" spc="-1" strike="noStrike">
                <a:latin typeface="Arial"/>
              </a:rPr>
              <a:t>Debemos tener una vigilancia interna en relación a ello. </a:t>
            </a:r>
            <a:endParaRPr b="0" lang="es-AR" sz="1800" spc="-1" strike="noStrike">
              <a:latin typeface="Arial"/>
            </a:endParaRPr>
          </a:p>
          <a:p>
            <a:endParaRPr b="0" lang="es-AR" sz="1800" spc="-1" strike="noStrike">
              <a:latin typeface="Arial"/>
            </a:endParaRPr>
          </a:p>
          <a:p>
            <a:r>
              <a:rPr b="0" lang="es-AR" sz="1800" spc="-1" strike="noStrike">
                <a:latin typeface="Arial"/>
              </a:rPr>
              <a:t>Las redes sociales nos regalan gratuidad y prometen intercambio de información,  Sin embargo, hemos visto el escándalo de Facebook con el negocio de los datos personales de los usuarios. </a:t>
            </a:r>
            <a:endParaRPr b="0" lang="es-AR" sz="1800" spc="-1" strike="noStrike">
              <a:latin typeface="Arial"/>
            </a:endParaRPr>
          </a:p>
          <a:p>
            <a:r>
              <a:rPr b="0" lang="es-AR" sz="1800" spc="-1" strike="noStrike">
                <a:latin typeface="Arial"/>
              </a:rPr>
              <a:t>Alerta con esto y alerta a futuro. </a:t>
            </a:r>
            <a:endParaRPr b="0" lang="es-AR" sz="1800" spc="-1" strike="noStrike">
              <a:latin typeface="Arial"/>
            </a:endParaRPr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Shape 1"/>
          <p:cNvSpPr txBox="1"/>
          <p:nvPr/>
        </p:nvSpPr>
        <p:spPr>
          <a:xfrm>
            <a:off x="504000" y="360000"/>
            <a:ext cx="3096000" cy="11602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s-AR" sz="2600" spc="-1" strike="noStrike">
                <a:latin typeface="Arial"/>
              </a:rPr>
              <a:t>El manejo del lenguaje...</a:t>
            </a:r>
            <a:endParaRPr b="0" lang="es-AR" sz="2600" spc="-1" strike="noStrike">
              <a:latin typeface="Arial"/>
            </a:endParaRPr>
          </a:p>
        </p:txBody>
      </p:sp>
      <p:cxnSp>
        <p:nvCxnSpPr>
          <p:cNvPr id="84" name="Line 2"/>
          <p:cNvCxnSpPr>
            <a:stCxn id="83" idx="2"/>
          </p:cNvCxnSpPr>
          <p:nvPr/>
        </p:nvCxnSpPr>
        <p:spPr>
          <a:xfrm>
            <a:off x="2052000" y="1520280"/>
            <a:ext cx="1620360" cy="2296080"/>
          </a:xfrm>
          <a:prstGeom prst="bentConnector3">
            <a:avLst/>
          </a:prstGeom>
          <a:ln>
            <a:solidFill>
              <a:srgbClr val="3465a4"/>
            </a:solidFill>
          </a:ln>
        </p:spPr>
      </p:cxnSp>
      <p:sp>
        <p:nvSpPr>
          <p:cNvPr id="85" name="TextShape 3"/>
          <p:cNvSpPr txBox="1"/>
          <p:nvPr/>
        </p:nvSpPr>
        <p:spPr>
          <a:xfrm>
            <a:off x="648000" y="3816000"/>
            <a:ext cx="6048000" cy="11142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es-AR" sz="1800" spc="-1" strike="noStrike">
                <a:latin typeface="Arial"/>
              </a:rPr>
              <a:t>Es un hecho, que en el tiempo presente, la manipulación del lenguaje por los sectores</a:t>
            </a:r>
            <a:endParaRPr b="0" lang="es-AR" sz="1800" spc="-1" strike="noStrike">
              <a:latin typeface="Arial"/>
            </a:endParaRPr>
          </a:p>
          <a:p>
            <a:r>
              <a:rPr b="0" lang="es-AR" sz="1800" spc="-1" strike="noStrike">
                <a:latin typeface="Arial"/>
              </a:rPr>
              <a:t>más influyentes  tengan como objetivo la deshumanización del sujeto.  </a:t>
            </a:r>
            <a:endParaRPr b="0" lang="es-AR" sz="1800" spc="-1" strike="noStrike">
              <a:latin typeface="Arial"/>
            </a:endParaRPr>
          </a:p>
        </p:txBody>
      </p:sp>
      <p:sp>
        <p:nvSpPr>
          <p:cNvPr id="86" name="CustomShape 4"/>
          <p:cNvSpPr/>
          <p:nvPr/>
        </p:nvSpPr>
        <p:spPr>
          <a:xfrm>
            <a:off x="5688000" y="648000"/>
            <a:ext cx="3384000" cy="1728000"/>
          </a:xfrm>
          <a:prstGeom prst="cloudCallout">
            <a:avLst>
              <a:gd name="adj1" fmla="val -118875"/>
              <a:gd name="adj2" fmla="val -50435"/>
            </a:avLst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es-AR" sz="1200" spc="-1" strike="noStrike">
                <a:latin typeface="Arial"/>
              </a:rPr>
              <a:t>La tradición, debemos verla como la historia. </a:t>
            </a:r>
            <a:endParaRPr b="0" lang="es-AR" sz="1200" spc="-1" strike="noStrike">
              <a:latin typeface="Arial"/>
            </a:endParaRPr>
          </a:p>
          <a:p>
            <a:pPr algn="ctr"/>
            <a:r>
              <a:rPr b="0" lang="es-AR" sz="1200" spc="-1" strike="noStrike">
                <a:latin typeface="Arial"/>
              </a:rPr>
              <a:t>Como alas y no como un peso.  </a:t>
            </a:r>
            <a:endParaRPr b="0" lang="es-AR" sz="1200" spc="-1" strike="noStrike">
              <a:latin typeface="Arial"/>
            </a:endParaRPr>
          </a:p>
        </p:txBody>
      </p:sp>
      <p:sp>
        <p:nvSpPr>
          <p:cNvPr id="87" name="Line 5"/>
          <p:cNvSpPr/>
          <p:nvPr/>
        </p:nvSpPr>
        <p:spPr>
          <a:xfrm flipH="1">
            <a:off x="2520000" y="4930200"/>
            <a:ext cx="360000" cy="54180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88" name="CustomShape 6"/>
          <p:cNvSpPr/>
          <p:nvPr/>
        </p:nvSpPr>
        <p:spPr>
          <a:xfrm>
            <a:off x="1440000" y="5544000"/>
            <a:ext cx="2880000" cy="2015640"/>
          </a:xfrm>
          <a:prstGeom prst="verticalScroll">
            <a:avLst>
              <a:gd name="adj" fmla="val 12500"/>
            </a:avLst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es-AR" sz="1200" spc="-1" strike="noStrike">
                <a:latin typeface="Arial"/>
              </a:rPr>
              <a:t>Teniendo en cuenta el contexto  </a:t>
            </a:r>
            <a:endParaRPr b="0" lang="es-AR" sz="1200" spc="-1" strike="noStrike">
              <a:latin typeface="Arial"/>
            </a:endParaRPr>
          </a:p>
          <a:p>
            <a:pPr algn="ctr"/>
            <a:r>
              <a:rPr b="0" lang="es-AR" sz="1200" spc="-1" strike="noStrike">
                <a:latin typeface="Arial"/>
              </a:rPr>
              <a:t>el que transitamos, debemos desarrollar </a:t>
            </a:r>
            <a:endParaRPr b="0" lang="es-AR" sz="1200" spc="-1" strike="noStrike">
              <a:latin typeface="Arial"/>
            </a:endParaRPr>
          </a:p>
          <a:p>
            <a:pPr algn="ctr"/>
            <a:r>
              <a:rPr b="0" lang="es-AR" sz="1200" spc="-1" strike="noStrike">
                <a:latin typeface="Arial"/>
              </a:rPr>
              <a:t>Como docentes la lectura crítica </a:t>
            </a:r>
            <a:endParaRPr b="0" lang="es-AR" sz="1200" spc="-1" strike="noStrike">
              <a:latin typeface="Arial"/>
            </a:endParaRPr>
          </a:p>
          <a:p>
            <a:pPr algn="ctr"/>
            <a:r>
              <a:rPr b="0" lang="es-AR" sz="1200" spc="-1" strike="noStrike">
                <a:latin typeface="Arial"/>
              </a:rPr>
              <a:t>Estar atentos de los procesos del </a:t>
            </a:r>
            <a:endParaRPr b="0" lang="es-AR" sz="1200" spc="-1" strike="noStrike">
              <a:latin typeface="Arial"/>
            </a:endParaRPr>
          </a:p>
          <a:p>
            <a:pPr algn="ctr"/>
            <a:r>
              <a:rPr b="0" lang="es-AR" sz="1200" spc="-1" strike="noStrike">
                <a:latin typeface="Arial"/>
              </a:rPr>
              <a:t>Discurso. ...</a:t>
            </a:r>
            <a:r>
              <a:rPr b="0" lang="es-AR" sz="1800" spc="-1" strike="noStrike">
                <a:latin typeface="Arial"/>
              </a:rPr>
              <a:t> </a:t>
            </a:r>
            <a:endParaRPr b="0" lang="es-AR" sz="1800" spc="-1" strike="noStrike">
              <a:latin typeface="Arial"/>
            </a:endParaRPr>
          </a:p>
        </p:txBody>
      </p:sp>
      <p:sp>
        <p:nvSpPr>
          <p:cNvPr id="89" name="Line 7"/>
          <p:cNvSpPr/>
          <p:nvPr/>
        </p:nvSpPr>
        <p:spPr>
          <a:xfrm flipV="1">
            <a:off x="4104000" y="6192000"/>
            <a:ext cx="2016000" cy="43200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90" name="CustomShape 8"/>
          <p:cNvSpPr/>
          <p:nvPr/>
        </p:nvSpPr>
        <p:spPr>
          <a:xfrm>
            <a:off x="6336000" y="4536000"/>
            <a:ext cx="3528000" cy="1656000"/>
          </a:xfrm>
          <a:prstGeom prst="horizontalScroll">
            <a:avLst>
              <a:gd name="adj" fmla="val 12500"/>
            </a:avLst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es-AR" sz="1200" spc="-1" strike="noStrike">
                <a:latin typeface="Arial"/>
              </a:rPr>
              <a:t>Cuidando en los sujetos, el carácter,</a:t>
            </a:r>
            <a:endParaRPr b="0" lang="es-AR" sz="1200" spc="-1" strike="noStrike">
              <a:latin typeface="Arial"/>
            </a:endParaRPr>
          </a:p>
          <a:p>
            <a:pPr algn="ctr"/>
            <a:r>
              <a:rPr b="0" lang="es-AR" sz="1200" spc="-1" strike="noStrike">
                <a:latin typeface="Arial"/>
              </a:rPr>
              <a:t> </a:t>
            </a:r>
            <a:r>
              <a:rPr b="0" lang="es-AR" sz="1200" spc="-1" strike="noStrike">
                <a:latin typeface="Arial"/>
              </a:rPr>
              <a:t>la esperanza y la forma </a:t>
            </a:r>
            <a:endParaRPr b="0" lang="es-AR" sz="1200" spc="-1" strike="noStrike">
              <a:latin typeface="Arial"/>
            </a:endParaRPr>
          </a:p>
          <a:p>
            <a:pPr algn="ctr"/>
            <a:r>
              <a:rPr b="0" lang="es-AR" sz="1200" spc="-1" strike="noStrike">
                <a:latin typeface="Arial"/>
              </a:rPr>
              <a:t>De ser. Advertir de los mass media, y comprender </a:t>
            </a:r>
            <a:endParaRPr b="0" lang="es-AR" sz="1200" spc="-1" strike="noStrike">
              <a:latin typeface="Arial"/>
            </a:endParaRPr>
          </a:p>
          <a:p>
            <a:pPr algn="ctr"/>
            <a:r>
              <a:rPr b="0" lang="es-AR" sz="1200" spc="-1" strike="noStrike">
                <a:latin typeface="Arial"/>
              </a:rPr>
              <a:t>Que el hipermundo, es igual al mundo real. Mismo </a:t>
            </a:r>
            <a:endParaRPr b="0" lang="es-AR" sz="1200" spc="-1" strike="noStrike">
              <a:latin typeface="Arial"/>
            </a:endParaRPr>
          </a:p>
          <a:p>
            <a:pPr algn="ctr"/>
            <a:r>
              <a:rPr b="0" lang="es-AR" sz="1200" spc="-1" strike="noStrike">
                <a:latin typeface="Arial"/>
              </a:rPr>
              <a:t>Riesgo, mismo daño o peor. </a:t>
            </a:r>
            <a:endParaRPr b="0" lang="es-AR" sz="1200" spc="-1" strike="noStrike">
              <a:latin typeface="Arial"/>
            </a:endParaRPr>
          </a:p>
          <a:p>
            <a:pPr algn="ctr"/>
            <a:endParaRPr b="0" lang="es-AR" sz="1200" spc="-1" strike="noStrike"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833</TotalTime>
  <Application>LibreOffice/6.0.3.2$Linux_x86 LibreOffice_project/00m0$Build-2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2018-05-01T23:26:51Z</dcterms:created>
  <dc:creator>Vicfsociety </dc:creator>
  <dc:description/>
  <dc:language>es-AR</dc:language>
  <cp:lastModifiedBy>Vicfsociety </cp:lastModifiedBy>
  <dcterms:modified xsi:type="dcterms:W3CDTF">2018-05-03T00:15:51Z</dcterms:modified>
  <cp:revision>6</cp:revision>
  <dc:subject/>
  <dc:title>Nature Illustration</dc:title>
</cp:coreProperties>
</file>