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jpeg" ContentType="image/jpeg"/>
  <Override PartName="/ppt/media/image1.jpeg" ContentType="image/jpe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30488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85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85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30488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304880"/>
            <a:ext cx="29206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30488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304880"/>
            <a:ext cx="9071280" cy="23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esquema del texto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854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esquema del texto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32000" y="576000"/>
            <a:ext cx="554364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s-AR" sz="3200" spc="-1" strike="noStrike">
                <a:latin typeface="Arial"/>
              </a:rPr>
              <a:t>El manejo del lenguaje</a:t>
            </a:r>
            <a:endParaRPr b="0" lang="es-AR" sz="32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216000" y="1550520"/>
            <a:ext cx="9719640" cy="384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En esta instancia del curso se nos invita a reflexionar respecto del uso y de los peligros que degradan y corroen el lenguaje en la era de la información. </a:t>
            </a:r>
            <a:endParaRPr b="0" lang="es-AR" sz="2000" spc="-1" strike="noStrike">
              <a:latin typeface="Arial"/>
            </a:endParaRPr>
          </a:p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Pero también tenemos herramientas que nos permiten enfrentar dicho presente en situación de ventaja. La tradición en este sentido, puede ser aprovechada para trabajar con los estudiantes, a manera de dispositivos que permitan la toma de conciencia y de disparador para un avance sostenido de cara al futuro, pero sin dejar el sustento en el hecho de que podamos reconocer las buenas cosas del pasado, manifestadas en la tradición. </a:t>
            </a:r>
            <a:endParaRPr b="0" lang="es-A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20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1769040"/>
            <a:ext cx="9071280" cy="48546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Debemos ser conscientes de la autonomía de la que goza la información una vez que va de salida.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Observar y desarrollar la tradición como potenciador, como motor en el acto educativo.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Según Richard Sennett nos advierte a la vez que reflexiona respecto de los percances y consecuencias de la deteriorada moral imperante, así como de la conciencia de hoy, enfrascada en un contexto capitalista particular.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Realiza una distinción respecto del hombre urbano. Del hombre actual. Del hombre en el ámbito público.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Menciona un incremento del narcisismo en el sujeto contemporáneo y nos advierte de ello.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Con todos estos temas en el tapete, Sennett pone en evidencia la fragilidad en la que se sustenta la modernidad en la cual transitamos y en la que muchos veces nos jactamos de vivir. </a:t>
            </a:r>
            <a:endParaRPr b="0" lang="es-AR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b="0" lang="es-AR" sz="20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76360" y="329040"/>
            <a:ext cx="9071280" cy="58626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En un bosquejo mas agudo el Sennett establece tres códigos sociales a los fines de entender las nuevas amenazas que se ponen de relieve en el presente.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La autosuficiencia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La dependencia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La incertidumbre de sí.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Debemos tener en cuenta los factores que predominan hoy  en los sujetos y como estos, plantean en el ser humano una drástica reducción de los tiempos. En donde ya nada es a largo plazo. Por lo tanto el carácter y la confianza se han modificado.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La lealtad y compromiso mutuo no es lo que pensamos o entendemos por tal.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r>
              <a:rPr b="0" lang="es-AR" sz="2000" spc="-1" strike="noStrike">
                <a:latin typeface="Arial"/>
              </a:rPr>
              <a:t>Nuevamente, el capitalismo o “la versión vigente de éste” hace que la vida que denominamos “moderna” imponga objetivos muy diferentes. </a:t>
            </a:r>
            <a:endParaRPr b="0" lang="es-A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Font typeface="StarSymbol"/>
              <a:buAutoNum type="arabicParenR"/>
            </a:pPr>
            <a:endParaRPr b="0" lang="es-AR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b="0" lang="es-AR" sz="2000" spc="-1" strike="noStrike"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14800" y="445680"/>
            <a:ext cx="9277200" cy="628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AR" sz="2200" spc="-1" strike="noStrike">
                <a:latin typeface="Arial"/>
              </a:rPr>
              <a:t>La importancia de la lectura crítica, de una buena hermenéutica</a:t>
            </a:r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Interesante la propuesta del Dr. Selin Carrasco al invitarnos a mirar detalladamente los hechos que están aconteciendo en diferentes latitudes. España, Corea del Norte, Venezuela, etc.</a:t>
            </a:r>
            <a:endParaRPr b="0" lang="es-AR" sz="2200" spc="-1" strike="noStrike">
              <a:latin typeface="Arial"/>
            </a:endParaRPr>
          </a:p>
          <a:p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La crisis política de Brasil y la de Argentina. Hay que ver y analizar las dos miradas de un país. </a:t>
            </a:r>
            <a:endParaRPr b="0" lang="es-AR" sz="2200" spc="-1" strike="noStrike">
              <a:latin typeface="Arial"/>
            </a:endParaRPr>
          </a:p>
          <a:p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Resulta muy interesante este planteo como herramienta de análisis para observar el uso del lenguaje…</a:t>
            </a:r>
            <a:endParaRPr b="0" lang="es-AR" sz="2200" spc="-1" strike="noStrike">
              <a:latin typeface="Arial"/>
            </a:endParaRPr>
          </a:p>
          <a:p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Es notorio desde lo discursivo el uso de diferentes términos. Uno de ellos es el llamado a ser líder como sinónimo de felicidad. </a:t>
            </a:r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Esto pone en evidencia la manipulación del lenguaje en un sentido transversal.</a:t>
            </a:r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Así mismo, se observa la uniformidad de clientes en la juventud. </a:t>
            </a:r>
            <a:endParaRPr b="0" lang="es-AR" sz="2200" spc="-1" strike="noStrike">
              <a:latin typeface="Arial"/>
            </a:endParaRPr>
          </a:p>
          <a:p>
            <a:endParaRPr b="0" lang="es-AR" sz="2200" spc="-1" strike="noStrike">
              <a:latin typeface="Arial"/>
            </a:endParaRPr>
          </a:p>
          <a:p>
            <a:r>
              <a:rPr b="0" lang="es-AR" sz="2200" spc="-1" strike="noStrike">
                <a:latin typeface="Arial"/>
              </a:rPr>
              <a:t> </a:t>
            </a:r>
            <a:endParaRPr b="0" lang="es-AR" sz="2200" spc="-1" strike="noStrike">
              <a:latin typeface="Arial"/>
            </a:endParaRPr>
          </a:p>
          <a:p>
            <a:endParaRPr b="0" lang="es-AR" sz="22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 </a:t>
            </a:r>
            <a:endParaRPr b="0" lang="es-AR" sz="18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AR" sz="2800" spc="-1" strike="noStrike">
                <a:latin typeface="Arial"/>
              </a:rPr>
              <a:t>Manipulación para el clientelismo.</a:t>
            </a:r>
            <a:endParaRPr b="0" lang="es-AR" sz="2800" spc="-1" strike="noStrike"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1224000" y="2592000"/>
            <a:ext cx="7815240" cy="338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AR" sz="1800" spc="-1" strike="noStrike">
                <a:latin typeface="Arial"/>
              </a:rPr>
              <a:t>Las herramientas de la manipulación tienen por</a:t>
            </a:r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 </a:t>
            </a:r>
            <a:r>
              <a:rPr b="0" lang="es-AR" sz="1800" spc="-1" strike="noStrike">
                <a:latin typeface="Arial"/>
              </a:rPr>
              <a:t>objetivo, alejarnos de ser seres capaces de sentido crítico.</a:t>
            </a:r>
            <a:endParaRPr b="0" lang="es-AR" sz="1800" spc="-1" strike="noStrike">
              <a:latin typeface="Arial"/>
            </a:endParaRPr>
          </a:p>
          <a:p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 </a:t>
            </a:r>
            <a:r>
              <a:rPr b="0" lang="es-AR" sz="1800" spc="-1" strike="noStrike">
                <a:latin typeface="Arial"/>
              </a:rPr>
              <a:t>Esto debemos tenerlo presente y trabajarlo desde lo educativo en los jóvenes y estudiantes. </a:t>
            </a:r>
            <a:endParaRPr b="0" lang="es-AR" sz="1800" spc="-1" strike="noStrike">
              <a:latin typeface="Arial"/>
            </a:endParaRPr>
          </a:p>
          <a:p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Debemos tener una vigilancia interna en relación a ello. </a:t>
            </a:r>
            <a:endParaRPr b="0" lang="es-AR" sz="1800" spc="-1" strike="noStrike">
              <a:latin typeface="Arial"/>
            </a:endParaRPr>
          </a:p>
          <a:p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Las redes sociales nos regalan gratuidad y prometen intercambio de información,  Sin embargo, hemos visto el escándalo de Facebook con el negocio de los datos personales de los usuarios. </a:t>
            </a:r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Alerta con esto y alerta a futuro. </a:t>
            </a:r>
            <a:endParaRPr b="0" lang="es-AR" sz="18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360000"/>
            <a:ext cx="3096000" cy="116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AR" sz="2600" spc="-1" strike="noStrike">
                <a:latin typeface="Arial"/>
              </a:rPr>
              <a:t>El manejo del lenguaje...</a:t>
            </a:r>
            <a:endParaRPr b="0" lang="es-AR" sz="2600" spc="-1" strike="noStrike">
              <a:latin typeface="Arial"/>
            </a:endParaRPr>
          </a:p>
        </p:txBody>
      </p:sp>
      <p:cxnSp>
        <p:nvCxnSpPr>
          <p:cNvPr id="84" name="Line 2"/>
          <p:cNvCxnSpPr>
            <a:stCxn id="83" idx="2"/>
          </p:cNvCxnSpPr>
          <p:nvPr/>
        </p:nvCxnSpPr>
        <p:spPr>
          <a:xfrm>
            <a:off x="2052000" y="1520280"/>
            <a:ext cx="1620360" cy="229608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sp>
        <p:nvSpPr>
          <p:cNvPr id="85" name="TextShape 3"/>
          <p:cNvSpPr txBox="1"/>
          <p:nvPr/>
        </p:nvSpPr>
        <p:spPr>
          <a:xfrm>
            <a:off x="648000" y="3816000"/>
            <a:ext cx="6048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AR" sz="1800" spc="-1" strike="noStrike">
                <a:latin typeface="Arial"/>
              </a:rPr>
              <a:t>Es un hecho, que en el tiempo presente, la manipulación del lenguaje por los sectores</a:t>
            </a:r>
            <a:endParaRPr b="0" lang="es-AR" sz="1800" spc="-1" strike="noStrike">
              <a:latin typeface="Arial"/>
            </a:endParaRPr>
          </a:p>
          <a:p>
            <a:r>
              <a:rPr b="0" lang="es-AR" sz="1800" spc="-1" strike="noStrike">
                <a:latin typeface="Arial"/>
              </a:rPr>
              <a:t>más influyentes  tengan como objetivo la deshumanización del sujeto. 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5688000" y="648000"/>
            <a:ext cx="3384000" cy="1728000"/>
          </a:xfrm>
          <a:prstGeom prst="cloudCallout">
            <a:avLst>
              <a:gd name="adj1" fmla="val -118875"/>
              <a:gd name="adj2" fmla="val -50435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AR" sz="1200" spc="-1" strike="noStrike">
                <a:latin typeface="Arial"/>
              </a:rPr>
              <a:t>La tradición, debemos verla como la historia.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Como alas y no como un peso.  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87" name="Line 5"/>
          <p:cNvSpPr/>
          <p:nvPr/>
        </p:nvSpPr>
        <p:spPr>
          <a:xfrm flipH="1">
            <a:off x="2520000" y="4930200"/>
            <a:ext cx="360000" cy="5418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6"/>
          <p:cNvSpPr/>
          <p:nvPr/>
        </p:nvSpPr>
        <p:spPr>
          <a:xfrm>
            <a:off x="1440000" y="5544000"/>
            <a:ext cx="2880000" cy="201564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AR" sz="1200" spc="-1" strike="noStrike">
                <a:latin typeface="Arial"/>
              </a:rPr>
              <a:t>Teniendo en cuenta el contexto 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el que transitamos, debemos desarrollar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Como docentes la lectura crítica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Estar atentos de los procesos del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Discurso. ...</a:t>
            </a:r>
            <a:r>
              <a:rPr b="0" lang="es-AR" sz="1800" spc="-1" strike="noStrike">
                <a:latin typeface="Arial"/>
              </a:rPr>
              <a:t>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89" name="Line 7"/>
          <p:cNvSpPr/>
          <p:nvPr/>
        </p:nvSpPr>
        <p:spPr>
          <a:xfrm flipV="1">
            <a:off x="4104000" y="6192000"/>
            <a:ext cx="2016000" cy="43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8"/>
          <p:cNvSpPr/>
          <p:nvPr/>
        </p:nvSpPr>
        <p:spPr>
          <a:xfrm>
            <a:off x="6336000" y="4536000"/>
            <a:ext cx="3528000" cy="1656000"/>
          </a:xfrm>
          <a:prstGeom prst="horizont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AR" sz="1200" spc="-1" strike="noStrike">
                <a:latin typeface="Arial"/>
              </a:rPr>
              <a:t>Cuidando en los sujetos, el carácter,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 </a:t>
            </a:r>
            <a:r>
              <a:rPr b="0" lang="es-AR" sz="1200" spc="-1" strike="noStrike">
                <a:latin typeface="Arial"/>
              </a:rPr>
              <a:t>la esperanza y la forma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De ser. Advertir de los mass media, y comprender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Que el hipermundo, es igual al mundo real. Mismo </a:t>
            </a:r>
            <a:endParaRPr b="0" lang="es-AR" sz="1200" spc="-1" strike="noStrike">
              <a:latin typeface="Arial"/>
            </a:endParaRPr>
          </a:p>
          <a:p>
            <a:pPr algn="ctr"/>
            <a:r>
              <a:rPr b="0" lang="es-AR" sz="1200" spc="-1" strike="noStrike">
                <a:latin typeface="Arial"/>
              </a:rPr>
              <a:t>Riesgo, mismo daño o peor. </a:t>
            </a:r>
            <a:endParaRPr b="0" lang="es-AR" sz="1200" spc="-1" strike="noStrike">
              <a:latin typeface="Arial"/>
            </a:endParaRPr>
          </a:p>
          <a:p>
            <a:pPr algn="ctr"/>
            <a:endParaRPr b="0" lang="es-AR" sz="1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Application>LibreOffice/6.0.3.2$Linux_x86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2018-05-01T23:26:51Z</dcterms:created>
  <dc:creator>Vicfsociety </dc:creator>
  <dc:description/>
  <dc:language>es-AR</dc:language>
  <cp:lastModifiedBy>Vicfsociety </cp:lastModifiedBy>
  <dcterms:modified xsi:type="dcterms:W3CDTF">2018-05-03T00:15:51Z</dcterms:modified>
  <cp:revision>6</cp:revision>
  <dc:subject/>
  <dc:title>Nature Illustration</dc:title>
</cp:coreProperties>
</file>