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100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620000" y="3085560"/>
            <a:ext cx="8100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77044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5852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09740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162000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5852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709740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10000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100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100000" cy="4340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77044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8100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0085760" cy="567000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r>
              <a:rPr b="0" lang="es-ES" sz="3300" spc="-1" strike="noStrike">
                <a:solidFill>
                  <a:srgbClr val="050505"/>
                </a:solidFill>
                <a:latin typeface="Times New Roman"/>
              </a:rPr>
              <a:t>Pulse para editar el formato del texto de título</a:t>
            </a:r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100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Pulse para editar el formato de esquema del texto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ff"/>
              </a:buClr>
              <a:buSzPct val="40000"/>
              <a:buFont typeface="Symbol" charset="2"/>
              <a:buChar char=""/>
            </a:pPr>
            <a:r>
              <a:rPr b="0" lang="es-ES" sz="2090" spc="-1" strike="noStrike">
                <a:solidFill>
                  <a:srgbClr val="050505"/>
                </a:solidFill>
                <a:latin typeface="Arial"/>
              </a:rPr>
              <a:t>Segundo nivel del esquema</a:t>
            </a:r>
            <a:endParaRPr b="0" lang="es-ES" sz="2090" spc="-1" strike="noStrike">
              <a:solidFill>
                <a:srgbClr val="050505"/>
              </a:solidFill>
              <a:latin typeface="Arial"/>
            </a:endParaRPr>
          </a:p>
          <a:p>
            <a:pPr lvl="2" marL="1296000" indent="-288000">
              <a:spcAft>
                <a:spcPts val="632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50505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50505"/>
              </a:solidFill>
              <a:latin typeface="Arial"/>
            </a:endParaRPr>
          </a:p>
          <a:p>
            <a:pPr lvl="3" marL="1728000" indent="-216000">
              <a:spcAft>
                <a:spcPts val="422"/>
              </a:spcAft>
              <a:buClr>
                <a:srgbClr val="0066ff"/>
              </a:buClr>
              <a:buSzPct val="40000"/>
              <a:buFont typeface="Symbol" charset="2"/>
              <a:buChar char=""/>
            </a:pPr>
            <a:r>
              <a:rPr b="0" lang="es-ES" sz="1500" spc="-1" strike="noStrike">
                <a:solidFill>
                  <a:srgbClr val="050505"/>
                </a:solidFill>
                <a:latin typeface="Arial"/>
              </a:rPr>
              <a:t>Cuarto nivel del esquema</a:t>
            </a:r>
            <a:endParaRPr b="0" lang="es-ES" sz="1500" spc="-1" strike="noStrike">
              <a:solidFill>
                <a:srgbClr val="050505"/>
              </a:solidFill>
              <a:latin typeface="Arial"/>
            </a:endParaRPr>
          </a:p>
          <a:p>
            <a:pPr lvl="4" marL="2160000" indent="-216000">
              <a:spcAft>
                <a:spcPts val="21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1500" spc="-1" strike="noStrike">
                <a:solidFill>
                  <a:srgbClr val="050505"/>
                </a:solidFill>
                <a:latin typeface="Arial"/>
              </a:rPr>
              <a:t>Quinto nivel del esquema</a:t>
            </a:r>
            <a:endParaRPr b="0" lang="es-ES" sz="1500" spc="-1" strike="noStrike">
              <a:solidFill>
                <a:srgbClr val="050505"/>
              </a:solidFill>
              <a:latin typeface="Arial"/>
            </a:endParaRPr>
          </a:p>
          <a:p>
            <a:pPr lvl="5" marL="2592000" indent="-216000">
              <a:spcAft>
                <a:spcPts val="21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1500" spc="-1" strike="noStrike">
                <a:solidFill>
                  <a:srgbClr val="050505"/>
                </a:solidFill>
                <a:latin typeface="Arial"/>
              </a:rPr>
              <a:t>Sexto nivel del esquema</a:t>
            </a:r>
            <a:endParaRPr b="0" lang="es-ES" sz="1500" spc="-1" strike="noStrike">
              <a:solidFill>
                <a:srgbClr val="050505"/>
              </a:solidFill>
              <a:latin typeface="Arial"/>
            </a:endParaRPr>
          </a:p>
          <a:p>
            <a:pPr lvl="6" marL="3024000" indent="-216000">
              <a:spcAft>
                <a:spcPts val="21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1500" spc="-1" strike="noStrike">
                <a:solidFill>
                  <a:srgbClr val="050505"/>
                </a:solidFill>
                <a:latin typeface="Arial"/>
              </a:rPr>
              <a:t>Séptimo nivel del esquema</a:t>
            </a:r>
            <a:endParaRPr b="0" lang="es-ES" sz="15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584000" y="5164920"/>
            <a:ext cx="2348280" cy="390600"/>
          </a:xfrm>
          <a:prstGeom prst="rect">
            <a:avLst/>
          </a:prstGeom>
        </p:spPr>
        <p:txBody>
          <a:bodyPr lIns="0" rIns="0" tIns="0" bIns="0"/>
          <a:p>
            <a:r>
              <a:rPr b="0" lang="es-ES" sz="1400" spc="-1" strike="noStrike">
                <a:latin typeface="Arial"/>
              </a:rPr>
              <a:t>&lt;fecha/hora&gt;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987000" y="5164920"/>
            <a:ext cx="3195000" cy="39060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s-ES" sz="1400" spc="-1" strike="noStrike">
                <a:latin typeface="Arial"/>
              </a:rPr>
              <a:t>&lt;pie de página&gt;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</p:spPr>
        <p:txBody>
          <a:bodyPr lIns="0" rIns="0" tIns="0" bIns="0"/>
          <a:p>
            <a:pPr algn="r"/>
            <a:fld id="{82F2E5D1-1C5E-4CA7-B194-95CD11492601}" type="slidenum">
              <a:rPr b="0" lang="es-ES" sz="1400" spc="-1" strike="noStrike">
                <a:latin typeface="Arial"/>
              </a:rPr>
              <a:t>&lt;número&gt;</a:t>
            </a:fld>
            <a:endParaRPr b="0" lang="es-E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s-ES" sz="3300" spc="-1" strike="noStrike">
                <a:solidFill>
                  <a:srgbClr val="050505"/>
                </a:solidFill>
                <a:latin typeface="Times New Roman"/>
              </a:rPr>
              <a:t>Transdisciplina.</a:t>
            </a:r>
            <a:endParaRPr b="0" lang="es-E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s-ES" sz="2000" spc="-1" strike="noStrike">
                <a:latin typeface="Times New Roman"/>
              </a:rPr>
              <a:t>La transdisciplinareidad es una estrategia de investigación que </a:t>
            </a:r>
            <a:endParaRPr b="0" lang="es-ES" sz="2000" spc="-1" strike="noStrike">
              <a:latin typeface="Times New Roman"/>
            </a:endParaRPr>
          </a:p>
          <a:p>
            <a:pPr algn="ctr"/>
            <a:r>
              <a:rPr b="0" lang="es-ES" sz="2000" spc="-1" strike="noStrike">
                <a:latin typeface="Times New Roman"/>
              </a:rPr>
              <a:t>Cruza límites disciplinarios. </a:t>
            </a:r>
            <a:endParaRPr b="0" lang="es-ES" sz="2000" spc="-1" strike="noStrike">
              <a:latin typeface="Times New Roman"/>
            </a:endParaRPr>
          </a:p>
          <a:p>
            <a:pPr algn="ctr"/>
            <a:r>
              <a:rPr b="0" lang="es-ES" sz="2000" spc="-1" strike="noStrike">
                <a:latin typeface="Times New Roman"/>
              </a:rPr>
              <a:t>Trasciende las normales etiquetas del saber. Sin por ello ignorarlas.</a:t>
            </a:r>
            <a:endParaRPr b="0" lang="es-ES" sz="2000" spc="-1" strike="noStrike">
              <a:latin typeface="Times New Roman"/>
            </a:endParaRPr>
          </a:p>
          <a:p>
            <a:pPr algn="ctr"/>
            <a:r>
              <a:rPr b="0" lang="es-ES" sz="2000" spc="-1" strike="noStrike">
                <a:latin typeface="Times New Roman"/>
              </a:rPr>
              <a:t>Se aplica a problemas que cruzan los límites de dos o más disciplinas.</a:t>
            </a:r>
            <a:endParaRPr b="0" lang="es-ES" sz="2000" spc="-1" strike="noStrike">
              <a:latin typeface="Times New Roman"/>
            </a:endParaRPr>
          </a:p>
          <a:p>
            <a:pPr algn="ctr"/>
            <a:r>
              <a:rPr b="0" lang="es-ES" sz="2000" spc="-1" strike="noStrike">
                <a:latin typeface="Times New Roman"/>
              </a:rPr>
              <a:t>Indaga la naturaleza pluralista de las cosas. </a:t>
            </a:r>
            <a:endParaRPr b="0" lang="es-ES" sz="2000" spc="-1" strike="noStrike">
              <a:latin typeface="Times New Roman"/>
            </a:endParaRPr>
          </a:p>
          <a:p>
            <a:pPr algn="ctr"/>
            <a:r>
              <a:rPr b="0" lang="es-ES" sz="2000" spc="-1" strike="noStrike">
                <a:latin typeface="Times New Roman"/>
              </a:rPr>
              <a:t>Encara los conocimientos </a:t>
            </a:r>
            <a:r>
              <a:rPr b="1" i="1" lang="es-ES" sz="2000" spc="-1" strike="noStrike">
                <a:latin typeface="Times New Roman"/>
              </a:rPr>
              <a:t>sin pensar en diferentes disciplinas.</a:t>
            </a:r>
            <a:endParaRPr b="0" lang="es-ES" sz="2000" spc="-1" strike="noStrike">
              <a:latin typeface="Times New Roman"/>
            </a:endParaRPr>
          </a:p>
          <a:p>
            <a:pPr algn="ctr"/>
            <a:r>
              <a:rPr b="0" lang="es-ES" sz="2000" spc="-1" strike="noStrike">
                <a:latin typeface="Times New Roman"/>
              </a:rPr>
              <a:t>Sino enfocándose en el objetivo de estudio.</a:t>
            </a:r>
            <a:endParaRPr b="0" lang="es-ES" sz="2000" spc="-1" strike="noStrike">
              <a:latin typeface="Times New Roman"/>
            </a:endParaRPr>
          </a:p>
          <a:p>
            <a:pPr algn="ctr"/>
            <a:endParaRPr b="0" lang="es-ES" sz="2000" spc="-1" strike="noStrike">
              <a:latin typeface="Times New Roman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620000" y="432000"/>
            <a:ext cx="8100000" cy="446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La transdisciplina. según el Dr. Carrasco es profunda, permite una mayor comprensión de los fenómenos a indagar,  todo buen estudio está elaborado de manera transdisciplinaria.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Sin embargo en el mundo académico la idea de transdisciplinareidad viene a hacer un poco de ruido.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En la universidad por lo general y desde una mirada histórica, cada vez que se analiza un fenómeno determinado (pues se parte de que el mundo es complicado) se desmonta, se diseca, luego se parte y finalmente se estudia ese pedacito bajo la lupa de un microscopio. 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1800000" y="239760"/>
            <a:ext cx="8028000" cy="50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Esta sería la lógica cuando hablamos de una especialidad en la universidad. Se parte de lo concreto, luego se encaja a manera de piezas de puzzle.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El mundo no es complicado, es complejo, 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Es absurdo vencer la complejidad reduciéndola.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Entonces en el mundo universitario  existe una división: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Font typeface="StarSymbol"/>
              <a:buAutoNum type="arabicParenR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 </a:t>
            </a: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Sedentario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Font typeface="StarSymbol"/>
              <a:buAutoNum type="arabicParenR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 </a:t>
            </a: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Caminante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El primero hace referencia a quedarse reducido a un lugar. Ahora más allá de eso, levanta vallas, por lo tanto tiene una visión sesgada, no así el caminante. 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1512000" y="144000"/>
            <a:ext cx="8352000" cy="482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Esto no es de ahora, es un fenómeno que viene de larga data. 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La transdisciplinareidad tiene por objetivo la comprensión del mundo presente desde el imperativo de la unidad del conocimiento.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Su fundamento parte de ir desde más allá de las disciplinas, aportando una metodología de indagación transdisciplinaria.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Está compuesta de una completa integración de teoría y práctica.   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Hace emerger nuevos datos, articulando entre sí para ofrecer una nueva visión de la naturaleza y de la realidad. 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1584000" y="288000"/>
            <a:ext cx="8136000" cy="436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Finalmente la transdisciplina es una visión necesaria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La Neurociencia  requiere un abordaje transdisciplinario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Se requiere una mirada de esta manera y no sesgada para los educandos.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 </a:t>
            </a: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Debemos tener cautela de la razón y del sesgo de una visión científica que se enmarca de manera parcializada.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s-ES" sz="2400" spc="-1" strike="noStrike">
                <a:solidFill>
                  <a:srgbClr val="000000"/>
                </a:solidFill>
                <a:latin typeface="Arial"/>
              </a:rPr>
              <a:t>La transdisciplina representa, por lo tanto, un claro   desafío a la tradicional lógica binaria y lineal aristotélica.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50505"/>
                </a:solidFill>
                <a:latin typeface="Arial"/>
              </a:rPr>
              <a:t> </a:t>
            </a:r>
            <a:r>
              <a:rPr b="0" lang="es-ES" sz="2400" spc="-1" strike="noStrike">
                <a:solidFill>
                  <a:srgbClr val="000000"/>
                </a:solidFill>
                <a:latin typeface="Arial"/>
              </a:rPr>
              <a:t>El desafío radica, por lo tanto, en practicar la transdisciplinaridad como método de manera sistemática</a:t>
            </a:r>
            <a:endParaRPr b="0" lang="es-E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1620000" y="216000"/>
            <a:ext cx="2772000" cy="57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s-ES" sz="2200" spc="-1" strike="noStrike">
                <a:solidFill>
                  <a:srgbClr val="050505"/>
                </a:solidFill>
                <a:latin typeface="Times New Roman"/>
              </a:rPr>
              <a:t>Transdisciplina</a:t>
            </a:r>
            <a:endParaRPr b="0" lang="es-ES" sz="2200" spc="-1" strike="noStrike">
              <a:solidFill>
                <a:srgbClr val="050505"/>
              </a:solidFill>
              <a:latin typeface="Times New Roman"/>
            </a:endParaRPr>
          </a:p>
        </p:txBody>
      </p:sp>
      <p:cxnSp>
        <p:nvCxnSpPr>
          <p:cNvPr id="49" name="Line 2"/>
          <p:cNvCxnSpPr/>
          <p:nvPr/>
        </p:nvCxnSpPr>
        <p:spPr>
          <a:xfrm>
            <a:off x="0" y="0"/>
            <a:ext cx="360" cy="360"/>
          </a:xfrm>
          <a:prstGeom prst="line">
            <a:avLst/>
          </a:prstGeom>
          <a:ln>
            <a:solidFill>
              <a:srgbClr val="808080"/>
            </a:solidFill>
          </a:ln>
        </p:spPr>
      </p:cxnSp>
      <p:sp>
        <p:nvSpPr>
          <p:cNvPr id="50" name="CustomShape 3"/>
          <p:cNvSpPr/>
          <p:nvPr/>
        </p:nvSpPr>
        <p:spPr>
          <a:xfrm>
            <a:off x="5256000" y="72000"/>
            <a:ext cx="4320000" cy="864000"/>
          </a:xfrm>
          <a:prstGeom prst="cloudCallout">
            <a:avLst>
              <a:gd name="adj1" fmla="val -18634"/>
              <a:gd name="adj2" fmla="val 133712"/>
            </a:avLst>
          </a:pr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s-ES" sz="1000" spc="-1" strike="noStrike">
                <a:latin typeface="Arial"/>
              </a:rPr>
              <a:t>Es importante, permite un conocimiento en profundidad</a:t>
            </a:r>
            <a:endParaRPr b="0" lang="es-ES" sz="1000" spc="-1" strike="noStrike">
              <a:latin typeface="Arial"/>
            </a:endParaRPr>
          </a:p>
          <a:p>
            <a:pPr algn="ctr"/>
            <a:r>
              <a:rPr b="0" lang="es-ES" sz="1000" spc="-1" strike="noStrike">
                <a:latin typeface="Arial"/>
              </a:rPr>
              <a:t> </a:t>
            </a:r>
            <a:r>
              <a:rPr b="0" lang="es-ES" sz="1000" spc="-1" strike="noStrike">
                <a:latin typeface="Arial"/>
              </a:rPr>
              <a:t>y de mayor amplitud</a:t>
            </a:r>
            <a:endParaRPr b="0" lang="es-ES" sz="1000" spc="-1" strike="noStrike">
              <a:latin typeface="Arial"/>
            </a:endParaRPr>
          </a:p>
          <a:p>
            <a:pPr algn="ctr"/>
            <a:endParaRPr b="0" lang="es-ES" sz="1000" spc="-1" strike="noStrike">
              <a:latin typeface="Arial"/>
            </a:endParaRPr>
          </a:p>
        </p:txBody>
      </p:sp>
      <p:cxnSp>
        <p:nvCxnSpPr>
          <p:cNvPr id="51" name="Line 4"/>
          <p:cNvCxnSpPr/>
          <p:nvPr/>
        </p:nvCxnSpPr>
        <p:spPr>
          <a:xfrm>
            <a:off x="0" y="0"/>
            <a:ext cx="360" cy="360"/>
          </a:xfrm>
          <a:prstGeom prst="line">
            <a:avLst/>
          </a:prstGeom>
          <a:ln>
            <a:solidFill>
              <a:srgbClr val="808080"/>
            </a:solidFill>
          </a:ln>
        </p:spPr>
      </p:cxnSp>
      <p:sp>
        <p:nvSpPr>
          <p:cNvPr id="52" name="CustomShape 5"/>
          <p:cNvSpPr/>
          <p:nvPr/>
        </p:nvSpPr>
        <p:spPr>
          <a:xfrm flipH="1">
            <a:off x="1368000" y="1800000"/>
            <a:ext cx="2952000" cy="3600000"/>
          </a:xfrm>
          <a:prstGeom prst="borderCallout2">
            <a:avLst>
              <a:gd name="adj1" fmla="val 18750"/>
              <a:gd name="adj2" fmla="val -8333"/>
              <a:gd name="adj3" fmla="val 18518"/>
              <a:gd name="adj4" fmla="val -16666"/>
              <a:gd name="adj5" fmla="val 23995"/>
              <a:gd name="adj6" fmla="val -17055"/>
            </a:avLst>
          </a:pr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/>
            <a:r>
              <a:rPr b="0" lang="es-ES" sz="1100" spc="-1" strike="noStrike">
                <a:latin typeface="Arial"/>
              </a:rPr>
              <a:t>Existe un rechazo en el mundo académico</a:t>
            </a:r>
            <a:endParaRPr b="0" lang="es-ES" sz="1100" spc="-1" strike="noStrike">
              <a:latin typeface="Arial"/>
            </a:endParaRPr>
          </a:p>
          <a:p>
            <a:pPr algn="ctr"/>
            <a:r>
              <a:rPr b="0" lang="es-ES" sz="1100" spc="-1" strike="noStrike">
                <a:latin typeface="Arial"/>
              </a:rPr>
              <a:t>Ya sea por tradición o por mera omisión. </a:t>
            </a:r>
            <a:endParaRPr b="0" lang="es-ES" sz="1100" spc="-1" strike="noStrike">
              <a:latin typeface="Arial"/>
            </a:endParaRPr>
          </a:p>
          <a:p>
            <a:pPr algn="ctr"/>
            <a:r>
              <a:rPr b="0" lang="es-ES" sz="1100" spc="-1" strike="noStrike">
                <a:latin typeface="Arial"/>
              </a:rPr>
              <a:t>Si repasamos la historia veremos que se fue</a:t>
            </a:r>
            <a:endParaRPr b="0" lang="es-ES" sz="1100" spc="-1" strike="noStrike">
              <a:latin typeface="Arial"/>
            </a:endParaRPr>
          </a:p>
          <a:p>
            <a:pPr algn="ctr"/>
            <a:r>
              <a:rPr b="0" lang="es-ES" sz="1100" spc="-1" strike="noStrike">
                <a:latin typeface="Arial"/>
              </a:rPr>
              <a:t> </a:t>
            </a:r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imponiendo la primacía del pensamiento racional</a:t>
            </a:r>
            <a:endParaRPr b="0" lang="es-ES" sz="1100" spc="-1" strike="noStrike">
              <a:latin typeface="Arial"/>
            </a:endParaRPr>
          </a:p>
          <a:p>
            <a:pPr algn="ctr"/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por sobre el relacional.</a:t>
            </a:r>
            <a:endParaRPr b="0" lang="es-ES" sz="1100" spc="-1" strike="noStrike">
              <a:latin typeface="Arial"/>
            </a:endParaRPr>
          </a:p>
          <a:p>
            <a:pPr algn="ctr"/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Desde entonces, ha sido tal la fascinación</a:t>
            </a:r>
            <a:endParaRPr b="0" lang="es-ES" sz="1100" spc="-1" strike="noStrike">
              <a:latin typeface="Arial"/>
            </a:endParaRPr>
          </a:p>
          <a:p>
            <a:pPr algn="ctr"/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que ha producido la razón,que hemos perdido</a:t>
            </a:r>
            <a:endParaRPr b="0" lang="es-ES" sz="1100" spc="-1" strike="noStrike">
              <a:latin typeface="Arial"/>
            </a:endParaRPr>
          </a:p>
          <a:p>
            <a:pPr algn="ctr"/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otras facultades y sentimientos </a:t>
            </a:r>
            <a:endParaRPr b="0" lang="es-ES" sz="1100" spc="-1" strike="noStrike">
              <a:latin typeface="Arial"/>
            </a:endParaRPr>
          </a:p>
          <a:p>
            <a:pPr algn="ctr"/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que nos facilitaban entender,</a:t>
            </a:r>
            <a:endParaRPr b="0" lang="es-ES" sz="1100" spc="-1" strike="noStrike">
              <a:latin typeface="Arial"/>
            </a:endParaRPr>
          </a:p>
          <a:p>
            <a:pPr algn="ctr"/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s-ES" sz="1100" spc="-1" strike="noStrike">
                <a:solidFill>
                  <a:srgbClr val="000000"/>
                </a:solidFill>
                <a:latin typeface="Arial"/>
              </a:rPr>
              <a:t>por así decirlo, la naturaleza desde adentro.</a:t>
            </a:r>
            <a:r>
              <a:rPr b="0" lang="es-ES" sz="1100" spc="-1" strike="noStrike">
                <a:latin typeface="Arial"/>
              </a:rPr>
              <a:t> </a:t>
            </a:r>
            <a:endParaRPr b="0" lang="es-ES" sz="1100" spc="-1" strike="noStrike">
              <a:latin typeface="Arial"/>
            </a:endParaRPr>
          </a:p>
        </p:txBody>
      </p:sp>
      <p:cxnSp>
        <p:nvCxnSpPr>
          <p:cNvPr id="53" name="Line 6"/>
          <p:cNvCxnSpPr/>
          <p:nvPr/>
        </p:nvCxnSpPr>
        <p:spPr>
          <a:xfrm>
            <a:off x="0" y="0"/>
            <a:ext cx="360" cy="360"/>
          </a:xfrm>
          <a:prstGeom prst="line">
            <a:avLst/>
          </a:prstGeom>
          <a:ln>
            <a:solidFill>
              <a:srgbClr val="808080"/>
            </a:solidFill>
          </a:ln>
        </p:spPr>
      </p:cxnSp>
      <p:sp>
        <p:nvSpPr>
          <p:cNvPr id="54" name="CustomShape 7"/>
          <p:cNvSpPr/>
          <p:nvPr/>
        </p:nvSpPr>
        <p:spPr>
          <a:xfrm>
            <a:off x="6858360" y="2736000"/>
            <a:ext cx="2285640" cy="2088000"/>
          </a:xfrm>
          <a:prstGeom prst="borderCallout2">
            <a:avLst>
              <a:gd name="adj1" fmla="val 18750"/>
              <a:gd name="adj2" fmla="val -8333"/>
              <a:gd name="adj3" fmla="val 18518"/>
              <a:gd name="adj4" fmla="val -16666"/>
              <a:gd name="adj5" fmla="val 122476"/>
              <a:gd name="adj6" fmla="val -12657"/>
            </a:avLst>
          </a:pr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s-ES" sz="1200" spc="-1" strike="noStrike">
                <a:latin typeface="Arial"/>
              </a:rPr>
              <a:t>Debemos tener cautela</a:t>
            </a:r>
            <a:endParaRPr b="0" lang="es-ES" sz="1200" spc="-1" strike="noStrike">
              <a:latin typeface="Arial"/>
            </a:endParaRPr>
          </a:p>
          <a:p>
            <a:pPr algn="ctr"/>
            <a:r>
              <a:rPr b="0" lang="es-ES" sz="1200" spc="-1" strike="noStrike">
                <a:latin typeface="Arial"/>
              </a:rPr>
              <a:t> </a:t>
            </a:r>
            <a:r>
              <a:rPr b="0" lang="es-ES" sz="1200" spc="-1" strike="noStrike">
                <a:latin typeface="Arial"/>
              </a:rPr>
              <a:t>de la rezón.</a:t>
            </a:r>
            <a:endParaRPr b="0" lang="es-ES" sz="1200" spc="-1" strike="noStrike">
              <a:latin typeface="Arial"/>
            </a:endParaRPr>
          </a:p>
          <a:p>
            <a:pPr algn="ctr"/>
            <a:r>
              <a:rPr b="0" lang="es-ES" sz="1200" spc="-1" strike="noStrike">
                <a:latin typeface="Arial"/>
              </a:rPr>
              <a:t>El desafío por lo tanto es </a:t>
            </a:r>
            <a:endParaRPr b="0" lang="es-ES" sz="1200" spc="-1" strike="noStrike">
              <a:latin typeface="Arial"/>
            </a:endParaRPr>
          </a:p>
          <a:p>
            <a:pPr algn="ctr"/>
            <a:r>
              <a:rPr b="0" lang="es-ES" sz="1200" spc="-1" strike="noStrike">
                <a:latin typeface="Arial"/>
              </a:rPr>
              <a:t>Trabajar con la disciplinareidad</a:t>
            </a:r>
            <a:endParaRPr b="0" lang="es-ES" sz="1200" spc="-1" strike="noStrike">
              <a:latin typeface="Arial"/>
            </a:endParaRPr>
          </a:p>
          <a:p>
            <a:pPr algn="ctr"/>
            <a:r>
              <a:rPr b="0" lang="es-ES" sz="1200" spc="-1" strike="noStrike">
                <a:latin typeface="Arial"/>
              </a:rPr>
              <a:t>Para formar así una amplitud en </a:t>
            </a:r>
            <a:endParaRPr b="0" lang="es-ES" sz="1200" spc="-1" strike="noStrike">
              <a:latin typeface="Arial"/>
            </a:endParaRPr>
          </a:p>
          <a:p>
            <a:pPr algn="ctr"/>
            <a:r>
              <a:rPr b="0" lang="es-ES" sz="1200" spc="-1" strike="noStrike">
                <a:latin typeface="Arial"/>
              </a:rPr>
              <a:t>El desarrollo de las ciencias, en </a:t>
            </a:r>
            <a:endParaRPr b="0" lang="es-ES" sz="1200" spc="-1" strike="noStrike">
              <a:latin typeface="Arial"/>
            </a:endParaRPr>
          </a:p>
          <a:p>
            <a:pPr algn="ctr"/>
            <a:r>
              <a:rPr b="0" lang="es-ES" sz="1200" spc="-1" strike="noStrike">
                <a:latin typeface="Arial"/>
              </a:rPr>
              <a:t>Nuestro caso, en Cs. Sociales.  </a:t>
            </a:r>
            <a:endParaRPr b="0" lang="es-ES" sz="12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Application>LibreOffice/6.0.3.2$Windows_X86_64 LibreOffice_project/8f48d515416608e3a835360314dac7e47fd0b821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2018-05-03T14:03:54Z</dcterms:created>
  <dc:creator/>
  <dc:description/>
  <dc:language>es-ES</dc:language>
  <cp:lastModifiedBy/>
  <dcterms:modified xsi:type="dcterms:W3CDTF">2018-05-03T17:46:00Z</dcterms:modified>
  <cp:revision>5</cp:revision>
  <dc:subject/>
  <dc:title>DNA</dc:title>
</cp:coreProperties>
</file>