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media/image1.wmf" ContentType="image/x-wmf"/>
  <Override PartName="/ppt/media/image2.wmf" ContentType="image/x-wmf"/>
  <Override PartName="/ppt/media/image3.wmf" ContentType="image/x-wmf"/>
  <Override PartName="/ppt/media/image4.wmf" ContentType="image/x-wmf"/>
  <Override PartName="/ppt/media/image5.wmf" ContentType="image/x-wmf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1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700560" y="4167000"/>
            <a:ext cx="86781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700560" y="416700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147280" y="416700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634560" y="184104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568560" y="184104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700560" y="416700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634560" y="416700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568560" y="416700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700560" y="1841040"/>
            <a:ext cx="8678160" cy="4452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16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700560" y="446040"/>
            <a:ext cx="8678160" cy="5559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700560" y="416700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700560" y="1841040"/>
            <a:ext cx="8678160" cy="4452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47280" y="416700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700560" y="4167000"/>
            <a:ext cx="86781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1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700560" y="4167000"/>
            <a:ext cx="86781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700560" y="416700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147280" y="416700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634560" y="184104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568560" y="184104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700560" y="416700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634560" y="416700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568560" y="416700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700560" y="1841040"/>
            <a:ext cx="8678160" cy="4452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16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16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700560" y="446040"/>
            <a:ext cx="8678160" cy="5559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700560" y="416700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147280" y="416700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700560" y="4167000"/>
            <a:ext cx="86781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1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700560" y="4167000"/>
            <a:ext cx="86781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700560" y="416700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5147280" y="416700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634560" y="184104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568560" y="184104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700560" y="416700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3634560" y="416700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6568560" y="416700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subTitle"/>
          </p:nvPr>
        </p:nvSpPr>
        <p:spPr>
          <a:xfrm>
            <a:off x="700560" y="1841040"/>
            <a:ext cx="8678160" cy="4452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16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subTitle"/>
          </p:nvPr>
        </p:nvSpPr>
        <p:spPr>
          <a:xfrm>
            <a:off x="700560" y="446040"/>
            <a:ext cx="8678160" cy="5559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700560" y="416700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5147280" y="416700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700560" y="4167000"/>
            <a:ext cx="86781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1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700560" y="4167000"/>
            <a:ext cx="86781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700560" y="416700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48" name="PlaceHolder 5"/>
          <p:cNvSpPr>
            <a:spLocks noGrp="1"/>
          </p:cNvSpPr>
          <p:nvPr>
            <p:ph type="body"/>
          </p:nvPr>
        </p:nvSpPr>
        <p:spPr>
          <a:xfrm>
            <a:off x="5147280" y="416700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3634560" y="184104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6568560" y="184104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53" name="PlaceHolder 5"/>
          <p:cNvSpPr>
            <a:spLocks noGrp="1"/>
          </p:cNvSpPr>
          <p:nvPr>
            <p:ph type="body"/>
          </p:nvPr>
        </p:nvSpPr>
        <p:spPr>
          <a:xfrm>
            <a:off x="700560" y="416700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54" name="PlaceHolder 6"/>
          <p:cNvSpPr>
            <a:spLocks noGrp="1"/>
          </p:cNvSpPr>
          <p:nvPr>
            <p:ph type="body"/>
          </p:nvPr>
        </p:nvSpPr>
        <p:spPr>
          <a:xfrm>
            <a:off x="3634560" y="416700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55" name="PlaceHolder 7"/>
          <p:cNvSpPr>
            <a:spLocks noGrp="1"/>
          </p:cNvSpPr>
          <p:nvPr>
            <p:ph type="body"/>
          </p:nvPr>
        </p:nvSpPr>
        <p:spPr>
          <a:xfrm>
            <a:off x="6568560" y="416700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subTitle"/>
          </p:nvPr>
        </p:nvSpPr>
        <p:spPr>
          <a:xfrm>
            <a:off x="700560" y="1841040"/>
            <a:ext cx="8678160" cy="4452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16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subTitle"/>
          </p:nvPr>
        </p:nvSpPr>
        <p:spPr>
          <a:xfrm>
            <a:off x="700560" y="446040"/>
            <a:ext cx="8678160" cy="5559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body"/>
          </p:nvPr>
        </p:nvSpPr>
        <p:spPr>
          <a:xfrm>
            <a:off x="700560" y="416700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75" name="PlaceHolder 4"/>
          <p:cNvSpPr>
            <a:spLocks noGrp="1"/>
          </p:cNvSpPr>
          <p:nvPr>
            <p:ph type="body"/>
          </p:nvPr>
        </p:nvSpPr>
        <p:spPr>
          <a:xfrm>
            <a:off x="5147280" y="416700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79" name="PlaceHolder 4"/>
          <p:cNvSpPr>
            <a:spLocks noGrp="1"/>
          </p:cNvSpPr>
          <p:nvPr>
            <p:ph type="body"/>
          </p:nvPr>
        </p:nvSpPr>
        <p:spPr>
          <a:xfrm>
            <a:off x="700560" y="4167000"/>
            <a:ext cx="86781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1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 type="body"/>
          </p:nvPr>
        </p:nvSpPr>
        <p:spPr>
          <a:xfrm>
            <a:off x="700560" y="4167000"/>
            <a:ext cx="86781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700560" y="416700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87" name="PlaceHolder 5"/>
          <p:cNvSpPr>
            <a:spLocks noGrp="1"/>
          </p:cNvSpPr>
          <p:nvPr>
            <p:ph type="body"/>
          </p:nvPr>
        </p:nvSpPr>
        <p:spPr>
          <a:xfrm>
            <a:off x="5147280" y="416700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700560" y="446040"/>
            <a:ext cx="8678160" cy="5559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90" name="PlaceHolder 3"/>
          <p:cNvSpPr>
            <a:spLocks noGrp="1"/>
          </p:cNvSpPr>
          <p:nvPr>
            <p:ph type="body"/>
          </p:nvPr>
        </p:nvSpPr>
        <p:spPr>
          <a:xfrm>
            <a:off x="3634560" y="184104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91" name="PlaceHolder 4"/>
          <p:cNvSpPr>
            <a:spLocks noGrp="1"/>
          </p:cNvSpPr>
          <p:nvPr>
            <p:ph type="body"/>
          </p:nvPr>
        </p:nvSpPr>
        <p:spPr>
          <a:xfrm>
            <a:off x="6568560" y="184104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92" name="PlaceHolder 5"/>
          <p:cNvSpPr>
            <a:spLocks noGrp="1"/>
          </p:cNvSpPr>
          <p:nvPr>
            <p:ph type="body"/>
          </p:nvPr>
        </p:nvSpPr>
        <p:spPr>
          <a:xfrm>
            <a:off x="700560" y="416700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93" name="PlaceHolder 6"/>
          <p:cNvSpPr>
            <a:spLocks noGrp="1"/>
          </p:cNvSpPr>
          <p:nvPr>
            <p:ph type="body"/>
          </p:nvPr>
        </p:nvSpPr>
        <p:spPr>
          <a:xfrm>
            <a:off x="3634560" y="416700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94" name="PlaceHolder 7"/>
          <p:cNvSpPr>
            <a:spLocks noGrp="1"/>
          </p:cNvSpPr>
          <p:nvPr>
            <p:ph type="body"/>
          </p:nvPr>
        </p:nvSpPr>
        <p:spPr>
          <a:xfrm>
            <a:off x="6568560" y="4167000"/>
            <a:ext cx="27939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700560" y="416700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47280" y="416700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47280" y="1841040"/>
            <a:ext cx="423468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700560" y="4167000"/>
            <a:ext cx="8678160" cy="2123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wmf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wmf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wmf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4.wmf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5.wmf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-36000" y="0"/>
            <a:ext cx="10185120" cy="759528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s-ES" sz="1800" spc="-1" strike="noStrike">
                <a:latin typeface="Arial"/>
              </a:rPr>
              <a:t>Pulse para editar el formato del texto de título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16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Pulse para editar el formato de esquema del texto</a:t>
            </a:r>
            <a:endParaRPr b="0" lang="es-ES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latin typeface="Arial"/>
              </a:rPr>
              <a:t>Segundo nivel del esquema</a:t>
            </a:r>
            <a:endParaRPr b="0" lang="es-ES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Tercer nivel del esquema</a:t>
            </a:r>
            <a:endParaRPr b="0" lang="es-ES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latin typeface="Arial"/>
              </a:rPr>
              <a:t>Cuarto nivel del esquema</a:t>
            </a:r>
            <a:endParaRPr b="0" lang="es-ES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Quinto nivel del esquema</a:t>
            </a:r>
            <a:endParaRPr b="0" lang="es-ES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Sexto nivel del esquema</a:t>
            </a:r>
            <a:endParaRPr b="0" lang="es-ES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Séptimo nivel del esquema</a:t>
            </a:r>
            <a:endParaRPr b="0" lang="es-ES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2"/>
          <a:stretch/>
        </p:blipFill>
        <p:spPr>
          <a:xfrm>
            <a:off x="-36720" y="0"/>
            <a:ext cx="10185840" cy="759780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s-ES" sz="4400" spc="-1" strike="noStrike">
                <a:latin typeface="Arial"/>
              </a:rPr>
              <a:t>Pulse para editar el formato del texto de título</a:t>
            </a:r>
            <a:endParaRPr b="0" lang="es-ES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pc="-1" strike="noStrike">
                <a:latin typeface="Arial"/>
              </a:rPr>
              <a:t>Pulse para editar el formato de esquema del texto</a:t>
            </a:r>
            <a:endParaRPr b="0" lang="es-E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800" spc="-1" strike="noStrike">
                <a:latin typeface="Arial"/>
              </a:rPr>
              <a:t>Segundo nivel del esquema</a:t>
            </a:r>
            <a:endParaRPr b="0" lang="es-E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latin typeface="Arial"/>
              </a:rPr>
              <a:t>Tercer nivel del esquema</a:t>
            </a:r>
            <a:endParaRPr b="0" lang="es-E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latin typeface="Arial"/>
              </a:rPr>
              <a:t>Cuarto nivel del esquema</a:t>
            </a:r>
            <a:endParaRPr b="0" lang="es-E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Quinto nivel del esquema</a:t>
            </a:r>
            <a:endParaRPr b="0" lang="es-E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Sexto nivel del esquema</a:t>
            </a:r>
            <a:endParaRPr b="0" lang="es-E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Séptimo nivel del esquema</a:t>
            </a:r>
            <a:endParaRPr b="0" lang="es-E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" descr=""/>
          <p:cNvPicPr/>
          <p:nvPr/>
        </p:nvPicPr>
        <p:blipFill>
          <a:blip r:embed="rId2"/>
          <a:stretch/>
        </p:blipFill>
        <p:spPr>
          <a:xfrm>
            <a:off x="-36720" y="0"/>
            <a:ext cx="10185840" cy="7597800"/>
          </a:xfrm>
          <a:prstGeom prst="rect">
            <a:avLst/>
          </a:prstGeom>
          <a:ln>
            <a:noFill/>
          </a:ln>
        </p:spPr>
      </p:pic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s-ES" sz="1800" spc="-1" strike="noStrike">
                <a:latin typeface="Arial"/>
              </a:rPr>
              <a:t>Pulse para editar el formato del texto de título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pc="-1" strike="noStrike">
                <a:latin typeface="Arial"/>
              </a:rPr>
              <a:t>Pulse para editar el formato de esquema del texto</a:t>
            </a:r>
            <a:endParaRPr b="0" lang="es-E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800" spc="-1" strike="noStrike">
                <a:latin typeface="Arial"/>
              </a:rPr>
              <a:t>Segundo nivel del esquema</a:t>
            </a:r>
            <a:endParaRPr b="0" lang="es-E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latin typeface="Arial"/>
              </a:rPr>
              <a:t>Tercer nivel del esquema</a:t>
            </a:r>
            <a:endParaRPr b="0" lang="es-E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latin typeface="Arial"/>
              </a:rPr>
              <a:t>Cuarto nivel del esquema</a:t>
            </a:r>
            <a:endParaRPr b="0" lang="es-E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Quinto nivel del esquema</a:t>
            </a:r>
            <a:endParaRPr b="0" lang="es-E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Sexto nivel del esquema</a:t>
            </a:r>
            <a:endParaRPr b="0" lang="es-E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Séptimo nivel del esquema</a:t>
            </a:r>
            <a:endParaRPr b="0" lang="es-E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" descr=""/>
          <p:cNvPicPr/>
          <p:nvPr/>
        </p:nvPicPr>
        <p:blipFill>
          <a:blip r:embed="rId2"/>
          <a:stretch/>
        </p:blipFill>
        <p:spPr>
          <a:xfrm>
            <a:off x="-36720" y="0"/>
            <a:ext cx="10185840" cy="7597800"/>
          </a:xfrm>
          <a:prstGeom prst="rect">
            <a:avLst/>
          </a:prstGeom>
          <a:ln>
            <a:noFill/>
          </a:ln>
        </p:spPr>
      </p:pic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s-ES" sz="1800" spc="-1" strike="noStrike">
                <a:latin typeface="Arial"/>
              </a:rPr>
              <a:t>Pulse para editar el formato del texto de título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pc="-1" strike="noStrike">
                <a:latin typeface="Arial"/>
              </a:rPr>
              <a:t>Pulse para editar el formato de esquema del texto</a:t>
            </a:r>
            <a:endParaRPr b="0" lang="es-E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800" spc="-1" strike="noStrike">
                <a:latin typeface="Arial"/>
              </a:rPr>
              <a:t>Segundo nivel del esquema</a:t>
            </a:r>
            <a:endParaRPr b="0" lang="es-E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latin typeface="Arial"/>
              </a:rPr>
              <a:t>Tercer nivel del esquema</a:t>
            </a:r>
            <a:endParaRPr b="0" lang="es-E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latin typeface="Arial"/>
              </a:rPr>
              <a:t>Cuarto nivel del esquema</a:t>
            </a:r>
            <a:endParaRPr b="0" lang="es-E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Quinto nivel del esquema</a:t>
            </a:r>
            <a:endParaRPr b="0" lang="es-E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Sexto nivel del esquema</a:t>
            </a:r>
            <a:endParaRPr b="0" lang="es-E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Séptimo nivel del esquema</a:t>
            </a:r>
            <a:endParaRPr b="0" lang="es-E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" descr=""/>
          <p:cNvPicPr/>
          <p:nvPr/>
        </p:nvPicPr>
        <p:blipFill>
          <a:blip r:embed="rId2"/>
          <a:stretch/>
        </p:blipFill>
        <p:spPr>
          <a:xfrm>
            <a:off x="-36720" y="0"/>
            <a:ext cx="10185840" cy="7597800"/>
          </a:xfrm>
          <a:prstGeom prst="rect">
            <a:avLst/>
          </a:prstGeom>
          <a:ln>
            <a:noFill/>
          </a:ln>
        </p:spPr>
      </p:pic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160" cy="11991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s-ES" sz="1800" spc="-1" strike="noStrike">
                <a:latin typeface="Arial"/>
              </a:rPr>
              <a:t>Pulse para editar el formato del texto de título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160" cy="445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Pulse para editar el formato de esquema del texto</a:t>
            </a:r>
            <a:endParaRPr b="0" lang="es-ES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latin typeface="Arial"/>
              </a:rPr>
              <a:t>Segundo nivel del esquema</a:t>
            </a:r>
            <a:endParaRPr b="0" lang="es-ES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Tercer nivel del esquema</a:t>
            </a:r>
            <a:endParaRPr b="0" lang="es-ES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latin typeface="Arial"/>
              </a:rPr>
              <a:t>Cuarto nivel del esquema</a:t>
            </a:r>
            <a:endParaRPr b="0" lang="es-ES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Quinto nivel del esquema</a:t>
            </a:r>
            <a:endParaRPr b="0" lang="es-ES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Sexto nivel del esquema</a:t>
            </a:r>
            <a:endParaRPr b="0" lang="es-ES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Séptimo nivel del esquema</a:t>
            </a:r>
            <a:endParaRPr b="0" lang="es-ES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0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3168000" y="2520000"/>
            <a:ext cx="3138480" cy="2499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endParaRPr b="0" lang="es-E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ES" sz="2000" spc="-1" strike="noStrike">
                <a:solidFill>
                  <a:srgbClr val="666666"/>
                </a:solidFill>
                <a:latin typeface="DejaVu Sans"/>
                <a:ea typeface="DejaVu Sans"/>
              </a:rPr>
              <a:t>Programación</a:t>
            </a: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ES" sz="2000" spc="-1" strike="noStrike">
                <a:solidFill>
                  <a:srgbClr val="666666"/>
                </a:solidFill>
                <a:latin typeface="DejaVu Sans"/>
                <a:ea typeface="DejaVu Sans"/>
              </a:rPr>
              <a:t> </a:t>
            </a:r>
            <a:r>
              <a:rPr b="1" lang="es-ES" sz="2000" spc="-1" strike="noStrike">
                <a:solidFill>
                  <a:srgbClr val="666666"/>
                </a:solidFill>
                <a:latin typeface="DejaVu Sans"/>
                <a:ea typeface="DejaVu Sans"/>
              </a:rPr>
              <a:t>Neurolinguística.</a:t>
            </a: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ES" sz="2000" spc="-1" strike="noStrike">
                <a:solidFill>
                  <a:srgbClr val="666666"/>
                </a:solidFill>
                <a:latin typeface="DejaVu Sans"/>
                <a:ea typeface="DejaVu Sans"/>
              </a:rPr>
              <a:t>Las técnicas de programación </a:t>
            </a: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ES" sz="2000" spc="-1" strike="noStrike">
                <a:solidFill>
                  <a:srgbClr val="666666"/>
                </a:solidFill>
                <a:latin typeface="DejaVu Sans"/>
                <a:ea typeface="DejaVu Sans"/>
              </a:rPr>
              <a:t>Neurolinguísticas, permiten que nos apoyemos en ellas. </a:t>
            </a: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ES" sz="2000" spc="-1" strike="noStrike">
                <a:solidFill>
                  <a:srgbClr val="666666"/>
                </a:solidFill>
                <a:latin typeface="DejaVu Sans"/>
                <a:ea typeface="DejaVu Sans"/>
              </a:rPr>
              <a:t>La PNL es parte del </a:t>
            </a:r>
            <a:r>
              <a:rPr b="1" i="1" lang="es-ES" sz="2000" spc="-1" strike="noStrike" u="sng">
                <a:solidFill>
                  <a:srgbClr val="666666"/>
                </a:solidFill>
                <a:uFillTx/>
                <a:latin typeface="DejaVu Sans"/>
                <a:ea typeface="DejaVu Sans"/>
              </a:rPr>
              <a:t>mindfullness.</a:t>
            </a: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ES" sz="2000" spc="-1" strike="noStrike">
                <a:solidFill>
                  <a:srgbClr val="666666"/>
                </a:solidFill>
                <a:latin typeface="DejaVu Sans"/>
                <a:ea typeface="DejaVu Sans"/>
              </a:rPr>
              <a:t>Automovitación:</a:t>
            </a: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ES" sz="2000" spc="-1" strike="noStrike">
                <a:solidFill>
                  <a:srgbClr val="666666"/>
                </a:solidFill>
                <a:latin typeface="DejaVu Sans"/>
                <a:ea typeface="DejaVu Sans"/>
              </a:rPr>
              <a:t>Pensar en algo valioso para mí, pero que implica sacrificio.</a:t>
            </a: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720000" y="504000"/>
            <a:ext cx="8783280" cy="633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b="1" lang="es-ES" sz="1600" spc="-1" strike="noStrike">
                <a:solidFill>
                  <a:srgbClr val="666666"/>
                </a:solidFill>
                <a:latin typeface="DejaVu Sans"/>
                <a:ea typeface="DejaVu Sans"/>
              </a:rPr>
              <a:t>Programación Neurolinguística: </a:t>
            </a:r>
            <a:endParaRPr b="0" lang="es-ES" sz="16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b="1" lang="es-ES" sz="1600" spc="-1" strike="noStrike">
                <a:solidFill>
                  <a:srgbClr val="666666"/>
                </a:solidFill>
                <a:latin typeface="DejaVu Sans"/>
                <a:ea typeface="DejaVu Sans"/>
              </a:rPr>
              <a:t>La automotivación. (la importancia de estar en armonía, en sintonía </a:t>
            </a:r>
            <a:endParaRPr b="0" lang="es-ES" sz="16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b="1" lang="es-ES" sz="1600" spc="-1" strike="noStrike">
                <a:solidFill>
                  <a:srgbClr val="666666"/>
                </a:solidFill>
                <a:latin typeface="DejaVu Sans"/>
                <a:ea typeface="DejaVu Sans"/>
              </a:rPr>
              <a:t>Para el desarrollo optimo de una tarea. De una acción.</a:t>
            </a:r>
            <a:endParaRPr b="0" lang="es-ES" sz="16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b="1" lang="es-ES" sz="1600" spc="-1" strike="noStrike">
                <a:solidFill>
                  <a:srgbClr val="666666"/>
                </a:solidFill>
                <a:latin typeface="DejaVu Sans"/>
                <a:ea typeface="DejaVu Sans"/>
              </a:rPr>
              <a:t>Ser sensible a posibles objeciones por parte del cuenrpo o de alguna parte  de él. </a:t>
            </a:r>
            <a:endParaRPr b="0" lang="es-ES" sz="16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b="1" lang="es-ES" sz="1600" spc="-1" strike="noStrike">
                <a:solidFill>
                  <a:srgbClr val="666666"/>
                </a:solidFill>
                <a:latin typeface="DejaVu Sans"/>
                <a:ea typeface="DejaVu Sans"/>
              </a:rPr>
              <a:t>Cambiar, ajustar el objetivo, de manera que no existan objeciones. </a:t>
            </a:r>
            <a:endParaRPr b="0" lang="es-ES" sz="16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b="1" lang="es-ES" sz="1600" spc="-1" strike="noStrike">
                <a:solidFill>
                  <a:srgbClr val="666666"/>
                </a:solidFill>
                <a:latin typeface="DejaVu Sans"/>
                <a:ea typeface="DejaVu Sans"/>
              </a:rPr>
              <a:t>Pensar en las consecuencias de hacer una tarea y no en el trabajo de hacerla.</a:t>
            </a:r>
            <a:endParaRPr b="0" lang="es-ES" sz="16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b="1" lang="es-ES" sz="1600" spc="-1" strike="noStrike">
                <a:solidFill>
                  <a:srgbClr val="666666"/>
                </a:solidFill>
                <a:latin typeface="DejaVu Sans"/>
                <a:ea typeface="DejaVu Sans"/>
              </a:rPr>
              <a:t>Pensar en los beneficios, una vez finalizada la tarea. </a:t>
            </a:r>
            <a:endParaRPr b="0" lang="es-ES" sz="16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b="1" lang="es-ES" sz="1600" spc="-1" strike="noStrike">
                <a:solidFill>
                  <a:srgbClr val="666666"/>
                </a:solidFill>
                <a:latin typeface="DejaVu Sans"/>
                <a:ea typeface="DejaVu Sans"/>
              </a:rPr>
              <a:t> </a:t>
            </a:r>
            <a:r>
              <a:rPr b="1" lang="es-ES" sz="1600" spc="-1" strike="noStrike">
                <a:solidFill>
                  <a:srgbClr val="666666"/>
                </a:solidFill>
                <a:latin typeface="DejaVu Sans"/>
                <a:ea typeface="DejaVu Sans"/>
              </a:rPr>
              <a:t>Visualizar el objetivo finalizado.</a:t>
            </a:r>
            <a:endParaRPr b="0" lang="es-ES" sz="16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b="1" lang="es-ES" sz="1600" spc="-1" strike="noStrike">
                <a:solidFill>
                  <a:srgbClr val="666666"/>
                </a:solidFill>
                <a:latin typeface="DejaVu Sans"/>
                <a:ea typeface="DejaVu Sans"/>
              </a:rPr>
              <a:t>Considerar los beneficios que esto traería.</a:t>
            </a:r>
            <a:endParaRPr b="0" lang="es-ES" sz="16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b="1" lang="es-ES" sz="1600" spc="-1" strike="noStrike">
                <a:solidFill>
                  <a:srgbClr val="666666"/>
                </a:solidFill>
                <a:latin typeface="DejaVu Sans"/>
                <a:ea typeface="DejaVu Sans"/>
              </a:rPr>
              <a:t>Tanto, a corto como a largo plazo. </a:t>
            </a:r>
            <a:endParaRPr b="0" lang="es-ES" sz="16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1765080" y="301320"/>
            <a:ext cx="659196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8" name="CustomShape 2"/>
          <p:cNvSpPr/>
          <p:nvPr/>
        </p:nvSpPr>
        <p:spPr>
          <a:xfrm>
            <a:off x="1765080" y="1769040"/>
            <a:ext cx="6591960" cy="486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9" name="CustomShape 3"/>
          <p:cNvSpPr/>
          <p:nvPr/>
        </p:nvSpPr>
        <p:spPr>
          <a:xfrm>
            <a:off x="576000" y="432000"/>
            <a:ext cx="8802720" cy="586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es-ES" sz="2000" spc="-1" strike="noStrike">
                <a:latin typeface="Arial"/>
              </a:rPr>
              <a:t>Formulación de objetivos:</a:t>
            </a:r>
            <a:endParaRPr b="0" lang="es-ES" sz="20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600" spc="-1" strike="noStrike">
                <a:latin typeface="Arial"/>
              </a:rPr>
              <a:t>Sabemos que el lenguaje afecta, pensamientos, conductas y acciones.</a:t>
            </a:r>
            <a:endParaRPr b="0" lang="es-ES" sz="16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600" spc="-1" strike="noStrike">
                <a:latin typeface="Arial"/>
              </a:rPr>
              <a:t>Es siempre una ventaja entender el método por el cual reconocemos si</a:t>
            </a:r>
            <a:endParaRPr b="0" lang="es-ES" sz="16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600" spc="-1" strike="noStrike">
                <a:latin typeface="Arial"/>
              </a:rPr>
              <a:t>Logramos o no, nuestras metas.</a:t>
            </a:r>
            <a:endParaRPr b="0" lang="es-ES" sz="16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600" spc="-1" strike="noStrike">
                <a:latin typeface="Arial"/>
              </a:rPr>
              <a:t>Debemos de preguntarnos, indagarnos, para tener en claro los objetivos y los problemas que debemos enfrentar.</a:t>
            </a:r>
            <a:endParaRPr b="0" lang="es-ES" sz="16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600" spc="-1" strike="noStrike">
                <a:latin typeface="Arial"/>
              </a:rPr>
              <a:t>¿Qué está mal?</a:t>
            </a:r>
            <a:endParaRPr b="0" lang="es-ES" sz="16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600" spc="-1" strike="noStrike">
                <a:latin typeface="Arial"/>
              </a:rPr>
              <a:t>¿Por qué tengo este problema?</a:t>
            </a:r>
            <a:endParaRPr b="0" lang="es-ES" sz="16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600" spc="-1" strike="noStrike">
                <a:latin typeface="Arial"/>
              </a:rPr>
              <a:t>¿De qué manera esto es un límite y qué puedo hacer?</a:t>
            </a:r>
            <a:endParaRPr b="0" lang="es-ES" sz="16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600" spc="-1" strike="noStrike">
                <a:latin typeface="Arial"/>
              </a:rPr>
              <a:t>¿De quién es la culpa de que tengamos este problema?</a:t>
            </a:r>
            <a:endParaRPr b="0" lang="es-ES" sz="16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600" spc="-1" strike="noStrike">
                <a:latin typeface="Arial"/>
              </a:rPr>
              <a:t>¿Cuál es el peor momento en el cual he experimentado este problema?</a:t>
            </a:r>
            <a:endParaRPr b="0" lang="es-ES" sz="16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600" spc="-1" strike="noStrike">
                <a:latin typeface="Arial"/>
              </a:rPr>
              <a:t>Asegurarse de establecer los objetivos de una manera positiva.</a:t>
            </a:r>
            <a:endParaRPr b="0" lang="es-ES" sz="16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600" spc="-1" strike="noStrike">
                <a:latin typeface="Arial"/>
              </a:rPr>
              <a:t>Es importante saber que los objetivos pequeños son parte de un objetivo superior.</a:t>
            </a:r>
            <a:endParaRPr b="0" lang="es-ES" sz="16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600" spc="-1" strike="noStrike">
                <a:latin typeface="Arial"/>
              </a:rPr>
              <a:t>Describir los elementos con los que cuento para llevar adelante mis objetivos.</a:t>
            </a:r>
            <a:endParaRPr b="0" lang="es-ES" sz="16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600" spc="-1" strike="noStrike">
                <a:latin typeface="Arial"/>
              </a:rPr>
              <a:t>Reconocer, por otro lado las carencias que tengo.</a:t>
            </a:r>
            <a:endParaRPr b="0" lang="es-ES" sz="16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600" spc="-1" strike="noStrike">
                <a:latin typeface="Arial"/>
              </a:rPr>
              <a:t>Es importante además, tener y sostener una visión clara de lo que se desea. </a:t>
            </a:r>
            <a:endParaRPr b="0" lang="es-E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6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700560" y="446040"/>
            <a:ext cx="8678160" cy="119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1" name="CustomShape 2"/>
          <p:cNvSpPr/>
          <p:nvPr/>
        </p:nvSpPr>
        <p:spPr>
          <a:xfrm>
            <a:off x="700560" y="1841040"/>
            <a:ext cx="8678160" cy="4452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2" name="CustomShape 3"/>
          <p:cNvSpPr/>
          <p:nvPr/>
        </p:nvSpPr>
        <p:spPr>
          <a:xfrm>
            <a:off x="700560" y="446040"/>
            <a:ext cx="8678160" cy="119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s-ES" sz="2600" spc="-1" strike="noStrike">
                <a:latin typeface="Arial"/>
              </a:rPr>
              <a:t>Botones automáticos o visualización programada. </a:t>
            </a:r>
            <a:endParaRPr b="0" lang="es-ES" sz="2600" spc="-1" strike="noStrike">
              <a:latin typeface="Arial"/>
            </a:endParaRPr>
          </a:p>
        </p:txBody>
      </p:sp>
      <p:sp>
        <p:nvSpPr>
          <p:cNvPr id="203" name="CustomShape 4"/>
          <p:cNvSpPr/>
          <p:nvPr/>
        </p:nvSpPr>
        <p:spPr>
          <a:xfrm>
            <a:off x="700560" y="1841040"/>
            <a:ext cx="8678160" cy="4452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s-ES" sz="2000" spc="-1" strike="noStrike">
                <a:latin typeface="Arial"/>
              </a:rPr>
              <a:t>Es una herramienta clásica de la PNL.</a:t>
            </a: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ES" sz="2000" spc="-1" strike="noStrike">
                <a:latin typeface="Arial"/>
              </a:rPr>
              <a:t>Ha sido empleada en el tratamiento de conductas no deseadas. </a:t>
            </a: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ES" sz="2000" spc="-1" strike="noStrike">
                <a:latin typeface="Arial"/>
              </a:rPr>
              <a:t>Se han aplicado con éxitos, en el tratamiento de hábitos.</a:t>
            </a: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ES" sz="2000" spc="-1" strike="noStrike">
                <a:latin typeface="Arial"/>
              </a:rPr>
              <a:t>Son útiles en cuanto al manejo de emociones.</a:t>
            </a: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ES" sz="2000" spc="-1" strike="noStrike">
                <a:latin typeface="Arial"/>
              </a:rPr>
              <a:t> </a:t>
            </a:r>
            <a:endParaRPr b="0" lang="es-ES" sz="2000" spc="-1" strike="noStrike"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700560" y="446040"/>
            <a:ext cx="8678160" cy="119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s-ES" sz="4400" spc="-1" strike="noStrike">
                <a:latin typeface="Arial"/>
              </a:rPr>
              <a:t>¿Qué es la PNL?</a:t>
            </a:r>
            <a:endParaRPr b="0" lang="es-ES" sz="4400" spc="-1" strike="noStrike">
              <a:latin typeface="Arial"/>
            </a:endParaRPr>
          </a:p>
        </p:txBody>
      </p:sp>
      <p:sp>
        <p:nvSpPr>
          <p:cNvPr id="205" name="CustomShape 2"/>
          <p:cNvSpPr/>
          <p:nvPr/>
        </p:nvSpPr>
        <p:spPr>
          <a:xfrm>
            <a:off x="700560" y="1841040"/>
            <a:ext cx="8678160" cy="4452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Son técnicas que están diseñadas a los fines de poder modificar conductas con el objetivo de ayudarnos. </a:t>
            </a:r>
            <a:endParaRPr b="0" lang="es-ES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Cada uno de notros tenemos conductas no deseadas.</a:t>
            </a:r>
            <a:endParaRPr b="0" lang="es-ES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La programación neurolinguística fue desarrollada en la década de los 70´s.  Por dos científicos norteamericanos. </a:t>
            </a:r>
            <a:endParaRPr b="0" lang="es-ES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En base a estudios se determinó un modelo efectivo de aprendizaje.</a:t>
            </a:r>
            <a:endParaRPr b="0" lang="es-ES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Es así como la PNL se convirtió en el camino para muchas personas de éxito. Logrando resultados óptimos. </a:t>
            </a:r>
            <a:endParaRPr b="0" lang="es-ES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Entonces, la PNL surge como una manera efectiva de dirigir nuestro cerebro de manera tal que podamos lograr los resultados esperados.</a:t>
            </a:r>
            <a:endParaRPr b="0" lang="es-ES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Es  un plan de acción determinado. Especifico, para enfrentar una o varias situaciones.  </a:t>
            </a:r>
            <a:endParaRPr b="0" lang="es-ES" sz="2000" spc="-1" strike="noStrike"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700560" y="446040"/>
            <a:ext cx="8678160" cy="6825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7" name="CustomShape 2"/>
          <p:cNvSpPr/>
          <p:nvPr/>
        </p:nvSpPr>
        <p:spPr>
          <a:xfrm>
            <a:off x="700560" y="1841040"/>
            <a:ext cx="8678160" cy="4452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8" name="TextShape 3"/>
          <p:cNvSpPr txBox="1"/>
          <p:nvPr/>
        </p:nvSpPr>
        <p:spPr>
          <a:xfrm>
            <a:off x="700560" y="446040"/>
            <a:ext cx="2683440" cy="633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s-ES" sz="4400" spc="-1" strike="noStrike">
                <a:latin typeface="Arial"/>
              </a:rPr>
              <a:t>PNL</a:t>
            </a:r>
            <a:endParaRPr b="0" lang="es-ES" sz="4400" spc="-1" strike="noStrike">
              <a:latin typeface="Arial"/>
            </a:endParaRPr>
          </a:p>
        </p:txBody>
      </p:sp>
      <p:sp>
        <p:nvSpPr>
          <p:cNvPr id="209" name="TextShape 4"/>
          <p:cNvSpPr txBox="1"/>
          <p:nvPr/>
        </p:nvSpPr>
        <p:spPr>
          <a:xfrm>
            <a:off x="700560" y="1841040"/>
            <a:ext cx="2793960" cy="2123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Son técnicas que nos permiten apoyarnos para poder lograr los objetivos propuestos y ser eficaces en la concreción de metas.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10" name="TextShape 5"/>
          <p:cNvSpPr txBox="1"/>
          <p:nvPr/>
        </p:nvSpPr>
        <p:spPr>
          <a:xfrm>
            <a:off x="3634560" y="1841040"/>
            <a:ext cx="2793960" cy="2123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Implica una armonización del ser y visualizar los posibles obstáculos 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11" name="TextShape 6"/>
          <p:cNvSpPr txBox="1"/>
          <p:nvPr/>
        </p:nvSpPr>
        <p:spPr>
          <a:xfrm>
            <a:off x="6568560" y="1841040"/>
            <a:ext cx="2793960" cy="2123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Frente a posibles obstáculos, individualizarlos, reconocerlos y en base a esto. Encontrar las soluciones adecuadas. 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12" name="TextShape 7"/>
          <p:cNvSpPr txBox="1"/>
          <p:nvPr/>
        </p:nvSpPr>
        <p:spPr>
          <a:xfrm>
            <a:off x="700560" y="4167000"/>
            <a:ext cx="2793960" cy="2123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Mediante esta vigilancia de uno mismo y de los procesos, debemos enfocarnos en los objetivos que deseamos, 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13" name="TextShape 8"/>
          <p:cNvSpPr txBox="1"/>
          <p:nvPr/>
        </p:nvSpPr>
        <p:spPr>
          <a:xfrm>
            <a:off x="3634560" y="4167000"/>
            <a:ext cx="2793960" cy="2123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Reconoce en las concecuancias, las ventajas y las fortalezas de cada uno en este proceso de mejora individual. </a:t>
            </a:r>
            <a:r>
              <a:rPr b="0" lang="es-ES" sz="3200" spc="-1" strike="noStrike">
                <a:latin typeface="Arial"/>
              </a:rPr>
              <a:t> </a:t>
            </a:r>
            <a:endParaRPr b="0" lang="es-ES" sz="3200" spc="-1" strike="noStrike">
              <a:latin typeface="Arial"/>
            </a:endParaRPr>
          </a:p>
        </p:txBody>
      </p:sp>
      <p:sp>
        <p:nvSpPr>
          <p:cNvPr id="214" name="TextShape 9"/>
          <p:cNvSpPr txBox="1"/>
          <p:nvPr/>
        </p:nvSpPr>
        <p:spPr>
          <a:xfrm>
            <a:off x="6568560" y="4167000"/>
            <a:ext cx="2793960" cy="2123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No descuidar la importancia del lenguaje como ente regulador de muchos procesos que entran en juego al momento del aprendizaje. </a:t>
            </a:r>
            <a:endParaRPr b="0" lang="es-ES" sz="2000" spc="-1" strike="noStrike">
              <a:latin typeface="Arial"/>
            </a:endParaRPr>
          </a:p>
        </p:txBody>
      </p:sp>
      <p:cxnSp>
        <p:nvCxnSpPr>
          <p:cNvPr id="215" name="Line 10"/>
          <p:cNvCxnSpPr/>
          <p:nvPr/>
        </p:nvCxnSpPr>
        <p:spPr>
          <a:xfrm>
            <a:off x="0" y="0"/>
            <a:ext cx="360" cy="360"/>
          </a:xfrm>
          <a:prstGeom prst="line">
            <a:avLst/>
          </a:prstGeom>
          <a:ln>
            <a:solidFill>
              <a:srgbClr val="3465a4"/>
            </a:solidFill>
          </a:ln>
        </p:spPr>
      </p:cxnSp>
      <p:sp>
        <p:nvSpPr>
          <p:cNvPr id="216" name="Line 11"/>
          <p:cNvSpPr/>
          <p:nvPr/>
        </p:nvSpPr>
        <p:spPr>
          <a:xfrm>
            <a:off x="3312000" y="2448000"/>
            <a:ext cx="792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17" name="Line 12"/>
          <p:cNvSpPr/>
          <p:nvPr/>
        </p:nvSpPr>
        <p:spPr>
          <a:xfrm>
            <a:off x="6048000" y="2520000"/>
            <a:ext cx="64800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cxnSp>
        <p:nvCxnSpPr>
          <p:cNvPr id="218" name="Line 13"/>
          <p:cNvCxnSpPr/>
          <p:nvPr/>
        </p:nvCxnSpPr>
        <p:spPr>
          <a:xfrm>
            <a:off x="0" y="0"/>
            <a:ext cx="360" cy="360"/>
          </a:xfrm>
          <a:prstGeom prst="line">
            <a:avLst/>
          </a:prstGeom>
          <a:ln>
            <a:solidFill>
              <a:srgbClr val="3465a4"/>
            </a:solidFill>
          </a:ln>
        </p:spPr>
      </p:cxnSp>
      <p:cxnSp>
        <p:nvCxnSpPr>
          <p:cNvPr id="219" name="Line 14"/>
          <p:cNvCxnSpPr/>
          <p:nvPr/>
        </p:nvCxnSpPr>
        <p:spPr>
          <a:xfrm>
            <a:off x="0" y="0"/>
            <a:ext cx="360" cy="360"/>
          </a:xfrm>
          <a:prstGeom prst="line">
            <a:avLst/>
          </a:prstGeom>
          <a:ln>
            <a:solidFill>
              <a:srgbClr val="3465a4"/>
            </a:solidFill>
          </a:ln>
        </p:spPr>
      </p:cxnSp>
      <p:sp>
        <p:nvSpPr>
          <p:cNvPr id="220" name="Line 15"/>
          <p:cNvSpPr/>
          <p:nvPr/>
        </p:nvSpPr>
        <p:spPr>
          <a:xfrm>
            <a:off x="4968000" y="6293520"/>
            <a:ext cx="1460520" cy="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Application>LibreOffice/6.0.3.2$Windows_X86_64 LibreOffice_project/8f48d515416608e3a835360314dac7e47fd0b821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2018-05-04T11:32:22Z</dcterms:created>
  <dc:creator/>
  <dc:description/>
  <dc:language>es-ES</dc:language>
  <cp:lastModifiedBy/>
  <dcterms:modified xsi:type="dcterms:W3CDTF">2018-05-06T19:25:26Z</dcterms:modified>
  <cp:revision>8</cp:revision>
  <dc:subject/>
  <dc:title>Focus</dc:title>
</cp:coreProperties>
</file>