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6228" autoAdjust="0"/>
  </p:normalViewPr>
  <p:slideViewPr>
    <p:cSldViewPr>
      <p:cViewPr varScale="1">
        <p:scale>
          <a:sx n="40" d="100"/>
          <a:sy n="40" d="100"/>
        </p:scale>
        <p:origin x="-225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66F576-B732-426F-8279-C0FEF374CFB8}" type="datetimeFigureOut">
              <a:rPr lang="es-AR" smtClean="0"/>
              <a:t>22/05/2018</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033047-5648-4CCF-AA92-80C5B9547756}" type="slidenum">
              <a:rPr lang="es-AR" smtClean="0"/>
              <a:t>‹Nº›</a:t>
            </a:fld>
            <a:endParaRPr lang="es-AR"/>
          </a:p>
        </p:txBody>
      </p:sp>
    </p:spTree>
    <p:extLst>
      <p:ext uri="{BB962C8B-B14F-4D97-AF65-F5344CB8AC3E}">
        <p14:creationId xmlns:p14="http://schemas.microsoft.com/office/powerpoint/2010/main" val="1763536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Pasar de una sociedad Solida (industrial) muy estratificada entre trabajadores y dirigentes se pasa a una sociedad Liquida (digital),</a:t>
            </a:r>
            <a:r>
              <a:rPr lang="es-AR" baseline="0" dirty="0" smtClean="0"/>
              <a:t> donde existe gran influencia de la tecnología de la información, donde las relaciones humanas evidencian una sociedad en Red, que debe ser capaz de filtrar la información para no caer en la excesiva influencia de los medios masivos capaces de modificar el significado de las palabras de acuerdo a la conveniencia de quienes tienen en poder de la información. Esto se ve contemplado como un todo, una sociedad compleja, donde no tendrá validez lo local si no se valora lo global. </a:t>
            </a:r>
          </a:p>
          <a:p>
            <a:pPr marL="0" marR="0" indent="0" algn="l" defTabSz="914400" rtl="0" eaLnBrk="1" fontAlgn="auto" latinLnBrk="0" hangingPunct="1">
              <a:lnSpc>
                <a:spcPct val="100000"/>
              </a:lnSpc>
              <a:spcBef>
                <a:spcPts val="0"/>
              </a:spcBef>
              <a:spcAft>
                <a:spcPts val="0"/>
              </a:spcAft>
              <a:buClrTx/>
              <a:buSzTx/>
              <a:buFontTx/>
              <a:buNone/>
              <a:tabLst/>
              <a:defRPr/>
            </a:pPr>
            <a:r>
              <a:rPr lang="es-AR" baseline="0" dirty="0" smtClean="0"/>
              <a:t>La sociedad Solida, aquella marcada por la estabilidad, predictibilidad, rutina y seguridad en el tiempo ya no existe mas.</a:t>
            </a:r>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endParaRPr lang="es-AR"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AR" dirty="0" smtClean="0"/>
          </a:p>
          <a:p>
            <a:endParaRPr lang="es-AR" dirty="0" smtClean="0"/>
          </a:p>
          <a:p>
            <a:endParaRPr lang="es-AR" dirty="0"/>
          </a:p>
        </p:txBody>
      </p:sp>
      <p:sp>
        <p:nvSpPr>
          <p:cNvPr id="4" name="3 Marcador de número de diapositiva"/>
          <p:cNvSpPr>
            <a:spLocks noGrp="1"/>
          </p:cNvSpPr>
          <p:nvPr>
            <p:ph type="sldNum" sz="quarter" idx="10"/>
          </p:nvPr>
        </p:nvSpPr>
        <p:spPr/>
        <p:txBody>
          <a:bodyPr/>
          <a:lstStyle/>
          <a:p>
            <a:fld id="{BB033047-5648-4CCF-AA92-80C5B9547756}" type="slidenum">
              <a:rPr lang="es-AR" smtClean="0"/>
              <a:t>1</a:t>
            </a:fld>
            <a:endParaRPr lang="es-AR"/>
          </a:p>
        </p:txBody>
      </p:sp>
    </p:spTree>
    <p:extLst>
      <p:ext uri="{BB962C8B-B14F-4D97-AF65-F5344CB8AC3E}">
        <p14:creationId xmlns:p14="http://schemas.microsoft.com/office/powerpoint/2010/main" val="12164805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sz="1200" kern="1200" dirty="0" smtClean="0">
                <a:solidFill>
                  <a:schemeClr val="tx1"/>
                </a:solidFill>
                <a:effectLst/>
                <a:latin typeface="+mn-lt"/>
                <a:ea typeface="+mn-ea"/>
                <a:cs typeface="+mn-cs"/>
              </a:rPr>
              <a:t>Entender como el triángulo de los niveles lógicos del pensamiento puede ayudarnos a detectar en qué niveles del pensamiento tenemos nuestras limitantes, y entender que el triángulo nos permite poder actuar en los demás de una manera más precisa de manera positiva, en nuestro caso “los alumnos”</a:t>
            </a:r>
            <a:r>
              <a:rPr lang="es-AR" sz="1200" kern="1200" baseline="0" dirty="0" smtClean="0">
                <a:solidFill>
                  <a:schemeClr val="tx1"/>
                </a:solidFill>
                <a:effectLst/>
                <a:latin typeface="+mn-lt"/>
                <a:ea typeface="+mn-ea"/>
                <a:cs typeface="+mn-cs"/>
              </a:rPr>
              <a:t> como </a:t>
            </a:r>
            <a:r>
              <a:rPr lang="es-AR" sz="1200" kern="1200" dirty="0" smtClean="0">
                <a:solidFill>
                  <a:schemeClr val="tx1"/>
                </a:solidFill>
                <a:effectLst/>
                <a:latin typeface="+mn-lt"/>
                <a:ea typeface="+mn-ea"/>
                <a:cs typeface="+mn-cs"/>
              </a:rPr>
              <a:t>las correcciones apuntadas a niveles de comportamiento ante una crítica y desde niveles de comportamiento a superiores (según</a:t>
            </a:r>
            <a:r>
              <a:rPr lang="es-AR" sz="1200" kern="1200" baseline="0" dirty="0" smtClean="0">
                <a:solidFill>
                  <a:schemeClr val="tx1"/>
                </a:solidFill>
                <a:effectLst/>
                <a:latin typeface="+mn-lt"/>
                <a:ea typeface="+mn-ea"/>
                <a:cs typeface="+mn-cs"/>
              </a:rPr>
              <a:t> el grado de confianza) </a:t>
            </a:r>
            <a:r>
              <a:rPr lang="es-AR" sz="1200" kern="1200" dirty="0" smtClean="0">
                <a:solidFill>
                  <a:schemeClr val="tx1"/>
                </a:solidFill>
                <a:effectLst/>
                <a:latin typeface="+mn-lt"/>
                <a:ea typeface="+mn-ea"/>
                <a:cs typeface="+mn-cs"/>
              </a:rPr>
              <a:t>ante un elogio son muy interesante saber utilizarlas. </a:t>
            </a:r>
            <a:endParaRPr lang="es-AR" dirty="0"/>
          </a:p>
        </p:txBody>
      </p:sp>
      <p:sp>
        <p:nvSpPr>
          <p:cNvPr id="4" name="3 Marcador de número de diapositiva"/>
          <p:cNvSpPr>
            <a:spLocks noGrp="1"/>
          </p:cNvSpPr>
          <p:nvPr>
            <p:ph type="sldNum" sz="quarter" idx="10"/>
          </p:nvPr>
        </p:nvSpPr>
        <p:spPr/>
        <p:txBody>
          <a:bodyPr/>
          <a:lstStyle/>
          <a:p>
            <a:fld id="{BB033047-5648-4CCF-AA92-80C5B9547756}" type="slidenum">
              <a:rPr lang="es-AR" smtClean="0"/>
              <a:t>10</a:t>
            </a:fld>
            <a:endParaRPr lang="es-AR"/>
          </a:p>
        </p:txBody>
      </p:sp>
    </p:spTree>
    <p:extLst>
      <p:ext uri="{BB962C8B-B14F-4D97-AF65-F5344CB8AC3E}">
        <p14:creationId xmlns:p14="http://schemas.microsoft.com/office/powerpoint/2010/main" val="3077951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La importancia de la dimensión, se da porque altera las demás dimensiones como la percepción del espacio y tiempo, es interesante como hace relativa la  distancia (podemos estar a kilómetros de distancia que la comunicación se produce igual), hace relativo el tiempo (permite la comunicación-relación sincrónica: en el mismo momento; o asincrónica: a lo largo del tiempo).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La percepción del espacio-tiempo es fundamental en la educación, mejora la propuesta educativa en tanto el alumno puede acceder de manera mas fácil a la educación de manera sincrónica y/o asincrónica. La distancia se acorta (relativiza), el tiempo no corre. </a:t>
            </a:r>
          </a:p>
          <a:p>
            <a:endParaRPr lang="es-AR" dirty="0"/>
          </a:p>
        </p:txBody>
      </p:sp>
      <p:sp>
        <p:nvSpPr>
          <p:cNvPr id="4" name="3 Marcador de número de diapositiva"/>
          <p:cNvSpPr>
            <a:spLocks noGrp="1"/>
          </p:cNvSpPr>
          <p:nvPr>
            <p:ph type="sldNum" sz="quarter" idx="10"/>
          </p:nvPr>
        </p:nvSpPr>
        <p:spPr/>
        <p:txBody>
          <a:bodyPr/>
          <a:lstStyle/>
          <a:p>
            <a:fld id="{BB033047-5648-4CCF-AA92-80C5B9547756}" type="slidenum">
              <a:rPr lang="es-AR" smtClean="0"/>
              <a:t>2</a:t>
            </a:fld>
            <a:endParaRPr lang="es-AR"/>
          </a:p>
        </p:txBody>
      </p:sp>
    </p:spTree>
    <p:extLst>
      <p:ext uri="{BB962C8B-B14F-4D97-AF65-F5344CB8AC3E}">
        <p14:creationId xmlns:p14="http://schemas.microsoft.com/office/powerpoint/2010/main" val="2445148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La complejidad es como un tejido de eventos,</a:t>
            </a:r>
            <a:r>
              <a:rPr lang="es-AR" baseline="0" dirty="0" smtClean="0"/>
              <a:t> acciones, interacciones,  retroacciones , determinaciones, azares que conforman el mundo de lo fenoménico, la sociedad ac</a:t>
            </a:r>
            <a:r>
              <a:rPr lang="es-AR" dirty="0" smtClean="0"/>
              <a:t>tual es una sociedad</a:t>
            </a:r>
            <a:r>
              <a:rPr lang="es-AR" baseline="0" dirty="0" smtClean="0"/>
              <a:t> compleja, la cual ha de ser mirada, según </a:t>
            </a:r>
            <a:r>
              <a:rPr lang="es-AR" baseline="0" dirty="0" err="1" smtClean="0"/>
              <a:t>Morin</a:t>
            </a:r>
            <a:r>
              <a:rPr lang="es-AR" baseline="0" dirty="0" smtClean="0"/>
              <a:t>, de manera </a:t>
            </a:r>
            <a:r>
              <a:rPr lang="es-AR" baseline="0" dirty="0" err="1" smtClean="0"/>
              <a:t>transdiciplinaria</a:t>
            </a:r>
            <a:r>
              <a:rPr lang="es-AR" baseline="0" dirty="0" smtClean="0"/>
              <a:t>, la reconstrucción del sujeto y la centralidad del sujeto. </a:t>
            </a:r>
          </a:p>
          <a:p>
            <a:pPr marL="0" marR="0" indent="0" algn="l" defTabSz="914400" rtl="0" eaLnBrk="1" fontAlgn="auto" latinLnBrk="0" hangingPunct="1">
              <a:lnSpc>
                <a:spcPct val="100000"/>
              </a:lnSpc>
              <a:spcBef>
                <a:spcPts val="0"/>
              </a:spcBef>
              <a:spcAft>
                <a:spcPts val="0"/>
              </a:spcAft>
              <a:buClrTx/>
              <a:buSzTx/>
              <a:buFontTx/>
              <a:buNone/>
              <a:tabLst/>
              <a:defRPr/>
            </a:pPr>
            <a:r>
              <a:rPr lang="es-AR" b="0" baseline="0" dirty="0" smtClean="0"/>
              <a:t>Los 7 saberes fundamentales que propone </a:t>
            </a:r>
            <a:r>
              <a:rPr lang="es-AR" b="0" baseline="0" dirty="0" err="1" smtClean="0"/>
              <a:t>Morin</a:t>
            </a:r>
            <a:r>
              <a:rPr lang="es-AR" b="0" baseline="0" dirty="0" smtClean="0"/>
              <a:t> son: </a:t>
            </a:r>
            <a:r>
              <a:rPr lang="es-AR" b="0" dirty="0" smtClean="0"/>
              <a:t>La ceguera del conocimiento, el error y la ilusión,</a:t>
            </a:r>
            <a:r>
              <a:rPr lang="es-AR" b="0" baseline="0" dirty="0" smtClean="0"/>
              <a:t> </a:t>
            </a:r>
            <a:r>
              <a:rPr lang="es-AR" b="0" dirty="0" smtClean="0"/>
              <a:t>Conocimiento pertinente, Enseñar la condición humana, Enseñar la identidad terrenal, </a:t>
            </a:r>
            <a:r>
              <a:rPr lang="es-AR" b="0" baseline="0" dirty="0" smtClean="0"/>
              <a:t> </a:t>
            </a:r>
            <a:r>
              <a:rPr lang="es-AR" b="0" dirty="0" smtClean="0"/>
              <a:t>Enfrentar las incertidumbres, Enseñar para la compresión, La ética del genero humano. El</a:t>
            </a:r>
            <a:r>
              <a:rPr lang="es-AR" b="0" baseline="0" dirty="0" smtClean="0"/>
              <a:t> significado de cada uno de estos saberes no se ponen obsoletos con el paso del tiempo, son condiciones básicas que enseñan la integridad como sociedad y deben ser consideradas por la educación que educa para el futuro. </a:t>
            </a:r>
          </a:p>
        </p:txBody>
      </p:sp>
      <p:sp>
        <p:nvSpPr>
          <p:cNvPr id="4" name="3 Marcador de número de diapositiva"/>
          <p:cNvSpPr>
            <a:spLocks noGrp="1"/>
          </p:cNvSpPr>
          <p:nvPr>
            <p:ph type="sldNum" sz="quarter" idx="10"/>
          </p:nvPr>
        </p:nvSpPr>
        <p:spPr/>
        <p:txBody>
          <a:bodyPr/>
          <a:lstStyle/>
          <a:p>
            <a:fld id="{BB033047-5648-4CCF-AA92-80C5B9547756}" type="slidenum">
              <a:rPr lang="es-AR" smtClean="0"/>
              <a:t>3</a:t>
            </a:fld>
            <a:endParaRPr lang="es-AR"/>
          </a:p>
        </p:txBody>
      </p:sp>
    </p:spTree>
    <p:extLst>
      <p:ext uri="{BB962C8B-B14F-4D97-AF65-F5344CB8AC3E}">
        <p14:creationId xmlns:p14="http://schemas.microsoft.com/office/powerpoint/2010/main" val="1829962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dirty="0" smtClean="0"/>
              <a:t>Somos una sociedad</a:t>
            </a:r>
            <a:r>
              <a:rPr lang="es-AR" baseline="0" dirty="0" smtClean="0"/>
              <a:t> Red en la que estamos inmersos, cuya dimensión digital esta soportada por algo tan simple como un enchufe capaz de transmitirnos información que trasciende el área geográfica tradicional, estamos hablando de una nueva área geográfica sin limites de distancia, tiempo ni volumen.</a:t>
            </a:r>
          </a:p>
          <a:p>
            <a:r>
              <a:rPr lang="es-AR" baseline="0" dirty="0" smtClean="0"/>
              <a:t>Cambia la estructura económica, el verdadero poder se encuentra en quienes poseen los nodos de la </a:t>
            </a:r>
            <a:r>
              <a:rPr lang="es-AR" baseline="0" dirty="0" err="1" smtClean="0"/>
              <a:t>informacion</a:t>
            </a:r>
            <a:r>
              <a:rPr lang="es-AR" baseline="0" dirty="0" smtClean="0"/>
              <a:t>, </a:t>
            </a:r>
            <a:r>
              <a:rPr lang="es-AR" i="1" dirty="0" smtClean="0"/>
              <a:t>«…la nueva economía no es la economía de las empresas que producen o diseñan Internet, es la de las empresas que funcionan con y a través de Internet. Ésa es la nueva economía y eso es lo que está ocurriendo en todo el mundo.» </a:t>
            </a:r>
            <a:r>
              <a:rPr lang="es-AR" dirty="0" smtClean="0"/>
              <a:t>Manuel </a:t>
            </a:r>
            <a:r>
              <a:rPr lang="es-AR" dirty="0" err="1" smtClean="0"/>
              <a:t>Castells</a:t>
            </a:r>
            <a:r>
              <a:rPr lang="es-AR" dirty="0" smtClean="0"/>
              <a:t>.</a:t>
            </a:r>
          </a:p>
          <a:p>
            <a:r>
              <a:rPr lang="es-AR" dirty="0" smtClean="0"/>
              <a:t>Cambia</a:t>
            </a:r>
            <a:r>
              <a:rPr lang="es-AR" baseline="0" dirty="0" smtClean="0"/>
              <a:t> la estructura política, </a:t>
            </a:r>
            <a:r>
              <a:rPr lang="es-AR" i="1" dirty="0" smtClean="0"/>
              <a:t>«Internet podría ser un instrumento de participación ciudadana extraordinario, podría ser un instrumento de información de la clase política, de los gobiernos y de los partidos a los ciudadanos en su conjunto y de relación interactiva.»</a:t>
            </a:r>
            <a:r>
              <a:rPr lang="es-AR" i="0" dirty="0" smtClean="0"/>
              <a:t> Manuel </a:t>
            </a:r>
            <a:r>
              <a:rPr lang="es-AR" i="0" dirty="0" err="1" smtClean="0"/>
              <a:t>Castells</a:t>
            </a:r>
            <a:r>
              <a:rPr lang="es-AR" i="0" dirty="0" smtClean="0"/>
              <a:t>.</a:t>
            </a:r>
          </a:p>
          <a:p>
            <a:r>
              <a:rPr lang="es-AR" dirty="0" smtClean="0"/>
              <a:t>Existen</a:t>
            </a:r>
            <a:r>
              <a:rPr lang="es-AR" baseline="0" dirty="0" smtClean="0"/>
              <a:t> riesgos como </a:t>
            </a:r>
            <a:r>
              <a:rPr lang="es-AR" dirty="0" smtClean="0"/>
              <a:t>La divisoria digital, o brecha digital entre los que tienen acceso a información o saben manejar la web y los que no;  El ataque a la privacidad generada por el mismo individuo ( lo que nosotros subimos a la red) y/o desde el exterior (</a:t>
            </a:r>
            <a:r>
              <a:rPr lang="es-AR" dirty="0" err="1" smtClean="0"/>
              <a:t>Ej</a:t>
            </a:r>
            <a:r>
              <a:rPr lang="es-AR" dirty="0" smtClean="0"/>
              <a:t>: hackers); El soporte electrónico de toda esta dimensión digital.</a:t>
            </a:r>
          </a:p>
          <a:p>
            <a:endParaRPr lang="es-AR" dirty="0" smtClean="0"/>
          </a:p>
          <a:p>
            <a:endParaRPr lang="es-AR" dirty="0"/>
          </a:p>
        </p:txBody>
      </p:sp>
      <p:sp>
        <p:nvSpPr>
          <p:cNvPr id="4" name="3 Marcador de número de diapositiva"/>
          <p:cNvSpPr>
            <a:spLocks noGrp="1"/>
          </p:cNvSpPr>
          <p:nvPr>
            <p:ph type="sldNum" sz="quarter" idx="10"/>
          </p:nvPr>
        </p:nvSpPr>
        <p:spPr/>
        <p:txBody>
          <a:bodyPr/>
          <a:lstStyle/>
          <a:p>
            <a:fld id="{BB033047-5648-4CCF-AA92-80C5B9547756}" type="slidenum">
              <a:rPr lang="es-AR" smtClean="0"/>
              <a:t>4</a:t>
            </a:fld>
            <a:endParaRPr lang="es-AR"/>
          </a:p>
        </p:txBody>
      </p:sp>
    </p:spTree>
    <p:extLst>
      <p:ext uri="{BB962C8B-B14F-4D97-AF65-F5344CB8AC3E}">
        <p14:creationId xmlns:p14="http://schemas.microsoft.com/office/powerpoint/2010/main" val="890727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La modernidad liquida</a:t>
            </a:r>
            <a:r>
              <a:rPr lang="es-AR" baseline="0" dirty="0" smtClean="0"/>
              <a:t> indicarían </a:t>
            </a:r>
            <a:r>
              <a:rPr lang="es-AR" b="1" baseline="0" dirty="0" smtClean="0"/>
              <a:t>características</a:t>
            </a:r>
            <a:r>
              <a:rPr lang="es-AR" baseline="0" dirty="0" smtClean="0"/>
              <a:t> del estado líquido (fluctuación transitoriedad, cambios, inestabilidad) como tal, las relaciones humanas en esta sociedad responden a ser </a:t>
            </a:r>
            <a:r>
              <a:rPr lang="es-AR" dirty="0" smtClean="0"/>
              <a:t>fluidas, cambiantes, inestables y/o caóticas. La</a:t>
            </a:r>
            <a:r>
              <a:rPr lang="es-AR" baseline="0" dirty="0" smtClean="0"/>
              <a:t> tecnología de la información ha producido </a:t>
            </a:r>
            <a:r>
              <a:rPr lang="es-AR" b="1" baseline="0" dirty="0" smtClean="0"/>
              <a:t>grandes cambios</a:t>
            </a:r>
            <a:r>
              <a:rPr lang="es-AR" baseline="0" dirty="0" smtClean="0"/>
              <a:t>, tanto que la</a:t>
            </a:r>
            <a:r>
              <a:rPr lang="es-AR" dirty="0" smtClean="0"/>
              <a:t>s</a:t>
            </a:r>
            <a:r>
              <a:rPr lang="es-AR" baseline="0" dirty="0" smtClean="0"/>
              <a:t> empresas se adaptan de mejor manera a esta modernidad liquida y llegan a tener </a:t>
            </a:r>
            <a:r>
              <a:rPr lang="es-AR" sz="1200" dirty="0" smtClean="0"/>
              <a:t>mayor control o dominio que los gobiernos, convirtiendo un desequilibrio entre lo local (gobierno) y lo global (poder privado). La modernidad</a:t>
            </a:r>
            <a:r>
              <a:rPr lang="es-AR" sz="1200" baseline="0" dirty="0" smtClean="0"/>
              <a:t> liquida trajo consigo </a:t>
            </a:r>
            <a:r>
              <a:rPr lang="es-AR" sz="1200" b="1" dirty="0" smtClean="0"/>
              <a:t>cambios sociales</a:t>
            </a:r>
            <a:r>
              <a:rPr lang="es-AR" sz="1200" b="1" baseline="0" dirty="0" smtClean="0"/>
              <a:t> y culturales </a:t>
            </a:r>
            <a:r>
              <a:rPr lang="es-AR" sz="1200" baseline="0" dirty="0" smtClean="0"/>
              <a:t>como identidades de las personas cambiantes, con ganas de experimentar religiones y aficiones políticas diferentes, una aceleración del consumismo en cuanto a la corta duración de uso ( y no en cuanto a la cantidad como era antes), relaciones humanas que integran las redes sociales, un síndrome de la impaciencia enfocada en sobre-utilización del tiempo.  En los tiempos de hoy conservar un mismo trabajo a lo largo de una vida no es algo esperado, por lo que hablar de compromiso a largo plazo no es algo natural. </a:t>
            </a:r>
            <a:r>
              <a:rPr lang="es-AR" sz="1200" b="1" dirty="0" smtClean="0"/>
              <a:t>La educación </a:t>
            </a:r>
            <a:r>
              <a:rPr lang="es-AR" sz="1200" dirty="0" smtClean="0"/>
              <a:t>requiere nuevos modelos que incorporen</a:t>
            </a:r>
            <a:r>
              <a:rPr lang="es-AR" sz="1200" baseline="0" dirty="0" smtClean="0"/>
              <a:t> esta sociedad </a:t>
            </a:r>
            <a:r>
              <a:rPr lang="es-AR" sz="1200" dirty="0" smtClean="0"/>
              <a:t>digital en sus practicas, que permita a los sujetos sobrevivir a las turbulencias de la modernidad liquida, enseñando</a:t>
            </a:r>
            <a:r>
              <a:rPr lang="es-AR" sz="1200" baseline="0" dirty="0" smtClean="0"/>
              <a:t> capacidades </a:t>
            </a:r>
            <a:r>
              <a:rPr lang="es-AR" sz="1200" dirty="0" smtClean="0"/>
              <a:t>para la comprensión, el dialogo y la resolución de problemas,</a:t>
            </a:r>
            <a:r>
              <a:rPr lang="es-AR" sz="1200" baseline="0" dirty="0" smtClean="0"/>
              <a:t> dejando de lado </a:t>
            </a:r>
            <a:r>
              <a:rPr lang="es-AR" sz="1200" dirty="0" smtClean="0"/>
              <a:t>aquel concepto que educación era adquirir algo útil para toda la vida.</a:t>
            </a:r>
          </a:p>
          <a:p>
            <a:pPr marL="0" marR="0" indent="0" algn="l" defTabSz="914400" rtl="0" eaLnBrk="1" fontAlgn="auto" latinLnBrk="0" hangingPunct="1">
              <a:lnSpc>
                <a:spcPct val="100000"/>
              </a:lnSpc>
              <a:spcBef>
                <a:spcPts val="0"/>
              </a:spcBef>
              <a:spcAft>
                <a:spcPts val="0"/>
              </a:spcAft>
              <a:buClrTx/>
              <a:buSzTx/>
              <a:buFontTx/>
              <a:buNone/>
              <a:tabLst/>
              <a:defRPr/>
            </a:pPr>
            <a:endParaRPr lang="es-AR"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AR"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AR" sz="1200" dirty="0" smtClean="0"/>
          </a:p>
          <a:p>
            <a:endParaRPr lang="es-AR" dirty="0"/>
          </a:p>
        </p:txBody>
      </p:sp>
      <p:sp>
        <p:nvSpPr>
          <p:cNvPr id="4" name="3 Marcador de número de diapositiva"/>
          <p:cNvSpPr>
            <a:spLocks noGrp="1"/>
          </p:cNvSpPr>
          <p:nvPr>
            <p:ph type="sldNum" sz="quarter" idx="10"/>
          </p:nvPr>
        </p:nvSpPr>
        <p:spPr/>
        <p:txBody>
          <a:bodyPr/>
          <a:lstStyle/>
          <a:p>
            <a:fld id="{BB033047-5648-4CCF-AA92-80C5B9547756}" type="slidenum">
              <a:rPr lang="es-AR" smtClean="0"/>
              <a:t>5</a:t>
            </a:fld>
            <a:endParaRPr lang="es-AR"/>
          </a:p>
        </p:txBody>
      </p:sp>
    </p:spTree>
    <p:extLst>
      <p:ext uri="{BB962C8B-B14F-4D97-AF65-F5344CB8AC3E}">
        <p14:creationId xmlns:p14="http://schemas.microsoft.com/office/powerpoint/2010/main" val="2879696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sz="1200" kern="1200" dirty="0" smtClean="0">
                <a:solidFill>
                  <a:schemeClr val="tx1"/>
                </a:solidFill>
                <a:effectLst/>
                <a:latin typeface="+mn-lt"/>
                <a:ea typeface="+mn-ea"/>
                <a:cs typeface="+mn-cs"/>
              </a:rPr>
              <a:t>Según nos indica </a:t>
            </a:r>
            <a:r>
              <a:rPr lang="es-AR" sz="1200" kern="1200" dirty="0" err="1" smtClean="0">
                <a:solidFill>
                  <a:schemeClr val="tx1"/>
                </a:solidFill>
                <a:effectLst/>
                <a:latin typeface="+mn-lt"/>
                <a:ea typeface="+mn-ea"/>
                <a:cs typeface="+mn-cs"/>
              </a:rPr>
              <a:t>Selin</a:t>
            </a:r>
            <a:r>
              <a:rPr lang="es-AR" sz="1200" kern="1200" baseline="0" dirty="0" smtClean="0">
                <a:solidFill>
                  <a:schemeClr val="tx1"/>
                </a:solidFill>
                <a:effectLst/>
                <a:latin typeface="+mn-lt"/>
                <a:ea typeface="+mn-ea"/>
                <a:cs typeface="+mn-cs"/>
              </a:rPr>
              <a:t> Carrasco, </a:t>
            </a:r>
            <a:r>
              <a:rPr lang="es-AR" sz="1200" i="1" kern="1200" baseline="0" dirty="0" smtClean="0">
                <a:solidFill>
                  <a:schemeClr val="tx1"/>
                </a:solidFill>
                <a:effectLst/>
                <a:latin typeface="+mn-lt"/>
                <a:ea typeface="+mn-ea"/>
                <a:cs typeface="+mn-cs"/>
              </a:rPr>
              <a:t>«s</a:t>
            </a:r>
            <a:r>
              <a:rPr lang="es-AR" sz="1200" i="1" kern="1200" dirty="0" smtClean="0">
                <a:solidFill>
                  <a:schemeClr val="tx1"/>
                </a:solidFill>
                <a:effectLst/>
                <a:latin typeface="+mn-lt"/>
                <a:ea typeface="+mn-ea"/>
                <a:cs typeface="+mn-cs"/>
              </a:rPr>
              <a:t>e necesita construir siendo conscientes de la representación del conocimiento que tiene el estudiante y nosotros, que son diferentes, utilizando elementos de la tradición, elementos de la era digital».</a:t>
            </a:r>
            <a:r>
              <a:rPr lang="es-AR" sz="1200" i="1" kern="1200" baseline="0" dirty="0" smtClean="0">
                <a:solidFill>
                  <a:schemeClr val="tx1"/>
                </a:solidFill>
                <a:effectLst/>
                <a:latin typeface="+mn-lt"/>
                <a:ea typeface="+mn-ea"/>
                <a:cs typeface="+mn-cs"/>
              </a:rPr>
              <a:t> </a:t>
            </a:r>
            <a:r>
              <a:rPr lang="es-AR" dirty="0" smtClean="0"/>
              <a:t>La etnia, la ideología, el idioma, la religión siempre pesan ante la enseñanza que un profesor puede brindar a sus alumnos,</a:t>
            </a:r>
            <a:r>
              <a:rPr lang="es-AR" baseline="0" dirty="0" smtClean="0"/>
              <a:t> es por ello que utilizar elementos de la tradición de los alumnos permite construir considerando la representación del conocimiento del estudiantes, diferente al de nosotros mismos. </a:t>
            </a:r>
            <a:r>
              <a:rPr lang="es-AR" dirty="0" smtClean="0"/>
              <a:t> </a:t>
            </a:r>
          </a:p>
        </p:txBody>
      </p:sp>
      <p:sp>
        <p:nvSpPr>
          <p:cNvPr id="4" name="3 Marcador de número de diapositiva"/>
          <p:cNvSpPr>
            <a:spLocks noGrp="1"/>
          </p:cNvSpPr>
          <p:nvPr>
            <p:ph type="sldNum" sz="quarter" idx="10"/>
          </p:nvPr>
        </p:nvSpPr>
        <p:spPr/>
        <p:txBody>
          <a:bodyPr/>
          <a:lstStyle/>
          <a:p>
            <a:fld id="{BB033047-5648-4CCF-AA92-80C5B9547756}" type="slidenum">
              <a:rPr lang="es-AR" smtClean="0"/>
              <a:t>6</a:t>
            </a:fld>
            <a:endParaRPr lang="es-AR"/>
          </a:p>
        </p:txBody>
      </p:sp>
    </p:spTree>
    <p:extLst>
      <p:ext uri="{BB962C8B-B14F-4D97-AF65-F5344CB8AC3E}">
        <p14:creationId xmlns:p14="http://schemas.microsoft.com/office/powerpoint/2010/main" val="724269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sz="1200" kern="1200" dirty="0" smtClean="0">
                <a:solidFill>
                  <a:schemeClr val="tx1"/>
                </a:solidFill>
                <a:effectLst/>
                <a:latin typeface="+mn-lt"/>
                <a:ea typeface="+mn-ea"/>
                <a:cs typeface="+mn-cs"/>
              </a:rPr>
              <a:t>La clave de no ser manipulados esta</a:t>
            </a:r>
            <a:r>
              <a:rPr lang="es-AR" sz="1200" kern="1200" baseline="0" dirty="0" smtClean="0">
                <a:solidFill>
                  <a:schemeClr val="tx1"/>
                </a:solidFill>
                <a:effectLst/>
                <a:latin typeface="+mn-lt"/>
                <a:ea typeface="+mn-ea"/>
                <a:cs typeface="+mn-cs"/>
              </a:rPr>
              <a:t> en la capacidad crítica de cada uno, la educación es un pilar importante para que los individuos puedan desarrollar esta capacidad. Enseñar a buscar información entre diferentes fuentes, a comprender la información desde varias perspectivas, la utilización de la critica constructiva, manejarse con prudencia antes de reproducir información, son muchas de las herramientas que se pueden utilizar para salir del estado de </a:t>
            </a:r>
            <a:r>
              <a:rPr lang="es-AR" sz="1200" i="1" kern="1200" baseline="0" dirty="0" smtClean="0">
                <a:solidFill>
                  <a:schemeClr val="tx1"/>
                </a:solidFill>
                <a:effectLst/>
                <a:latin typeface="+mn-lt"/>
                <a:ea typeface="+mn-ea"/>
                <a:cs typeface="+mn-cs"/>
              </a:rPr>
              <a:t>«seres manipulables».</a:t>
            </a:r>
          </a:p>
          <a:p>
            <a:endParaRPr lang="es-AR" sz="1200" kern="1200" dirty="0" smtClean="0">
              <a:solidFill>
                <a:schemeClr val="tx1"/>
              </a:solidFill>
              <a:effectLst/>
              <a:latin typeface="+mn-lt"/>
              <a:ea typeface="+mn-ea"/>
              <a:cs typeface="+mn-cs"/>
            </a:endParaRPr>
          </a:p>
        </p:txBody>
      </p:sp>
      <p:sp>
        <p:nvSpPr>
          <p:cNvPr id="4" name="3 Marcador de número de diapositiva"/>
          <p:cNvSpPr>
            <a:spLocks noGrp="1"/>
          </p:cNvSpPr>
          <p:nvPr>
            <p:ph type="sldNum" sz="quarter" idx="10"/>
          </p:nvPr>
        </p:nvSpPr>
        <p:spPr/>
        <p:txBody>
          <a:bodyPr/>
          <a:lstStyle/>
          <a:p>
            <a:fld id="{BB033047-5648-4CCF-AA92-80C5B9547756}" type="slidenum">
              <a:rPr lang="es-AR" smtClean="0"/>
              <a:t>7</a:t>
            </a:fld>
            <a:endParaRPr lang="es-AR"/>
          </a:p>
        </p:txBody>
      </p:sp>
    </p:spTree>
    <p:extLst>
      <p:ext uri="{BB962C8B-B14F-4D97-AF65-F5344CB8AC3E}">
        <p14:creationId xmlns:p14="http://schemas.microsoft.com/office/powerpoint/2010/main" val="1371347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dirty="0" err="1" smtClean="0"/>
              <a:t>Disciplinariedad</a:t>
            </a:r>
            <a:r>
              <a:rPr lang="es-AR" baseline="0" dirty="0" smtClean="0"/>
              <a:t>, </a:t>
            </a:r>
            <a:r>
              <a:rPr lang="es-AR" baseline="0" dirty="0" err="1" smtClean="0"/>
              <a:t>multidisciplinariedad</a:t>
            </a:r>
            <a:r>
              <a:rPr lang="es-AR" baseline="0" dirty="0" smtClean="0"/>
              <a:t>, </a:t>
            </a:r>
            <a:r>
              <a:rPr lang="es-AR" baseline="0" dirty="0" err="1" smtClean="0"/>
              <a:t>Pluridisciplinariedad</a:t>
            </a:r>
            <a:r>
              <a:rPr lang="es-AR" baseline="0" dirty="0" smtClean="0"/>
              <a:t> e interdisciplinariedad son todos conceptos que difieren de la </a:t>
            </a:r>
            <a:r>
              <a:rPr lang="es-AR" baseline="0" dirty="0" err="1" smtClean="0"/>
              <a:t>Transdisciplinariedad</a:t>
            </a:r>
            <a:r>
              <a:rPr lang="es-AR" baseline="0" dirty="0" smtClean="0"/>
              <a:t>.  </a:t>
            </a:r>
          </a:p>
          <a:p>
            <a:r>
              <a:rPr lang="es-AR" sz="1200" kern="1200" dirty="0" smtClean="0">
                <a:solidFill>
                  <a:schemeClr val="tx1"/>
                </a:solidFill>
                <a:effectLst/>
                <a:latin typeface="+mn-lt"/>
                <a:ea typeface="+mn-ea"/>
                <a:cs typeface="+mn-cs"/>
              </a:rPr>
              <a:t>La</a:t>
            </a:r>
            <a:r>
              <a:rPr lang="es-AR" sz="1200" kern="1200" baseline="0" dirty="0" smtClean="0">
                <a:solidFill>
                  <a:schemeClr val="tx1"/>
                </a:solidFill>
                <a:effectLst/>
                <a:latin typeface="+mn-lt"/>
                <a:ea typeface="+mn-ea"/>
                <a:cs typeface="+mn-cs"/>
              </a:rPr>
              <a:t> </a:t>
            </a:r>
            <a:r>
              <a:rPr lang="es-AR" sz="1200" kern="1200" baseline="0" dirty="0" err="1" smtClean="0">
                <a:solidFill>
                  <a:schemeClr val="tx1"/>
                </a:solidFill>
                <a:effectLst/>
                <a:latin typeface="+mn-lt"/>
                <a:ea typeface="+mn-ea"/>
                <a:cs typeface="+mn-cs"/>
              </a:rPr>
              <a:t>transdisciplinariedad</a:t>
            </a:r>
            <a:r>
              <a:rPr lang="es-AR" sz="1200" kern="1200" baseline="0" dirty="0" smtClean="0">
                <a:solidFill>
                  <a:schemeClr val="tx1"/>
                </a:solidFill>
                <a:effectLst/>
                <a:latin typeface="+mn-lt"/>
                <a:ea typeface="+mn-ea"/>
                <a:cs typeface="+mn-cs"/>
              </a:rPr>
              <a:t> </a:t>
            </a:r>
            <a:r>
              <a:rPr lang="es-AR" sz="1200" i="1" kern="1200" baseline="0" dirty="0" smtClean="0">
                <a:solidFill>
                  <a:schemeClr val="tx1"/>
                </a:solidFill>
                <a:effectLst/>
                <a:latin typeface="+mn-lt"/>
                <a:ea typeface="+mn-ea"/>
                <a:cs typeface="+mn-cs"/>
              </a:rPr>
              <a:t>«t</a:t>
            </a:r>
            <a:r>
              <a:rPr lang="es-AR" sz="1200" i="1" kern="1200" dirty="0" smtClean="0">
                <a:solidFill>
                  <a:schemeClr val="tx1"/>
                </a:solidFill>
                <a:effectLst/>
                <a:latin typeface="+mn-lt"/>
                <a:ea typeface="+mn-ea"/>
                <a:cs typeface="+mn-cs"/>
              </a:rPr>
              <a:t>iene por objetivo la comprensión del mundo presente desde el imperativo de la unidad del conocimiento, se fundamenta en ir mas allá de las disciplinas y aporta una metodología de indagación </a:t>
            </a:r>
            <a:r>
              <a:rPr lang="es-AR" sz="1200" i="1" kern="1200" dirty="0" err="1" smtClean="0">
                <a:solidFill>
                  <a:schemeClr val="tx1"/>
                </a:solidFill>
                <a:effectLst/>
                <a:latin typeface="+mn-lt"/>
                <a:ea typeface="+mn-ea"/>
                <a:cs typeface="+mn-cs"/>
              </a:rPr>
              <a:t>transdiscipinaria</a:t>
            </a:r>
            <a:r>
              <a:rPr lang="es-AR" sz="1200" i="1" kern="1200" dirty="0" smtClean="0">
                <a:solidFill>
                  <a:schemeClr val="tx1"/>
                </a:solidFill>
                <a:effectLst/>
                <a:latin typeface="+mn-lt"/>
                <a:ea typeface="+mn-ea"/>
                <a:cs typeface="+mn-cs"/>
              </a:rPr>
              <a:t>, esta compuesta por una completa integración de teoría y practica. No rechaza la </a:t>
            </a:r>
            <a:r>
              <a:rPr lang="es-AR" sz="1200" i="1" kern="1200" dirty="0" err="1" smtClean="0">
                <a:solidFill>
                  <a:schemeClr val="tx1"/>
                </a:solidFill>
                <a:effectLst/>
                <a:latin typeface="+mn-lt"/>
                <a:ea typeface="+mn-ea"/>
                <a:cs typeface="+mn-cs"/>
              </a:rPr>
              <a:t>Diciplinariedad</a:t>
            </a:r>
            <a:r>
              <a:rPr lang="es-AR" sz="1200" i="1" kern="1200" dirty="0" smtClean="0">
                <a:solidFill>
                  <a:schemeClr val="tx1"/>
                </a:solidFill>
                <a:effectLst/>
                <a:latin typeface="+mn-lt"/>
                <a:ea typeface="+mn-ea"/>
                <a:cs typeface="+mn-cs"/>
              </a:rPr>
              <a:t>, sino que hace emerger de la confrontación de las disciplinas nuevos datos que las articulen entre si y nos ofrezcan una nueva visión de la naturaleza y de la realidad». </a:t>
            </a:r>
          </a:p>
        </p:txBody>
      </p:sp>
      <p:sp>
        <p:nvSpPr>
          <p:cNvPr id="4" name="3 Marcador de número de diapositiva"/>
          <p:cNvSpPr>
            <a:spLocks noGrp="1"/>
          </p:cNvSpPr>
          <p:nvPr>
            <p:ph type="sldNum" sz="quarter" idx="10"/>
          </p:nvPr>
        </p:nvSpPr>
        <p:spPr/>
        <p:txBody>
          <a:bodyPr/>
          <a:lstStyle/>
          <a:p>
            <a:fld id="{BB033047-5648-4CCF-AA92-80C5B9547756}" type="slidenum">
              <a:rPr lang="es-AR" smtClean="0"/>
              <a:t>8</a:t>
            </a:fld>
            <a:endParaRPr lang="es-AR"/>
          </a:p>
        </p:txBody>
      </p:sp>
    </p:spTree>
    <p:extLst>
      <p:ext uri="{BB962C8B-B14F-4D97-AF65-F5344CB8AC3E}">
        <p14:creationId xmlns:p14="http://schemas.microsoft.com/office/powerpoint/2010/main" val="930489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BB033047-5648-4CCF-AA92-80C5B9547756}" type="slidenum">
              <a:rPr lang="es-AR" smtClean="0"/>
              <a:t>9</a:t>
            </a:fld>
            <a:endParaRPr lang="es-AR"/>
          </a:p>
        </p:txBody>
      </p:sp>
    </p:spTree>
    <p:extLst>
      <p:ext uri="{BB962C8B-B14F-4D97-AF65-F5344CB8AC3E}">
        <p14:creationId xmlns:p14="http://schemas.microsoft.com/office/powerpoint/2010/main" val="465847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22/05/2018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22/05/2018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22/05/2018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22/05/2018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t>22/05/2018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t>22/05/2018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t>22/05/2018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t>22/05/2018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t>22/05/2018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22/05/2018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22/05/2018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t>22/05/2018</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a:t>Contexto Social y Enseñanza para una Era Digital</a:t>
            </a:r>
            <a:endParaRPr lang="es-AR" dirty="0"/>
          </a:p>
        </p:txBody>
      </p:sp>
      <p:sp>
        <p:nvSpPr>
          <p:cNvPr id="3" name="2 Marcador de texto"/>
          <p:cNvSpPr>
            <a:spLocks noGrp="1"/>
          </p:cNvSpPr>
          <p:nvPr>
            <p:ph type="body" idx="1"/>
          </p:nvPr>
        </p:nvSpPr>
        <p:spPr/>
        <p:txBody>
          <a:bodyPr/>
          <a:lstStyle/>
          <a:p>
            <a:pPr algn="ctr"/>
            <a:r>
              <a:rPr lang="es-AR" dirty="0" smtClean="0"/>
              <a:t>Sociedad Solida</a:t>
            </a:r>
            <a:endParaRPr lang="es-AR" dirty="0"/>
          </a:p>
        </p:txBody>
      </p:sp>
      <p:sp>
        <p:nvSpPr>
          <p:cNvPr id="4" name="3 Marcador de contenido"/>
          <p:cNvSpPr>
            <a:spLocks noGrp="1"/>
          </p:cNvSpPr>
          <p:nvPr>
            <p:ph sz="half" idx="2"/>
          </p:nvPr>
        </p:nvSpPr>
        <p:spPr/>
        <p:txBody>
          <a:bodyPr>
            <a:normAutofit fontScale="92500" lnSpcReduction="10000"/>
          </a:bodyPr>
          <a:lstStyle/>
          <a:p>
            <a:r>
              <a:rPr lang="es-AR" dirty="0" smtClean="0"/>
              <a:t>Era industrial</a:t>
            </a:r>
          </a:p>
          <a:p>
            <a:r>
              <a:rPr lang="es-AR" dirty="0" smtClean="0"/>
              <a:t>Producción en serie, división de trabajo.</a:t>
            </a:r>
          </a:p>
          <a:p>
            <a:r>
              <a:rPr lang="es-AR" dirty="0" smtClean="0"/>
              <a:t>Educación  formateada al sistema que prevalece.</a:t>
            </a:r>
          </a:p>
          <a:p>
            <a:r>
              <a:rPr lang="es-AR" dirty="0"/>
              <a:t>E</a:t>
            </a:r>
            <a:r>
              <a:rPr lang="es-AR" dirty="0" smtClean="0"/>
              <a:t>stratos sociales. muy marcados .</a:t>
            </a:r>
          </a:p>
          <a:p>
            <a:r>
              <a:rPr lang="es-AR" dirty="0" smtClean="0"/>
              <a:t>Manejo de la información por unos pocos. </a:t>
            </a:r>
          </a:p>
          <a:p>
            <a:r>
              <a:rPr lang="es-AR" dirty="0" smtClean="0"/>
              <a:t>Sociedad a merced de las leyes de mercado.</a:t>
            </a:r>
            <a:endParaRPr lang="es-AR" dirty="0"/>
          </a:p>
        </p:txBody>
      </p:sp>
      <p:sp>
        <p:nvSpPr>
          <p:cNvPr id="5" name="4 Marcador de texto"/>
          <p:cNvSpPr>
            <a:spLocks noGrp="1"/>
          </p:cNvSpPr>
          <p:nvPr>
            <p:ph type="body" sz="quarter" idx="3"/>
          </p:nvPr>
        </p:nvSpPr>
        <p:spPr/>
        <p:txBody>
          <a:bodyPr/>
          <a:lstStyle/>
          <a:p>
            <a:r>
              <a:rPr lang="es-AR" dirty="0" smtClean="0"/>
              <a:t>Sociedad Liquida (</a:t>
            </a:r>
            <a:r>
              <a:rPr lang="es-AR" dirty="0" err="1" smtClean="0"/>
              <a:t>Bauman</a:t>
            </a:r>
            <a:r>
              <a:rPr lang="es-AR" dirty="0" smtClean="0"/>
              <a:t>)</a:t>
            </a:r>
            <a:endParaRPr lang="es-AR" dirty="0"/>
          </a:p>
        </p:txBody>
      </p:sp>
      <p:sp>
        <p:nvSpPr>
          <p:cNvPr id="6" name="5 Marcador de contenido"/>
          <p:cNvSpPr>
            <a:spLocks noGrp="1"/>
          </p:cNvSpPr>
          <p:nvPr>
            <p:ph sz="quarter" idx="4"/>
          </p:nvPr>
        </p:nvSpPr>
        <p:spPr/>
        <p:txBody>
          <a:bodyPr>
            <a:normAutofit lnSpcReduction="10000"/>
          </a:bodyPr>
          <a:lstStyle/>
          <a:p>
            <a:r>
              <a:rPr lang="es-AR" dirty="0" smtClean="0"/>
              <a:t>Era Digital</a:t>
            </a:r>
          </a:p>
          <a:p>
            <a:r>
              <a:rPr lang="es-AR" dirty="0" smtClean="0"/>
              <a:t>Tecnología de la información</a:t>
            </a:r>
          </a:p>
          <a:p>
            <a:r>
              <a:rPr lang="es-AR" dirty="0" smtClean="0"/>
              <a:t>Sociedad compleja (</a:t>
            </a:r>
            <a:r>
              <a:rPr lang="es-AR" dirty="0" err="1" smtClean="0"/>
              <a:t>Morin</a:t>
            </a:r>
            <a:r>
              <a:rPr lang="es-AR" dirty="0" smtClean="0"/>
              <a:t>)</a:t>
            </a:r>
          </a:p>
          <a:p>
            <a:r>
              <a:rPr lang="es-AR" dirty="0" smtClean="0"/>
              <a:t>Sociedad en RED (</a:t>
            </a:r>
            <a:r>
              <a:rPr lang="es-AR" dirty="0" err="1" smtClean="0"/>
              <a:t>Castells</a:t>
            </a:r>
            <a:r>
              <a:rPr lang="es-AR" dirty="0" smtClean="0"/>
              <a:t>).</a:t>
            </a:r>
          </a:p>
          <a:p>
            <a:r>
              <a:rPr lang="es-AR" dirty="0" smtClean="0"/>
              <a:t>Medios masivos  (</a:t>
            </a:r>
            <a:r>
              <a:rPr lang="es-AR" dirty="0"/>
              <a:t>Chomsky y </a:t>
            </a:r>
            <a:r>
              <a:rPr lang="es-AR" dirty="0" err="1" smtClean="0"/>
              <a:t>Virilio</a:t>
            </a:r>
            <a:r>
              <a:rPr lang="es-AR" dirty="0" smtClean="0"/>
              <a:t>)</a:t>
            </a:r>
          </a:p>
          <a:p>
            <a:r>
              <a:rPr lang="es-AR" dirty="0" smtClean="0"/>
              <a:t>Significado de las palabras (</a:t>
            </a:r>
            <a:r>
              <a:rPr lang="es-AR" dirty="0" err="1" smtClean="0"/>
              <a:t>Sennet</a:t>
            </a:r>
            <a:r>
              <a:rPr lang="es-AR" dirty="0" smtClean="0"/>
              <a:t>)</a:t>
            </a:r>
          </a:p>
          <a:p>
            <a:r>
              <a:rPr lang="es-AR" dirty="0" smtClean="0"/>
              <a:t>De lo global  a lo local.</a:t>
            </a:r>
          </a:p>
          <a:p>
            <a:endParaRPr lang="es-AR" dirty="0" smtClean="0"/>
          </a:p>
          <a:p>
            <a:endParaRPr lang="es-AR" dirty="0"/>
          </a:p>
        </p:txBody>
      </p:sp>
    </p:spTree>
    <p:extLst>
      <p:ext uri="{BB962C8B-B14F-4D97-AF65-F5344CB8AC3E}">
        <p14:creationId xmlns:p14="http://schemas.microsoft.com/office/powerpoint/2010/main" val="526998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a:t>Programación Neurolingüística </a:t>
            </a:r>
            <a:r>
              <a:rPr lang="es-AR" b="1" dirty="0" smtClean="0"/>
              <a:t>II</a:t>
            </a:r>
            <a:endParaRPr lang="es-AR" b="1" dirty="0"/>
          </a:p>
        </p:txBody>
      </p:sp>
      <p:sp>
        <p:nvSpPr>
          <p:cNvPr id="3" name="2 Marcador de contenido"/>
          <p:cNvSpPr>
            <a:spLocks noGrp="1"/>
          </p:cNvSpPr>
          <p:nvPr>
            <p:ph idx="1"/>
          </p:nvPr>
        </p:nvSpPr>
        <p:spPr/>
        <p:txBody>
          <a:bodyPr/>
          <a:lstStyle/>
          <a:p>
            <a:r>
              <a:rPr lang="es-AR" dirty="0" smtClean="0"/>
              <a:t>El </a:t>
            </a:r>
            <a:r>
              <a:rPr lang="es-AR" b="1" dirty="0" smtClean="0"/>
              <a:t>triangulo </a:t>
            </a:r>
            <a:r>
              <a:rPr lang="es-AR" b="1" dirty="0"/>
              <a:t>de los niveles </a:t>
            </a:r>
            <a:r>
              <a:rPr lang="es-AR" b="1" dirty="0" smtClean="0"/>
              <a:t>lógicos:</a:t>
            </a:r>
          </a:p>
          <a:p>
            <a:pPr lvl="1"/>
            <a:r>
              <a:rPr lang="es-AR" dirty="0" smtClean="0"/>
              <a:t>Permite </a:t>
            </a:r>
            <a:r>
              <a:rPr lang="es-AR" dirty="0"/>
              <a:t>cambiar conducta limitantes que nos impide tener la calidad de vida que </a:t>
            </a:r>
            <a:r>
              <a:rPr lang="es-AR" dirty="0" smtClean="0"/>
              <a:t>queremos.</a:t>
            </a:r>
            <a:endParaRPr lang="es-AR" dirty="0"/>
          </a:p>
          <a:p>
            <a:r>
              <a:rPr lang="es-AR" b="1" dirty="0" smtClean="0"/>
              <a:t>Niveles:</a:t>
            </a:r>
          </a:p>
          <a:p>
            <a:endParaRPr lang="es-AR" dirty="0" smtClean="0"/>
          </a:p>
          <a:p>
            <a:endParaRPr lang="es-AR" dirty="0"/>
          </a:p>
        </p:txBody>
      </p:sp>
      <p:pic>
        <p:nvPicPr>
          <p:cNvPr id="4" name="3 Imagen" descr="C:\Users\Usuario\Downloads\niveles-logicos.gif"/>
          <p:cNvPicPr/>
          <p:nvPr/>
        </p:nvPicPr>
        <p:blipFill>
          <a:blip r:embed="rId3">
            <a:extLst>
              <a:ext uri="{28A0092B-C50C-407E-A947-70E740481C1C}">
                <a14:useLocalDpi xmlns:a14="http://schemas.microsoft.com/office/drawing/2010/main" val="0"/>
              </a:ext>
            </a:extLst>
          </a:blip>
          <a:srcRect/>
          <a:stretch>
            <a:fillRect/>
          </a:stretch>
        </p:blipFill>
        <p:spPr bwMode="auto">
          <a:xfrm>
            <a:off x="2627784" y="3212976"/>
            <a:ext cx="5400040" cy="2675890"/>
          </a:xfrm>
          <a:prstGeom prst="rect">
            <a:avLst/>
          </a:prstGeom>
          <a:noFill/>
          <a:ln>
            <a:noFill/>
          </a:ln>
        </p:spPr>
      </p:pic>
    </p:spTree>
    <p:extLst>
      <p:ext uri="{BB962C8B-B14F-4D97-AF65-F5344CB8AC3E}">
        <p14:creationId xmlns:p14="http://schemas.microsoft.com/office/powerpoint/2010/main" val="3104218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CONCLUSION</a:t>
            </a:r>
            <a:endParaRPr lang="es-AR" b="1" dirty="0"/>
          </a:p>
        </p:txBody>
      </p:sp>
      <p:sp>
        <p:nvSpPr>
          <p:cNvPr id="3" name="2 Marcador de contenido"/>
          <p:cNvSpPr>
            <a:spLocks noGrp="1"/>
          </p:cNvSpPr>
          <p:nvPr>
            <p:ph idx="1"/>
          </p:nvPr>
        </p:nvSpPr>
        <p:spPr/>
        <p:txBody>
          <a:bodyPr/>
          <a:lstStyle/>
          <a:p>
            <a:r>
              <a:rPr lang="es-AR" dirty="0" smtClean="0"/>
              <a:t>Vivimos </a:t>
            </a:r>
            <a:r>
              <a:rPr lang="es-AR" b="1" dirty="0" smtClean="0"/>
              <a:t>en Complejidad</a:t>
            </a:r>
            <a:r>
              <a:rPr lang="es-AR" dirty="0" smtClean="0"/>
              <a:t>, no en un mundo complejo.</a:t>
            </a:r>
          </a:p>
          <a:p>
            <a:r>
              <a:rPr lang="es-AR" dirty="0" smtClean="0"/>
              <a:t>La </a:t>
            </a:r>
            <a:r>
              <a:rPr lang="es-AR" b="1" dirty="0" smtClean="0"/>
              <a:t>educación no es una </a:t>
            </a:r>
            <a:r>
              <a:rPr lang="es-AR" b="1" dirty="0" err="1" smtClean="0"/>
              <a:t>Heterotopia</a:t>
            </a:r>
            <a:r>
              <a:rPr lang="es-AR" b="1" dirty="0" smtClean="0"/>
              <a:t> </a:t>
            </a:r>
            <a:r>
              <a:rPr lang="es-AR" dirty="0" smtClean="0"/>
              <a:t>del mundo donde vivimos, debe considerarse parte de ella y actuar en consecuencia.</a:t>
            </a:r>
          </a:p>
          <a:p>
            <a:r>
              <a:rPr lang="es-AR" dirty="0" smtClean="0"/>
              <a:t>La base esta en desarrollar en nuestros alumnos </a:t>
            </a:r>
            <a:r>
              <a:rPr lang="es-AR" b="1" dirty="0" smtClean="0"/>
              <a:t>capacidades críticas y creativas que le permitan resolver problemas</a:t>
            </a:r>
            <a:r>
              <a:rPr lang="es-AR" dirty="0" smtClean="0"/>
              <a:t>. </a:t>
            </a:r>
            <a:endParaRPr lang="es-AR" dirty="0"/>
          </a:p>
        </p:txBody>
      </p:sp>
    </p:spTree>
    <p:extLst>
      <p:ext uri="{BB962C8B-B14F-4D97-AF65-F5344CB8AC3E}">
        <p14:creationId xmlns:p14="http://schemas.microsoft.com/office/powerpoint/2010/main" val="40851892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Mapa Conceptual</a:t>
            </a:r>
            <a:endParaRPr lang="es-AR" b="1"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2365" t="32896" r="16590" b="8552"/>
          <a:stretch/>
        </p:blipFill>
        <p:spPr bwMode="auto">
          <a:xfrm>
            <a:off x="450849" y="1268760"/>
            <a:ext cx="8262311" cy="5328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82203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b="1" dirty="0" smtClean="0"/>
              <a:t>El </a:t>
            </a:r>
            <a:r>
              <a:rPr lang="es-AR" b="1" dirty="0" err="1" smtClean="0"/>
              <a:t>Hipermundo</a:t>
            </a:r>
            <a:r>
              <a:rPr lang="es-AR" b="1" dirty="0" smtClean="0"/>
              <a:t> (Sandoval) </a:t>
            </a:r>
            <a:endParaRPr lang="es-AR" b="1" dirty="0"/>
          </a:p>
        </p:txBody>
      </p:sp>
      <p:sp>
        <p:nvSpPr>
          <p:cNvPr id="3" name="2 Marcador de contenido"/>
          <p:cNvSpPr>
            <a:spLocks noGrp="1"/>
          </p:cNvSpPr>
          <p:nvPr>
            <p:ph idx="1"/>
          </p:nvPr>
        </p:nvSpPr>
        <p:spPr/>
        <p:txBody>
          <a:bodyPr>
            <a:normAutofit lnSpcReduction="10000"/>
          </a:bodyPr>
          <a:lstStyle/>
          <a:p>
            <a:r>
              <a:rPr lang="es-AR" dirty="0" smtClean="0"/>
              <a:t>Es una </a:t>
            </a:r>
            <a:r>
              <a:rPr lang="es-AR" b="1" dirty="0" err="1" smtClean="0"/>
              <a:t>Heterotopía</a:t>
            </a:r>
            <a:r>
              <a:rPr lang="es-AR" b="1" dirty="0" smtClean="0"/>
              <a:t> (</a:t>
            </a:r>
            <a:r>
              <a:rPr lang="es-AR" b="1" dirty="0" err="1" smtClean="0"/>
              <a:t>Foucalt</a:t>
            </a:r>
            <a:r>
              <a:rPr lang="es-AR" dirty="0" smtClean="0"/>
              <a:t>) </a:t>
            </a:r>
            <a:r>
              <a:rPr lang="es-AR" dirty="0"/>
              <a:t>universal frágil que depende de su conexión a </a:t>
            </a:r>
            <a:r>
              <a:rPr lang="es-AR" dirty="0" smtClean="0"/>
              <a:t>redes </a:t>
            </a:r>
            <a:r>
              <a:rPr lang="es-AR" dirty="0"/>
              <a:t>interconectadas que la </a:t>
            </a:r>
            <a:r>
              <a:rPr lang="es-AR" dirty="0" smtClean="0"/>
              <a:t>comunican (enchufe).</a:t>
            </a:r>
          </a:p>
          <a:p>
            <a:r>
              <a:rPr lang="es-AR" dirty="0" smtClean="0"/>
              <a:t>Es </a:t>
            </a:r>
            <a:r>
              <a:rPr lang="es-AR" b="1" dirty="0" smtClean="0"/>
              <a:t>multidimensional</a:t>
            </a:r>
            <a:r>
              <a:rPr lang="es-AR" dirty="0" smtClean="0"/>
              <a:t>, sus </a:t>
            </a:r>
            <a:r>
              <a:rPr lang="es-AR" dirty="0"/>
              <a:t>dimensiones: largo, ancho, alto, tiempo, y dimensión digital. </a:t>
            </a:r>
            <a:endParaRPr lang="es-AR" dirty="0" smtClean="0"/>
          </a:p>
          <a:p>
            <a:r>
              <a:rPr lang="es-AR" dirty="0" smtClean="0"/>
              <a:t>Formado por los 3 niveles del contexto social: </a:t>
            </a:r>
            <a:r>
              <a:rPr lang="es-AR" b="1" dirty="0" err="1" smtClean="0"/>
              <a:t>Geosfera</a:t>
            </a:r>
            <a:r>
              <a:rPr lang="es-AR" b="1" dirty="0" smtClean="0"/>
              <a:t>, biosfera, noosfera. </a:t>
            </a:r>
          </a:p>
          <a:p>
            <a:r>
              <a:rPr lang="es-AR" dirty="0" smtClean="0"/>
              <a:t>Abre nuevas </a:t>
            </a:r>
            <a:r>
              <a:rPr lang="es-AR" b="1" dirty="0" smtClean="0"/>
              <a:t>posibilidades a la educación y su enseñanza.</a:t>
            </a:r>
          </a:p>
          <a:p>
            <a:endParaRPr lang="es-AR" dirty="0"/>
          </a:p>
        </p:txBody>
      </p:sp>
    </p:spTree>
    <p:extLst>
      <p:ext uri="{BB962C8B-B14F-4D97-AF65-F5344CB8AC3E}">
        <p14:creationId xmlns:p14="http://schemas.microsoft.com/office/powerpoint/2010/main" val="3269717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La complejidad (</a:t>
            </a:r>
            <a:r>
              <a:rPr lang="es-AR" b="1" dirty="0" err="1" smtClean="0"/>
              <a:t>Morin</a:t>
            </a:r>
            <a:r>
              <a:rPr lang="es-AR" b="1" dirty="0" smtClean="0"/>
              <a:t>)</a:t>
            </a:r>
            <a:endParaRPr lang="es-AR" b="1" dirty="0"/>
          </a:p>
        </p:txBody>
      </p:sp>
      <p:sp>
        <p:nvSpPr>
          <p:cNvPr id="3" name="2 Marcador de contenido"/>
          <p:cNvSpPr>
            <a:spLocks noGrp="1"/>
          </p:cNvSpPr>
          <p:nvPr>
            <p:ph idx="1"/>
          </p:nvPr>
        </p:nvSpPr>
        <p:spPr/>
        <p:txBody>
          <a:bodyPr/>
          <a:lstStyle/>
          <a:p>
            <a:r>
              <a:rPr lang="es-AR" dirty="0" smtClean="0"/>
              <a:t>La sociedad liquida es </a:t>
            </a:r>
            <a:r>
              <a:rPr lang="es-AR" b="1" dirty="0" smtClean="0"/>
              <a:t>una sociedad compleja </a:t>
            </a:r>
            <a:r>
              <a:rPr lang="es-AR" dirty="0" smtClean="0"/>
              <a:t>como la individualidad de cada uno de nosotros.</a:t>
            </a:r>
          </a:p>
          <a:p>
            <a:r>
              <a:rPr lang="es-AR" dirty="0" smtClean="0"/>
              <a:t>Elementos  fundamentales: </a:t>
            </a:r>
            <a:r>
              <a:rPr lang="es-AR" b="1" dirty="0" err="1" smtClean="0"/>
              <a:t>transdiciplinariedad</a:t>
            </a:r>
            <a:r>
              <a:rPr lang="es-AR" b="1" dirty="0" smtClean="0"/>
              <a:t>, reconstrucción del sujeto, centralidad del sujeto. </a:t>
            </a:r>
          </a:p>
          <a:p>
            <a:r>
              <a:rPr lang="es-AR" b="1" dirty="0" smtClean="0"/>
              <a:t>Siete saberes fundamentales </a:t>
            </a:r>
            <a:r>
              <a:rPr lang="es-AR" dirty="0" smtClean="0"/>
              <a:t>propone </a:t>
            </a:r>
            <a:r>
              <a:rPr lang="es-AR" dirty="0" err="1" smtClean="0"/>
              <a:t>Morin</a:t>
            </a:r>
            <a:r>
              <a:rPr lang="es-AR" dirty="0" smtClean="0"/>
              <a:t> para las escuelas que enseñan para el futuro.</a:t>
            </a:r>
          </a:p>
        </p:txBody>
      </p:sp>
    </p:spTree>
    <p:extLst>
      <p:ext uri="{BB962C8B-B14F-4D97-AF65-F5344CB8AC3E}">
        <p14:creationId xmlns:p14="http://schemas.microsoft.com/office/powerpoint/2010/main" val="2592820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Sociedad Red (</a:t>
            </a:r>
            <a:r>
              <a:rPr lang="es-AR" dirty="0" err="1" smtClean="0"/>
              <a:t>Castells</a:t>
            </a:r>
            <a:r>
              <a:rPr lang="es-AR" dirty="0" smtClean="0"/>
              <a:t>)</a:t>
            </a:r>
            <a:endParaRPr lang="es-AR" dirty="0"/>
          </a:p>
        </p:txBody>
      </p:sp>
      <p:sp>
        <p:nvSpPr>
          <p:cNvPr id="3" name="2 Marcador de contenido"/>
          <p:cNvSpPr>
            <a:spLocks noGrp="1"/>
          </p:cNvSpPr>
          <p:nvPr>
            <p:ph idx="1"/>
          </p:nvPr>
        </p:nvSpPr>
        <p:spPr/>
        <p:txBody>
          <a:bodyPr>
            <a:normAutofit fontScale="85000" lnSpcReduction="10000"/>
          </a:bodyPr>
          <a:lstStyle/>
          <a:p>
            <a:r>
              <a:rPr lang="es-AR" dirty="0" smtClean="0"/>
              <a:t>Información en red </a:t>
            </a:r>
            <a:r>
              <a:rPr lang="es-AR" b="1" dirty="0" smtClean="0"/>
              <a:t>casi ilimitada</a:t>
            </a:r>
          </a:p>
          <a:p>
            <a:r>
              <a:rPr lang="es-AR" b="1" dirty="0"/>
              <a:t>Cambiaron las estructuras: </a:t>
            </a:r>
          </a:p>
          <a:p>
            <a:pPr lvl="1"/>
            <a:r>
              <a:rPr lang="es-AR" dirty="0"/>
              <a:t>Económicas: nuevas empresas que producen y venden con y a través de internet.</a:t>
            </a:r>
          </a:p>
          <a:p>
            <a:pPr lvl="1"/>
            <a:r>
              <a:rPr lang="es-AR" dirty="0"/>
              <a:t>Políticas: como instrumento de participación ciudadana,.</a:t>
            </a:r>
          </a:p>
          <a:p>
            <a:pPr lvl="1"/>
            <a:r>
              <a:rPr lang="es-AR" dirty="0"/>
              <a:t>relaciones humanas: en tanto elimina tiempo y distancia entre personas. </a:t>
            </a:r>
          </a:p>
          <a:p>
            <a:pPr lvl="1"/>
            <a:r>
              <a:rPr lang="es-AR" dirty="0"/>
              <a:t>Educación: abriendo posibilidades de estudiar a mas personas, aplicar nuevas técnicas de enseñanza.</a:t>
            </a:r>
          </a:p>
          <a:p>
            <a:r>
              <a:rPr lang="es-AR" b="1" dirty="0" smtClean="0"/>
              <a:t>Riesgos: </a:t>
            </a:r>
            <a:r>
              <a:rPr lang="es-AR" dirty="0" smtClean="0"/>
              <a:t> Divisoria digital, ataque de privacidad y su soporte electrónico (</a:t>
            </a:r>
            <a:r>
              <a:rPr lang="es-AR" dirty="0" err="1" smtClean="0"/>
              <a:t>enchife</a:t>
            </a:r>
            <a:r>
              <a:rPr lang="es-AR" dirty="0" smtClean="0"/>
              <a:t>). </a:t>
            </a:r>
            <a:endParaRPr lang="es-AR" dirty="0"/>
          </a:p>
        </p:txBody>
      </p:sp>
    </p:spTree>
    <p:extLst>
      <p:ext uri="{BB962C8B-B14F-4D97-AF65-F5344CB8AC3E}">
        <p14:creationId xmlns:p14="http://schemas.microsoft.com/office/powerpoint/2010/main" val="1866585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a:t>La Modernidad </a:t>
            </a:r>
            <a:r>
              <a:rPr lang="es-AR" b="1" dirty="0" smtClean="0"/>
              <a:t>liquida </a:t>
            </a:r>
            <a:br>
              <a:rPr lang="es-AR" b="1" dirty="0" smtClean="0"/>
            </a:br>
            <a:r>
              <a:rPr lang="es-AR" dirty="0" smtClean="0"/>
              <a:t>(</a:t>
            </a:r>
            <a:r>
              <a:rPr lang="es-AR" dirty="0" err="1" smtClean="0"/>
              <a:t>Zygmunt</a:t>
            </a:r>
            <a:r>
              <a:rPr lang="es-AR" dirty="0" smtClean="0"/>
              <a:t> </a:t>
            </a:r>
            <a:r>
              <a:rPr lang="es-AR" dirty="0" err="1" smtClean="0"/>
              <a:t>Bauman</a:t>
            </a:r>
            <a:r>
              <a:rPr lang="es-AR" dirty="0" smtClean="0"/>
              <a:t>)</a:t>
            </a:r>
            <a:endParaRPr lang="es-AR" dirty="0"/>
          </a:p>
        </p:txBody>
      </p:sp>
      <p:sp>
        <p:nvSpPr>
          <p:cNvPr id="3" name="2 Marcador de contenido"/>
          <p:cNvSpPr>
            <a:spLocks noGrp="1"/>
          </p:cNvSpPr>
          <p:nvPr>
            <p:ph idx="1"/>
          </p:nvPr>
        </p:nvSpPr>
        <p:spPr>
          <a:xfrm>
            <a:off x="457200" y="1600200"/>
            <a:ext cx="8229600" cy="5257800"/>
          </a:xfrm>
        </p:spPr>
        <p:txBody>
          <a:bodyPr>
            <a:normAutofit fontScale="92500"/>
          </a:bodyPr>
          <a:lstStyle/>
          <a:p>
            <a:r>
              <a:rPr lang="es-AR" dirty="0" smtClean="0"/>
              <a:t>Cambios</a:t>
            </a:r>
            <a:r>
              <a:rPr lang="es-AR" dirty="0"/>
              <a:t>, </a:t>
            </a:r>
            <a:r>
              <a:rPr lang="es-AR" dirty="0" smtClean="0"/>
              <a:t>fluctuaciones, transitoriedad e inestabilidad (caos).</a:t>
            </a:r>
          </a:p>
          <a:p>
            <a:r>
              <a:rPr lang="es-AR" dirty="0" smtClean="0"/>
              <a:t>Poder privado prevalece sobre el poder local o de Estado.</a:t>
            </a:r>
          </a:p>
          <a:p>
            <a:r>
              <a:rPr lang="es-AR" dirty="0" smtClean="0"/>
              <a:t>Cambios </a:t>
            </a:r>
            <a:r>
              <a:rPr lang="es-AR" dirty="0" err="1" smtClean="0"/>
              <a:t>identitarios</a:t>
            </a:r>
            <a:r>
              <a:rPr lang="es-AR" dirty="0" smtClean="0"/>
              <a:t>, consumismo acelerado, relaciones redes, impaciencia, </a:t>
            </a:r>
          </a:p>
          <a:p>
            <a:r>
              <a:rPr lang="es-AR" dirty="0" smtClean="0"/>
              <a:t>Trabajos inestables que propician la falta de compromiso social.</a:t>
            </a:r>
          </a:p>
          <a:p>
            <a:r>
              <a:rPr lang="es-AR" dirty="0" smtClean="0"/>
              <a:t>Cambios en la </a:t>
            </a:r>
            <a:r>
              <a:rPr lang="es-AR" b="1" dirty="0" smtClean="0"/>
              <a:t>educación</a:t>
            </a:r>
            <a:r>
              <a:rPr lang="es-AR" dirty="0" smtClean="0"/>
              <a:t> hacia una preparación para las turbulencias de la modernidad. </a:t>
            </a:r>
          </a:p>
          <a:p>
            <a:endParaRPr lang="es-AR" dirty="0"/>
          </a:p>
          <a:p>
            <a:endParaRPr lang="es-AR" dirty="0"/>
          </a:p>
        </p:txBody>
      </p:sp>
    </p:spTree>
    <p:extLst>
      <p:ext uri="{BB962C8B-B14F-4D97-AF65-F5344CB8AC3E}">
        <p14:creationId xmlns:p14="http://schemas.microsoft.com/office/powerpoint/2010/main" val="711273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Las Tradiciones </a:t>
            </a:r>
            <a:endParaRPr lang="es-AR" b="1" dirty="0"/>
          </a:p>
        </p:txBody>
      </p:sp>
      <p:sp>
        <p:nvSpPr>
          <p:cNvPr id="3" name="2 Marcador de contenido"/>
          <p:cNvSpPr>
            <a:spLocks noGrp="1"/>
          </p:cNvSpPr>
          <p:nvPr>
            <p:ph idx="1"/>
          </p:nvPr>
        </p:nvSpPr>
        <p:spPr/>
        <p:txBody>
          <a:bodyPr>
            <a:normAutofit lnSpcReduction="10000"/>
          </a:bodyPr>
          <a:lstStyle/>
          <a:p>
            <a:r>
              <a:rPr lang="es-AR" dirty="0" smtClean="0"/>
              <a:t>Es aquello que trae el humano adquirido de un desarrollo en el tiempo de manera global, local y digital. </a:t>
            </a:r>
          </a:p>
          <a:p>
            <a:r>
              <a:rPr lang="es-AR" dirty="0" smtClean="0"/>
              <a:t>Es una característica que pesa fuerte y ayuda a la estructura conceptual de las personas.</a:t>
            </a:r>
          </a:p>
          <a:p>
            <a:r>
              <a:rPr lang="es-AR" dirty="0" smtClean="0"/>
              <a:t>La educación debe considerar la historia, tradición de sus alumnos y utilizar a ésta para abordar mejores técnicas de enseñanza, </a:t>
            </a:r>
            <a:r>
              <a:rPr lang="es-AR" i="1" dirty="0" smtClean="0"/>
              <a:t>«como elemento potenciador». </a:t>
            </a:r>
          </a:p>
          <a:p>
            <a:endParaRPr lang="es-AR" dirty="0" smtClean="0"/>
          </a:p>
          <a:p>
            <a:endParaRPr lang="es-AR" dirty="0" smtClean="0"/>
          </a:p>
          <a:p>
            <a:endParaRPr lang="es-AR" dirty="0" smtClean="0"/>
          </a:p>
          <a:p>
            <a:endParaRPr lang="es-AR" dirty="0"/>
          </a:p>
        </p:txBody>
      </p:sp>
    </p:spTree>
    <p:extLst>
      <p:ext uri="{BB962C8B-B14F-4D97-AF65-F5344CB8AC3E}">
        <p14:creationId xmlns:p14="http://schemas.microsoft.com/office/powerpoint/2010/main" val="1578760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smtClean="0"/>
              <a:t>El lenguaje y su significado (</a:t>
            </a:r>
            <a:r>
              <a:rPr lang="es-AR" b="1" dirty="0" err="1" smtClean="0"/>
              <a:t>Sennet</a:t>
            </a:r>
            <a:r>
              <a:rPr lang="es-AR" b="1" dirty="0" smtClean="0"/>
              <a:t>)</a:t>
            </a:r>
            <a:endParaRPr lang="es-AR" b="1" dirty="0"/>
          </a:p>
        </p:txBody>
      </p:sp>
      <p:sp>
        <p:nvSpPr>
          <p:cNvPr id="3" name="2 Marcador de contenido"/>
          <p:cNvSpPr>
            <a:spLocks noGrp="1"/>
          </p:cNvSpPr>
          <p:nvPr>
            <p:ph idx="1"/>
          </p:nvPr>
        </p:nvSpPr>
        <p:spPr/>
        <p:txBody>
          <a:bodyPr/>
          <a:lstStyle/>
          <a:p>
            <a:r>
              <a:rPr lang="es-AR" b="1" i="1" dirty="0" smtClean="0"/>
              <a:t>«elemento </a:t>
            </a:r>
            <a:r>
              <a:rPr lang="es-AR" b="1" i="1" dirty="0"/>
              <a:t>de fuerza que se va modificando para cada posición de </a:t>
            </a:r>
            <a:r>
              <a:rPr lang="es-AR" b="1" i="1" dirty="0" smtClean="0"/>
              <a:t>fuerzas»</a:t>
            </a:r>
          </a:p>
          <a:p>
            <a:r>
              <a:rPr lang="es-AR" b="1" dirty="0" smtClean="0"/>
              <a:t>Factores manipulantes del lenguaje</a:t>
            </a:r>
            <a:r>
              <a:rPr lang="es-AR" dirty="0" smtClean="0"/>
              <a:t>: Política, economía, etc.</a:t>
            </a:r>
          </a:p>
          <a:p>
            <a:r>
              <a:rPr lang="es-AR" b="1" dirty="0" smtClean="0"/>
              <a:t>Posibles soluciones desde la educación</a:t>
            </a:r>
            <a:r>
              <a:rPr lang="es-AR" dirty="0" smtClean="0"/>
              <a:t>:  Capacidad de búsqueda de la independencia de la información,  capacidad de desarrollo del pensamiento critico. </a:t>
            </a:r>
          </a:p>
        </p:txBody>
      </p:sp>
    </p:spTree>
    <p:extLst>
      <p:ext uri="{BB962C8B-B14F-4D97-AF65-F5344CB8AC3E}">
        <p14:creationId xmlns:p14="http://schemas.microsoft.com/office/powerpoint/2010/main" val="322406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err="1" smtClean="0"/>
              <a:t>Transdisciplina</a:t>
            </a:r>
            <a:endParaRPr lang="es-AR" b="1" dirty="0"/>
          </a:p>
        </p:txBody>
      </p:sp>
      <p:sp>
        <p:nvSpPr>
          <p:cNvPr id="3" name="2 Marcador de contenido"/>
          <p:cNvSpPr>
            <a:spLocks noGrp="1"/>
          </p:cNvSpPr>
          <p:nvPr>
            <p:ph idx="1"/>
          </p:nvPr>
        </p:nvSpPr>
        <p:spPr/>
        <p:txBody>
          <a:bodyPr>
            <a:normAutofit fontScale="92500" lnSpcReduction="10000"/>
          </a:bodyPr>
          <a:lstStyle/>
          <a:p>
            <a:r>
              <a:rPr lang="es-AR" b="1" dirty="0" smtClean="0"/>
              <a:t>Comprensión e implicancia con el conocimiento</a:t>
            </a:r>
          </a:p>
          <a:p>
            <a:r>
              <a:rPr lang="es-AR" b="1" dirty="0" smtClean="0"/>
              <a:t>Trasciende las disciplinas</a:t>
            </a:r>
          </a:p>
          <a:p>
            <a:r>
              <a:rPr lang="es-AR" dirty="0" smtClean="0"/>
              <a:t>Enfoque necesario para </a:t>
            </a:r>
            <a:r>
              <a:rPr lang="es-AR" b="1" dirty="0" smtClean="0"/>
              <a:t>comprender y manejarse dentro de la complejidad </a:t>
            </a:r>
            <a:r>
              <a:rPr lang="es-AR" dirty="0" smtClean="0"/>
              <a:t>donde vivimos.</a:t>
            </a:r>
          </a:p>
          <a:p>
            <a:r>
              <a:rPr lang="es-AR" b="1" i="1" dirty="0" smtClean="0"/>
              <a:t>La educación no debe parcializar las disciplinas</a:t>
            </a:r>
            <a:r>
              <a:rPr lang="es-AR" i="1" dirty="0" smtClean="0"/>
              <a:t>, dentro del mundo de la docencia : «El </a:t>
            </a:r>
            <a:r>
              <a:rPr lang="es-AR" i="1" dirty="0"/>
              <a:t>mundo esta dividido en sedentarios (lo que hacen es quedarse reducidos a una especialización, solo ve su parcela) y los caminantes (que apuesta a recorrer todo lo que ve</a:t>
            </a:r>
            <a:r>
              <a:rPr lang="es-AR" i="1" dirty="0" smtClean="0"/>
              <a:t>)». </a:t>
            </a:r>
            <a:endParaRPr lang="es-AR" i="1" dirty="0"/>
          </a:p>
        </p:txBody>
      </p:sp>
    </p:spTree>
    <p:extLst>
      <p:ext uri="{BB962C8B-B14F-4D97-AF65-F5344CB8AC3E}">
        <p14:creationId xmlns:p14="http://schemas.microsoft.com/office/powerpoint/2010/main" val="830935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Programación Neurolingüística I</a:t>
            </a:r>
            <a:endParaRPr lang="es-AR" b="1" dirty="0"/>
          </a:p>
        </p:txBody>
      </p:sp>
      <p:sp>
        <p:nvSpPr>
          <p:cNvPr id="3" name="2 Marcador de contenido"/>
          <p:cNvSpPr>
            <a:spLocks noGrp="1"/>
          </p:cNvSpPr>
          <p:nvPr>
            <p:ph idx="1"/>
          </p:nvPr>
        </p:nvSpPr>
        <p:spPr/>
        <p:txBody>
          <a:bodyPr>
            <a:normAutofit lnSpcReduction="10000"/>
          </a:bodyPr>
          <a:lstStyle/>
          <a:p>
            <a:r>
              <a:rPr lang="es-AR" b="1" dirty="0" err="1" smtClean="0"/>
              <a:t>Automotivacion</a:t>
            </a:r>
            <a:r>
              <a:rPr lang="es-AR" dirty="0" smtClean="0"/>
              <a:t>, permite ver desde afuera lo que hace uno, sus beneficios directos a futuro.</a:t>
            </a:r>
          </a:p>
          <a:p>
            <a:r>
              <a:rPr lang="es-AR" b="1" dirty="0" smtClean="0"/>
              <a:t>PNL</a:t>
            </a:r>
            <a:r>
              <a:rPr lang="es-AR" dirty="0" smtClean="0"/>
              <a:t>, es un método o herramienta útil para nuestro desarrollo individual (no es una panacea) </a:t>
            </a:r>
          </a:p>
          <a:p>
            <a:r>
              <a:rPr lang="es-AR" b="1" dirty="0" smtClean="0"/>
              <a:t>Personalidades: </a:t>
            </a:r>
            <a:r>
              <a:rPr lang="es-AR" dirty="0"/>
              <a:t>visuales, auditivas, </a:t>
            </a:r>
            <a:r>
              <a:rPr lang="es-AR" dirty="0" err="1"/>
              <a:t>kinestesicas</a:t>
            </a:r>
            <a:r>
              <a:rPr lang="es-AR" dirty="0" smtClean="0"/>
              <a:t>. Estos sistemas se pueden desarrollar para cada persona con diferente intensidad según el tema a tratar. </a:t>
            </a:r>
            <a:endParaRPr lang="es-AR" dirty="0"/>
          </a:p>
          <a:p>
            <a:endParaRPr lang="es-AR" dirty="0"/>
          </a:p>
        </p:txBody>
      </p:sp>
    </p:spTree>
    <p:extLst>
      <p:ext uri="{BB962C8B-B14F-4D97-AF65-F5344CB8AC3E}">
        <p14:creationId xmlns:p14="http://schemas.microsoft.com/office/powerpoint/2010/main" val="4072911991"/>
      </p:ext>
    </p:extLst>
  </p:cSld>
  <p:clrMapOvr>
    <a:masterClrMapping/>
  </p:clrMapOvr>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804</TotalTime>
  <Words>1924</Words>
  <Application>Microsoft Office PowerPoint</Application>
  <PresentationFormat>Presentación en pantalla (4:3)</PresentationFormat>
  <Paragraphs>98</Paragraphs>
  <Slides>12</Slides>
  <Notes>10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Contexto Social y Enseñanza para una Era Digital</vt:lpstr>
      <vt:lpstr>El Hipermundo (Sandoval) </vt:lpstr>
      <vt:lpstr>La complejidad (Morin)</vt:lpstr>
      <vt:lpstr>Sociedad Red (Castells)</vt:lpstr>
      <vt:lpstr>La Modernidad liquida  (Zygmunt Bauman)</vt:lpstr>
      <vt:lpstr>Las Tradiciones </vt:lpstr>
      <vt:lpstr>El lenguaje y su significado (Sennet)</vt:lpstr>
      <vt:lpstr>Transdisciplina</vt:lpstr>
      <vt:lpstr>Programación Neurolingüística I</vt:lpstr>
      <vt:lpstr>Programación Neurolingüística II</vt:lpstr>
      <vt:lpstr>CONCLUSION</vt:lpstr>
      <vt:lpstr>Mapa Conceptual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Nota:</dc:title>
  <dc:creator>Usuario</dc:creator>
  <cp:lastModifiedBy>Usuario</cp:lastModifiedBy>
  <cp:revision>46</cp:revision>
  <dcterms:created xsi:type="dcterms:W3CDTF">2018-03-19T12:08:04Z</dcterms:created>
  <dcterms:modified xsi:type="dcterms:W3CDTF">2018-05-22T12:13:19Z</dcterms:modified>
</cp:coreProperties>
</file>