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5"/>
  </p:notesMasterIdLst>
  <p:sldIdLst>
    <p:sldId id="256" r:id="rId2"/>
    <p:sldId id="261" r:id="rId3"/>
    <p:sldId id="260" r:id="rId4"/>
    <p:sldId id="259" r:id="rId5"/>
    <p:sldId id="258" r:id="rId6"/>
    <p:sldId id="257" r:id="rId7"/>
    <p:sldId id="262" r:id="rId8"/>
    <p:sldId id="263" r:id="rId9"/>
    <p:sldId id="264" r:id="rId10"/>
    <p:sldId id="265" r:id="rId11"/>
    <p:sldId id="266" r:id="rId12"/>
    <p:sldId id="267" r:id="rId13"/>
    <p:sldId id="268"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81921" autoAdjust="0"/>
  </p:normalViewPr>
  <p:slideViewPr>
    <p:cSldViewPr snapToGrid="0">
      <p:cViewPr varScale="1">
        <p:scale>
          <a:sx n="58" d="100"/>
          <a:sy n="58" d="100"/>
        </p:scale>
        <p:origin x="450"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AR"/>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AAB564F-44A7-4105-A46D-C6996E7B70A6}" type="datetimeFigureOut">
              <a:rPr lang="es-AR" smtClean="0"/>
              <a:t>31/05/2018</a:t>
            </a:fld>
            <a:endParaRPr lang="es-AR"/>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AR"/>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AR"/>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AR"/>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5A1891-2374-4C59-ABEA-28412E0326D0}" type="slidenum">
              <a:rPr lang="es-AR" smtClean="0"/>
              <a:t>‹Nº›</a:t>
            </a:fld>
            <a:endParaRPr lang="es-AR"/>
          </a:p>
        </p:txBody>
      </p:sp>
    </p:spTree>
    <p:extLst>
      <p:ext uri="{BB962C8B-B14F-4D97-AF65-F5344CB8AC3E}">
        <p14:creationId xmlns:p14="http://schemas.microsoft.com/office/powerpoint/2010/main" val="31727942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algn="just"/>
            <a:r>
              <a:rPr lang="es-AR" sz="1200" dirty="0" smtClean="0">
                <a:solidFill>
                  <a:schemeClr val="bg1"/>
                </a:solidFill>
                <a:latin typeface="Comic Sans MS" panose="030F0702030302020204" pitchFamily="66" charset="0"/>
                <a:cs typeface="Times New Roman" panose="02020603050405020304" pitchFamily="18" charset="0"/>
              </a:rPr>
              <a:t>A no creernos que Europa es lo mejor, está muy lejos de ser la mas antigua y lejos de ser lamas avanzada. Pero parece que las fuerzas de los bárbaros pesaron mas que la civilización.</a:t>
            </a:r>
            <a:endParaRPr lang="es-AR" sz="1200" dirty="0">
              <a:solidFill>
                <a:schemeClr val="bg1"/>
              </a:solidFill>
              <a:latin typeface="Comic Sans MS" panose="030F0702030302020204" pitchFamily="66" charset="0"/>
              <a:cs typeface="Times New Roman" panose="02020603050405020304" pitchFamily="18" charset="0"/>
            </a:endParaRPr>
          </a:p>
        </p:txBody>
      </p:sp>
      <p:sp>
        <p:nvSpPr>
          <p:cNvPr id="4" name="Marcador de número de diapositiva 3"/>
          <p:cNvSpPr>
            <a:spLocks noGrp="1"/>
          </p:cNvSpPr>
          <p:nvPr>
            <p:ph type="sldNum" sz="quarter" idx="10"/>
          </p:nvPr>
        </p:nvSpPr>
        <p:spPr/>
        <p:txBody>
          <a:bodyPr/>
          <a:lstStyle/>
          <a:p>
            <a:fld id="{1C5A1891-2374-4C59-ABEA-28412E0326D0}" type="slidenum">
              <a:rPr lang="es-AR" smtClean="0"/>
              <a:t>2</a:t>
            </a:fld>
            <a:endParaRPr lang="es-AR"/>
          </a:p>
        </p:txBody>
      </p:sp>
    </p:spTree>
    <p:extLst>
      <p:ext uri="{BB962C8B-B14F-4D97-AF65-F5344CB8AC3E}">
        <p14:creationId xmlns:p14="http://schemas.microsoft.com/office/powerpoint/2010/main" val="119247268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AR" sz="1200" dirty="0" smtClean="0"/>
              <a:t>Programación: plan de acción que se lleva a cabo para enfrentar una o varias situaciones eligiendo entre  varias opciones.</a:t>
            </a:r>
          </a:p>
          <a:p>
            <a:r>
              <a:rPr lang="es-AR" sz="1200" dirty="0" err="1" smtClean="0"/>
              <a:t>Neuro</a:t>
            </a:r>
            <a:r>
              <a:rPr lang="es-AR" sz="1200" dirty="0" smtClean="0"/>
              <a:t>: se refiere a las neuronas. Vamos a programar nuestro cerebro, le vamos a mandar la acción que vamos a tomar ante una situación.</a:t>
            </a:r>
          </a:p>
          <a:p>
            <a:r>
              <a:rPr lang="es-AR" sz="1200" dirty="0" smtClean="0"/>
              <a:t>Lingüística: a nuestro cerebro lo vamos a programar por medio del leguaje, ya sea verbal o no verbal. Por ej.: está lloviendo: “que bueno que está lloviendo”, entonces estamos usando el lenguaje para formar esa frase.</a:t>
            </a:r>
          </a:p>
          <a:p>
            <a:pPr algn="just"/>
            <a:endParaRPr lang="es-AR" dirty="0"/>
          </a:p>
        </p:txBody>
      </p:sp>
      <p:sp>
        <p:nvSpPr>
          <p:cNvPr id="4" name="Marcador de número de diapositiva 3"/>
          <p:cNvSpPr>
            <a:spLocks noGrp="1"/>
          </p:cNvSpPr>
          <p:nvPr>
            <p:ph type="sldNum" sz="quarter" idx="10"/>
          </p:nvPr>
        </p:nvSpPr>
        <p:spPr/>
        <p:txBody>
          <a:bodyPr/>
          <a:lstStyle/>
          <a:p>
            <a:fld id="{1C5A1891-2374-4C59-ABEA-28412E0326D0}" type="slidenum">
              <a:rPr lang="es-AR" smtClean="0"/>
              <a:t>11</a:t>
            </a:fld>
            <a:endParaRPr lang="es-AR"/>
          </a:p>
        </p:txBody>
      </p:sp>
    </p:spTree>
    <p:extLst>
      <p:ext uri="{BB962C8B-B14F-4D97-AF65-F5344CB8AC3E}">
        <p14:creationId xmlns:p14="http://schemas.microsoft.com/office/powerpoint/2010/main" val="391594277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AR" sz="1200" b="0" i="0" kern="1200" dirty="0" smtClean="0">
                <a:solidFill>
                  <a:schemeClr val="tx1"/>
                </a:solidFill>
                <a:effectLst/>
                <a:latin typeface="+mn-lt"/>
                <a:ea typeface="+mn-ea"/>
                <a:cs typeface="+mn-cs"/>
              </a:rPr>
              <a:t>Es verdad que la era digital y la automatización harán que desaparezca la mano del hombre, pero también es cierto que generan otras posiciones o sitios laborales que antes eran soñados, por ejemplo trabajar desde tu casa solo con el ordenador. Creo que como educadores es importante hacerles ver a nuestros educandos como se viene todo, para que ellos aprovechen bien el tiempo y en lo que hagan o quieran ser sean los mejores.</a:t>
            </a:r>
          </a:p>
        </p:txBody>
      </p:sp>
      <p:sp>
        <p:nvSpPr>
          <p:cNvPr id="4" name="Marcador de número de diapositiva 3"/>
          <p:cNvSpPr>
            <a:spLocks noGrp="1"/>
          </p:cNvSpPr>
          <p:nvPr>
            <p:ph type="sldNum" sz="quarter" idx="10"/>
          </p:nvPr>
        </p:nvSpPr>
        <p:spPr/>
        <p:txBody>
          <a:bodyPr/>
          <a:lstStyle/>
          <a:p>
            <a:fld id="{1C5A1891-2374-4C59-ABEA-28412E0326D0}" type="slidenum">
              <a:rPr lang="es-AR" smtClean="0"/>
              <a:t>12</a:t>
            </a:fld>
            <a:endParaRPr lang="es-AR"/>
          </a:p>
        </p:txBody>
      </p:sp>
    </p:spTree>
    <p:extLst>
      <p:ext uri="{BB962C8B-B14F-4D97-AF65-F5344CB8AC3E}">
        <p14:creationId xmlns:p14="http://schemas.microsoft.com/office/powerpoint/2010/main" val="199717839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AR" sz="1200" b="0" i="0" kern="1200" dirty="0" smtClean="0">
                <a:solidFill>
                  <a:schemeClr val="tx1"/>
                </a:solidFill>
                <a:effectLst/>
                <a:latin typeface="+mn-lt"/>
                <a:ea typeface="+mn-ea"/>
                <a:cs typeface="+mn-cs"/>
              </a:rPr>
              <a:t>Hipermundo = </a:t>
            </a:r>
            <a:r>
              <a:rPr lang="es-AR" sz="1200" b="0" i="0" kern="1200" dirty="0" err="1" smtClean="0">
                <a:solidFill>
                  <a:schemeClr val="tx1"/>
                </a:solidFill>
                <a:effectLst/>
                <a:latin typeface="+mn-lt"/>
                <a:ea typeface="+mn-ea"/>
                <a:cs typeface="+mn-cs"/>
              </a:rPr>
              <a:t>geosfera</a:t>
            </a:r>
            <a:r>
              <a:rPr lang="es-AR" sz="1200" b="0" i="0" kern="1200" dirty="0" smtClean="0">
                <a:solidFill>
                  <a:schemeClr val="tx1"/>
                </a:solidFill>
                <a:effectLst/>
                <a:latin typeface="+mn-lt"/>
                <a:ea typeface="+mn-ea"/>
                <a:cs typeface="+mn-cs"/>
              </a:rPr>
              <a:t> (todo lo físico de</a:t>
            </a:r>
            <a:r>
              <a:rPr lang="es-AR" sz="1200" b="0" i="0" kern="1200" baseline="0" dirty="0" smtClean="0">
                <a:solidFill>
                  <a:schemeClr val="tx1"/>
                </a:solidFill>
                <a:effectLst/>
                <a:latin typeface="+mn-lt"/>
                <a:ea typeface="+mn-ea"/>
                <a:cs typeface="+mn-cs"/>
              </a:rPr>
              <a:t> la tierra) + biósfera (los seres vivos que habitamos el planeta) + noosfera (contexto que conforman los seres con capacidad y conciencia)</a:t>
            </a:r>
            <a:endParaRPr lang="es-AR" sz="1200" b="0" i="0" kern="1200" dirty="0" smtClean="0">
              <a:solidFill>
                <a:schemeClr val="tx1"/>
              </a:solidFill>
              <a:effectLst/>
              <a:latin typeface="+mn-lt"/>
              <a:ea typeface="+mn-ea"/>
              <a:cs typeface="+mn-cs"/>
            </a:endParaRPr>
          </a:p>
        </p:txBody>
      </p:sp>
      <p:sp>
        <p:nvSpPr>
          <p:cNvPr id="4" name="Marcador de número de diapositiva 3"/>
          <p:cNvSpPr>
            <a:spLocks noGrp="1"/>
          </p:cNvSpPr>
          <p:nvPr>
            <p:ph type="sldNum" sz="quarter" idx="10"/>
          </p:nvPr>
        </p:nvSpPr>
        <p:spPr/>
        <p:txBody>
          <a:bodyPr/>
          <a:lstStyle/>
          <a:p>
            <a:fld id="{1C5A1891-2374-4C59-ABEA-28412E0326D0}" type="slidenum">
              <a:rPr lang="es-AR" smtClean="0"/>
              <a:t>13</a:t>
            </a:fld>
            <a:endParaRPr lang="es-AR"/>
          </a:p>
        </p:txBody>
      </p:sp>
    </p:spTree>
    <p:extLst>
      <p:ext uri="{BB962C8B-B14F-4D97-AF65-F5344CB8AC3E}">
        <p14:creationId xmlns:p14="http://schemas.microsoft.com/office/powerpoint/2010/main" val="39517592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algn="just"/>
            <a:r>
              <a:rPr lang="es-AR" sz="1200" dirty="0" smtClean="0">
                <a:solidFill>
                  <a:schemeClr val="bg1"/>
                </a:solidFill>
                <a:latin typeface="Comic Sans MS" panose="030F0702030302020204" pitchFamily="66" charset="0"/>
                <a:cs typeface="Times New Roman" panose="02020603050405020304" pitchFamily="18" charset="0"/>
              </a:rPr>
              <a:t>Debemos tener en cuenta al educar que la globalización conllevará a la desaparición de empleos,</a:t>
            </a:r>
            <a:r>
              <a:rPr lang="es-AR" sz="1200" baseline="0" dirty="0" smtClean="0">
                <a:solidFill>
                  <a:schemeClr val="bg1"/>
                </a:solidFill>
                <a:latin typeface="Comic Sans MS" panose="030F0702030302020204" pitchFamily="66" charset="0"/>
                <a:cs typeface="Times New Roman" panose="02020603050405020304" pitchFamily="18" charset="0"/>
              </a:rPr>
              <a:t> entonces saber en este tiempo cómo, cuándo y por qué es necesario enseñar.</a:t>
            </a:r>
            <a:endParaRPr lang="es-AR" sz="1200" dirty="0" smtClean="0">
              <a:solidFill>
                <a:schemeClr val="bg1"/>
              </a:solidFill>
              <a:latin typeface="Comic Sans MS" panose="030F0702030302020204" pitchFamily="66" charset="0"/>
              <a:cs typeface="Times New Roman" panose="02020603050405020304" pitchFamily="18" charset="0"/>
            </a:endParaRPr>
          </a:p>
          <a:p>
            <a:pPr algn="just"/>
            <a:endParaRPr lang="es-AR" sz="1200" dirty="0">
              <a:solidFill>
                <a:schemeClr val="bg1"/>
              </a:solidFill>
              <a:latin typeface="Comic Sans MS" panose="030F0702030302020204" pitchFamily="66" charset="0"/>
              <a:cs typeface="Times New Roman" panose="02020603050405020304" pitchFamily="18" charset="0"/>
            </a:endParaRPr>
          </a:p>
        </p:txBody>
      </p:sp>
      <p:sp>
        <p:nvSpPr>
          <p:cNvPr id="4" name="Marcador de número de diapositiva 3"/>
          <p:cNvSpPr>
            <a:spLocks noGrp="1"/>
          </p:cNvSpPr>
          <p:nvPr>
            <p:ph type="sldNum" sz="quarter" idx="10"/>
          </p:nvPr>
        </p:nvSpPr>
        <p:spPr/>
        <p:txBody>
          <a:bodyPr/>
          <a:lstStyle/>
          <a:p>
            <a:fld id="{1C5A1891-2374-4C59-ABEA-28412E0326D0}" type="slidenum">
              <a:rPr lang="es-AR" smtClean="0"/>
              <a:t>3</a:t>
            </a:fld>
            <a:endParaRPr lang="es-AR"/>
          </a:p>
        </p:txBody>
      </p:sp>
    </p:spTree>
    <p:extLst>
      <p:ext uri="{BB962C8B-B14F-4D97-AF65-F5344CB8AC3E}">
        <p14:creationId xmlns:p14="http://schemas.microsoft.com/office/powerpoint/2010/main" val="19044646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marL="0" marR="0" indent="0" algn="just" defTabSz="914400" rtl="0" eaLnBrk="1" fontAlgn="auto" latinLnBrk="0" hangingPunct="1">
              <a:lnSpc>
                <a:spcPct val="100000"/>
              </a:lnSpc>
              <a:spcBef>
                <a:spcPts val="0"/>
              </a:spcBef>
              <a:spcAft>
                <a:spcPts val="0"/>
              </a:spcAft>
              <a:buClrTx/>
              <a:buSzTx/>
              <a:buFontTx/>
              <a:buNone/>
              <a:tabLst/>
              <a:defRPr/>
            </a:pPr>
            <a:r>
              <a:rPr lang="es-AR" sz="1200" dirty="0" smtClean="0">
                <a:solidFill>
                  <a:schemeClr val="bg1"/>
                </a:solidFill>
                <a:latin typeface="Comic Sans MS" panose="030F0702030302020204" pitchFamily="66" charset="0"/>
                <a:cs typeface="Times New Roman" panose="02020603050405020304" pitchFamily="18" charset="0"/>
              </a:rPr>
              <a:t>Espacio: de cualquier profesor del mundo puedo tomar su clase. Tiempo: no es necesario estar presente, miro el video cuando se me plazca. N</a:t>
            </a:r>
            <a:r>
              <a:rPr lang="es-AR" sz="1200" dirty="0" smtClean="0">
                <a:latin typeface="Times New Roman" panose="02020603050405020304" pitchFamily="18" charset="0"/>
                <a:cs typeface="Times New Roman" panose="02020603050405020304" pitchFamily="18" charset="0"/>
              </a:rPr>
              <a:t>o podemos ni debemos presentar una escuela de siglos pasados porque el estudiante se aburrirá y desertará. Debemos pensar la educación de manera compleja y no desde una simple visión.</a:t>
            </a:r>
          </a:p>
          <a:p>
            <a:pPr algn="just"/>
            <a:endParaRPr lang="es-AR" sz="1200" dirty="0">
              <a:solidFill>
                <a:schemeClr val="bg1"/>
              </a:solidFill>
              <a:latin typeface="Comic Sans MS" panose="030F0702030302020204" pitchFamily="66" charset="0"/>
              <a:cs typeface="Times New Roman" panose="02020603050405020304" pitchFamily="18" charset="0"/>
            </a:endParaRPr>
          </a:p>
        </p:txBody>
      </p:sp>
      <p:sp>
        <p:nvSpPr>
          <p:cNvPr id="4" name="Marcador de número de diapositiva 3"/>
          <p:cNvSpPr>
            <a:spLocks noGrp="1"/>
          </p:cNvSpPr>
          <p:nvPr>
            <p:ph type="sldNum" sz="quarter" idx="10"/>
          </p:nvPr>
        </p:nvSpPr>
        <p:spPr/>
        <p:txBody>
          <a:bodyPr/>
          <a:lstStyle/>
          <a:p>
            <a:fld id="{1C5A1891-2374-4C59-ABEA-28412E0326D0}" type="slidenum">
              <a:rPr lang="es-AR" smtClean="0"/>
              <a:t>4</a:t>
            </a:fld>
            <a:endParaRPr lang="es-AR"/>
          </a:p>
        </p:txBody>
      </p:sp>
    </p:spTree>
    <p:extLst>
      <p:ext uri="{BB962C8B-B14F-4D97-AF65-F5344CB8AC3E}">
        <p14:creationId xmlns:p14="http://schemas.microsoft.com/office/powerpoint/2010/main" val="258056539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AR" dirty="0" smtClean="0"/>
              <a:t>Al tener el ser humano</a:t>
            </a:r>
            <a:r>
              <a:rPr lang="es-AR" sz="1200" dirty="0" smtClean="0"/>
              <a:t> conocimiento, le adjudica tener también varias características: es pertinente, nunca es neutro, imparcial ni estático. En el proceso educativo debemos tratar de entender su complejidad, que abarca su emocionalidad, su tradición, sus costumbres, sus experiencias previas de aprendizaje, su impronta familiar, etc. </a:t>
            </a:r>
          </a:p>
          <a:p>
            <a:endParaRPr lang="es-AR" dirty="0"/>
          </a:p>
        </p:txBody>
      </p:sp>
      <p:sp>
        <p:nvSpPr>
          <p:cNvPr id="4" name="Marcador de número de diapositiva 3"/>
          <p:cNvSpPr>
            <a:spLocks noGrp="1"/>
          </p:cNvSpPr>
          <p:nvPr>
            <p:ph type="sldNum" sz="quarter" idx="10"/>
          </p:nvPr>
        </p:nvSpPr>
        <p:spPr/>
        <p:txBody>
          <a:bodyPr/>
          <a:lstStyle/>
          <a:p>
            <a:fld id="{1C5A1891-2374-4C59-ABEA-28412E0326D0}" type="slidenum">
              <a:rPr lang="es-AR" smtClean="0"/>
              <a:t>5</a:t>
            </a:fld>
            <a:endParaRPr lang="es-AR"/>
          </a:p>
        </p:txBody>
      </p:sp>
    </p:spTree>
    <p:extLst>
      <p:ext uri="{BB962C8B-B14F-4D97-AF65-F5344CB8AC3E}">
        <p14:creationId xmlns:p14="http://schemas.microsoft.com/office/powerpoint/2010/main" val="16076425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AR" dirty="0" smtClean="0"/>
              <a:t>Al ser el internet una oficina móvil y portátil, siempre que estemos</a:t>
            </a:r>
            <a:r>
              <a:rPr lang="es-AR" baseline="0" dirty="0" smtClean="0"/>
              <a:t> conectados, estaremos en red, estaremos vinculados a los hechos y novedades que ocurren en cualquier sitio del mundo.</a:t>
            </a:r>
            <a:endParaRPr lang="es-AR" dirty="0"/>
          </a:p>
        </p:txBody>
      </p:sp>
      <p:sp>
        <p:nvSpPr>
          <p:cNvPr id="4" name="Marcador de número de diapositiva 3"/>
          <p:cNvSpPr>
            <a:spLocks noGrp="1"/>
          </p:cNvSpPr>
          <p:nvPr>
            <p:ph type="sldNum" sz="quarter" idx="10"/>
          </p:nvPr>
        </p:nvSpPr>
        <p:spPr/>
        <p:txBody>
          <a:bodyPr/>
          <a:lstStyle/>
          <a:p>
            <a:fld id="{1C5A1891-2374-4C59-ABEA-28412E0326D0}" type="slidenum">
              <a:rPr lang="es-AR" smtClean="0"/>
              <a:t>6</a:t>
            </a:fld>
            <a:endParaRPr lang="es-AR"/>
          </a:p>
        </p:txBody>
      </p:sp>
    </p:spTree>
    <p:extLst>
      <p:ext uri="{BB962C8B-B14F-4D97-AF65-F5344CB8AC3E}">
        <p14:creationId xmlns:p14="http://schemas.microsoft.com/office/powerpoint/2010/main" val="39887044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t>Tengamos en cuenta que en la modernidad líquida se crean vínculos débiles, sin certezas. Existe una acumulación de aprendizajes debido al grado de inestabilidad. Se amolda a lo </a:t>
            </a:r>
            <a:r>
              <a:rPr lang="es-AR" smtClean="0"/>
              <a:t>que encuentre.</a:t>
            </a:r>
            <a:endParaRPr lang="es-AR" dirty="0" smtClean="0"/>
          </a:p>
          <a:p>
            <a:endParaRPr lang="es-AR" dirty="0"/>
          </a:p>
        </p:txBody>
      </p:sp>
      <p:sp>
        <p:nvSpPr>
          <p:cNvPr id="4" name="Marcador de número de diapositiva 3"/>
          <p:cNvSpPr>
            <a:spLocks noGrp="1"/>
          </p:cNvSpPr>
          <p:nvPr>
            <p:ph type="sldNum" sz="quarter" idx="10"/>
          </p:nvPr>
        </p:nvSpPr>
        <p:spPr/>
        <p:txBody>
          <a:bodyPr/>
          <a:lstStyle/>
          <a:p>
            <a:fld id="{1C5A1891-2374-4C59-ABEA-28412E0326D0}" type="slidenum">
              <a:rPr lang="es-AR" smtClean="0"/>
              <a:t>7</a:t>
            </a:fld>
            <a:endParaRPr lang="es-AR"/>
          </a:p>
        </p:txBody>
      </p:sp>
    </p:spTree>
    <p:extLst>
      <p:ext uri="{BB962C8B-B14F-4D97-AF65-F5344CB8AC3E}">
        <p14:creationId xmlns:p14="http://schemas.microsoft.com/office/powerpoint/2010/main" val="38323115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algn="just"/>
            <a:r>
              <a:rPr lang="es-AR" sz="1200" dirty="0" smtClean="0">
                <a:solidFill>
                  <a:srgbClr val="333333"/>
                </a:solidFill>
                <a:latin typeface="Helvetica Neue"/>
              </a:rPr>
              <a:t>La realización de charlas o talleres pueden ayudar a los estudiantes a tener conciencia sobre su propia tradición, a darse cuenta de lo que traen arrastrando y da la posibilidad de compartirla con sus pares. </a:t>
            </a:r>
          </a:p>
          <a:p>
            <a:pPr marL="0" marR="0" indent="0" algn="l" defTabSz="914400" rtl="0" eaLnBrk="1" fontAlgn="auto" latinLnBrk="0" hangingPunct="1">
              <a:lnSpc>
                <a:spcPct val="100000"/>
              </a:lnSpc>
              <a:spcBef>
                <a:spcPts val="0"/>
              </a:spcBef>
              <a:spcAft>
                <a:spcPts val="0"/>
              </a:spcAft>
              <a:buClrTx/>
              <a:buSzTx/>
              <a:buFontTx/>
              <a:buNone/>
              <a:tabLst/>
              <a:defRPr/>
            </a:pPr>
            <a:r>
              <a:rPr lang="es-AR" dirty="0" smtClean="0">
                <a:solidFill>
                  <a:srgbClr val="666666"/>
                </a:solidFill>
                <a:latin typeface="Arial" panose="020B0604020202020204" pitchFamily="34" charset="0"/>
              </a:rPr>
              <a:t>Cada vez más los jóvenes se dan más cuenta que no pueden lidiar con un mundo que les resulta en gran parte desconocido, sólo con la información que disponen de su cultura tradicional. Los sistemas educativos, si quieren ser verdaderamente equitativos, requieren aprendizajes expansivos que les asegure a las personas poder desempeñarse en la sociedad de un modo diferente a como lo habrían hecho sólo con la cultura de que disponen.</a:t>
            </a:r>
            <a:endParaRPr lang="es-AR" dirty="0" smtClean="0"/>
          </a:p>
          <a:p>
            <a:endParaRPr lang="es-AR" dirty="0"/>
          </a:p>
        </p:txBody>
      </p:sp>
      <p:sp>
        <p:nvSpPr>
          <p:cNvPr id="4" name="Marcador de número de diapositiva 3"/>
          <p:cNvSpPr>
            <a:spLocks noGrp="1"/>
          </p:cNvSpPr>
          <p:nvPr>
            <p:ph type="sldNum" sz="quarter" idx="10"/>
          </p:nvPr>
        </p:nvSpPr>
        <p:spPr/>
        <p:txBody>
          <a:bodyPr/>
          <a:lstStyle/>
          <a:p>
            <a:fld id="{1C5A1891-2374-4C59-ABEA-28412E0326D0}" type="slidenum">
              <a:rPr lang="es-AR" smtClean="0"/>
              <a:t>8</a:t>
            </a:fld>
            <a:endParaRPr lang="es-AR"/>
          </a:p>
        </p:txBody>
      </p:sp>
    </p:spTree>
    <p:extLst>
      <p:ext uri="{BB962C8B-B14F-4D97-AF65-F5344CB8AC3E}">
        <p14:creationId xmlns:p14="http://schemas.microsoft.com/office/powerpoint/2010/main" val="241251688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algn="just"/>
            <a:r>
              <a:rPr lang="es-AR" dirty="0" smtClean="0">
                <a:solidFill>
                  <a:srgbClr val="333333"/>
                </a:solidFill>
                <a:latin typeface="Helvetica Neue"/>
              </a:rPr>
              <a:t>Hay muchos hombres públicos con carencia y dificultades y eso recae sobre sus formadores. </a:t>
            </a:r>
            <a:r>
              <a:rPr lang="es-AR" sz="1200" dirty="0" smtClean="0">
                <a:solidFill>
                  <a:schemeClr val="bg1"/>
                </a:solidFill>
                <a:latin typeface="Comic Sans MS" panose="030F0702030302020204" pitchFamily="66" charset="0"/>
              </a:rPr>
              <a:t>Si nosotros somos consientes de que existe malos hombres públicos, tenemos que revertir tal situación y aprovechar esa fácil manipulación con nuestro lenguaje.</a:t>
            </a:r>
          </a:p>
          <a:p>
            <a:pPr marL="0" marR="0" indent="0" algn="just" defTabSz="914400" rtl="0" eaLnBrk="1" fontAlgn="auto" latinLnBrk="0" hangingPunct="1">
              <a:lnSpc>
                <a:spcPct val="100000"/>
              </a:lnSpc>
              <a:spcBef>
                <a:spcPts val="0"/>
              </a:spcBef>
              <a:spcAft>
                <a:spcPts val="0"/>
              </a:spcAft>
              <a:buClrTx/>
              <a:buSzTx/>
              <a:buFontTx/>
              <a:buNone/>
              <a:tabLst/>
              <a:defRPr/>
            </a:pPr>
            <a:r>
              <a:rPr lang="es-AR" sz="1200" dirty="0" smtClean="0">
                <a:solidFill>
                  <a:schemeClr val="bg1"/>
                </a:solidFill>
                <a:latin typeface="Comic Sans MS" panose="030F0702030302020204" pitchFamily="66" charset="0"/>
              </a:rPr>
              <a:t>Debemos educar a nuestros jóvenes para que sean ciudadanos éticamente responsables, autónomos y libres, capaces de convivir en un mundo pacífico y participativo, sin tipo alguno de discriminación, contribuyendo activa y responsablemente en la construcción de una sociedad justa y solidaria.</a:t>
            </a:r>
          </a:p>
          <a:p>
            <a:pPr algn="just"/>
            <a:endParaRPr lang="es-AR" dirty="0"/>
          </a:p>
        </p:txBody>
      </p:sp>
      <p:sp>
        <p:nvSpPr>
          <p:cNvPr id="4" name="Marcador de número de diapositiva 3"/>
          <p:cNvSpPr>
            <a:spLocks noGrp="1"/>
          </p:cNvSpPr>
          <p:nvPr>
            <p:ph type="sldNum" sz="quarter" idx="10"/>
          </p:nvPr>
        </p:nvSpPr>
        <p:spPr/>
        <p:txBody>
          <a:bodyPr/>
          <a:lstStyle/>
          <a:p>
            <a:fld id="{1C5A1891-2374-4C59-ABEA-28412E0326D0}" type="slidenum">
              <a:rPr lang="es-AR" smtClean="0"/>
              <a:t>9</a:t>
            </a:fld>
            <a:endParaRPr lang="es-AR"/>
          </a:p>
        </p:txBody>
      </p:sp>
    </p:spTree>
    <p:extLst>
      <p:ext uri="{BB962C8B-B14F-4D97-AF65-F5344CB8AC3E}">
        <p14:creationId xmlns:p14="http://schemas.microsoft.com/office/powerpoint/2010/main" val="27748653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algn="just"/>
            <a:r>
              <a:rPr lang="es-AR" sz="1200" dirty="0" smtClean="0"/>
              <a:t>Algunos críticos argumentan sobre la transdisciplinariedad diciendo que lo especializado es lo profundo y lo general es lo superficial, o sea que los que nos movemos en áreas difusas es lo superficial. Esto es una visión epistemológica equivocada ya que el cambio de la sociedad en que vivimos se está percibiendo por todos los lados, en especial en la cultura. Los que defienden esa estructura de estar solo en lo especializado, en su parcela, y no salen de ahí. Su</a:t>
            </a:r>
            <a:r>
              <a:rPr lang="es-AR" sz="1200" baseline="0" dirty="0" smtClean="0"/>
              <a:t> pensamiento es: “Si, </a:t>
            </a:r>
            <a:r>
              <a:rPr lang="es-AR" sz="1200" dirty="0" smtClean="0"/>
              <a:t>es muy interesante pero yo me quedo en mi área de conocimiento que es la que me va a permitir seguir mi carrera”. </a:t>
            </a:r>
          </a:p>
          <a:p>
            <a:pPr algn="just"/>
            <a:endParaRPr lang="es-AR" dirty="0"/>
          </a:p>
        </p:txBody>
      </p:sp>
      <p:sp>
        <p:nvSpPr>
          <p:cNvPr id="4" name="Marcador de número de diapositiva 3"/>
          <p:cNvSpPr>
            <a:spLocks noGrp="1"/>
          </p:cNvSpPr>
          <p:nvPr>
            <p:ph type="sldNum" sz="quarter" idx="10"/>
          </p:nvPr>
        </p:nvSpPr>
        <p:spPr/>
        <p:txBody>
          <a:bodyPr/>
          <a:lstStyle/>
          <a:p>
            <a:fld id="{1C5A1891-2374-4C59-ABEA-28412E0326D0}" type="slidenum">
              <a:rPr lang="es-AR" smtClean="0"/>
              <a:t>10</a:t>
            </a:fld>
            <a:endParaRPr lang="es-AR"/>
          </a:p>
        </p:txBody>
      </p:sp>
    </p:spTree>
    <p:extLst>
      <p:ext uri="{BB962C8B-B14F-4D97-AF65-F5344CB8AC3E}">
        <p14:creationId xmlns:p14="http://schemas.microsoft.com/office/powerpoint/2010/main" val="24616208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5/31/2018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n panorámica con descrip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Date Placeholder 2"/>
          <p:cNvSpPr>
            <a:spLocks noGrp="1"/>
          </p:cNvSpPr>
          <p:nvPr>
            <p:ph type="dt" sz="half" idx="10"/>
          </p:nvPr>
        </p:nvSpPr>
        <p:spPr/>
        <p:txBody>
          <a:bodyPr/>
          <a:lstStyle/>
          <a:p>
            <a:fld id="{B61BEF0D-F0BB-DE4B-95CE-6DB70DBA9567}" type="datetimeFigureOut">
              <a:rPr lang="en-US" dirty="0"/>
              <a:pPr/>
              <a:t>5/31/2018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5/31/2018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es-ES" smtClean="0"/>
              <a:t>Haga clic para modificar el estilo de título del patrón</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5/31/2018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5/31/2018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es-ES" smtClean="0"/>
              <a:t>Haga clic para modificar el estilo de título del patrón</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s-ES" smtClean="0"/>
              <a:t>Haga clic para modificar el estilo de texto del patrón</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5/31/2018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es-ES" smtClean="0"/>
              <a:t>Haga clic para modificar el estilo de título del patrón</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s-ES" smtClean="0"/>
              <a:t>Haga clic para modificar el estilo de texto del patrón</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5/31/2018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5/31/2018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5/31/2018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nchor="ct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5/31/2018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B61BEF0D-F0BB-DE4B-95CE-6DB70DBA9567}" type="datetimeFigureOut">
              <a:rPr lang="en-US" dirty="0"/>
              <a:pPr/>
              <a:t>5/31/2018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5/31/2018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5/31/2018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5/31/2018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5/31/2018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5/31/2018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es-ES" smtClean="0"/>
              <a:t>Haga clic para modificar el estilo de título del patrón</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B61BEF0D-F0BB-DE4B-95CE-6DB70DBA9567}" type="datetimeFigureOut">
              <a:rPr lang="en-US" dirty="0"/>
              <a:pPr/>
              <a:t>5/31/2018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B61BEF0D-F0BB-DE4B-95CE-6DB70DBA9567}" type="datetimeFigureOut">
              <a:rPr lang="en-US" dirty="0"/>
              <a:pPr/>
              <a:t>5/31/2018</a:t>
            </a:fld>
            <a:endParaRPr lang="en-US" dirty="0"/>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en-US" dirty="0"/>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D57F1E4F-1CFF-5643-939E-217C01CDF565}" type="slidenum">
              <a:rPr lang="en-US" dirty="0"/>
              <a:pPr/>
              <a:t>‹Nº›</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68" r:id="rId10"/>
    <p:sldLayoutId id="2147483663" r:id="rId11"/>
    <p:sldLayoutId id="2147483664" r:id="rId12"/>
    <p:sldLayoutId id="2147483665" r:id="rId13"/>
    <p:sldLayoutId id="2147483666"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normAutofit fontScale="90000"/>
          </a:bodyPr>
          <a:lstStyle/>
          <a:p>
            <a:r>
              <a:rPr lang="es-AR" b="1" dirty="0"/>
              <a:t>Contexto Social y Enseñanza para una </a:t>
            </a:r>
            <a:r>
              <a:rPr lang="es-AR" b="1" dirty="0" smtClean="0"/>
              <a:t/>
            </a:r>
            <a:br>
              <a:rPr lang="es-AR" b="1" dirty="0" smtClean="0"/>
            </a:br>
            <a:r>
              <a:rPr lang="es-AR" b="1" dirty="0" smtClean="0"/>
              <a:t>Era </a:t>
            </a:r>
            <a:r>
              <a:rPr lang="es-AR" b="1" dirty="0"/>
              <a:t>Digital</a:t>
            </a:r>
            <a:br>
              <a:rPr lang="es-AR" b="1" dirty="0"/>
            </a:br>
            <a:endParaRPr lang="es-AR" dirty="0"/>
          </a:p>
        </p:txBody>
      </p:sp>
      <p:sp>
        <p:nvSpPr>
          <p:cNvPr id="3" name="Subtítulo 2"/>
          <p:cNvSpPr>
            <a:spLocks noGrp="1"/>
          </p:cNvSpPr>
          <p:nvPr>
            <p:ph type="subTitle" idx="1"/>
          </p:nvPr>
        </p:nvSpPr>
        <p:spPr>
          <a:xfrm>
            <a:off x="5646177" y="4744820"/>
            <a:ext cx="6400800" cy="1947333"/>
          </a:xfrm>
        </p:spPr>
        <p:txBody>
          <a:bodyPr/>
          <a:lstStyle/>
          <a:p>
            <a:pPr algn="r"/>
            <a:r>
              <a:rPr lang="es-AR" dirty="0" smtClean="0"/>
              <a:t>Rubén Pinacca</a:t>
            </a:r>
            <a:endParaRPr lang="es-AR" dirty="0"/>
          </a:p>
        </p:txBody>
      </p:sp>
    </p:spTree>
    <p:extLst>
      <p:ext uri="{BB962C8B-B14F-4D97-AF65-F5344CB8AC3E}">
        <p14:creationId xmlns:p14="http://schemas.microsoft.com/office/powerpoint/2010/main" val="20961843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1861457" y="1618683"/>
            <a:ext cx="7576458" cy="3046988"/>
          </a:xfrm>
          <a:prstGeom prst="rect">
            <a:avLst/>
          </a:prstGeom>
          <a:noFill/>
        </p:spPr>
        <p:txBody>
          <a:bodyPr wrap="square" rtlCol="0">
            <a:spAutoFit/>
          </a:bodyPr>
          <a:lstStyle/>
          <a:p>
            <a:pPr algn="just"/>
            <a:r>
              <a:rPr lang="es-AR" sz="2400" dirty="0" smtClean="0">
                <a:solidFill>
                  <a:schemeClr val="bg1"/>
                </a:solidFill>
                <a:latin typeface="Comic Sans MS" panose="030F0702030302020204" pitchFamily="66" charset="0"/>
              </a:rPr>
              <a:t>Tema </a:t>
            </a:r>
            <a:r>
              <a:rPr lang="es-AR" sz="2400" dirty="0" smtClean="0">
                <a:solidFill>
                  <a:schemeClr val="bg1"/>
                </a:solidFill>
                <a:latin typeface="Comic Sans MS" panose="030F0702030302020204" pitchFamily="66" charset="0"/>
              </a:rPr>
              <a:t>8: Transdisciplina</a:t>
            </a:r>
            <a:endParaRPr lang="es-AR" sz="2400" dirty="0" smtClean="0">
              <a:solidFill>
                <a:schemeClr val="bg1"/>
              </a:solidFill>
              <a:latin typeface="Comic Sans MS" panose="030F0702030302020204" pitchFamily="66" charset="0"/>
            </a:endParaRPr>
          </a:p>
          <a:p>
            <a:pPr algn="just"/>
            <a:endParaRPr lang="es-AR" sz="2400" dirty="0">
              <a:solidFill>
                <a:schemeClr val="bg1"/>
              </a:solidFill>
              <a:latin typeface="Comic Sans MS" panose="030F0702030302020204" pitchFamily="66" charset="0"/>
            </a:endParaRPr>
          </a:p>
          <a:p>
            <a:pPr algn="just"/>
            <a:r>
              <a:rPr lang="es-AR" sz="2400" dirty="0" smtClean="0">
                <a:solidFill>
                  <a:schemeClr val="bg1"/>
                </a:solidFill>
                <a:latin typeface="Comic Sans MS" panose="030F0702030302020204" pitchFamily="66" charset="0"/>
              </a:rPr>
              <a:t>La transdisciplinariedad </a:t>
            </a:r>
            <a:r>
              <a:rPr lang="es-AR" sz="2400" dirty="0">
                <a:solidFill>
                  <a:schemeClr val="bg1"/>
                </a:solidFill>
                <a:latin typeface="Comic Sans MS" panose="030F0702030302020204" pitchFamily="66" charset="0"/>
              </a:rPr>
              <a:t>tiene por objetivo la comprensión del mundo presente desde el imperativo de la unidad del conocimiento. Completa integración de teoría y práctica. Busca la articulación de las disciplinas para que nos ofrezca una nueva visión de la naturaleza y de la realidad.</a:t>
            </a:r>
          </a:p>
        </p:txBody>
      </p:sp>
    </p:spTree>
    <p:extLst>
      <p:ext uri="{BB962C8B-B14F-4D97-AF65-F5344CB8AC3E}">
        <p14:creationId xmlns:p14="http://schemas.microsoft.com/office/powerpoint/2010/main" val="301917613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1191986" y="998197"/>
            <a:ext cx="10123714" cy="4893647"/>
          </a:xfrm>
          <a:prstGeom prst="rect">
            <a:avLst/>
          </a:prstGeom>
          <a:noFill/>
        </p:spPr>
        <p:txBody>
          <a:bodyPr wrap="square" rtlCol="0">
            <a:spAutoFit/>
          </a:bodyPr>
          <a:lstStyle/>
          <a:p>
            <a:pPr algn="just"/>
            <a:r>
              <a:rPr lang="es-AR" sz="2400" dirty="0" smtClean="0">
                <a:solidFill>
                  <a:schemeClr val="bg1"/>
                </a:solidFill>
                <a:latin typeface="Comic Sans MS" panose="030F0702030302020204" pitchFamily="66" charset="0"/>
              </a:rPr>
              <a:t>Tema </a:t>
            </a:r>
            <a:r>
              <a:rPr lang="es-AR" sz="2400" dirty="0" smtClean="0">
                <a:solidFill>
                  <a:schemeClr val="bg1"/>
                </a:solidFill>
                <a:latin typeface="Comic Sans MS" panose="030F0702030302020204" pitchFamily="66" charset="0"/>
              </a:rPr>
              <a:t>9: Programación de contextos sociales: PNL</a:t>
            </a:r>
            <a:endParaRPr lang="es-AR" sz="2400" dirty="0" smtClean="0">
              <a:solidFill>
                <a:schemeClr val="bg1"/>
              </a:solidFill>
              <a:latin typeface="Comic Sans MS" panose="030F0702030302020204" pitchFamily="66" charset="0"/>
            </a:endParaRPr>
          </a:p>
          <a:p>
            <a:pPr algn="just"/>
            <a:endParaRPr lang="es-AR" sz="2400" dirty="0">
              <a:solidFill>
                <a:schemeClr val="bg1"/>
              </a:solidFill>
              <a:latin typeface="Comic Sans MS" panose="030F0702030302020204" pitchFamily="66" charset="0"/>
            </a:endParaRPr>
          </a:p>
          <a:p>
            <a:r>
              <a:rPr lang="es-AR" sz="2400" dirty="0">
                <a:solidFill>
                  <a:schemeClr val="bg1"/>
                </a:solidFill>
                <a:latin typeface="Comic Sans MS" panose="030F0702030302020204" pitchFamily="66" charset="0"/>
              </a:rPr>
              <a:t>La PNL son técnicas para producir </a:t>
            </a:r>
            <a:r>
              <a:rPr lang="es-AR" sz="2400" dirty="0" smtClean="0">
                <a:solidFill>
                  <a:schemeClr val="bg1"/>
                </a:solidFill>
                <a:latin typeface="Comic Sans MS" panose="030F0702030302020204" pitchFamily="66" charset="0"/>
              </a:rPr>
              <a:t>cambios permanentes </a:t>
            </a:r>
            <a:r>
              <a:rPr lang="es-AR" sz="2400" dirty="0">
                <a:solidFill>
                  <a:schemeClr val="bg1"/>
                </a:solidFill>
                <a:latin typeface="Comic Sans MS" panose="030F0702030302020204" pitchFamily="66" charset="0"/>
              </a:rPr>
              <a:t>a corto plazo.</a:t>
            </a:r>
          </a:p>
          <a:p>
            <a:endParaRPr lang="es-AR" sz="2400" dirty="0">
              <a:solidFill>
                <a:schemeClr val="bg1"/>
              </a:solidFill>
              <a:latin typeface="Comic Sans MS" panose="030F0702030302020204" pitchFamily="66" charset="0"/>
            </a:endParaRPr>
          </a:p>
          <a:p>
            <a:r>
              <a:rPr lang="es-AR" sz="2400" dirty="0">
                <a:solidFill>
                  <a:schemeClr val="bg1"/>
                </a:solidFill>
                <a:latin typeface="Comic Sans MS" panose="030F0702030302020204" pitchFamily="66" charset="0"/>
              </a:rPr>
              <a:t>L</a:t>
            </a:r>
            <a:r>
              <a:rPr lang="es-AR" sz="2400" dirty="0" smtClean="0">
                <a:solidFill>
                  <a:schemeClr val="bg1"/>
                </a:solidFill>
                <a:latin typeface="Comic Sans MS" panose="030F0702030302020204" pitchFamily="66" charset="0"/>
              </a:rPr>
              <a:t>a </a:t>
            </a:r>
            <a:r>
              <a:rPr lang="es-AR" sz="2400" dirty="0">
                <a:solidFill>
                  <a:schemeClr val="bg1"/>
                </a:solidFill>
                <a:latin typeface="Comic Sans MS" panose="030F0702030302020204" pitchFamily="66" charset="0"/>
              </a:rPr>
              <a:t>PNL  surge como una ciencia que nos permite dirigir nuestro cerebro de manera óptima para lograr los resultados deseados</a:t>
            </a:r>
            <a:r>
              <a:rPr lang="es-AR" sz="2400" dirty="0" smtClean="0">
                <a:solidFill>
                  <a:schemeClr val="bg1"/>
                </a:solidFill>
                <a:latin typeface="Comic Sans MS" panose="030F0702030302020204" pitchFamily="66" charset="0"/>
              </a:rPr>
              <a:t>.</a:t>
            </a:r>
          </a:p>
          <a:p>
            <a:endParaRPr lang="es-AR" sz="2400" dirty="0">
              <a:solidFill>
                <a:schemeClr val="bg1"/>
              </a:solidFill>
              <a:latin typeface="Comic Sans MS" panose="030F0702030302020204" pitchFamily="66" charset="0"/>
            </a:endParaRPr>
          </a:p>
          <a:p>
            <a:pPr algn="just"/>
            <a:r>
              <a:rPr lang="es-AR" sz="2400" dirty="0">
                <a:solidFill>
                  <a:schemeClr val="bg1"/>
                </a:solidFill>
                <a:latin typeface="Comic Sans MS" panose="030F0702030302020204" pitchFamily="66" charset="0"/>
              </a:rPr>
              <a:t>Considero a la PNL como una herramienta muy útil para trabajar con los alumnos y en lo personal también, sobre todo teniendo muy en cuenta el triángulo que representa los diferentes grados mentales que existen, ya que esto nos permitirá saber dónde vamos o debemos actuar para lograr cambios consistentes y duraderos, pero debemos tener bien en cuenta que esta práctica no garantiza el éxito.</a:t>
            </a:r>
          </a:p>
        </p:txBody>
      </p:sp>
    </p:spTree>
    <p:extLst>
      <p:ext uri="{BB962C8B-B14F-4D97-AF65-F5344CB8AC3E}">
        <p14:creationId xmlns:p14="http://schemas.microsoft.com/office/powerpoint/2010/main" val="16887584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1796144" y="1765640"/>
            <a:ext cx="8605157" cy="3046988"/>
          </a:xfrm>
          <a:prstGeom prst="rect">
            <a:avLst/>
          </a:prstGeom>
          <a:noFill/>
        </p:spPr>
        <p:txBody>
          <a:bodyPr wrap="square" rtlCol="0">
            <a:spAutoFit/>
          </a:bodyPr>
          <a:lstStyle/>
          <a:p>
            <a:pPr algn="just"/>
            <a:r>
              <a:rPr lang="es-AR" sz="2400" dirty="0" smtClean="0">
                <a:solidFill>
                  <a:schemeClr val="bg1"/>
                </a:solidFill>
                <a:latin typeface="Comic Sans MS" panose="030F0702030302020204" pitchFamily="66" charset="0"/>
              </a:rPr>
              <a:t>Tema </a:t>
            </a:r>
            <a:r>
              <a:rPr lang="es-AR" sz="2400" dirty="0" smtClean="0">
                <a:solidFill>
                  <a:schemeClr val="bg1"/>
                </a:solidFill>
                <a:latin typeface="Comic Sans MS" panose="030F0702030302020204" pitchFamily="66" charset="0"/>
              </a:rPr>
              <a:t>10: Evolución, entorno de trabajo.</a:t>
            </a:r>
            <a:endParaRPr lang="es-AR" sz="2400" dirty="0" smtClean="0">
              <a:solidFill>
                <a:schemeClr val="bg1"/>
              </a:solidFill>
              <a:latin typeface="Comic Sans MS" panose="030F0702030302020204" pitchFamily="66" charset="0"/>
            </a:endParaRPr>
          </a:p>
          <a:p>
            <a:pPr algn="just"/>
            <a:endParaRPr lang="es-AR" sz="2400" dirty="0">
              <a:solidFill>
                <a:schemeClr val="bg1"/>
              </a:solidFill>
              <a:latin typeface="Comic Sans MS" panose="030F0702030302020204" pitchFamily="66" charset="0"/>
            </a:endParaRPr>
          </a:p>
          <a:p>
            <a:pPr algn="just"/>
            <a:r>
              <a:rPr lang="es-AR" sz="2400" dirty="0" smtClean="0">
                <a:solidFill>
                  <a:schemeClr val="bg1"/>
                </a:solidFill>
                <a:latin typeface="Comic Sans MS" panose="030F0702030302020204" pitchFamily="66" charset="0"/>
              </a:rPr>
              <a:t>Hoy </a:t>
            </a:r>
            <a:r>
              <a:rPr lang="es-AR" sz="2400" dirty="0">
                <a:solidFill>
                  <a:schemeClr val="bg1"/>
                </a:solidFill>
                <a:latin typeface="Comic Sans MS" panose="030F0702030302020204" pitchFamily="66" charset="0"/>
              </a:rPr>
              <a:t>en día se busca la mano de obra excelente y barata, y esas cosas solo lo pueden dar los que se están iniciando, o sea los jóvenes estudiantes que comenzarán a tener experiencias laborales antes de conseguir el título. </a:t>
            </a:r>
            <a:endParaRPr lang="es-AR" sz="2400" dirty="0" smtClean="0">
              <a:solidFill>
                <a:schemeClr val="bg1"/>
              </a:solidFill>
              <a:latin typeface="Comic Sans MS" panose="030F0702030302020204" pitchFamily="66" charset="0"/>
            </a:endParaRPr>
          </a:p>
          <a:p>
            <a:pPr algn="just"/>
            <a:r>
              <a:rPr lang="es-AR" sz="2400" dirty="0" smtClean="0">
                <a:solidFill>
                  <a:schemeClr val="bg1"/>
                </a:solidFill>
                <a:latin typeface="Comic Sans MS" panose="030F0702030302020204" pitchFamily="66" charset="0"/>
              </a:rPr>
              <a:t>El </a:t>
            </a:r>
            <a:r>
              <a:rPr lang="es-AR" sz="2400" dirty="0">
                <a:solidFill>
                  <a:schemeClr val="bg1"/>
                </a:solidFill>
                <a:latin typeface="Comic Sans MS" panose="030F0702030302020204" pitchFamily="66" charset="0"/>
              </a:rPr>
              <a:t>escenario futurista será muy </a:t>
            </a:r>
            <a:r>
              <a:rPr lang="es-AR" sz="2400" dirty="0" smtClean="0">
                <a:solidFill>
                  <a:schemeClr val="bg1"/>
                </a:solidFill>
                <a:latin typeface="Comic Sans MS" panose="030F0702030302020204" pitchFamily="66" charset="0"/>
              </a:rPr>
              <a:t>competitivo </a:t>
            </a:r>
            <a:r>
              <a:rPr lang="es-AR" sz="2400" dirty="0">
                <a:solidFill>
                  <a:schemeClr val="bg1"/>
                </a:solidFill>
                <a:latin typeface="Comic Sans MS" panose="030F0702030302020204" pitchFamily="66" charset="0"/>
              </a:rPr>
              <a:t>y eso </a:t>
            </a:r>
            <a:r>
              <a:rPr lang="es-AR" sz="2400" dirty="0" smtClean="0">
                <a:solidFill>
                  <a:schemeClr val="bg1"/>
                </a:solidFill>
                <a:latin typeface="Comic Sans MS" panose="030F0702030302020204" pitchFamily="66" charset="0"/>
              </a:rPr>
              <a:t>sembrará </a:t>
            </a:r>
            <a:r>
              <a:rPr lang="es-AR" sz="2400" dirty="0">
                <a:solidFill>
                  <a:schemeClr val="bg1"/>
                </a:solidFill>
                <a:latin typeface="Comic Sans MS" panose="030F0702030302020204" pitchFamily="66" charset="0"/>
              </a:rPr>
              <a:t>discordia en los ambientes laborales. </a:t>
            </a:r>
          </a:p>
        </p:txBody>
      </p:sp>
    </p:spTree>
    <p:extLst>
      <p:ext uri="{BB962C8B-B14F-4D97-AF65-F5344CB8AC3E}">
        <p14:creationId xmlns:p14="http://schemas.microsoft.com/office/powerpoint/2010/main" val="40899751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212273" y="181768"/>
            <a:ext cx="2906485" cy="461665"/>
          </a:xfrm>
          <a:prstGeom prst="rect">
            <a:avLst/>
          </a:prstGeom>
          <a:noFill/>
        </p:spPr>
        <p:txBody>
          <a:bodyPr wrap="square" rtlCol="0">
            <a:spAutoFit/>
          </a:bodyPr>
          <a:lstStyle/>
          <a:p>
            <a:pPr algn="just"/>
            <a:r>
              <a:rPr lang="es-AR" sz="2400" dirty="0" smtClean="0">
                <a:solidFill>
                  <a:schemeClr val="bg1"/>
                </a:solidFill>
                <a:latin typeface="Comic Sans MS" panose="030F0702030302020204" pitchFamily="66" charset="0"/>
              </a:rPr>
              <a:t>Mapa conceptual:</a:t>
            </a:r>
            <a:endParaRPr lang="es-AR" sz="2400" dirty="0">
              <a:solidFill>
                <a:schemeClr val="bg1"/>
              </a:solidFill>
              <a:latin typeface="Comic Sans MS" panose="030F0702030302020204" pitchFamily="66" charset="0"/>
            </a:endParaRPr>
          </a:p>
        </p:txBody>
      </p:sp>
      <p:sp>
        <p:nvSpPr>
          <p:cNvPr id="3" name="Rectángulo redondeado 2"/>
          <p:cNvSpPr/>
          <p:nvPr/>
        </p:nvSpPr>
        <p:spPr>
          <a:xfrm>
            <a:off x="5453743" y="412600"/>
            <a:ext cx="1002163" cy="6188529"/>
          </a:xfrm>
          <a:prstGeom prst="round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vert="wordArtVert" rtlCol="0" anchor="ctr"/>
          <a:lstStyle/>
          <a:p>
            <a:pPr algn="ctr"/>
            <a:r>
              <a:rPr lang="es-AR" sz="2000" b="1" dirty="0" smtClean="0"/>
              <a:t>Contexto social y enseñanza para una era digital</a:t>
            </a:r>
            <a:endParaRPr lang="es-AR" sz="2000" b="1" dirty="0"/>
          </a:p>
        </p:txBody>
      </p:sp>
      <p:sp>
        <p:nvSpPr>
          <p:cNvPr id="4" name="Rectángulo redondeado 3"/>
          <p:cNvSpPr/>
          <p:nvPr/>
        </p:nvSpPr>
        <p:spPr>
          <a:xfrm>
            <a:off x="3012622" y="181768"/>
            <a:ext cx="1959428" cy="106135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AR" dirty="0" smtClean="0"/>
              <a:t>Cómo las TIC nos están afectando en la vida diaria</a:t>
            </a:r>
            <a:endParaRPr lang="es-AR" dirty="0"/>
          </a:p>
        </p:txBody>
      </p:sp>
      <p:sp>
        <p:nvSpPr>
          <p:cNvPr id="5" name="Rectángulo redondeado 4"/>
          <p:cNvSpPr/>
          <p:nvPr/>
        </p:nvSpPr>
        <p:spPr>
          <a:xfrm>
            <a:off x="2951390" y="2318657"/>
            <a:ext cx="2237014" cy="13716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AR" dirty="0" smtClean="0"/>
              <a:t>Somos seres complejos y vivimos en una sociedad compleja</a:t>
            </a:r>
            <a:endParaRPr lang="es-AR" dirty="0"/>
          </a:p>
        </p:txBody>
      </p:sp>
      <p:sp>
        <p:nvSpPr>
          <p:cNvPr id="6" name="Rectángulo redondeado 5"/>
          <p:cNvSpPr/>
          <p:nvPr/>
        </p:nvSpPr>
        <p:spPr>
          <a:xfrm>
            <a:off x="285750" y="3683814"/>
            <a:ext cx="2547257" cy="147928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AR" dirty="0" smtClean="0"/>
              <a:t>La rigidez y estructura de antes era peligrosa. Hoy vivimos en una sociedad líquida.</a:t>
            </a:r>
            <a:endParaRPr lang="es-AR" dirty="0"/>
          </a:p>
        </p:txBody>
      </p:sp>
      <p:sp>
        <p:nvSpPr>
          <p:cNvPr id="7" name="Rectángulo redondeado 6"/>
          <p:cNvSpPr/>
          <p:nvPr/>
        </p:nvSpPr>
        <p:spPr>
          <a:xfrm>
            <a:off x="2156392" y="5392814"/>
            <a:ext cx="2318657" cy="120831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AR" dirty="0" smtClean="0"/>
              <a:t>Vivimos en una sociedad en red. Nos une objetivos comunes.</a:t>
            </a:r>
            <a:endParaRPr lang="es-AR" dirty="0"/>
          </a:p>
        </p:txBody>
      </p:sp>
      <p:sp>
        <p:nvSpPr>
          <p:cNvPr id="8" name="Rectángulo redondeado 7"/>
          <p:cNvSpPr/>
          <p:nvPr/>
        </p:nvSpPr>
        <p:spPr>
          <a:xfrm>
            <a:off x="6751864" y="181768"/>
            <a:ext cx="2890158" cy="13716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AR" dirty="0" smtClean="0"/>
              <a:t>La tradición nos marca. Debemos tener la apertura mental. La tradición anula a la innovación.</a:t>
            </a:r>
            <a:endParaRPr lang="es-AR" dirty="0"/>
          </a:p>
        </p:txBody>
      </p:sp>
      <p:sp>
        <p:nvSpPr>
          <p:cNvPr id="9" name="Rectángulo redondeado 8"/>
          <p:cNvSpPr/>
          <p:nvPr/>
        </p:nvSpPr>
        <p:spPr>
          <a:xfrm>
            <a:off x="8507184" y="1776722"/>
            <a:ext cx="2710543" cy="1479281"/>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AR" dirty="0" smtClean="0"/>
              <a:t>La forma mas fácil de manipularnos es modificando el lenguaje de lo que enseñamos.</a:t>
            </a:r>
            <a:endParaRPr lang="es-AR" dirty="0"/>
          </a:p>
        </p:txBody>
      </p:sp>
      <p:sp>
        <p:nvSpPr>
          <p:cNvPr id="10" name="Rectángulo redondeado 9"/>
          <p:cNvSpPr/>
          <p:nvPr/>
        </p:nvSpPr>
        <p:spPr>
          <a:xfrm>
            <a:off x="7434600" y="5027046"/>
            <a:ext cx="2939143" cy="164918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AR" dirty="0" smtClean="0"/>
              <a:t>La aparición de robots en el trabajo (automatización), está gestando un importante cambio del espacio laboral</a:t>
            </a:r>
            <a:endParaRPr lang="es-AR" dirty="0"/>
          </a:p>
        </p:txBody>
      </p:sp>
      <p:sp>
        <p:nvSpPr>
          <p:cNvPr id="11" name="Rectángulo redondeado 10"/>
          <p:cNvSpPr/>
          <p:nvPr/>
        </p:nvSpPr>
        <p:spPr>
          <a:xfrm>
            <a:off x="167368" y="1353294"/>
            <a:ext cx="3347357" cy="84685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AR" dirty="0" smtClean="0"/>
              <a:t>El hipermundo es la forma de percibir el mundo en esta era digital</a:t>
            </a:r>
            <a:endParaRPr lang="es-AR" dirty="0"/>
          </a:p>
        </p:txBody>
      </p:sp>
      <p:sp>
        <p:nvSpPr>
          <p:cNvPr id="12" name="Rectángulo redondeado 11"/>
          <p:cNvSpPr/>
          <p:nvPr/>
        </p:nvSpPr>
        <p:spPr>
          <a:xfrm>
            <a:off x="7434599" y="3828923"/>
            <a:ext cx="2939143" cy="105641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AR" dirty="0" smtClean="0"/>
              <a:t>En la actualidad debemos trabajar </a:t>
            </a:r>
            <a:r>
              <a:rPr lang="es-AR" dirty="0" err="1"/>
              <a:t>t</a:t>
            </a:r>
            <a:r>
              <a:rPr lang="es-AR" dirty="0" err="1" smtClean="0"/>
              <a:t>ransdisciplinariamente</a:t>
            </a:r>
            <a:endParaRPr lang="es-AR" dirty="0"/>
          </a:p>
        </p:txBody>
      </p:sp>
      <p:sp>
        <p:nvSpPr>
          <p:cNvPr id="13" name="Rectángulo redondeado 12"/>
          <p:cNvSpPr/>
          <p:nvPr/>
        </p:nvSpPr>
        <p:spPr>
          <a:xfrm>
            <a:off x="10631935" y="3479357"/>
            <a:ext cx="1310367" cy="291761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AR" dirty="0" smtClean="0"/>
              <a:t>Hacer uso de la PNL nos ayudará a lograr pequeñas grandes cosas</a:t>
            </a:r>
            <a:endParaRPr lang="es-AR" dirty="0"/>
          </a:p>
        </p:txBody>
      </p:sp>
      <p:cxnSp>
        <p:nvCxnSpPr>
          <p:cNvPr id="15" name="Conector recto de flecha 14"/>
          <p:cNvCxnSpPr/>
          <p:nvPr/>
        </p:nvCxnSpPr>
        <p:spPr>
          <a:xfrm flipH="1" flipV="1">
            <a:off x="4972050" y="1243125"/>
            <a:ext cx="334738" cy="365368"/>
          </a:xfrm>
          <a:prstGeom prst="straightConnector1">
            <a:avLst/>
          </a:prstGeom>
          <a:ln w="95250">
            <a:solidFill>
              <a:schemeClr val="accent4">
                <a:lumMod val="75000"/>
                <a:alpha val="6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7" name="Conector recto de flecha 16"/>
          <p:cNvCxnSpPr/>
          <p:nvPr/>
        </p:nvCxnSpPr>
        <p:spPr>
          <a:xfrm flipH="1">
            <a:off x="3996418" y="1776722"/>
            <a:ext cx="1191986" cy="0"/>
          </a:xfrm>
          <a:prstGeom prst="straightConnector1">
            <a:avLst/>
          </a:prstGeom>
          <a:ln w="95250">
            <a:solidFill>
              <a:schemeClr val="accent4">
                <a:lumMod val="75000"/>
                <a:alpha val="6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9" name="Conector recto de flecha 18"/>
          <p:cNvCxnSpPr/>
          <p:nvPr/>
        </p:nvCxnSpPr>
        <p:spPr>
          <a:xfrm flipH="1" flipV="1">
            <a:off x="4441371" y="3869871"/>
            <a:ext cx="710294" cy="345738"/>
          </a:xfrm>
          <a:prstGeom prst="straightConnector1">
            <a:avLst/>
          </a:prstGeom>
          <a:ln w="95250">
            <a:solidFill>
              <a:schemeClr val="accent4">
                <a:lumMod val="75000"/>
                <a:alpha val="6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1" name="Conector recto de flecha 20"/>
          <p:cNvCxnSpPr/>
          <p:nvPr/>
        </p:nvCxnSpPr>
        <p:spPr>
          <a:xfrm flipH="1" flipV="1">
            <a:off x="3135086" y="4637314"/>
            <a:ext cx="1926772" cy="16330"/>
          </a:xfrm>
          <a:prstGeom prst="straightConnector1">
            <a:avLst/>
          </a:prstGeom>
          <a:ln w="95250">
            <a:solidFill>
              <a:schemeClr val="accent4">
                <a:lumMod val="75000"/>
                <a:alpha val="6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3" name="Conector recto de flecha 22"/>
          <p:cNvCxnSpPr/>
          <p:nvPr/>
        </p:nvCxnSpPr>
        <p:spPr>
          <a:xfrm flipH="1">
            <a:off x="4441371" y="5012871"/>
            <a:ext cx="796018" cy="379943"/>
          </a:xfrm>
          <a:prstGeom prst="straightConnector1">
            <a:avLst/>
          </a:prstGeom>
          <a:ln w="95250">
            <a:solidFill>
              <a:schemeClr val="accent4">
                <a:lumMod val="75000"/>
                <a:alpha val="6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9" name="Conector recto de flecha 28"/>
          <p:cNvCxnSpPr/>
          <p:nvPr/>
        </p:nvCxnSpPr>
        <p:spPr>
          <a:xfrm flipV="1">
            <a:off x="6672261" y="1776722"/>
            <a:ext cx="872559" cy="264350"/>
          </a:xfrm>
          <a:prstGeom prst="straightConnector1">
            <a:avLst/>
          </a:prstGeom>
          <a:ln w="95250">
            <a:solidFill>
              <a:schemeClr val="accent4">
                <a:lumMod val="75000"/>
                <a:alpha val="6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31" name="Conector recto de flecha 30"/>
          <p:cNvCxnSpPr/>
          <p:nvPr/>
        </p:nvCxnSpPr>
        <p:spPr>
          <a:xfrm>
            <a:off x="6847792" y="2318657"/>
            <a:ext cx="1547132" cy="0"/>
          </a:xfrm>
          <a:prstGeom prst="straightConnector1">
            <a:avLst/>
          </a:prstGeom>
          <a:ln w="95250">
            <a:solidFill>
              <a:schemeClr val="accent4">
                <a:lumMod val="75000"/>
                <a:alpha val="6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33" name="Conector recto de flecha 32"/>
          <p:cNvCxnSpPr/>
          <p:nvPr/>
        </p:nvCxnSpPr>
        <p:spPr>
          <a:xfrm>
            <a:off x="6818197" y="3046675"/>
            <a:ext cx="3697403" cy="599609"/>
          </a:xfrm>
          <a:prstGeom prst="straightConnector1">
            <a:avLst/>
          </a:prstGeom>
          <a:ln w="95250">
            <a:solidFill>
              <a:schemeClr val="accent4">
                <a:lumMod val="75000"/>
                <a:alpha val="6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36" name="Conector recto de flecha 35"/>
          <p:cNvCxnSpPr/>
          <p:nvPr/>
        </p:nvCxnSpPr>
        <p:spPr>
          <a:xfrm>
            <a:off x="6716142" y="4189824"/>
            <a:ext cx="620483" cy="167306"/>
          </a:xfrm>
          <a:prstGeom prst="straightConnector1">
            <a:avLst/>
          </a:prstGeom>
          <a:ln w="95250">
            <a:solidFill>
              <a:schemeClr val="accent4">
                <a:lumMod val="75000"/>
                <a:alpha val="60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38" name="Conector recto de flecha 37"/>
          <p:cNvCxnSpPr/>
          <p:nvPr/>
        </p:nvCxnSpPr>
        <p:spPr>
          <a:xfrm>
            <a:off x="6751864" y="4803692"/>
            <a:ext cx="424542" cy="546753"/>
          </a:xfrm>
          <a:prstGeom prst="straightConnector1">
            <a:avLst/>
          </a:prstGeom>
          <a:ln w="95250">
            <a:solidFill>
              <a:schemeClr val="accent4">
                <a:lumMod val="75000"/>
                <a:alpha val="60000"/>
              </a:schemeClr>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2822396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816428" y="704283"/>
            <a:ext cx="10417629" cy="4154984"/>
          </a:xfrm>
          <a:prstGeom prst="rect">
            <a:avLst/>
          </a:prstGeom>
          <a:noFill/>
        </p:spPr>
        <p:txBody>
          <a:bodyPr wrap="square" rtlCol="0">
            <a:spAutoFit/>
          </a:bodyPr>
          <a:lstStyle/>
          <a:p>
            <a:pPr algn="just"/>
            <a:r>
              <a:rPr lang="es-AR" sz="2400" dirty="0" smtClean="0">
                <a:solidFill>
                  <a:schemeClr val="bg1"/>
                </a:solidFill>
                <a:latin typeface="Comic Sans MS" panose="030F0702030302020204" pitchFamily="66" charset="0"/>
              </a:rPr>
              <a:t>Tema 1: Situándonos, revisando la historia</a:t>
            </a:r>
          </a:p>
          <a:p>
            <a:pPr algn="just"/>
            <a:endParaRPr lang="es-AR" sz="2400" dirty="0">
              <a:solidFill>
                <a:schemeClr val="bg1"/>
              </a:solidFill>
              <a:latin typeface="Comic Sans MS" panose="030F0702030302020204" pitchFamily="66" charset="0"/>
            </a:endParaRPr>
          </a:p>
          <a:p>
            <a:pPr algn="just" defTabSz="457207">
              <a:buClr>
                <a:schemeClr val="bg2">
                  <a:lumMod val="40000"/>
                  <a:lumOff val="60000"/>
                </a:schemeClr>
              </a:buClr>
              <a:defRPr/>
            </a:pPr>
            <a:r>
              <a:rPr lang="es-AR" sz="2400" dirty="0" smtClean="0">
                <a:solidFill>
                  <a:schemeClr val="bg1"/>
                </a:solidFill>
                <a:latin typeface="Comic Sans MS" panose="030F0702030302020204" pitchFamily="66" charset="0"/>
                <a:cs typeface="Times New Roman" panose="02020603050405020304" pitchFamily="18" charset="0"/>
              </a:rPr>
              <a:t>Desde hace cientos de miles de años existían formas de traspasar el conocimiento de una generación a otra y es lo que ahora llamamos educación.</a:t>
            </a:r>
          </a:p>
          <a:p>
            <a:pPr algn="just" defTabSz="457207">
              <a:buClr>
                <a:schemeClr val="bg2">
                  <a:lumMod val="40000"/>
                  <a:lumOff val="60000"/>
                </a:schemeClr>
              </a:buClr>
              <a:defRPr/>
            </a:pPr>
            <a:r>
              <a:rPr lang="es-AR" sz="2400" dirty="0" smtClean="0">
                <a:solidFill>
                  <a:schemeClr val="bg1"/>
                </a:solidFill>
                <a:latin typeface="Comic Sans MS" panose="030F0702030302020204" pitchFamily="66" charset="0"/>
                <a:cs typeface="Times New Roman" panose="02020603050405020304" pitchFamily="18" charset="0"/>
              </a:rPr>
              <a:t>Las propuestas educativas de la antigua Egipto, la antigua  China y la antigua India, tienen mas de 5000 años, ya tenían educación pública. También los pueblos americanos, incas y mapuches por ejemplo, también tenían sus propuestas educativas.</a:t>
            </a:r>
          </a:p>
          <a:p>
            <a:pPr algn="just" defTabSz="457207">
              <a:buClr>
                <a:schemeClr val="bg2">
                  <a:lumMod val="40000"/>
                  <a:lumOff val="60000"/>
                </a:schemeClr>
              </a:buClr>
              <a:defRPr/>
            </a:pPr>
            <a:r>
              <a:rPr lang="es-AR" sz="2400" dirty="0" smtClean="0">
                <a:solidFill>
                  <a:schemeClr val="bg1"/>
                </a:solidFill>
                <a:latin typeface="Comic Sans MS" panose="030F0702030302020204" pitchFamily="66" charset="0"/>
                <a:cs typeface="Times New Roman" panose="02020603050405020304" pitchFamily="18" charset="0"/>
              </a:rPr>
              <a:t>Los africanos se alfabetizaron mucho antes que los europeos, de hecho en el año 1000 </a:t>
            </a:r>
            <a:r>
              <a:rPr lang="es-AR" sz="2400" dirty="0" err="1" smtClean="0">
                <a:solidFill>
                  <a:schemeClr val="bg1"/>
                </a:solidFill>
                <a:latin typeface="Comic Sans MS" panose="030F0702030302020204" pitchFamily="66" charset="0"/>
                <a:cs typeface="Times New Roman" panose="02020603050405020304" pitchFamily="18" charset="0"/>
              </a:rPr>
              <a:t>ac</a:t>
            </a:r>
            <a:r>
              <a:rPr lang="es-AR" sz="2400" dirty="0" smtClean="0">
                <a:solidFill>
                  <a:schemeClr val="bg1"/>
                </a:solidFill>
                <a:latin typeface="Comic Sans MS" panose="030F0702030302020204" pitchFamily="66" charset="0"/>
                <a:cs typeface="Times New Roman" panose="02020603050405020304" pitchFamily="18" charset="0"/>
              </a:rPr>
              <a:t>, los europeos iban a estudiar a África. </a:t>
            </a:r>
            <a:endParaRPr lang="es-MX" sz="2400" dirty="0">
              <a:solidFill>
                <a:schemeClr val="bg1"/>
              </a:solidFill>
              <a:latin typeface="Comic Sans MS" panose="030F0702030302020204" pitchFamily="66" charset="0"/>
            </a:endParaRPr>
          </a:p>
        </p:txBody>
      </p:sp>
    </p:spTree>
    <p:extLst>
      <p:ext uri="{BB962C8B-B14F-4D97-AF65-F5344CB8AC3E}">
        <p14:creationId xmlns:p14="http://schemas.microsoft.com/office/powerpoint/2010/main" val="125882662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816428" y="704283"/>
            <a:ext cx="10417629" cy="5632311"/>
          </a:xfrm>
          <a:prstGeom prst="rect">
            <a:avLst/>
          </a:prstGeom>
          <a:noFill/>
        </p:spPr>
        <p:txBody>
          <a:bodyPr wrap="square" rtlCol="0">
            <a:spAutoFit/>
          </a:bodyPr>
          <a:lstStyle/>
          <a:p>
            <a:pPr algn="just"/>
            <a:r>
              <a:rPr lang="es-AR" sz="2400" dirty="0" smtClean="0">
                <a:solidFill>
                  <a:schemeClr val="bg1"/>
                </a:solidFill>
                <a:latin typeface="Comic Sans MS" panose="030F0702030302020204" pitchFamily="66" charset="0"/>
              </a:rPr>
              <a:t>Tema 1: Situándonos, revisando la historia</a:t>
            </a:r>
          </a:p>
          <a:p>
            <a:pPr algn="just"/>
            <a:endParaRPr lang="es-AR" sz="2400" dirty="0">
              <a:solidFill>
                <a:schemeClr val="bg1"/>
              </a:solidFill>
              <a:latin typeface="Comic Sans MS" panose="030F0702030302020204" pitchFamily="66" charset="0"/>
            </a:endParaRPr>
          </a:p>
          <a:p>
            <a:pPr algn="just" defTabSz="457207">
              <a:buClr>
                <a:schemeClr val="bg2">
                  <a:lumMod val="40000"/>
                  <a:lumOff val="60000"/>
                </a:schemeClr>
              </a:buClr>
              <a:defRPr/>
            </a:pPr>
            <a:r>
              <a:rPr lang="es-AR" sz="2400" dirty="0" smtClean="0">
                <a:solidFill>
                  <a:schemeClr val="bg1"/>
                </a:solidFill>
                <a:latin typeface="Comic Sans MS" panose="030F0702030302020204" pitchFamily="66" charset="0"/>
                <a:cs typeface="Times New Roman" panose="02020603050405020304" pitchFamily="18" charset="0"/>
              </a:rPr>
              <a:t>Los principios a tener muy en cuenta para educar en esta era digital son: </a:t>
            </a:r>
            <a:r>
              <a:rPr lang="es-MX" sz="2400" dirty="0">
                <a:solidFill>
                  <a:schemeClr val="bg1"/>
                </a:solidFill>
                <a:latin typeface="Comic Sans MS" panose="030F0702030302020204" pitchFamily="66" charset="0"/>
              </a:rPr>
              <a:t>Cómo las </a:t>
            </a:r>
            <a:r>
              <a:rPr lang="es-MX" sz="2400" dirty="0" smtClean="0">
                <a:solidFill>
                  <a:schemeClr val="bg1"/>
                </a:solidFill>
                <a:latin typeface="Comic Sans MS" panose="030F0702030302020204" pitchFamily="66" charset="0"/>
              </a:rPr>
              <a:t>TIC </a:t>
            </a:r>
            <a:r>
              <a:rPr lang="es-MX" sz="2400" dirty="0">
                <a:solidFill>
                  <a:schemeClr val="bg1"/>
                </a:solidFill>
                <a:latin typeface="Comic Sans MS" panose="030F0702030302020204" pitchFamily="66" charset="0"/>
              </a:rPr>
              <a:t>nos </a:t>
            </a:r>
            <a:r>
              <a:rPr lang="es-MX" sz="2400" dirty="0" smtClean="0">
                <a:solidFill>
                  <a:schemeClr val="bg1"/>
                </a:solidFill>
                <a:latin typeface="Comic Sans MS" panose="030F0702030302020204" pitchFamily="66" charset="0"/>
              </a:rPr>
              <a:t>afectan </a:t>
            </a:r>
            <a:r>
              <a:rPr lang="es-MX" sz="2400" dirty="0">
                <a:solidFill>
                  <a:schemeClr val="bg1"/>
                </a:solidFill>
                <a:latin typeface="Comic Sans MS" panose="030F0702030302020204" pitchFamily="66" charset="0"/>
              </a:rPr>
              <a:t>en nuestra vida diaria como humanos que somos.</a:t>
            </a:r>
          </a:p>
          <a:p>
            <a:pPr algn="just" defTabSz="457207">
              <a:buClr>
                <a:schemeClr val="bg2">
                  <a:lumMod val="40000"/>
                  <a:lumOff val="60000"/>
                </a:schemeClr>
              </a:buClr>
              <a:defRPr/>
            </a:pPr>
            <a:r>
              <a:rPr lang="es-MX" sz="2400" dirty="0">
                <a:solidFill>
                  <a:schemeClr val="bg1"/>
                </a:solidFill>
                <a:latin typeface="Comic Sans MS" panose="030F0702030302020204" pitchFamily="66" charset="0"/>
              </a:rPr>
              <a:t>Somos seres complejos, entonces nos debemos analizar no de forma simple. Somos una Sociedad Humana Compleja.</a:t>
            </a:r>
          </a:p>
          <a:p>
            <a:pPr algn="just" defTabSz="457207">
              <a:buClr>
                <a:schemeClr val="bg2">
                  <a:lumMod val="40000"/>
                  <a:lumOff val="60000"/>
                </a:schemeClr>
              </a:buClr>
              <a:defRPr/>
            </a:pPr>
            <a:r>
              <a:rPr lang="es-MX" sz="2400" dirty="0">
                <a:solidFill>
                  <a:schemeClr val="bg1"/>
                </a:solidFill>
                <a:latin typeface="Comic Sans MS" panose="030F0702030302020204" pitchFamily="66" charset="0"/>
              </a:rPr>
              <a:t>La sociedad líquida (</a:t>
            </a:r>
            <a:r>
              <a:rPr lang="es-MX" sz="2400" dirty="0" err="1">
                <a:solidFill>
                  <a:schemeClr val="bg1"/>
                </a:solidFill>
                <a:latin typeface="Comic Sans MS" panose="030F0702030302020204" pitchFamily="66" charset="0"/>
              </a:rPr>
              <a:t>Bauman</a:t>
            </a:r>
            <a:r>
              <a:rPr lang="es-MX" sz="2400" dirty="0">
                <a:solidFill>
                  <a:schemeClr val="bg1"/>
                </a:solidFill>
                <a:latin typeface="Comic Sans MS" panose="030F0702030302020204" pitchFamily="66" charset="0"/>
              </a:rPr>
              <a:t>): se hace necesario crear redes de apoyo a las personas con esas características, pues el temor es que solidifiquen y sean exfoliables.</a:t>
            </a:r>
          </a:p>
          <a:p>
            <a:pPr algn="just" defTabSz="457207">
              <a:buClr>
                <a:schemeClr val="bg2">
                  <a:lumMod val="40000"/>
                  <a:lumOff val="60000"/>
                </a:schemeClr>
              </a:buClr>
              <a:defRPr/>
            </a:pPr>
            <a:r>
              <a:rPr lang="es-MX" sz="2400" dirty="0" err="1">
                <a:solidFill>
                  <a:schemeClr val="bg1"/>
                </a:solidFill>
                <a:latin typeface="Comic Sans MS" panose="030F0702030302020204" pitchFamily="66" charset="0"/>
              </a:rPr>
              <a:t>Castells</a:t>
            </a:r>
            <a:r>
              <a:rPr lang="es-MX" sz="2400" dirty="0">
                <a:solidFill>
                  <a:schemeClr val="bg1"/>
                </a:solidFill>
                <a:latin typeface="Comic Sans MS" panose="030F0702030302020204" pitchFamily="66" charset="0"/>
              </a:rPr>
              <a:t> y la Sociedad en Red: podemos reunirnos con mucha gente de todo el mundo y tener una conversación coherente, ordenada y con objetivos comunes.</a:t>
            </a:r>
          </a:p>
          <a:p>
            <a:pPr algn="just" defTabSz="457207">
              <a:buClr>
                <a:schemeClr val="bg2">
                  <a:lumMod val="40000"/>
                  <a:lumOff val="60000"/>
                </a:schemeClr>
              </a:buClr>
              <a:defRPr/>
            </a:pPr>
            <a:r>
              <a:rPr lang="es-MX" sz="2400" dirty="0">
                <a:solidFill>
                  <a:schemeClr val="bg1"/>
                </a:solidFill>
                <a:latin typeface="Comic Sans MS" panose="030F0702030302020204" pitchFamily="66" charset="0"/>
              </a:rPr>
              <a:t>La tradición marca, pero ojo: si le damos demasiada importancia nos olvidamos de innovar</a:t>
            </a:r>
            <a:r>
              <a:rPr lang="es-MX" sz="2400" dirty="0" smtClean="0">
                <a:solidFill>
                  <a:schemeClr val="bg1"/>
                </a:solidFill>
                <a:latin typeface="Comic Sans MS" panose="030F0702030302020204" pitchFamily="66" charset="0"/>
              </a:rPr>
              <a:t>.</a:t>
            </a:r>
            <a:endParaRPr lang="es-MX" sz="2400" dirty="0">
              <a:solidFill>
                <a:schemeClr val="bg1"/>
              </a:solidFill>
              <a:latin typeface="Comic Sans MS" panose="030F0702030302020204" pitchFamily="66" charset="0"/>
            </a:endParaRPr>
          </a:p>
        </p:txBody>
      </p:sp>
    </p:spTree>
    <p:extLst>
      <p:ext uri="{BB962C8B-B14F-4D97-AF65-F5344CB8AC3E}">
        <p14:creationId xmlns:p14="http://schemas.microsoft.com/office/powerpoint/2010/main" val="42697257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914400" y="1308440"/>
            <a:ext cx="9846129" cy="3046988"/>
          </a:xfrm>
          <a:prstGeom prst="rect">
            <a:avLst/>
          </a:prstGeom>
          <a:noFill/>
        </p:spPr>
        <p:txBody>
          <a:bodyPr wrap="square" rtlCol="0">
            <a:spAutoFit/>
          </a:bodyPr>
          <a:lstStyle/>
          <a:p>
            <a:pPr algn="just"/>
            <a:r>
              <a:rPr lang="es-AR" sz="2400" dirty="0" smtClean="0">
                <a:solidFill>
                  <a:schemeClr val="bg1"/>
                </a:solidFill>
                <a:latin typeface="Comic Sans MS" panose="030F0702030302020204" pitchFamily="66" charset="0"/>
              </a:rPr>
              <a:t>Tema 2: Nuestro contexto: el hipermundo</a:t>
            </a:r>
          </a:p>
          <a:p>
            <a:pPr algn="just"/>
            <a:endParaRPr lang="es-AR" sz="2400" dirty="0">
              <a:solidFill>
                <a:schemeClr val="bg1"/>
              </a:solidFill>
              <a:latin typeface="Comic Sans MS" panose="030F0702030302020204" pitchFamily="66" charset="0"/>
            </a:endParaRPr>
          </a:p>
          <a:p>
            <a:pPr algn="just"/>
            <a:r>
              <a:rPr lang="es-AR" sz="2400" dirty="0">
                <a:solidFill>
                  <a:schemeClr val="bg1"/>
                </a:solidFill>
                <a:latin typeface="Comic Sans MS" panose="030F0702030302020204" pitchFamily="66" charset="0"/>
                <a:cs typeface="Times New Roman" panose="02020603050405020304" pitchFamily="18" charset="0"/>
              </a:rPr>
              <a:t>El mundo digital </a:t>
            </a:r>
            <a:r>
              <a:rPr lang="es-AR" sz="2400" dirty="0" smtClean="0">
                <a:solidFill>
                  <a:schemeClr val="bg1"/>
                </a:solidFill>
                <a:latin typeface="Comic Sans MS" panose="030F0702030302020204" pitchFamily="66" charset="0"/>
                <a:cs typeface="Times New Roman" panose="02020603050405020304" pitchFamily="18" charset="0"/>
              </a:rPr>
              <a:t>ha alterado </a:t>
            </a:r>
            <a:r>
              <a:rPr lang="es-AR" sz="2400" dirty="0">
                <a:solidFill>
                  <a:schemeClr val="bg1"/>
                </a:solidFill>
                <a:latin typeface="Comic Sans MS" panose="030F0702030302020204" pitchFamily="66" charset="0"/>
                <a:cs typeface="Times New Roman" panose="02020603050405020304" pitchFamily="18" charset="0"/>
              </a:rPr>
              <a:t>nuestras conocidas dimensiones del tiempo y del espacio, o sea hace relativa la distancia y el tiempo</a:t>
            </a:r>
            <a:r>
              <a:rPr lang="es-AR" sz="2400" dirty="0" smtClean="0">
                <a:solidFill>
                  <a:schemeClr val="bg1"/>
                </a:solidFill>
                <a:latin typeface="Comic Sans MS" panose="030F0702030302020204" pitchFamily="66" charset="0"/>
                <a:cs typeface="Times New Roman" panose="02020603050405020304" pitchFamily="18" charset="0"/>
              </a:rPr>
              <a:t>. Debemos tener </a:t>
            </a:r>
            <a:r>
              <a:rPr lang="es-AR" sz="2400" dirty="0">
                <a:solidFill>
                  <a:schemeClr val="bg1"/>
                </a:solidFill>
                <a:latin typeface="Comic Sans MS" panose="030F0702030302020204" pitchFamily="66" charset="0"/>
                <a:cs typeface="Times New Roman" panose="02020603050405020304" pitchFamily="18" charset="0"/>
              </a:rPr>
              <a:t>una alfabetización digital adecuada, que </a:t>
            </a:r>
            <a:r>
              <a:rPr lang="es-AR" sz="2400" dirty="0" smtClean="0">
                <a:solidFill>
                  <a:schemeClr val="bg1"/>
                </a:solidFill>
                <a:latin typeface="Comic Sans MS" panose="030F0702030302020204" pitchFamily="66" charset="0"/>
                <a:cs typeface="Times New Roman" panose="02020603050405020304" pitchFamily="18" charset="0"/>
              </a:rPr>
              <a:t>sepamos </a:t>
            </a:r>
            <a:r>
              <a:rPr lang="es-AR" sz="2400" dirty="0">
                <a:solidFill>
                  <a:schemeClr val="bg1"/>
                </a:solidFill>
                <a:latin typeface="Comic Sans MS" panose="030F0702030302020204" pitchFamily="66" charset="0"/>
                <a:cs typeface="Times New Roman" panose="02020603050405020304" pitchFamily="18" charset="0"/>
              </a:rPr>
              <a:t>utilizar la dimensión digital para </a:t>
            </a:r>
            <a:r>
              <a:rPr lang="es-AR" sz="2400" dirty="0" smtClean="0">
                <a:solidFill>
                  <a:schemeClr val="bg1"/>
                </a:solidFill>
                <a:latin typeface="Comic Sans MS" panose="030F0702030302020204" pitchFamily="66" charset="0"/>
                <a:cs typeface="Times New Roman" panose="02020603050405020304" pitchFamily="18" charset="0"/>
              </a:rPr>
              <a:t>nuestro </a:t>
            </a:r>
            <a:r>
              <a:rPr lang="es-AR" sz="2400" dirty="0">
                <a:solidFill>
                  <a:schemeClr val="bg1"/>
                </a:solidFill>
                <a:latin typeface="Comic Sans MS" panose="030F0702030302020204" pitchFamily="66" charset="0"/>
                <a:cs typeface="Times New Roman" panose="02020603050405020304" pitchFamily="18" charset="0"/>
              </a:rPr>
              <a:t>crecimiento personal. Debemos pensar en una educación de aquí a 30 años donde los trabajos actuales desaparecerán. </a:t>
            </a:r>
          </a:p>
        </p:txBody>
      </p:sp>
    </p:spTree>
    <p:extLst>
      <p:ext uri="{BB962C8B-B14F-4D97-AF65-F5344CB8AC3E}">
        <p14:creationId xmlns:p14="http://schemas.microsoft.com/office/powerpoint/2010/main" val="32738691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914400" y="1308440"/>
            <a:ext cx="10695214" cy="4524315"/>
          </a:xfrm>
          <a:prstGeom prst="rect">
            <a:avLst/>
          </a:prstGeom>
          <a:noFill/>
        </p:spPr>
        <p:txBody>
          <a:bodyPr wrap="square" rtlCol="0">
            <a:spAutoFit/>
          </a:bodyPr>
          <a:lstStyle/>
          <a:p>
            <a:pPr algn="just"/>
            <a:r>
              <a:rPr lang="es-AR" sz="2400" dirty="0" smtClean="0">
                <a:solidFill>
                  <a:schemeClr val="bg1"/>
                </a:solidFill>
                <a:latin typeface="Comic Sans MS" panose="030F0702030302020204" pitchFamily="66" charset="0"/>
              </a:rPr>
              <a:t>Tema 3: Nuestra sociedad compleja</a:t>
            </a:r>
          </a:p>
          <a:p>
            <a:pPr algn="just"/>
            <a:endParaRPr lang="es-AR" sz="2400" dirty="0">
              <a:solidFill>
                <a:schemeClr val="bg1"/>
              </a:solidFill>
              <a:latin typeface="Comic Sans MS" panose="030F0702030302020204" pitchFamily="66" charset="0"/>
            </a:endParaRPr>
          </a:p>
          <a:p>
            <a:pPr algn="just"/>
            <a:r>
              <a:rPr lang="es-AR" sz="2400" dirty="0" smtClean="0">
                <a:solidFill>
                  <a:schemeClr val="bg1"/>
                </a:solidFill>
                <a:latin typeface="Comic Sans MS" panose="030F0702030302020204" pitchFamily="66" charset="0"/>
              </a:rPr>
              <a:t>Somos seres complejos, nos cuestionamos todo y a cada instante. Ante </a:t>
            </a:r>
            <a:r>
              <a:rPr lang="es-AR" sz="2400" dirty="0">
                <a:solidFill>
                  <a:schemeClr val="bg1"/>
                </a:solidFill>
                <a:latin typeface="Comic Sans MS" panose="030F0702030302020204" pitchFamily="66" charset="0"/>
              </a:rPr>
              <a:t>esta complejidad hay que buscar estrategias de enseñanza que promuevan la inclusión, el respeto por la diversidad y la implementación de aprendizajes colaborativos, cooperativos, creativos, reflexivos, sin olvidar que debemos educar desde la emoción y el respeto. </a:t>
            </a:r>
          </a:p>
          <a:p>
            <a:pPr lvl="0" algn="just">
              <a:spcAft>
                <a:spcPts val="1600"/>
              </a:spcAft>
            </a:pPr>
            <a:r>
              <a:rPr lang="es-AR" sz="2400" dirty="0">
                <a:solidFill>
                  <a:schemeClr val="bg1"/>
                </a:solidFill>
                <a:latin typeface="Comic Sans MS" panose="030F0702030302020204" pitchFamily="66" charset="0"/>
              </a:rPr>
              <a:t>Es asimismo importante ser holístico y tratar desde una mirada </a:t>
            </a:r>
            <a:r>
              <a:rPr lang="es-AR" sz="2400" dirty="0" err="1" smtClean="0">
                <a:solidFill>
                  <a:schemeClr val="bg1"/>
                </a:solidFill>
                <a:latin typeface="Comic Sans MS" panose="030F0702030302020204" pitchFamily="66" charset="0"/>
              </a:rPr>
              <a:t>transdisciplinaria</a:t>
            </a:r>
            <a:r>
              <a:rPr lang="es-AR" sz="2400" dirty="0" smtClean="0">
                <a:solidFill>
                  <a:schemeClr val="bg1"/>
                </a:solidFill>
                <a:latin typeface="Comic Sans MS" panose="030F0702030302020204" pitchFamily="66" charset="0"/>
              </a:rPr>
              <a:t>, </a:t>
            </a:r>
            <a:r>
              <a:rPr lang="es-AR" sz="2400" dirty="0">
                <a:solidFill>
                  <a:schemeClr val="bg1"/>
                </a:solidFill>
                <a:latin typeface="Comic Sans MS" panose="030F0702030302020204" pitchFamily="66" charset="0"/>
              </a:rPr>
              <a:t>abordar la complejidad que se nos presenta en el aula. Debemos recordar que somos seres complejos viviendo en un mundo complejo, por eso hay que usar diferentes formas de abordar la complejidad para tratar de entenderla de la mejor manera posible</a:t>
            </a:r>
            <a:r>
              <a:rPr lang="es-AR" sz="2400" dirty="0" smtClean="0">
                <a:solidFill>
                  <a:schemeClr val="bg1"/>
                </a:solidFill>
                <a:latin typeface="Comic Sans MS" panose="030F0702030302020204" pitchFamily="66" charset="0"/>
              </a:rPr>
              <a:t>.</a:t>
            </a:r>
            <a:endParaRPr lang="es-AR" sz="2400" dirty="0">
              <a:solidFill>
                <a:schemeClr val="bg1"/>
              </a:solidFill>
              <a:latin typeface="Comic Sans MS" panose="030F0702030302020204" pitchFamily="66" charset="0"/>
            </a:endParaRPr>
          </a:p>
        </p:txBody>
      </p:sp>
    </p:spTree>
    <p:extLst>
      <p:ext uri="{BB962C8B-B14F-4D97-AF65-F5344CB8AC3E}">
        <p14:creationId xmlns:p14="http://schemas.microsoft.com/office/powerpoint/2010/main" val="19688344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1429056" y="1308440"/>
            <a:ext cx="6585391" cy="3416320"/>
          </a:xfrm>
          <a:prstGeom prst="rect">
            <a:avLst/>
          </a:prstGeom>
          <a:noFill/>
        </p:spPr>
        <p:txBody>
          <a:bodyPr wrap="square" rtlCol="0">
            <a:spAutoFit/>
          </a:bodyPr>
          <a:lstStyle/>
          <a:p>
            <a:pPr algn="just"/>
            <a:r>
              <a:rPr lang="es-AR" sz="2400" dirty="0" smtClean="0">
                <a:solidFill>
                  <a:schemeClr val="bg1"/>
                </a:solidFill>
                <a:latin typeface="Comic Sans MS" panose="030F0702030302020204" pitchFamily="66" charset="0"/>
              </a:rPr>
              <a:t>Tema 4: Nuestra sociedad en red.</a:t>
            </a:r>
          </a:p>
          <a:p>
            <a:pPr algn="just"/>
            <a:endParaRPr lang="es-AR" sz="2400" dirty="0">
              <a:solidFill>
                <a:schemeClr val="bg1"/>
              </a:solidFill>
              <a:latin typeface="Comic Sans MS" panose="030F0702030302020204" pitchFamily="66" charset="0"/>
            </a:endParaRPr>
          </a:p>
          <a:p>
            <a:pPr algn="just"/>
            <a:r>
              <a:rPr lang="es-AR" sz="2400" dirty="0" smtClean="0">
                <a:solidFill>
                  <a:schemeClr val="bg1"/>
                </a:solidFill>
                <a:latin typeface="Comic Sans MS" panose="030F0702030302020204" pitchFamily="66" charset="0"/>
              </a:rPr>
              <a:t>Según Manuel </a:t>
            </a:r>
            <a:r>
              <a:rPr lang="es-AR" sz="2400" dirty="0" err="1" smtClean="0">
                <a:solidFill>
                  <a:schemeClr val="bg1"/>
                </a:solidFill>
                <a:latin typeface="Comic Sans MS" panose="030F0702030302020204" pitchFamily="66" charset="0"/>
              </a:rPr>
              <a:t>Castells</a:t>
            </a:r>
            <a:r>
              <a:rPr lang="es-AR" sz="2400" dirty="0" smtClean="0">
                <a:solidFill>
                  <a:schemeClr val="bg1"/>
                </a:solidFill>
                <a:latin typeface="Comic Sans MS" panose="030F0702030302020204" pitchFamily="66" charset="0"/>
              </a:rPr>
              <a:t> el Internet es una oficina móvil y </a:t>
            </a:r>
            <a:r>
              <a:rPr lang="es-AR" sz="2400" dirty="0">
                <a:solidFill>
                  <a:schemeClr val="bg1"/>
                </a:solidFill>
                <a:latin typeface="Comic Sans MS" panose="030F0702030302020204" pitchFamily="66" charset="0"/>
              </a:rPr>
              <a:t>portátil, </a:t>
            </a:r>
            <a:r>
              <a:rPr lang="es-AR" sz="2400" dirty="0" smtClean="0">
                <a:solidFill>
                  <a:schemeClr val="bg1"/>
                </a:solidFill>
                <a:latin typeface="Comic Sans MS" panose="030F0702030302020204" pitchFamily="66" charset="0"/>
              </a:rPr>
              <a:t>permite la </a:t>
            </a:r>
            <a:r>
              <a:rPr lang="es-AR" sz="2400" dirty="0">
                <a:solidFill>
                  <a:schemeClr val="bg1"/>
                </a:solidFill>
                <a:latin typeface="Comic Sans MS" panose="030F0702030302020204" pitchFamily="66" charset="0"/>
              </a:rPr>
              <a:t>circulación del individuo siempre conectado </a:t>
            </a:r>
            <a:r>
              <a:rPr lang="es-AR" sz="2400" dirty="0" smtClean="0">
                <a:solidFill>
                  <a:schemeClr val="bg1"/>
                </a:solidFill>
                <a:latin typeface="Comic Sans MS" panose="030F0702030302020204" pitchFamily="66" charset="0"/>
              </a:rPr>
              <a:t>desde </a:t>
            </a:r>
            <a:r>
              <a:rPr lang="es-AR" sz="2400" dirty="0">
                <a:solidFill>
                  <a:schemeClr val="bg1"/>
                </a:solidFill>
                <a:latin typeface="Comic Sans MS" panose="030F0702030302020204" pitchFamily="66" charset="0"/>
              </a:rPr>
              <a:t>distintos puntos físicos del espacio. </a:t>
            </a:r>
            <a:r>
              <a:rPr lang="es-AR" sz="2400" dirty="0" smtClean="0">
                <a:solidFill>
                  <a:schemeClr val="bg1"/>
                </a:solidFill>
                <a:latin typeface="Comic Sans MS" panose="030F0702030302020204" pitchFamily="66" charset="0"/>
              </a:rPr>
              <a:t>El Internet nos permite trabajar desde cualquier sitio.</a:t>
            </a:r>
            <a:endParaRPr lang="es-AR" sz="2400" dirty="0">
              <a:solidFill>
                <a:schemeClr val="bg1"/>
              </a:solidFill>
              <a:latin typeface="Comic Sans MS" panose="030F0702030302020204" pitchFamily="66" charset="0"/>
            </a:endParaRPr>
          </a:p>
          <a:p>
            <a:pPr algn="just"/>
            <a:endParaRPr lang="es-AR" sz="2400" dirty="0">
              <a:solidFill>
                <a:schemeClr val="bg1"/>
              </a:solidFill>
              <a:latin typeface="Comic Sans MS" panose="030F0702030302020204" pitchFamily="66" charset="0"/>
            </a:endParaRPr>
          </a:p>
        </p:txBody>
      </p:sp>
    </p:spTree>
    <p:extLst>
      <p:ext uri="{BB962C8B-B14F-4D97-AF65-F5344CB8AC3E}">
        <p14:creationId xmlns:p14="http://schemas.microsoft.com/office/powerpoint/2010/main" val="18287043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1429056" y="1308440"/>
            <a:ext cx="8319101" cy="3416320"/>
          </a:xfrm>
          <a:prstGeom prst="rect">
            <a:avLst/>
          </a:prstGeom>
          <a:noFill/>
        </p:spPr>
        <p:txBody>
          <a:bodyPr wrap="square" rtlCol="0">
            <a:spAutoFit/>
          </a:bodyPr>
          <a:lstStyle/>
          <a:p>
            <a:pPr algn="just"/>
            <a:r>
              <a:rPr lang="es-AR" sz="2400" dirty="0" smtClean="0">
                <a:solidFill>
                  <a:schemeClr val="bg1"/>
                </a:solidFill>
                <a:latin typeface="Comic Sans MS" panose="030F0702030302020204" pitchFamily="66" charset="0"/>
              </a:rPr>
              <a:t>Tema 5: Nuestra sociedad líquida.</a:t>
            </a:r>
          </a:p>
          <a:p>
            <a:pPr algn="just"/>
            <a:endParaRPr lang="es-AR" sz="2400" dirty="0">
              <a:solidFill>
                <a:schemeClr val="bg1"/>
              </a:solidFill>
              <a:latin typeface="Comic Sans MS" panose="030F0702030302020204" pitchFamily="66" charset="0"/>
            </a:endParaRPr>
          </a:p>
          <a:p>
            <a:pPr algn="just"/>
            <a:r>
              <a:rPr lang="es-AR" sz="2400" dirty="0">
                <a:solidFill>
                  <a:schemeClr val="bg1"/>
                </a:solidFill>
                <a:latin typeface="Comic Sans MS" panose="030F0702030302020204" pitchFamily="66" charset="0"/>
                <a:cs typeface="Andalus" panose="02020603050405020304" pitchFamily="18" charset="-78"/>
              </a:rPr>
              <a:t>La globalización según </a:t>
            </a:r>
            <a:r>
              <a:rPr lang="es-AR" sz="2400" dirty="0" err="1">
                <a:solidFill>
                  <a:schemeClr val="bg1"/>
                </a:solidFill>
                <a:latin typeface="Comic Sans MS" panose="030F0702030302020204" pitchFamily="66" charset="0"/>
                <a:cs typeface="Andalus" panose="02020603050405020304" pitchFamily="18" charset="-78"/>
              </a:rPr>
              <a:t>Bauman</a:t>
            </a:r>
            <a:r>
              <a:rPr lang="es-AR" sz="2400" dirty="0">
                <a:solidFill>
                  <a:schemeClr val="bg1"/>
                </a:solidFill>
                <a:latin typeface="Comic Sans MS" panose="030F0702030302020204" pitchFamily="66" charset="0"/>
                <a:cs typeface="Andalus" panose="02020603050405020304" pitchFamily="18" charset="-78"/>
              </a:rPr>
              <a:t> muchas cosas se han perdido, la sociedad está erosionada. Es mas poderoso las empresas que los gobiernos, no hay estado social soberano, no hay instituciones globales mundiales, todo es inestable. Hay una realidad líquida frente a la cual no sabemos cómo reaccionar y nos sentimos impotentes.</a:t>
            </a:r>
          </a:p>
          <a:p>
            <a:pPr algn="just"/>
            <a:endParaRPr lang="es-AR" sz="2400" dirty="0">
              <a:solidFill>
                <a:schemeClr val="bg1"/>
              </a:solidFill>
              <a:latin typeface="Comic Sans MS" panose="030F0702030302020204" pitchFamily="66" charset="0"/>
            </a:endParaRPr>
          </a:p>
        </p:txBody>
      </p:sp>
    </p:spTree>
    <p:extLst>
      <p:ext uri="{BB962C8B-B14F-4D97-AF65-F5344CB8AC3E}">
        <p14:creationId xmlns:p14="http://schemas.microsoft.com/office/powerpoint/2010/main" val="36180841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1412728" y="932883"/>
            <a:ext cx="9053887" cy="4524315"/>
          </a:xfrm>
          <a:prstGeom prst="rect">
            <a:avLst/>
          </a:prstGeom>
          <a:noFill/>
        </p:spPr>
        <p:txBody>
          <a:bodyPr wrap="square" rtlCol="0">
            <a:spAutoFit/>
          </a:bodyPr>
          <a:lstStyle/>
          <a:p>
            <a:pPr algn="just"/>
            <a:r>
              <a:rPr lang="es-AR" sz="2400" dirty="0" smtClean="0">
                <a:solidFill>
                  <a:schemeClr val="bg1"/>
                </a:solidFill>
                <a:latin typeface="Comic Sans MS" panose="030F0702030302020204" pitchFamily="66" charset="0"/>
              </a:rPr>
              <a:t>Tema </a:t>
            </a:r>
            <a:r>
              <a:rPr lang="es-AR" sz="2400" dirty="0" smtClean="0">
                <a:solidFill>
                  <a:schemeClr val="bg1"/>
                </a:solidFill>
                <a:latin typeface="Comic Sans MS" panose="030F0702030302020204" pitchFamily="66" charset="0"/>
              </a:rPr>
              <a:t>6: Nuestras miradas desde la tradición</a:t>
            </a:r>
            <a:endParaRPr lang="es-AR" sz="2400" dirty="0" smtClean="0">
              <a:solidFill>
                <a:schemeClr val="bg1"/>
              </a:solidFill>
              <a:latin typeface="Comic Sans MS" panose="030F0702030302020204" pitchFamily="66" charset="0"/>
            </a:endParaRPr>
          </a:p>
          <a:p>
            <a:pPr algn="just"/>
            <a:endParaRPr lang="es-AR" sz="2400" dirty="0">
              <a:solidFill>
                <a:schemeClr val="bg1"/>
              </a:solidFill>
              <a:latin typeface="Comic Sans MS" panose="030F0702030302020204" pitchFamily="66" charset="0"/>
            </a:endParaRPr>
          </a:p>
          <a:p>
            <a:pPr algn="just"/>
            <a:r>
              <a:rPr lang="es-AR" sz="2400" dirty="0">
                <a:solidFill>
                  <a:schemeClr val="bg1"/>
                </a:solidFill>
                <a:latin typeface="Comic Sans MS" panose="030F0702030302020204" pitchFamily="66" charset="0"/>
              </a:rPr>
              <a:t>Es muy importante conocer la tradición de nuestros alumnos, pues de alguna manera nos permitirá hacer uso de nuestras estrategias para lograr que los mismos observen su antepasado y ubicados en una posición con criterio, </a:t>
            </a:r>
            <a:r>
              <a:rPr lang="es-AR" sz="2400" dirty="0" smtClean="0">
                <a:solidFill>
                  <a:schemeClr val="bg1"/>
                </a:solidFill>
                <a:latin typeface="Comic Sans MS" panose="030F0702030302020204" pitchFamily="66" charset="0"/>
              </a:rPr>
              <a:t>vean </a:t>
            </a:r>
            <a:r>
              <a:rPr lang="es-AR" sz="2400" dirty="0">
                <a:solidFill>
                  <a:schemeClr val="bg1"/>
                </a:solidFill>
                <a:latin typeface="Comic Sans MS" panose="030F0702030302020204" pitchFamily="66" charset="0"/>
              </a:rPr>
              <a:t>y </a:t>
            </a:r>
            <a:r>
              <a:rPr lang="es-AR" sz="2400" dirty="0" smtClean="0">
                <a:solidFill>
                  <a:schemeClr val="bg1"/>
                </a:solidFill>
                <a:latin typeface="Comic Sans MS" panose="030F0702030302020204" pitchFamily="66" charset="0"/>
              </a:rPr>
              <a:t>analicen </a:t>
            </a:r>
            <a:r>
              <a:rPr lang="es-AR" sz="2400" dirty="0">
                <a:solidFill>
                  <a:schemeClr val="bg1"/>
                </a:solidFill>
                <a:latin typeface="Comic Sans MS" panose="030F0702030302020204" pitchFamily="66" charset="0"/>
              </a:rPr>
              <a:t>lo que realmente </a:t>
            </a:r>
            <a:r>
              <a:rPr lang="es-AR" sz="2400" dirty="0" smtClean="0">
                <a:solidFill>
                  <a:schemeClr val="bg1"/>
                </a:solidFill>
                <a:latin typeface="Comic Sans MS" panose="030F0702030302020204" pitchFamily="66" charset="0"/>
              </a:rPr>
              <a:t>ellos quieren </a:t>
            </a:r>
            <a:r>
              <a:rPr lang="es-AR" sz="2400" dirty="0">
                <a:solidFill>
                  <a:schemeClr val="bg1"/>
                </a:solidFill>
                <a:latin typeface="Comic Sans MS" panose="030F0702030302020204" pitchFamily="66" charset="0"/>
              </a:rPr>
              <a:t>ser</a:t>
            </a:r>
            <a:r>
              <a:rPr lang="es-AR" sz="2400" dirty="0" smtClean="0">
                <a:solidFill>
                  <a:schemeClr val="bg1"/>
                </a:solidFill>
                <a:latin typeface="Comic Sans MS" panose="030F0702030302020204" pitchFamily="66" charset="0"/>
              </a:rPr>
              <a:t>.</a:t>
            </a:r>
          </a:p>
          <a:p>
            <a:pPr algn="just"/>
            <a:endParaRPr lang="es-AR" sz="2400" dirty="0">
              <a:solidFill>
                <a:schemeClr val="bg1"/>
              </a:solidFill>
              <a:latin typeface="Comic Sans MS" panose="030F0702030302020204" pitchFamily="66" charset="0"/>
            </a:endParaRPr>
          </a:p>
          <a:p>
            <a:pPr algn="just"/>
            <a:r>
              <a:rPr lang="es-AR" sz="2400" dirty="0">
                <a:solidFill>
                  <a:schemeClr val="bg1"/>
                </a:solidFill>
                <a:latin typeface="Comic Sans MS" panose="030F0702030302020204" pitchFamily="66" charset="0"/>
              </a:rPr>
              <a:t>Es muy importante aceptar y ser consciente de la propia tradición que traemos, pues de esa manera podemos potenciar elementos positivos y dejar de darle importancia a otras cuestiones que actúan como limitantes. </a:t>
            </a:r>
          </a:p>
        </p:txBody>
      </p:sp>
    </p:spTree>
    <p:extLst>
      <p:ext uri="{BB962C8B-B14F-4D97-AF65-F5344CB8AC3E}">
        <p14:creationId xmlns:p14="http://schemas.microsoft.com/office/powerpoint/2010/main" val="22990477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uadroTexto 1"/>
          <p:cNvSpPr txBox="1"/>
          <p:nvPr/>
        </p:nvSpPr>
        <p:spPr>
          <a:xfrm>
            <a:off x="1600199" y="785926"/>
            <a:ext cx="9225643" cy="4893647"/>
          </a:xfrm>
          <a:prstGeom prst="rect">
            <a:avLst/>
          </a:prstGeom>
          <a:noFill/>
        </p:spPr>
        <p:txBody>
          <a:bodyPr wrap="square" rtlCol="0">
            <a:spAutoFit/>
          </a:bodyPr>
          <a:lstStyle/>
          <a:p>
            <a:pPr algn="just"/>
            <a:r>
              <a:rPr lang="es-AR" sz="2400" dirty="0" smtClean="0">
                <a:solidFill>
                  <a:schemeClr val="bg1"/>
                </a:solidFill>
                <a:latin typeface="Comic Sans MS" panose="030F0702030302020204" pitchFamily="66" charset="0"/>
              </a:rPr>
              <a:t>Tema </a:t>
            </a:r>
            <a:r>
              <a:rPr lang="es-AR" sz="2400" dirty="0" smtClean="0">
                <a:solidFill>
                  <a:schemeClr val="bg1"/>
                </a:solidFill>
                <a:latin typeface="Comic Sans MS" panose="030F0702030302020204" pitchFamily="66" charset="0"/>
              </a:rPr>
              <a:t>7: El manejo del lenguaje</a:t>
            </a:r>
            <a:endParaRPr lang="es-AR" sz="2400" dirty="0" smtClean="0">
              <a:solidFill>
                <a:schemeClr val="bg1"/>
              </a:solidFill>
              <a:latin typeface="Comic Sans MS" panose="030F0702030302020204" pitchFamily="66" charset="0"/>
            </a:endParaRPr>
          </a:p>
          <a:p>
            <a:pPr algn="just"/>
            <a:endParaRPr lang="es-AR" sz="2400" dirty="0">
              <a:solidFill>
                <a:schemeClr val="bg1"/>
              </a:solidFill>
              <a:latin typeface="Comic Sans MS" panose="030F0702030302020204" pitchFamily="66" charset="0"/>
            </a:endParaRPr>
          </a:p>
          <a:p>
            <a:pPr algn="just"/>
            <a:r>
              <a:rPr lang="es-AR" sz="2400" dirty="0">
                <a:solidFill>
                  <a:schemeClr val="bg1"/>
                </a:solidFill>
                <a:latin typeface="Comic Sans MS" panose="030F0702030302020204" pitchFamily="66" charset="0"/>
              </a:rPr>
              <a:t>Nuestros estudiantes necesitan estar alertas para ser independientes. </a:t>
            </a:r>
            <a:r>
              <a:rPr lang="es-AR" sz="2400" dirty="0" smtClean="0">
                <a:solidFill>
                  <a:schemeClr val="bg1"/>
                </a:solidFill>
                <a:latin typeface="Comic Sans MS" panose="030F0702030302020204" pitchFamily="66" charset="0"/>
              </a:rPr>
              <a:t>Ellos son vulnerables y están muy expuestos a ser manipulados por medio del lenguaje ya sea con </a:t>
            </a:r>
            <a:r>
              <a:rPr lang="es-AR" sz="2400" dirty="0">
                <a:solidFill>
                  <a:schemeClr val="bg1"/>
                </a:solidFill>
                <a:latin typeface="Comic Sans MS" panose="030F0702030302020204" pitchFamily="66" charset="0"/>
              </a:rPr>
              <a:t>objetivos políticos </a:t>
            </a:r>
            <a:r>
              <a:rPr lang="es-AR" sz="2400" dirty="0" smtClean="0">
                <a:solidFill>
                  <a:schemeClr val="bg1"/>
                </a:solidFill>
                <a:latin typeface="Comic Sans MS" panose="030F0702030302020204" pitchFamily="66" charset="0"/>
              </a:rPr>
              <a:t>y/o económicos.</a:t>
            </a:r>
          </a:p>
          <a:p>
            <a:pPr algn="just"/>
            <a:endParaRPr lang="es-AR" sz="2400" dirty="0">
              <a:solidFill>
                <a:schemeClr val="bg1"/>
              </a:solidFill>
              <a:latin typeface="Comic Sans MS" panose="030F0702030302020204" pitchFamily="66" charset="0"/>
            </a:endParaRPr>
          </a:p>
          <a:p>
            <a:pPr algn="just"/>
            <a:r>
              <a:rPr lang="es-AR" sz="2400" dirty="0" smtClean="0">
                <a:solidFill>
                  <a:schemeClr val="bg1"/>
                </a:solidFill>
                <a:latin typeface="Comic Sans MS" panose="030F0702030302020204" pitchFamily="66" charset="0"/>
              </a:rPr>
              <a:t>Debemos hacer un buen uso del lenguaje para educar </a:t>
            </a:r>
            <a:r>
              <a:rPr lang="es-AR" sz="2400" dirty="0">
                <a:solidFill>
                  <a:schemeClr val="bg1"/>
                </a:solidFill>
                <a:latin typeface="Comic Sans MS" panose="030F0702030302020204" pitchFamily="66" charset="0"/>
              </a:rPr>
              <a:t>a nuestros alumnos con una enseñanza integral, </a:t>
            </a:r>
            <a:r>
              <a:rPr lang="es-AR" sz="2400" dirty="0" err="1">
                <a:solidFill>
                  <a:schemeClr val="bg1"/>
                </a:solidFill>
                <a:latin typeface="Comic Sans MS" panose="030F0702030302020204" pitchFamily="66" charset="0"/>
              </a:rPr>
              <a:t>problematizadora</a:t>
            </a:r>
            <a:r>
              <a:rPr lang="es-AR" sz="2400" dirty="0">
                <a:solidFill>
                  <a:schemeClr val="bg1"/>
                </a:solidFill>
                <a:latin typeface="Comic Sans MS" panose="030F0702030302020204" pitchFamily="66" charset="0"/>
              </a:rPr>
              <a:t>, </a:t>
            </a:r>
            <a:r>
              <a:rPr lang="es-AR" sz="2400" dirty="0" err="1">
                <a:solidFill>
                  <a:schemeClr val="bg1"/>
                </a:solidFill>
                <a:latin typeface="Comic Sans MS" panose="030F0702030302020204" pitchFamily="66" charset="0"/>
              </a:rPr>
              <a:t>movilizante</a:t>
            </a:r>
            <a:r>
              <a:rPr lang="es-AR" sz="2400" dirty="0">
                <a:solidFill>
                  <a:schemeClr val="bg1"/>
                </a:solidFill>
                <a:latin typeface="Comic Sans MS" panose="030F0702030302020204" pitchFamily="66" charset="0"/>
              </a:rPr>
              <a:t> de la capacidad critico reflexiva, creadora que permita adquirir conocimientos, habilidades y aptitudes necesarias que satisfagan los requerimientos personales y sociales que orienten a la construcción de su proyecto de vida. </a:t>
            </a:r>
            <a:endParaRPr lang="es-AR" sz="2400" dirty="0">
              <a:solidFill>
                <a:schemeClr val="bg1"/>
              </a:solidFill>
              <a:latin typeface="Comic Sans MS" panose="030F0702030302020204" pitchFamily="66" charset="0"/>
            </a:endParaRPr>
          </a:p>
        </p:txBody>
      </p:sp>
    </p:spTree>
    <p:extLst>
      <p:ext uri="{BB962C8B-B14F-4D97-AF65-F5344CB8AC3E}">
        <p14:creationId xmlns:p14="http://schemas.microsoft.com/office/powerpoint/2010/main" val="3356097199"/>
      </p:ext>
    </p:extLst>
  </p:cSld>
  <p:clrMapOvr>
    <a:masterClrMapping/>
  </p:clrMapOvr>
  <p:timing>
    <p:tnLst>
      <p:par>
        <p:cTn id="1" dur="indefinite" restart="never" nodeType="tmRoot"/>
      </p:par>
    </p:tnLst>
  </p:timing>
</p:sld>
</file>

<file path=ppt/theme/theme1.xml><?xml version="1.0" encoding="utf-8"?>
<a:theme xmlns:a="http://schemas.openxmlformats.org/drawingml/2006/main" name="Sector">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Slice</Template>
  <TotalTime>1063</TotalTime>
  <Words>1826</Words>
  <Application>Microsoft Office PowerPoint</Application>
  <PresentationFormat>Panorámica</PresentationFormat>
  <Paragraphs>91</Paragraphs>
  <Slides>13</Slides>
  <Notes>12</Notes>
  <HiddenSlides>0</HiddenSlides>
  <MMClips>0</MMClips>
  <ScaleCrop>false</ScaleCrop>
  <HeadingPairs>
    <vt:vector size="6" baseType="variant">
      <vt:variant>
        <vt:lpstr>Fuentes usadas</vt:lpstr>
      </vt:variant>
      <vt:variant>
        <vt:i4>8</vt:i4>
      </vt:variant>
      <vt:variant>
        <vt:lpstr>Tema</vt:lpstr>
      </vt:variant>
      <vt:variant>
        <vt:i4>1</vt:i4>
      </vt:variant>
      <vt:variant>
        <vt:lpstr>Títulos de diapositiva</vt:lpstr>
      </vt:variant>
      <vt:variant>
        <vt:i4>13</vt:i4>
      </vt:variant>
    </vt:vector>
  </HeadingPairs>
  <TitlesOfParts>
    <vt:vector size="22" baseType="lpstr">
      <vt:lpstr>Andalus</vt:lpstr>
      <vt:lpstr>Arial</vt:lpstr>
      <vt:lpstr>Calibri</vt:lpstr>
      <vt:lpstr>Century Gothic</vt:lpstr>
      <vt:lpstr>Comic Sans MS</vt:lpstr>
      <vt:lpstr>Helvetica Neue</vt:lpstr>
      <vt:lpstr>Times New Roman</vt:lpstr>
      <vt:lpstr>Wingdings 3</vt:lpstr>
      <vt:lpstr>Sector</vt:lpstr>
      <vt:lpstr>Contexto Social y Enseñanza para una  Era Digital </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Contexto Social y Enseñanza para una  Era Digital</dc:title>
  <dc:creator>ruben pinacca</dc:creator>
  <cp:lastModifiedBy>ruben pinacca</cp:lastModifiedBy>
  <cp:revision>25</cp:revision>
  <dcterms:created xsi:type="dcterms:W3CDTF">2018-05-27T12:35:25Z</dcterms:created>
  <dcterms:modified xsi:type="dcterms:W3CDTF">2018-05-31T17:22:07Z</dcterms:modified>
</cp:coreProperties>
</file>