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9" r:id="rId4"/>
    <p:sldId id="260" r:id="rId5"/>
    <p:sldId id="261" r:id="rId6"/>
    <p:sldId id="262" r:id="rId7"/>
    <p:sldId id="263" r:id="rId8"/>
    <p:sldId id="265" r:id="rId9"/>
    <p:sldId id="266" r:id="rId10"/>
    <p:sldId id="267" r:id="rId11"/>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65530" autoAdjust="0"/>
  </p:normalViewPr>
  <p:slideViewPr>
    <p:cSldViewPr snapToGrid="0">
      <p:cViewPr>
        <p:scale>
          <a:sx n="50" d="100"/>
          <a:sy n="50" d="100"/>
        </p:scale>
        <p:origin x="150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A150C0-F255-429E-BA03-96521F94C9BD}" type="datetimeFigureOut">
              <a:rPr lang="es-AR" smtClean="0"/>
              <a:t>02/06/2018</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4F9534-7F8F-4CAD-B73E-C7816F5C222F}" type="slidenum">
              <a:rPr lang="es-AR" smtClean="0"/>
              <a:t>‹Nº›</a:t>
            </a:fld>
            <a:endParaRPr lang="es-AR"/>
          </a:p>
        </p:txBody>
      </p:sp>
    </p:spTree>
    <p:extLst>
      <p:ext uri="{BB962C8B-B14F-4D97-AF65-F5344CB8AC3E}">
        <p14:creationId xmlns:p14="http://schemas.microsoft.com/office/powerpoint/2010/main" val="421336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AR" sz="1200" b="0" i="0" kern="1200" dirty="0" smtClean="0">
                <a:solidFill>
                  <a:schemeClr val="tx1"/>
                </a:solidFill>
                <a:effectLst/>
                <a:latin typeface="+mn-lt"/>
                <a:ea typeface="+mn-ea"/>
                <a:cs typeface="+mn-cs"/>
              </a:rPr>
              <a:t>Estamos a tiempo de enmendar los errores cometidos, pero debemos empezar este gran cambio ahora y debe ser porque nosotros lo hemos decidido más no porque alguien nos ha dado decidiendo.</a:t>
            </a:r>
          </a:p>
          <a:p>
            <a:r>
              <a:rPr lang="es-AR" sz="1200" b="0" i="0" kern="1200" dirty="0" smtClean="0">
                <a:solidFill>
                  <a:schemeClr val="tx1"/>
                </a:solidFill>
                <a:effectLst/>
                <a:latin typeface="+mn-lt"/>
                <a:ea typeface="+mn-ea"/>
                <a:cs typeface="+mn-cs"/>
              </a:rPr>
              <a:t>Pero para lograr este gran cambio es necesario empezar el cambio por uno mismo.</a:t>
            </a:r>
          </a:p>
          <a:p>
            <a:r>
              <a:rPr lang="es-AR" sz="1200" b="0" i="0" kern="1200" dirty="0" smtClean="0">
                <a:solidFill>
                  <a:schemeClr val="tx1"/>
                </a:solidFill>
                <a:effectLst/>
                <a:latin typeface="+mn-lt"/>
                <a:ea typeface="+mn-ea"/>
                <a:cs typeface="+mn-cs"/>
              </a:rPr>
              <a:t>No seamos manipulables, expresemos nuestras ideas, sentimiento, tengamos</a:t>
            </a:r>
            <a:r>
              <a:rPr lang="es-AR" sz="1200" b="0" i="0" kern="1200" baseline="0" dirty="0" smtClean="0">
                <a:solidFill>
                  <a:schemeClr val="tx1"/>
                </a:solidFill>
                <a:effectLst/>
                <a:latin typeface="+mn-lt"/>
                <a:ea typeface="+mn-ea"/>
                <a:cs typeface="+mn-cs"/>
              </a:rPr>
              <a:t> </a:t>
            </a:r>
            <a:r>
              <a:rPr lang="es-AR" sz="1200" b="0" i="0" kern="1200" dirty="0" smtClean="0">
                <a:solidFill>
                  <a:schemeClr val="tx1"/>
                </a:solidFill>
                <a:effectLst/>
                <a:latin typeface="+mn-lt"/>
                <a:ea typeface="+mn-ea"/>
                <a:cs typeface="+mn-cs"/>
              </a:rPr>
              <a:t>un</a:t>
            </a:r>
            <a:r>
              <a:rPr lang="es-AR" sz="1200" b="0" i="0" kern="1200" baseline="0" dirty="0" smtClean="0">
                <a:solidFill>
                  <a:schemeClr val="tx1"/>
                </a:solidFill>
                <a:effectLst/>
                <a:latin typeface="+mn-lt"/>
                <a:ea typeface="+mn-ea"/>
                <a:cs typeface="+mn-cs"/>
              </a:rPr>
              <a:t> pensamiento critico</a:t>
            </a:r>
            <a:r>
              <a:rPr lang="es-AR" sz="1200" b="0" i="0" kern="1200" dirty="0" smtClean="0">
                <a:solidFill>
                  <a:schemeClr val="tx1"/>
                </a:solidFill>
                <a:effectLst/>
                <a:latin typeface="+mn-lt"/>
                <a:ea typeface="+mn-ea"/>
                <a:cs typeface="+mn-cs"/>
              </a:rPr>
              <a:t>.</a:t>
            </a:r>
          </a:p>
          <a:p>
            <a:endParaRPr lang="es-AR" dirty="0"/>
          </a:p>
        </p:txBody>
      </p:sp>
      <p:sp>
        <p:nvSpPr>
          <p:cNvPr id="4" name="Marcador de número de diapositiva 3"/>
          <p:cNvSpPr>
            <a:spLocks noGrp="1"/>
          </p:cNvSpPr>
          <p:nvPr>
            <p:ph type="sldNum" sz="quarter" idx="10"/>
          </p:nvPr>
        </p:nvSpPr>
        <p:spPr/>
        <p:txBody>
          <a:bodyPr/>
          <a:lstStyle/>
          <a:p>
            <a:fld id="{B44F9534-7F8F-4CAD-B73E-C7816F5C222F}" type="slidenum">
              <a:rPr lang="es-AR" smtClean="0"/>
              <a:t>2</a:t>
            </a:fld>
            <a:endParaRPr lang="es-AR"/>
          </a:p>
        </p:txBody>
      </p:sp>
    </p:spTree>
    <p:extLst>
      <p:ext uri="{BB962C8B-B14F-4D97-AF65-F5344CB8AC3E}">
        <p14:creationId xmlns:p14="http://schemas.microsoft.com/office/powerpoint/2010/main" val="3381816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Esta sociedad en la cual vivimos nos permite explorar nuevos modelos de aprendizaje, experimentar, renovarnos continuamente, Lo importante ahora es explorar, encontrar, seleccionar, conectar conocimientos en un proceso que nunca acaba. </a:t>
            </a:r>
          </a:p>
          <a:p>
            <a:endParaRPr lang="es-AR" dirty="0"/>
          </a:p>
        </p:txBody>
      </p:sp>
      <p:sp>
        <p:nvSpPr>
          <p:cNvPr id="4" name="Marcador de número de diapositiva 3"/>
          <p:cNvSpPr>
            <a:spLocks noGrp="1"/>
          </p:cNvSpPr>
          <p:nvPr>
            <p:ph type="sldNum" sz="quarter" idx="10"/>
          </p:nvPr>
        </p:nvSpPr>
        <p:spPr/>
        <p:txBody>
          <a:bodyPr/>
          <a:lstStyle/>
          <a:p>
            <a:fld id="{B44F9534-7F8F-4CAD-B73E-C7816F5C222F}" type="slidenum">
              <a:rPr lang="es-AR" smtClean="0"/>
              <a:t>3</a:t>
            </a:fld>
            <a:endParaRPr lang="es-AR"/>
          </a:p>
        </p:txBody>
      </p:sp>
    </p:spTree>
    <p:extLst>
      <p:ext uri="{BB962C8B-B14F-4D97-AF65-F5344CB8AC3E}">
        <p14:creationId xmlns:p14="http://schemas.microsoft.com/office/powerpoint/2010/main" val="3600697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AR" dirty="0" smtClean="0"/>
              <a:t>En este escenario de pensamiento complejo y modernidad líquida, nos dice </a:t>
            </a:r>
            <a:r>
              <a:rPr lang="es-AR" dirty="0" err="1" smtClean="0"/>
              <a:t>Bauman</a:t>
            </a:r>
            <a:r>
              <a:rPr lang="es-AR" dirty="0" smtClean="0"/>
              <a:t> que tenemos que dar paso a la habilidad de aprender en múltiples contextos. Viviendo de la certeza a la incertidumbre y viceversa, tenemos que pensar en la formación como un medio para enseñar a afrontar y dar espacio a la producción exponencial del conocimiento en espiral desde una mirada holística. En este contexto tenemos que aceptar nuestra responsabilidad como productores de conocimientos y entender que el conocimiento es un proceso inagotable. </a:t>
            </a:r>
            <a:endParaRPr lang="es-AR" dirty="0"/>
          </a:p>
        </p:txBody>
      </p:sp>
      <p:sp>
        <p:nvSpPr>
          <p:cNvPr id="4" name="Marcador de número de diapositiva 3"/>
          <p:cNvSpPr>
            <a:spLocks noGrp="1"/>
          </p:cNvSpPr>
          <p:nvPr>
            <p:ph type="sldNum" sz="quarter" idx="10"/>
          </p:nvPr>
        </p:nvSpPr>
        <p:spPr/>
        <p:txBody>
          <a:bodyPr/>
          <a:lstStyle/>
          <a:p>
            <a:fld id="{B44F9534-7F8F-4CAD-B73E-C7816F5C222F}" type="slidenum">
              <a:rPr lang="es-AR" smtClean="0"/>
              <a:t>4</a:t>
            </a:fld>
            <a:endParaRPr lang="es-AR"/>
          </a:p>
        </p:txBody>
      </p:sp>
    </p:spTree>
    <p:extLst>
      <p:ext uri="{BB962C8B-B14F-4D97-AF65-F5344CB8AC3E}">
        <p14:creationId xmlns:p14="http://schemas.microsoft.com/office/powerpoint/2010/main" val="489656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Ahora  trabajamos en red, también que aprendemos en red y este aprendizaje alimenta la organización que lo tiene que hacer sede. Nuestro rol de gestores de la formación y, por lo tanto, de impulsores de los nuevos modelos de aprendizaje toma fuerza en este campo. </a:t>
            </a:r>
          </a:p>
          <a:p>
            <a:endParaRPr lang="es-AR" dirty="0"/>
          </a:p>
        </p:txBody>
      </p:sp>
      <p:sp>
        <p:nvSpPr>
          <p:cNvPr id="4" name="Marcador de número de diapositiva 3"/>
          <p:cNvSpPr>
            <a:spLocks noGrp="1"/>
          </p:cNvSpPr>
          <p:nvPr>
            <p:ph type="sldNum" sz="quarter" idx="10"/>
          </p:nvPr>
        </p:nvSpPr>
        <p:spPr/>
        <p:txBody>
          <a:bodyPr/>
          <a:lstStyle/>
          <a:p>
            <a:fld id="{B44F9534-7F8F-4CAD-B73E-C7816F5C222F}" type="slidenum">
              <a:rPr lang="es-AR" smtClean="0"/>
              <a:t>5</a:t>
            </a:fld>
            <a:endParaRPr lang="es-AR"/>
          </a:p>
        </p:txBody>
      </p:sp>
    </p:spTree>
    <p:extLst>
      <p:ext uri="{BB962C8B-B14F-4D97-AF65-F5344CB8AC3E}">
        <p14:creationId xmlns:p14="http://schemas.microsoft.com/office/powerpoint/2010/main" val="3035613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fontAlgn="base"/>
            <a:r>
              <a:rPr lang="es-AR" sz="1200" b="0" i="0" kern="1200" dirty="0" smtClean="0">
                <a:solidFill>
                  <a:schemeClr val="tx1"/>
                </a:solidFill>
                <a:effectLst/>
                <a:latin typeface="+mn-lt"/>
                <a:ea typeface="+mn-ea"/>
                <a:cs typeface="+mn-cs"/>
              </a:rPr>
              <a:t>La modernidad líquida se caracteriza por el individualismo exasperado por lo cual las relaciones humanas viven en la ambivalencia y por tanto al igual que otros fenómenos, las relaciones de amor, tienden a ser precarias e inestables y se mueven entre el sentimiento de abandono y la búsqueda de seguridad emotiva.</a:t>
            </a:r>
          </a:p>
          <a:p>
            <a:pPr fontAlgn="base"/>
            <a:r>
              <a:rPr lang="es-AR" sz="1200" b="0" i="0" kern="1200" dirty="0" err="1" smtClean="0">
                <a:solidFill>
                  <a:schemeClr val="tx1"/>
                </a:solidFill>
                <a:effectLst/>
                <a:latin typeface="+mn-lt"/>
                <a:ea typeface="+mn-ea"/>
                <a:cs typeface="+mn-cs"/>
              </a:rPr>
              <a:t>Bauman</a:t>
            </a:r>
            <a:r>
              <a:rPr lang="es-AR" sz="1200" b="0" i="0" kern="1200" dirty="0" smtClean="0">
                <a:solidFill>
                  <a:schemeClr val="tx1"/>
                </a:solidFill>
                <a:effectLst/>
                <a:latin typeface="+mn-lt"/>
                <a:ea typeface="+mn-ea"/>
                <a:cs typeface="+mn-cs"/>
              </a:rPr>
              <a:t>, en el fondo muestra cómo la esfera comercial lo impregna todo, que las relaciones se miden en términos de costo y beneficio, de “liquidez”, en el estricto sentido financiero</a:t>
            </a:r>
          </a:p>
          <a:p>
            <a:endParaRPr lang="es-AR" dirty="0"/>
          </a:p>
        </p:txBody>
      </p:sp>
      <p:sp>
        <p:nvSpPr>
          <p:cNvPr id="4" name="Marcador de número de diapositiva 3"/>
          <p:cNvSpPr>
            <a:spLocks noGrp="1"/>
          </p:cNvSpPr>
          <p:nvPr>
            <p:ph type="sldNum" sz="quarter" idx="10"/>
          </p:nvPr>
        </p:nvSpPr>
        <p:spPr/>
        <p:txBody>
          <a:bodyPr/>
          <a:lstStyle/>
          <a:p>
            <a:fld id="{B44F9534-7F8F-4CAD-B73E-C7816F5C222F}" type="slidenum">
              <a:rPr lang="es-AR" smtClean="0"/>
              <a:t>6</a:t>
            </a:fld>
            <a:endParaRPr lang="es-AR"/>
          </a:p>
        </p:txBody>
      </p:sp>
    </p:spTree>
    <p:extLst>
      <p:ext uri="{BB962C8B-B14F-4D97-AF65-F5344CB8AC3E}">
        <p14:creationId xmlns:p14="http://schemas.microsoft.com/office/powerpoint/2010/main" val="1387772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AR" sz="1200" b="0" i="0" kern="1200" dirty="0" smtClean="0">
                <a:solidFill>
                  <a:schemeClr val="tx1"/>
                </a:solidFill>
                <a:effectLst/>
                <a:latin typeface="+mn-lt"/>
                <a:ea typeface="+mn-ea"/>
                <a:cs typeface="+mn-cs"/>
              </a:rPr>
              <a:t>El elemento más característico de esta postmodernidad líquida que nos revela </a:t>
            </a:r>
            <a:r>
              <a:rPr lang="es-AR" sz="1200" b="0" i="0" kern="1200" dirty="0" err="1" smtClean="0">
                <a:solidFill>
                  <a:schemeClr val="tx1"/>
                </a:solidFill>
                <a:effectLst/>
                <a:latin typeface="+mn-lt"/>
                <a:ea typeface="+mn-ea"/>
                <a:cs typeface="+mn-cs"/>
              </a:rPr>
              <a:t>Bauman</a:t>
            </a:r>
            <a:r>
              <a:rPr lang="es-AR" sz="1200" b="0" i="0" kern="1200" dirty="0" smtClean="0">
                <a:solidFill>
                  <a:schemeClr val="tx1"/>
                </a:solidFill>
                <a:effectLst/>
                <a:latin typeface="+mn-lt"/>
                <a:ea typeface="+mn-ea"/>
                <a:cs typeface="+mn-cs"/>
              </a:rPr>
              <a:t> es sin duda la incertidumbre. Seres humanos acostumbrados a la protección de las fronteras nacionales, de Estados más sólidos, de relatos ideológicos o espirituales, de certezas que aparecía inmutables, se sienten hoy desnudos frente la nueva realidad líquida. </a:t>
            </a:r>
            <a:r>
              <a:rPr lang="es-AR" sz="1200" b="0" i="0" kern="1200" dirty="0" err="1" smtClean="0">
                <a:solidFill>
                  <a:schemeClr val="tx1"/>
                </a:solidFill>
                <a:effectLst/>
                <a:latin typeface="+mn-lt"/>
                <a:ea typeface="+mn-ea"/>
                <a:cs typeface="+mn-cs"/>
              </a:rPr>
              <a:t>Bauman</a:t>
            </a:r>
            <a:r>
              <a:rPr lang="es-AR" sz="1200" b="0" i="0" kern="1200" dirty="0" smtClean="0">
                <a:solidFill>
                  <a:schemeClr val="tx1"/>
                </a:solidFill>
                <a:effectLst/>
                <a:latin typeface="+mn-lt"/>
                <a:ea typeface="+mn-ea"/>
                <a:cs typeface="+mn-cs"/>
              </a:rPr>
              <a:t> dice que “estamos condenados a vivir en la incertidumbre permanente” de una sociedad acaparada por el “síndrome” del consumismo, la competencia individual, el desecho incesante de los productos y la dependencia de lo nuevo que el mercado ofrece, y, también, el rechazo, sino el miedo, al otro, cuando el otro es fuertemente impuesto por los efectos de la propia globalización desregulada.</a:t>
            </a:r>
            <a:endParaRPr lang="es-AR" dirty="0"/>
          </a:p>
        </p:txBody>
      </p:sp>
      <p:sp>
        <p:nvSpPr>
          <p:cNvPr id="4" name="Marcador de número de diapositiva 3"/>
          <p:cNvSpPr>
            <a:spLocks noGrp="1"/>
          </p:cNvSpPr>
          <p:nvPr>
            <p:ph type="sldNum" sz="quarter" idx="10"/>
          </p:nvPr>
        </p:nvSpPr>
        <p:spPr/>
        <p:txBody>
          <a:bodyPr/>
          <a:lstStyle/>
          <a:p>
            <a:fld id="{B44F9534-7F8F-4CAD-B73E-C7816F5C222F}" type="slidenum">
              <a:rPr lang="es-AR" smtClean="0"/>
              <a:t>7</a:t>
            </a:fld>
            <a:endParaRPr lang="es-AR"/>
          </a:p>
        </p:txBody>
      </p:sp>
    </p:spTree>
    <p:extLst>
      <p:ext uri="{BB962C8B-B14F-4D97-AF65-F5344CB8AC3E}">
        <p14:creationId xmlns:p14="http://schemas.microsoft.com/office/powerpoint/2010/main" val="5474499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AR" dirty="0" smtClean="0"/>
              <a:t>No rechaza la </a:t>
            </a:r>
            <a:r>
              <a:rPr lang="es-AR" dirty="0" err="1" smtClean="0"/>
              <a:t>disciplinariedad</a:t>
            </a:r>
            <a:r>
              <a:rPr lang="es-AR" dirty="0" smtClean="0"/>
              <a:t> sino que considera</a:t>
            </a:r>
            <a:r>
              <a:rPr lang="es-AR" baseline="0" dirty="0" smtClean="0"/>
              <a:t> el enfoque </a:t>
            </a:r>
            <a:r>
              <a:rPr lang="es-AR" baseline="0" dirty="0" err="1" smtClean="0"/>
              <a:t>transdiciplinario</a:t>
            </a:r>
            <a:r>
              <a:rPr lang="es-AR" baseline="0" dirty="0" smtClean="0"/>
              <a:t> complementario al disciplinario, cada disciplina aporta elementos para la comprensión de la realidad</a:t>
            </a:r>
            <a:endParaRPr lang="es-AR" dirty="0"/>
          </a:p>
        </p:txBody>
      </p:sp>
      <p:sp>
        <p:nvSpPr>
          <p:cNvPr id="4" name="Marcador de número de diapositiva 3"/>
          <p:cNvSpPr>
            <a:spLocks noGrp="1"/>
          </p:cNvSpPr>
          <p:nvPr>
            <p:ph type="sldNum" sz="quarter" idx="10"/>
          </p:nvPr>
        </p:nvSpPr>
        <p:spPr/>
        <p:txBody>
          <a:bodyPr/>
          <a:lstStyle/>
          <a:p>
            <a:fld id="{B44F9534-7F8F-4CAD-B73E-C7816F5C222F}" type="slidenum">
              <a:rPr lang="es-AR" smtClean="0"/>
              <a:t>8</a:t>
            </a:fld>
            <a:endParaRPr lang="es-AR"/>
          </a:p>
        </p:txBody>
      </p:sp>
    </p:spTree>
    <p:extLst>
      <p:ext uri="{BB962C8B-B14F-4D97-AF65-F5344CB8AC3E}">
        <p14:creationId xmlns:p14="http://schemas.microsoft.com/office/powerpoint/2010/main" val="684013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AR" sz="1200" b="0" i="0" kern="1200" dirty="0" smtClean="0">
                <a:solidFill>
                  <a:schemeClr val="tx1"/>
                </a:solidFill>
                <a:effectLst/>
                <a:latin typeface="+mn-lt"/>
                <a:ea typeface="+mn-ea"/>
                <a:cs typeface="+mn-cs"/>
              </a:rPr>
              <a:t>La PNL nos mostrará aquellas estrategias para poder mejorar los vínculos y encontrar soluciones a los conflictos entre las personas. Nos permite conocer cómo conducirnos mejor frente los otros y cómo comprender los orígenes de los problemas y de las interpretaciones de la realidad o mapas mentales de los otros. La PNL nos mostrará aquellas estrategias para poder mejorar los vínculos y encontrar soluciones a los conflictos entre las personas. Nos permite conocer cómo conducirnos mejor frente los otros y cómo comprender los orígenes de los problemas y de las interpretaciones de la realidad o mapas mentales de los otros.</a:t>
            </a:r>
            <a:endParaRPr lang="es-AR" dirty="0"/>
          </a:p>
        </p:txBody>
      </p:sp>
      <p:sp>
        <p:nvSpPr>
          <p:cNvPr id="4" name="Marcador de número de diapositiva 3"/>
          <p:cNvSpPr>
            <a:spLocks noGrp="1"/>
          </p:cNvSpPr>
          <p:nvPr>
            <p:ph type="sldNum" sz="quarter" idx="10"/>
          </p:nvPr>
        </p:nvSpPr>
        <p:spPr/>
        <p:txBody>
          <a:bodyPr/>
          <a:lstStyle/>
          <a:p>
            <a:fld id="{B44F9534-7F8F-4CAD-B73E-C7816F5C222F}" type="slidenum">
              <a:rPr lang="es-AR" smtClean="0"/>
              <a:t>9</a:t>
            </a:fld>
            <a:endParaRPr lang="es-AR"/>
          </a:p>
        </p:txBody>
      </p:sp>
    </p:spTree>
    <p:extLst>
      <p:ext uri="{BB962C8B-B14F-4D97-AF65-F5344CB8AC3E}">
        <p14:creationId xmlns:p14="http://schemas.microsoft.com/office/powerpoint/2010/main" val="2277964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Tenemos que ser innovadores, pero la innovación también necesita de tiempo y paciencia y de una actitud de liderazgo, y en este mundo complejo y líquido nos toca hacer un trabajo interno para llegar a ser los líderes que los nuevos modelos de aprendizaje requieren y, sobre todo, que nuestras organizaciones necesitan.</a:t>
            </a:r>
          </a:p>
          <a:p>
            <a:endParaRPr lang="es-AR" dirty="0"/>
          </a:p>
        </p:txBody>
      </p:sp>
      <p:sp>
        <p:nvSpPr>
          <p:cNvPr id="4" name="Marcador de número de diapositiva 3"/>
          <p:cNvSpPr>
            <a:spLocks noGrp="1"/>
          </p:cNvSpPr>
          <p:nvPr>
            <p:ph type="sldNum" sz="quarter" idx="10"/>
          </p:nvPr>
        </p:nvSpPr>
        <p:spPr/>
        <p:txBody>
          <a:bodyPr/>
          <a:lstStyle/>
          <a:p>
            <a:fld id="{B44F9534-7F8F-4CAD-B73E-C7816F5C222F}" type="slidenum">
              <a:rPr lang="es-AR" smtClean="0"/>
              <a:t>10</a:t>
            </a:fld>
            <a:endParaRPr lang="es-AR"/>
          </a:p>
        </p:txBody>
      </p:sp>
    </p:spTree>
    <p:extLst>
      <p:ext uri="{BB962C8B-B14F-4D97-AF65-F5344CB8AC3E}">
        <p14:creationId xmlns:p14="http://schemas.microsoft.com/office/powerpoint/2010/main" val="3681091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AR"/>
          </a:p>
        </p:txBody>
      </p:sp>
      <p:sp>
        <p:nvSpPr>
          <p:cNvPr id="4" name="Marcador de fecha 3"/>
          <p:cNvSpPr>
            <a:spLocks noGrp="1"/>
          </p:cNvSpPr>
          <p:nvPr>
            <p:ph type="dt" sz="half" idx="10"/>
          </p:nvPr>
        </p:nvSpPr>
        <p:spPr/>
        <p:txBody>
          <a:bodyPr/>
          <a:lstStyle/>
          <a:p>
            <a:fld id="{2B179D1C-383D-4700-A7F2-53A7C5C3595A}" type="datetimeFigureOut">
              <a:rPr lang="es-AR" smtClean="0"/>
              <a:t>02/06/2018</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FA5578B4-EBE6-459F-9D18-210547F2A081}" type="slidenum">
              <a:rPr lang="es-AR" smtClean="0"/>
              <a:t>‹Nº›</a:t>
            </a:fld>
            <a:endParaRPr lang="es-AR"/>
          </a:p>
        </p:txBody>
      </p:sp>
    </p:spTree>
    <p:extLst>
      <p:ext uri="{BB962C8B-B14F-4D97-AF65-F5344CB8AC3E}">
        <p14:creationId xmlns:p14="http://schemas.microsoft.com/office/powerpoint/2010/main" val="4192702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2B179D1C-383D-4700-A7F2-53A7C5C3595A}" type="datetimeFigureOut">
              <a:rPr lang="es-AR" smtClean="0"/>
              <a:t>02/06/2018</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FA5578B4-EBE6-459F-9D18-210547F2A081}" type="slidenum">
              <a:rPr lang="es-AR" smtClean="0"/>
              <a:t>‹Nº›</a:t>
            </a:fld>
            <a:endParaRPr lang="es-AR"/>
          </a:p>
        </p:txBody>
      </p:sp>
    </p:spTree>
    <p:extLst>
      <p:ext uri="{BB962C8B-B14F-4D97-AF65-F5344CB8AC3E}">
        <p14:creationId xmlns:p14="http://schemas.microsoft.com/office/powerpoint/2010/main" val="196223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2B179D1C-383D-4700-A7F2-53A7C5C3595A}" type="datetimeFigureOut">
              <a:rPr lang="es-AR" smtClean="0"/>
              <a:t>02/06/2018</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FA5578B4-EBE6-459F-9D18-210547F2A081}" type="slidenum">
              <a:rPr lang="es-AR" smtClean="0"/>
              <a:t>‹Nº›</a:t>
            </a:fld>
            <a:endParaRPr lang="es-AR"/>
          </a:p>
        </p:txBody>
      </p:sp>
    </p:spTree>
    <p:extLst>
      <p:ext uri="{BB962C8B-B14F-4D97-AF65-F5344CB8AC3E}">
        <p14:creationId xmlns:p14="http://schemas.microsoft.com/office/powerpoint/2010/main" val="1781643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2B179D1C-383D-4700-A7F2-53A7C5C3595A}" type="datetimeFigureOut">
              <a:rPr lang="es-AR" smtClean="0"/>
              <a:t>02/06/2018</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FA5578B4-EBE6-459F-9D18-210547F2A081}" type="slidenum">
              <a:rPr lang="es-AR" smtClean="0"/>
              <a:t>‹Nº›</a:t>
            </a:fld>
            <a:endParaRPr lang="es-AR"/>
          </a:p>
        </p:txBody>
      </p:sp>
    </p:spTree>
    <p:extLst>
      <p:ext uri="{BB962C8B-B14F-4D97-AF65-F5344CB8AC3E}">
        <p14:creationId xmlns:p14="http://schemas.microsoft.com/office/powerpoint/2010/main" val="3480278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2B179D1C-383D-4700-A7F2-53A7C5C3595A}" type="datetimeFigureOut">
              <a:rPr lang="es-AR" smtClean="0"/>
              <a:t>02/06/2018</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FA5578B4-EBE6-459F-9D18-210547F2A081}" type="slidenum">
              <a:rPr lang="es-AR" smtClean="0"/>
              <a:t>‹Nº›</a:t>
            </a:fld>
            <a:endParaRPr lang="es-AR"/>
          </a:p>
        </p:txBody>
      </p:sp>
    </p:spTree>
    <p:extLst>
      <p:ext uri="{BB962C8B-B14F-4D97-AF65-F5344CB8AC3E}">
        <p14:creationId xmlns:p14="http://schemas.microsoft.com/office/powerpoint/2010/main" val="1329719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fecha 4"/>
          <p:cNvSpPr>
            <a:spLocks noGrp="1"/>
          </p:cNvSpPr>
          <p:nvPr>
            <p:ph type="dt" sz="half" idx="10"/>
          </p:nvPr>
        </p:nvSpPr>
        <p:spPr/>
        <p:txBody>
          <a:bodyPr/>
          <a:lstStyle/>
          <a:p>
            <a:fld id="{2B179D1C-383D-4700-A7F2-53A7C5C3595A}" type="datetimeFigureOut">
              <a:rPr lang="es-AR" smtClean="0"/>
              <a:t>02/06/2018</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FA5578B4-EBE6-459F-9D18-210547F2A081}" type="slidenum">
              <a:rPr lang="es-AR" smtClean="0"/>
              <a:t>‹Nº›</a:t>
            </a:fld>
            <a:endParaRPr lang="es-AR"/>
          </a:p>
        </p:txBody>
      </p:sp>
    </p:spTree>
    <p:extLst>
      <p:ext uri="{BB962C8B-B14F-4D97-AF65-F5344CB8AC3E}">
        <p14:creationId xmlns:p14="http://schemas.microsoft.com/office/powerpoint/2010/main" val="4242680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Marcador de fecha 6"/>
          <p:cNvSpPr>
            <a:spLocks noGrp="1"/>
          </p:cNvSpPr>
          <p:nvPr>
            <p:ph type="dt" sz="half" idx="10"/>
          </p:nvPr>
        </p:nvSpPr>
        <p:spPr/>
        <p:txBody>
          <a:bodyPr/>
          <a:lstStyle/>
          <a:p>
            <a:fld id="{2B179D1C-383D-4700-A7F2-53A7C5C3595A}" type="datetimeFigureOut">
              <a:rPr lang="es-AR" smtClean="0"/>
              <a:t>02/06/2018</a:t>
            </a:fld>
            <a:endParaRPr lang="es-AR"/>
          </a:p>
        </p:txBody>
      </p:sp>
      <p:sp>
        <p:nvSpPr>
          <p:cNvPr id="8" name="Marcador de pie de página 7"/>
          <p:cNvSpPr>
            <a:spLocks noGrp="1"/>
          </p:cNvSpPr>
          <p:nvPr>
            <p:ph type="ftr" sz="quarter" idx="11"/>
          </p:nvPr>
        </p:nvSpPr>
        <p:spPr/>
        <p:txBody>
          <a:bodyPr/>
          <a:lstStyle/>
          <a:p>
            <a:endParaRPr lang="es-AR"/>
          </a:p>
        </p:txBody>
      </p:sp>
      <p:sp>
        <p:nvSpPr>
          <p:cNvPr id="9" name="Marcador de número de diapositiva 8"/>
          <p:cNvSpPr>
            <a:spLocks noGrp="1"/>
          </p:cNvSpPr>
          <p:nvPr>
            <p:ph type="sldNum" sz="quarter" idx="12"/>
          </p:nvPr>
        </p:nvSpPr>
        <p:spPr/>
        <p:txBody>
          <a:bodyPr/>
          <a:lstStyle/>
          <a:p>
            <a:fld id="{FA5578B4-EBE6-459F-9D18-210547F2A081}" type="slidenum">
              <a:rPr lang="es-AR" smtClean="0"/>
              <a:t>‹Nº›</a:t>
            </a:fld>
            <a:endParaRPr lang="es-AR"/>
          </a:p>
        </p:txBody>
      </p:sp>
    </p:spTree>
    <p:extLst>
      <p:ext uri="{BB962C8B-B14F-4D97-AF65-F5344CB8AC3E}">
        <p14:creationId xmlns:p14="http://schemas.microsoft.com/office/powerpoint/2010/main" val="448930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fecha 2"/>
          <p:cNvSpPr>
            <a:spLocks noGrp="1"/>
          </p:cNvSpPr>
          <p:nvPr>
            <p:ph type="dt" sz="half" idx="10"/>
          </p:nvPr>
        </p:nvSpPr>
        <p:spPr/>
        <p:txBody>
          <a:bodyPr/>
          <a:lstStyle/>
          <a:p>
            <a:fld id="{2B179D1C-383D-4700-A7F2-53A7C5C3595A}" type="datetimeFigureOut">
              <a:rPr lang="es-AR" smtClean="0"/>
              <a:t>02/06/2018</a:t>
            </a:fld>
            <a:endParaRPr lang="es-AR"/>
          </a:p>
        </p:txBody>
      </p:sp>
      <p:sp>
        <p:nvSpPr>
          <p:cNvPr id="4" name="Marcador de pie de página 3"/>
          <p:cNvSpPr>
            <a:spLocks noGrp="1"/>
          </p:cNvSpPr>
          <p:nvPr>
            <p:ph type="ftr" sz="quarter" idx="11"/>
          </p:nvPr>
        </p:nvSpPr>
        <p:spPr/>
        <p:txBody>
          <a:bodyPr/>
          <a:lstStyle/>
          <a:p>
            <a:endParaRPr lang="es-AR"/>
          </a:p>
        </p:txBody>
      </p:sp>
      <p:sp>
        <p:nvSpPr>
          <p:cNvPr id="5" name="Marcador de número de diapositiva 4"/>
          <p:cNvSpPr>
            <a:spLocks noGrp="1"/>
          </p:cNvSpPr>
          <p:nvPr>
            <p:ph type="sldNum" sz="quarter" idx="12"/>
          </p:nvPr>
        </p:nvSpPr>
        <p:spPr/>
        <p:txBody>
          <a:bodyPr/>
          <a:lstStyle/>
          <a:p>
            <a:fld id="{FA5578B4-EBE6-459F-9D18-210547F2A081}" type="slidenum">
              <a:rPr lang="es-AR" smtClean="0"/>
              <a:t>‹Nº›</a:t>
            </a:fld>
            <a:endParaRPr lang="es-AR"/>
          </a:p>
        </p:txBody>
      </p:sp>
    </p:spTree>
    <p:extLst>
      <p:ext uri="{BB962C8B-B14F-4D97-AF65-F5344CB8AC3E}">
        <p14:creationId xmlns:p14="http://schemas.microsoft.com/office/powerpoint/2010/main" val="917632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B179D1C-383D-4700-A7F2-53A7C5C3595A}" type="datetimeFigureOut">
              <a:rPr lang="es-AR" smtClean="0"/>
              <a:t>02/06/2018</a:t>
            </a:fld>
            <a:endParaRPr lang="es-AR"/>
          </a:p>
        </p:txBody>
      </p:sp>
      <p:sp>
        <p:nvSpPr>
          <p:cNvPr id="3" name="Marcador de pie de página 2"/>
          <p:cNvSpPr>
            <a:spLocks noGrp="1"/>
          </p:cNvSpPr>
          <p:nvPr>
            <p:ph type="ftr" sz="quarter" idx="11"/>
          </p:nvPr>
        </p:nvSpPr>
        <p:spPr/>
        <p:txBody>
          <a:bodyPr/>
          <a:lstStyle/>
          <a:p>
            <a:endParaRPr lang="es-AR"/>
          </a:p>
        </p:txBody>
      </p:sp>
      <p:sp>
        <p:nvSpPr>
          <p:cNvPr id="4" name="Marcador de número de diapositiva 3"/>
          <p:cNvSpPr>
            <a:spLocks noGrp="1"/>
          </p:cNvSpPr>
          <p:nvPr>
            <p:ph type="sldNum" sz="quarter" idx="12"/>
          </p:nvPr>
        </p:nvSpPr>
        <p:spPr/>
        <p:txBody>
          <a:bodyPr/>
          <a:lstStyle/>
          <a:p>
            <a:fld id="{FA5578B4-EBE6-459F-9D18-210547F2A081}" type="slidenum">
              <a:rPr lang="es-AR" smtClean="0"/>
              <a:t>‹Nº›</a:t>
            </a:fld>
            <a:endParaRPr lang="es-AR"/>
          </a:p>
        </p:txBody>
      </p:sp>
    </p:spTree>
    <p:extLst>
      <p:ext uri="{BB962C8B-B14F-4D97-AF65-F5344CB8AC3E}">
        <p14:creationId xmlns:p14="http://schemas.microsoft.com/office/powerpoint/2010/main" val="4175829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2B179D1C-383D-4700-A7F2-53A7C5C3595A}" type="datetimeFigureOut">
              <a:rPr lang="es-AR" smtClean="0"/>
              <a:t>02/06/2018</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FA5578B4-EBE6-459F-9D18-210547F2A081}" type="slidenum">
              <a:rPr lang="es-AR" smtClean="0"/>
              <a:t>‹Nº›</a:t>
            </a:fld>
            <a:endParaRPr lang="es-AR"/>
          </a:p>
        </p:txBody>
      </p:sp>
    </p:spTree>
    <p:extLst>
      <p:ext uri="{BB962C8B-B14F-4D97-AF65-F5344CB8AC3E}">
        <p14:creationId xmlns:p14="http://schemas.microsoft.com/office/powerpoint/2010/main" val="3685593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2B179D1C-383D-4700-A7F2-53A7C5C3595A}" type="datetimeFigureOut">
              <a:rPr lang="es-AR" smtClean="0"/>
              <a:t>02/06/2018</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FA5578B4-EBE6-459F-9D18-210547F2A081}" type="slidenum">
              <a:rPr lang="es-AR" smtClean="0"/>
              <a:t>‹Nº›</a:t>
            </a:fld>
            <a:endParaRPr lang="es-AR"/>
          </a:p>
        </p:txBody>
      </p:sp>
    </p:spTree>
    <p:extLst>
      <p:ext uri="{BB962C8B-B14F-4D97-AF65-F5344CB8AC3E}">
        <p14:creationId xmlns:p14="http://schemas.microsoft.com/office/powerpoint/2010/main" val="3320192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179D1C-383D-4700-A7F2-53A7C5C3595A}" type="datetimeFigureOut">
              <a:rPr lang="es-AR" smtClean="0"/>
              <a:t>02/06/2018</a:t>
            </a:fld>
            <a:endParaRPr lang="es-A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5578B4-EBE6-459F-9D18-210547F2A081}" type="slidenum">
              <a:rPr lang="es-AR" smtClean="0"/>
              <a:t>‹Nº›</a:t>
            </a:fld>
            <a:endParaRPr lang="es-AR"/>
          </a:p>
        </p:txBody>
      </p:sp>
    </p:spTree>
    <p:extLst>
      <p:ext uri="{BB962C8B-B14F-4D97-AF65-F5344CB8AC3E}">
        <p14:creationId xmlns:p14="http://schemas.microsoft.com/office/powerpoint/2010/main" val="662258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AR" dirty="0" smtClean="0"/>
              <a:t>Trabajo Final 	</a:t>
            </a:r>
            <a:endParaRPr lang="es-AR" dirty="0"/>
          </a:p>
        </p:txBody>
      </p:sp>
      <p:sp>
        <p:nvSpPr>
          <p:cNvPr id="3" name="Subtítulo 2"/>
          <p:cNvSpPr>
            <a:spLocks noGrp="1"/>
          </p:cNvSpPr>
          <p:nvPr>
            <p:ph type="subTitle" idx="1"/>
          </p:nvPr>
        </p:nvSpPr>
        <p:spPr/>
        <p:txBody>
          <a:bodyPr/>
          <a:lstStyle/>
          <a:p>
            <a:r>
              <a:rPr lang="es-AR" sz="3200" b="1" dirty="0"/>
              <a:t>Contexto Social y Enseñanza para una Era </a:t>
            </a:r>
            <a:r>
              <a:rPr lang="es-AR" sz="3200" b="1" dirty="0" smtClean="0"/>
              <a:t>Digital</a:t>
            </a:r>
          </a:p>
          <a:p>
            <a:r>
              <a:rPr lang="es-AR" b="1" dirty="0" smtClean="0"/>
              <a:t>Ing. Funes Matias Ezequiel</a:t>
            </a:r>
            <a:endParaRPr lang="es-AR" b="1" dirty="0"/>
          </a:p>
          <a:p>
            <a:endParaRPr lang="es-AR" dirty="0"/>
          </a:p>
        </p:txBody>
      </p:sp>
    </p:spTree>
    <p:extLst>
      <p:ext uri="{BB962C8B-B14F-4D97-AF65-F5344CB8AC3E}">
        <p14:creationId xmlns:p14="http://schemas.microsoft.com/office/powerpoint/2010/main" val="1840482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Tema 10 Evolución </a:t>
            </a:r>
            <a:endParaRPr lang="es-AR" dirty="0"/>
          </a:p>
        </p:txBody>
      </p:sp>
      <p:sp>
        <p:nvSpPr>
          <p:cNvPr id="5" name="Marcador de contenido 4"/>
          <p:cNvSpPr>
            <a:spLocks noGrp="1"/>
          </p:cNvSpPr>
          <p:nvPr>
            <p:ph idx="1"/>
          </p:nvPr>
        </p:nvSpPr>
        <p:spPr>
          <a:xfrm>
            <a:off x="0" y="1517516"/>
            <a:ext cx="11715750" cy="4997584"/>
          </a:xfrm>
        </p:spPr>
        <p:txBody>
          <a:bodyPr>
            <a:normAutofit fontScale="92500" lnSpcReduction="10000"/>
          </a:bodyPr>
          <a:lstStyle/>
          <a:p>
            <a:pPr marL="0" indent="0">
              <a:buNone/>
            </a:pPr>
            <a:r>
              <a:rPr lang="es-AR" dirty="0" smtClean="0"/>
              <a:t>Las </a:t>
            </a:r>
            <a:r>
              <a:rPr lang="es-AR" dirty="0"/>
              <a:t>características de la sociedad actual han evolucionado muchísimo </a:t>
            </a:r>
            <a:r>
              <a:rPr lang="es-AR" dirty="0" smtClean="0"/>
              <a:t>con respecto </a:t>
            </a:r>
            <a:r>
              <a:rPr lang="es-AR" dirty="0"/>
              <a:t>a la de las sociedades del pasado, esto no quiere decir que </a:t>
            </a:r>
            <a:r>
              <a:rPr lang="es-AR" dirty="0" smtClean="0"/>
              <a:t>para mejor</a:t>
            </a:r>
            <a:r>
              <a:rPr lang="es-AR" dirty="0"/>
              <a:t>, sino de forma </a:t>
            </a:r>
            <a:r>
              <a:rPr lang="es-AR" dirty="0" smtClean="0"/>
              <a:t>distinta. Esencialmente </a:t>
            </a:r>
            <a:r>
              <a:rPr lang="es-AR" dirty="0"/>
              <a:t>este cambio se ha basado en el mundo de </a:t>
            </a:r>
            <a:r>
              <a:rPr lang="es-AR" dirty="0" smtClean="0"/>
              <a:t>las comunicaciones</a:t>
            </a:r>
            <a:r>
              <a:rPr lang="es-AR" dirty="0"/>
              <a:t>, aunque también ha habido cambios en otros ámbitos </a:t>
            </a:r>
            <a:r>
              <a:rPr lang="es-AR" dirty="0" smtClean="0"/>
              <a:t>muy importantes </a:t>
            </a:r>
            <a:r>
              <a:rPr lang="es-AR" dirty="0"/>
              <a:t>como la economía, la cultura, las relaciones sociales, </a:t>
            </a:r>
            <a:r>
              <a:rPr lang="es-AR" dirty="0" smtClean="0"/>
              <a:t>política.</a:t>
            </a:r>
          </a:p>
          <a:p>
            <a:pPr marL="0" indent="0">
              <a:buNone/>
            </a:pPr>
            <a:r>
              <a:rPr lang="es-AR" dirty="0" smtClean="0"/>
              <a:t>Estos cambios también ha abierto más </a:t>
            </a:r>
            <a:r>
              <a:rPr lang="es-AR" dirty="0"/>
              <a:t>las diferencias entre las personas, entre el </a:t>
            </a:r>
            <a:r>
              <a:rPr lang="es-AR" dirty="0" smtClean="0"/>
              <a:t>mundo desarrollado </a:t>
            </a:r>
            <a:r>
              <a:rPr lang="es-AR" dirty="0"/>
              <a:t>y el subdesarrollado. En esta sociedad hay un mayor movimiento en todos los sentidos, grandes desplazamientos de personas</a:t>
            </a:r>
            <a:r>
              <a:rPr lang="es-AR" dirty="0" smtClean="0"/>
              <a:t>, relaciones </a:t>
            </a:r>
            <a:r>
              <a:rPr lang="es-AR" dirty="0"/>
              <a:t>a nivel mundial, movimientos de todo tipo de información</a:t>
            </a:r>
            <a:r>
              <a:rPr lang="es-AR" dirty="0" smtClean="0"/>
              <a:t>, grandes </a:t>
            </a:r>
            <a:r>
              <a:rPr lang="es-AR" dirty="0"/>
              <a:t>movimientos de </a:t>
            </a:r>
            <a:r>
              <a:rPr lang="es-AR" dirty="0" smtClean="0"/>
              <a:t>dinero.</a:t>
            </a:r>
          </a:p>
          <a:p>
            <a:pPr marL="0" indent="0">
              <a:buNone/>
            </a:pPr>
            <a:r>
              <a:rPr lang="es-AR" dirty="0" smtClean="0"/>
              <a:t>Las </a:t>
            </a:r>
            <a:r>
              <a:rPr lang="es-AR" dirty="0"/>
              <a:t>tecnologías han sufrido del último siglo hasta nuestros días un </a:t>
            </a:r>
            <a:r>
              <a:rPr lang="es-AR" dirty="0" smtClean="0"/>
              <a:t>cambio asombroso </a:t>
            </a:r>
            <a:r>
              <a:rPr lang="es-AR" dirty="0"/>
              <a:t>que nadie imaginaria en su momento, creándose redes que </a:t>
            </a:r>
            <a:r>
              <a:rPr lang="es-AR" dirty="0" smtClean="0"/>
              <a:t>se usan </a:t>
            </a:r>
            <a:r>
              <a:rPr lang="es-AR" dirty="0"/>
              <a:t>a nivel mundial, aparatos que son capaces de hacer cosas increíbles</a:t>
            </a:r>
            <a:r>
              <a:rPr lang="es-AR" dirty="0" smtClean="0"/>
              <a:t>, que </a:t>
            </a:r>
            <a:r>
              <a:rPr lang="es-AR" dirty="0"/>
              <a:t>facilitan el trabajo al cien por cien, y es por ello que se han </a:t>
            </a:r>
            <a:r>
              <a:rPr lang="es-AR" dirty="0" smtClean="0"/>
              <a:t>perdido otros </a:t>
            </a:r>
            <a:r>
              <a:rPr lang="es-AR" dirty="0"/>
              <a:t>valores como por ejemplo el trabajo manual.</a:t>
            </a:r>
          </a:p>
          <a:p>
            <a:endParaRPr lang="es-AR" dirty="0"/>
          </a:p>
        </p:txBody>
      </p:sp>
    </p:spTree>
    <p:extLst>
      <p:ext uri="{BB962C8B-B14F-4D97-AF65-F5344CB8AC3E}">
        <p14:creationId xmlns:p14="http://schemas.microsoft.com/office/powerpoint/2010/main" val="16453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Introducción  </a:t>
            </a:r>
            <a:endParaRPr lang="es-AR" dirty="0"/>
          </a:p>
        </p:txBody>
      </p:sp>
      <p:sp>
        <p:nvSpPr>
          <p:cNvPr id="3" name="Marcador de contenido 2"/>
          <p:cNvSpPr>
            <a:spLocks noGrp="1"/>
          </p:cNvSpPr>
          <p:nvPr>
            <p:ph idx="1"/>
          </p:nvPr>
        </p:nvSpPr>
        <p:spPr>
          <a:xfrm>
            <a:off x="180474" y="1407695"/>
            <a:ext cx="11173326" cy="4769268"/>
          </a:xfrm>
        </p:spPr>
        <p:txBody>
          <a:bodyPr>
            <a:normAutofit fontScale="77500" lnSpcReduction="20000"/>
          </a:bodyPr>
          <a:lstStyle/>
          <a:p>
            <a:pPr marL="0" indent="0">
              <a:buNone/>
            </a:pPr>
            <a:r>
              <a:rPr lang="es-AR" dirty="0"/>
              <a:t>En este libro Eduardo Galeano expresa la más profunda realidad que ha ocurrido y está ocurriendo en el mundo, plasma todos los crímenes que los seres humanos están cometiendo contra los seres humanos.</a:t>
            </a:r>
          </a:p>
          <a:p>
            <a:pPr marL="0" indent="0">
              <a:buNone/>
            </a:pPr>
            <a:r>
              <a:rPr lang="es-AR" dirty="0"/>
              <a:t>Galeano  denuncia todos los aspectos que rigen la vida del ser humano como los valores, la economía, la pobreza, el machismo ,racismo, la globalización </a:t>
            </a:r>
            <a:r>
              <a:rPr lang="es-AR" dirty="0" smtClean="0"/>
              <a:t>etc. Al </a:t>
            </a:r>
            <a:r>
              <a:rPr lang="es-AR" dirty="0"/>
              <a:t>empezar la lectura de este libro pensé que se trataba de una historia cruel y exagerada, pero no, no  se trataba de una historia de terror, se trata de la realidad que el mundo ha vivido y sigue viviendo, esta realidad que está al frente de nuestro ojos y no la queremos </a:t>
            </a:r>
            <a:r>
              <a:rPr lang="es-AR" dirty="0" smtClean="0"/>
              <a:t>ver. Este </a:t>
            </a:r>
            <a:r>
              <a:rPr lang="es-AR" dirty="0"/>
              <a:t>libro me a dado la oportunidad de ver y sentir toda la crueldad del ser </a:t>
            </a:r>
            <a:r>
              <a:rPr lang="es-AR" dirty="0" smtClean="0"/>
              <a:t>humano, </a:t>
            </a:r>
            <a:r>
              <a:rPr lang="es-AR" dirty="0"/>
              <a:t>realmente como en su obra menciona vivimos un mundo al revés, el cual el mismo lo dice: “se premia lo malo y se castiga lo bueno ,se castiga el trabajo y se premia la deshonestidad”.</a:t>
            </a:r>
          </a:p>
          <a:p>
            <a:pPr marL="0" indent="0">
              <a:buNone/>
            </a:pPr>
            <a:r>
              <a:rPr lang="es-AR" dirty="0" smtClean="0"/>
              <a:t>Nos </a:t>
            </a:r>
            <a:r>
              <a:rPr lang="es-AR" dirty="0"/>
              <a:t>da una visión realista de los hechos que los poderosos del mundo han tergiversado porque en este mundo la historia se cuenta según les convenga a los grandes políticos y empresarios del mundo.</a:t>
            </a:r>
          </a:p>
          <a:p>
            <a:pPr marL="0" indent="0">
              <a:buNone/>
            </a:pPr>
            <a:r>
              <a:rPr lang="es-AR" dirty="0" smtClean="0"/>
              <a:t>Se </a:t>
            </a:r>
            <a:r>
              <a:rPr lang="es-AR" dirty="0"/>
              <a:t>refiere a la economía mundial como la más tangible expresión del crimen que diariamente mata a mucha gente en todo el mundo como el terrorismo que ataca principalmente a los países más pobres quedando todos estos crímenes en la impunidad.</a:t>
            </a:r>
          </a:p>
          <a:p>
            <a:endParaRPr lang="es-AR" dirty="0"/>
          </a:p>
        </p:txBody>
      </p:sp>
    </p:spTree>
    <p:extLst>
      <p:ext uri="{BB962C8B-B14F-4D97-AF65-F5344CB8AC3E}">
        <p14:creationId xmlns:p14="http://schemas.microsoft.com/office/powerpoint/2010/main" val="3434360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Tema 2. Hipermundo</a:t>
            </a:r>
            <a:endParaRPr lang="es-AR" dirty="0"/>
          </a:p>
        </p:txBody>
      </p:sp>
      <p:sp>
        <p:nvSpPr>
          <p:cNvPr id="3" name="Marcador de contenido 2"/>
          <p:cNvSpPr>
            <a:spLocks noGrp="1"/>
          </p:cNvSpPr>
          <p:nvPr>
            <p:ph idx="1"/>
          </p:nvPr>
        </p:nvSpPr>
        <p:spPr>
          <a:xfrm>
            <a:off x="168442" y="1359568"/>
            <a:ext cx="11598442" cy="5354053"/>
          </a:xfrm>
        </p:spPr>
        <p:txBody>
          <a:bodyPr>
            <a:normAutofit fontScale="92500"/>
          </a:bodyPr>
          <a:lstStyle/>
          <a:p>
            <a:pPr marL="0" indent="0">
              <a:buNone/>
            </a:pPr>
            <a:r>
              <a:rPr lang="es-AR" dirty="0" smtClean="0"/>
              <a:t>Las nuevas tecnologías, la democratización del saber, el trabajo en red que nos aportan nuevas dimensiones y crean nuevos escenarios donde el profesor pasa a ser alumno y el alumno profesor han hecho posible este cambio de paradigma. Aprender hoy en día implica tener una disposición productiva y creativa en interacción constante con el mundo.</a:t>
            </a:r>
          </a:p>
          <a:p>
            <a:pPr marL="0" indent="0">
              <a:buNone/>
            </a:pPr>
            <a:r>
              <a:rPr lang="es-AR" dirty="0" smtClean="0"/>
              <a:t>Este nuevo mundo nos permite incluir el mundo en el aula y el aula en el mundo. Una gran parte de la población puede actualmente acceder en tiempo real en cualquier biblioteca, puede consultar los mejores documentos y artículos, puede aprender en aulas virtuales, puede interactuar con cualquier persona de la otra del mundo. Las posibilidades de aprender son ahora infinitas y la formación no formal o informal cada vez más peso, se hace visible y alimenta la formación formal con la producción creativa de nuevos conocimientos y está en este punto donde estamos ahora mismo nosotros y donde se ubica este seminario sobre nuevos aprendizajes. </a:t>
            </a:r>
          </a:p>
          <a:p>
            <a:pPr marL="0" indent="0">
              <a:buNone/>
            </a:pPr>
            <a:r>
              <a:rPr lang="es-AR" dirty="0" smtClean="0"/>
              <a:t> </a:t>
            </a:r>
            <a:endParaRPr lang="es-AR" dirty="0"/>
          </a:p>
        </p:txBody>
      </p:sp>
      <p:sp>
        <p:nvSpPr>
          <p:cNvPr id="4"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AR" altLang="es-AR" sz="1200" b="0" i="0" u="none" strike="noStrike" cap="none" normalizeH="0" baseline="0" smtClean="0">
                <a:ln>
                  <a:noFill/>
                </a:ln>
                <a:solidFill>
                  <a:schemeClr val="tx1"/>
                </a:solidFill>
                <a:effectLst/>
                <a:latin typeface="Calibri" panose="020F0502020204030204" pitchFamily="34" charset="0"/>
                <a:ea typeface="+mn-ea"/>
                <a:cs typeface="+mn-cs"/>
              </a:rPr>
              <a:t>Este nuevo mundo nos permite incluir el mundo en el aula y el aula en el mundo. Una gran parte de la población puede actualmente acceder en tiempo real en cualquier biblioteca, puede consultar los mejores documentos y artículos, puede aprender en aulas virtuales, puede interactuar con cualquier persona de la otra del mundo. Las posibilidades de aprender son ahora infinitas y la formación no formal o informal cada vez más peso, se hace visible y alimenta la formación formal con la producción creativa de nuevos conocimientos y está en este punto donde estamos ahora mismo nosotros y donde se ubica este seminario sobre nuevos aprendizajes. </a:t>
            </a:r>
            <a:endParaRPr kumimoji="0" lang="es-AR" altLang="es-AR"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AR" altLang="es-A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70510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Tema 3  Complejidad</a:t>
            </a:r>
            <a:endParaRPr lang="es-AR" dirty="0"/>
          </a:p>
        </p:txBody>
      </p:sp>
      <p:sp>
        <p:nvSpPr>
          <p:cNvPr id="3" name="Marcador de contenido 2"/>
          <p:cNvSpPr>
            <a:spLocks noGrp="1"/>
          </p:cNvSpPr>
          <p:nvPr>
            <p:ph idx="1"/>
          </p:nvPr>
        </p:nvSpPr>
        <p:spPr>
          <a:xfrm>
            <a:off x="108284" y="1443789"/>
            <a:ext cx="11245516" cy="4733174"/>
          </a:xfrm>
        </p:spPr>
        <p:txBody>
          <a:bodyPr/>
          <a:lstStyle/>
          <a:p>
            <a:r>
              <a:rPr lang="es-AR" dirty="0" smtClean="0"/>
              <a:t>Morín nos dice que la parte está en el todo y el todo está en la parte, es decir, necesitamos un espacio cognitivo donde se trabaje a partir de los fenómenos, tenemos que saber integrar contextos diversos para integrar conocimientos dispersos, tenemos que favorecer la </a:t>
            </a:r>
            <a:r>
              <a:rPr lang="es-AR" dirty="0" err="1" smtClean="0"/>
              <a:t>transdisciplinariedad</a:t>
            </a:r>
            <a:r>
              <a:rPr lang="es-AR" dirty="0" smtClean="0"/>
              <a:t> del conocimiento. Es necesario asegurar espacios de interconexión entre los diferentes saberes, crear un pensamiento expandido que religue la parte con el todo, el micro con el macro, lo que es singular con lo que es universal. </a:t>
            </a:r>
          </a:p>
          <a:p>
            <a:pPr marL="0" indent="0">
              <a:buNone/>
            </a:pPr>
            <a:endParaRPr lang="es-AR" dirty="0"/>
          </a:p>
        </p:txBody>
      </p:sp>
    </p:spTree>
    <p:extLst>
      <p:ext uri="{BB962C8B-B14F-4D97-AF65-F5344CB8AC3E}">
        <p14:creationId xmlns:p14="http://schemas.microsoft.com/office/powerpoint/2010/main" val="4055655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6569" y="0"/>
            <a:ext cx="10515600" cy="1325563"/>
          </a:xfrm>
        </p:spPr>
        <p:txBody>
          <a:bodyPr/>
          <a:lstStyle/>
          <a:p>
            <a:r>
              <a:rPr lang="es-AR" dirty="0" smtClean="0"/>
              <a:t>Tema 4.  En Red </a:t>
            </a:r>
            <a:endParaRPr lang="es-AR" dirty="0"/>
          </a:p>
        </p:txBody>
      </p:sp>
      <p:sp>
        <p:nvSpPr>
          <p:cNvPr id="3" name="Marcador de contenido 2"/>
          <p:cNvSpPr>
            <a:spLocks noGrp="1"/>
          </p:cNvSpPr>
          <p:nvPr>
            <p:ph idx="1"/>
          </p:nvPr>
        </p:nvSpPr>
        <p:spPr>
          <a:xfrm>
            <a:off x="216569" y="1070811"/>
            <a:ext cx="11137232" cy="5065293"/>
          </a:xfrm>
        </p:spPr>
        <p:txBody>
          <a:bodyPr>
            <a:normAutofit/>
          </a:bodyPr>
          <a:lstStyle/>
          <a:p>
            <a:pPr marL="0" indent="0">
              <a:buNone/>
            </a:pPr>
            <a:r>
              <a:rPr lang="es-AR" dirty="0" smtClean="0"/>
              <a:t>Se Transforman las  organizaciones que crean canales de comunicación entre sus miembros y la comunidad que sean bidireccionales, hacia unas organizaciones abiertas que busquen el conocimiento en su personal y que aprendan de ellos, unas organizaciones que potencien el aprendizaje y que valoren el talento humano. Por este motivo que las organizaciones, y nosotros como aparte de ellas, tenemos que hacer nuestro el nuevo paradigma del aprendizaje y perder el miedo a la innovación: la formación tiene que ser abierta y la conversación y el diálogo tienen que ser parte fundamental de ella, los conocimientos y materias se tienen que interrelacionar y el profesor se tiene que convertir en un mentor. Las organizaciones tienen que estar dispuestas a desaprender y reaprender para seguir adelante en continua evolución.</a:t>
            </a:r>
            <a:endParaRPr lang="es-AR" dirty="0"/>
          </a:p>
        </p:txBody>
      </p:sp>
    </p:spTree>
    <p:extLst>
      <p:ext uri="{BB962C8B-B14F-4D97-AF65-F5344CB8AC3E}">
        <p14:creationId xmlns:p14="http://schemas.microsoft.com/office/powerpoint/2010/main" val="4276156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Tema 5. Sociedad Liquida</a:t>
            </a:r>
            <a:endParaRPr lang="es-AR" dirty="0"/>
          </a:p>
        </p:txBody>
      </p:sp>
      <p:sp>
        <p:nvSpPr>
          <p:cNvPr id="3" name="Marcador de contenido 2"/>
          <p:cNvSpPr>
            <a:spLocks noGrp="1"/>
          </p:cNvSpPr>
          <p:nvPr>
            <p:ph idx="1"/>
          </p:nvPr>
        </p:nvSpPr>
        <p:spPr>
          <a:xfrm>
            <a:off x="120316" y="1479884"/>
            <a:ext cx="11233484" cy="5125453"/>
          </a:xfrm>
        </p:spPr>
        <p:txBody>
          <a:bodyPr>
            <a:normAutofit fontScale="92500" lnSpcReduction="20000"/>
          </a:bodyPr>
          <a:lstStyle/>
          <a:p>
            <a:pPr marL="0" indent="0">
              <a:buNone/>
            </a:pPr>
            <a:r>
              <a:rPr lang="es-AR" dirty="0" smtClean="0"/>
              <a:t>Marx </a:t>
            </a:r>
            <a:r>
              <a:rPr lang="es-AR" dirty="0"/>
              <a:t>instaló, a mitad del siglo XIX, la metáfora de que “todo lo sólido se desvanece en el aire”, no solo para describir el desplome de la sociedad feudal y el nacimiento de la modernidad y de la sociedad capitalista, sino como una condición permanente del desarrollo de la historia. Ello pese a que Marx apoyó toda su elaboración económica, política y filosófica en la “estructura”, es decir, en la base económica y en el tipo de relaciones de producción que sustenta cada sociedad. El período del desarrollo del capitalismo que Marx vivió era la expresión de lo sólido, de la correspondencia entre industria y clases sociales. </a:t>
            </a:r>
            <a:r>
              <a:rPr lang="es-AR" dirty="0" smtClean="0"/>
              <a:t/>
            </a:r>
            <a:br>
              <a:rPr lang="es-AR" dirty="0" smtClean="0"/>
            </a:br>
            <a:r>
              <a:rPr lang="es-AR" dirty="0" err="1" smtClean="0"/>
              <a:t>Bauman</a:t>
            </a:r>
            <a:r>
              <a:rPr lang="es-AR" dirty="0"/>
              <a:t>, señala que la modernidad sólida ha llegado a su fin, </a:t>
            </a:r>
            <a:r>
              <a:rPr lang="es-AR" dirty="0" smtClean="0"/>
              <a:t>los </a:t>
            </a:r>
            <a:r>
              <a:rPr lang="es-AR" dirty="0"/>
              <a:t>sólidos a diferencia de los líquidos- conservan su forma y persisten en el tiempo: duran. Sólida, también, porque en ella era posible </a:t>
            </a:r>
            <a:r>
              <a:rPr lang="es-AR" dirty="0" smtClean="0"/>
              <a:t>aún, </a:t>
            </a:r>
            <a:r>
              <a:rPr lang="es-AR" dirty="0"/>
              <a:t>establecer raíces ideológicas, espirituales, que generaban confianza de pertenencia, de identidades colectivas</a:t>
            </a:r>
            <a:r>
              <a:rPr lang="es-AR" dirty="0" smtClean="0"/>
              <a:t>.</a:t>
            </a:r>
          </a:p>
          <a:p>
            <a:pPr marL="0" indent="0">
              <a:buNone/>
            </a:pPr>
            <a:r>
              <a:rPr lang="es-AR" dirty="0" smtClean="0"/>
              <a:t> En cambio la sociedad que describe </a:t>
            </a:r>
            <a:r>
              <a:rPr lang="es-AR" dirty="0" err="1" smtClean="0"/>
              <a:t>Bauman</a:t>
            </a:r>
            <a:r>
              <a:rPr lang="es-AR" dirty="0" smtClean="0"/>
              <a:t>, se caracteriza por la profunda inestabilidad de los acontecimientos, por los cambios repentinos e impredecibles, por la incertidumbre existencia, de los individuos, por la fractura de las identidades.</a:t>
            </a:r>
          </a:p>
          <a:p>
            <a:pPr marL="0" indent="0">
              <a:buNone/>
            </a:pPr>
            <a:endParaRPr lang="es-AR" dirty="0" smtClean="0"/>
          </a:p>
        </p:txBody>
      </p:sp>
    </p:spTree>
    <p:extLst>
      <p:ext uri="{BB962C8B-B14F-4D97-AF65-F5344CB8AC3E}">
        <p14:creationId xmlns:p14="http://schemas.microsoft.com/office/powerpoint/2010/main" val="2279036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Tema 6. Tradiciones </a:t>
            </a:r>
            <a:endParaRPr lang="es-AR" dirty="0"/>
          </a:p>
        </p:txBody>
      </p:sp>
      <p:sp>
        <p:nvSpPr>
          <p:cNvPr id="3" name="Marcador de contenido 2"/>
          <p:cNvSpPr>
            <a:spLocks noGrp="1"/>
          </p:cNvSpPr>
          <p:nvPr>
            <p:ph idx="1"/>
          </p:nvPr>
        </p:nvSpPr>
        <p:spPr>
          <a:xfrm>
            <a:off x="389105" y="1498060"/>
            <a:ext cx="11575915" cy="4727642"/>
          </a:xfrm>
        </p:spPr>
        <p:txBody>
          <a:bodyPr>
            <a:normAutofit lnSpcReduction="10000"/>
          </a:bodyPr>
          <a:lstStyle/>
          <a:p>
            <a:pPr marL="0" indent="0">
              <a:buNone/>
            </a:pPr>
            <a:r>
              <a:rPr lang="es-AR" dirty="0">
                <a:latin typeface="+mj-lt"/>
              </a:rPr>
              <a:t>La tradición refiere al hecho de entregar o transmitir algo a una determinada </a:t>
            </a:r>
            <a:r>
              <a:rPr lang="es-AR" dirty="0" smtClean="0">
                <a:latin typeface="+mj-lt"/>
              </a:rPr>
              <a:t>persona.</a:t>
            </a:r>
            <a:r>
              <a:rPr lang="es-AR" i="1" dirty="0">
                <a:latin typeface="+mj-lt"/>
              </a:rPr>
              <a:t> </a:t>
            </a:r>
            <a:r>
              <a:rPr lang="es-AR" dirty="0" smtClean="0">
                <a:latin typeface="+mj-lt"/>
              </a:rPr>
              <a:t>Siempre </a:t>
            </a:r>
            <a:r>
              <a:rPr lang="es-AR" dirty="0">
                <a:latin typeface="+mj-lt"/>
              </a:rPr>
              <a:t>ha sido uno de los pilares sobre los cuales se han construido las sociedades, uniendo a jóvenes y a grandes. Aunque generalmente se encuentra asociado a las generaciones más antiguas y se presenta a los jóvenes como aquellos que se resisten a la tradición, especialistas explican que esto no es así.</a:t>
            </a:r>
          </a:p>
          <a:p>
            <a:pPr marL="0" indent="0">
              <a:buNone/>
            </a:pPr>
            <a:r>
              <a:rPr lang="es-AR" dirty="0">
                <a:latin typeface="+mj-lt"/>
              </a:rPr>
              <a:t>No todo bien cultural se transmite mediante la tradición, ya que la sociedad adoptará y enseñará aquellos que sean más acordes al pensamiento y las necesidades de la época. Las formas de transmisión de la tradición son varias: a través de la enseñanza curricular, de los relatos orales provenientes principalmente de personas mayores, de los saberes de la denominada “cultura popular</a:t>
            </a:r>
            <a:r>
              <a:rPr lang="es-AR" dirty="0" smtClean="0">
                <a:latin typeface="+mj-lt"/>
              </a:rPr>
              <a:t>”.</a:t>
            </a:r>
            <a:endParaRPr lang="es-AR" dirty="0">
              <a:latin typeface="+mj-lt"/>
            </a:endParaRPr>
          </a:p>
        </p:txBody>
      </p:sp>
    </p:spTree>
    <p:extLst>
      <p:ext uri="{BB962C8B-B14F-4D97-AF65-F5344CB8AC3E}">
        <p14:creationId xmlns:p14="http://schemas.microsoft.com/office/powerpoint/2010/main" val="319613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Tema 8 </a:t>
            </a:r>
            <a:r>
              <a:rPr lang="es-AR" dirty="0" err="1"/>
              <a:t>Transdisciplina</a:t>
            </a:r>
            <a:r>
              <a:rPr lang="es-AR" dirty="0"/>
              <a:t> </a:t>
            </a:r>
            <a:endParaRPr lang="es-AR" dirty="0"/>
          </a:p>
        </p:txBody>
      </p:sp>
      <p:sp>
        <p:nvSpPr>
          <p:cNvPr id="3" name="Marcador de contenido 2"/>
          <p:cNvSpPr>
            <a:spLocks noGrp="1"/>
          </p:cNvSpPr>
          <p:nvPr>
            <p:ph idx="1"/>
          </p:nvPr>
        </p:nvSpPr>
        <p:spPr>
          <a:xfrm>
            <a:off x="428017" y="1439694"/>
            <a:ext cx="10925783" cy="4737269"/>
          </a:xfrm>
        </p:spPr>
        <p:txBody>
          <a:bodyPr/>
          <a:lstStyle/>
          <a:p>
            <a:pPr marL="0" indent="0">
              <a:buNone/>
            </a:pPr>
            <a:r>
              <a:rPr lang="es-AR" dirty="0" smtClean="0"/>
              <a:t>Tiene por finalidad la comprensión del mundo presente desde el imperativo de la unidad del conocimiento </a:t>
            </a:r>
          </a:p>
          <a:p>
            <a:pPr marL="0" indent="0">
              <a:buNone/>
            </a:pPr>
            <a:r>
              <a:rPr lang="es-AR" dirty="0" smtClean="0"/>
              <a:t>Se fundamenta en la noción de ir más allá de las disciplinas y aporta una metodología de indagación </a:t>
            </a:r>
            <a:r>
              <a:rPr lang="es-AR" dirty="0" err="1" smtClean="0"/>
              <a:t>transdiciplinaria</a:t>
            </a:r>
            <a:r>
              <a:rPr lang="es-AR" dirty="0" smtClean="0"/>
              <a:t>. </a:t>
            </a:r>
          </a:p>
          <a:p>
            <a:pPr marL="0" indent="0">
              <a:buNone/>
            </a:pPr>
            <a:r>
              <a:rPr lang="es-AR" dirty="0" smtClean="0"/>
              <a:t>Está constituida por una completa integración teórica y práctica.</a:t>
            </a:r>
            <a:endParaRPr lang="es-AR" dirty="0"/>
          </a:p>
        </p:txBody>
      </p:sp>
    </p:spTree>
    <p:extLst>
      <p:ext uri="{BB962C8B-B14F-4D97-AF65-F5344CB8AC3E}">
        <p14:creationId xmlns:p14="http://schemas.microsoft.com/office/powerpoint/2010/main" val="3568954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Tema </a:t>
            </a:r>
            <a:r>
              <a:rPr lang="es-AR" dirty="0" smtClean="0"/>
              <a:t>9.  PNL</a:t>
            </a:r>
            <a:endParaRPr lang="es-AR" dirty="0"/>
          </a:p>
        </p:txBody>
      </p:sp>
      <p:sp>
        <p:nvSpPr>
          <p:cNvPr id="3" name="Marcador de contenido 2"/>
          <p:cNvSpPr>
            <a:spLocks noGrp="1"/>
          </p:cNvSpPr>
          <p:nvPr>
            <p:ph idx="1"/>
          </p:nvPr>
        </p:nvSpPr>
        <p:spPr>
          <a:xfrm>
            <a:off x="259307" y="1473958"/>
            <a:ext cx="11094493" cy="4703005"/>
          </a:xfrm>
        </p:spPr>
        <p:txBody>
          <a:bodyPr/>
          <a:lstStyle/>
          <a:p>
            <a:r>
              <a:rPr lang="es-AR" dirty="0"/>
              <a:t>La Programación Neurolingüística es una disciplina que trata de explicar cómo funciona nuestro cerebro y definir sus patrones mentales, facilitándonos el conocimiento de nosotros mismos y permitiéndonos cambiarlos utilizando determinadas técnicas con el objetivo de optimizar nuestra capacidad de comunicación</a:t>
            </a:r>
            <a:r>
              <a:rPr lang="es-AR" dirty="0" smtClean="0"/>
              <a:t>.</a:t>
            </a:r>
          </a:p>
          <a:p>
            <a:r>
              <a:rPr lang="es-AR" dirty="0"/>
              <a:t>Aprendiendo cómo procesamos la información, podemos descubrir nuestros patrones y cambiarlos con determinadas técnicas específicas como, por ejemplo, la </a:t>
            </a:r>
            <a:r>
              <a:rPr lang="es-AR" dirty="0" smtClean="0"/>
              <a:t>visualización, </a:t>
            </a:r>
            <a:r>
              <a:rPr lang="es-AR" dirty="0"/>
              <a:t>la línea del tiempo, el cambio de historia, etc.</a:t>
            </a:r>
            <a:endParaRPr lang="es-AR" dirty="0"/>
          </a:p>
        </p:txBody>
      </p:sp>
    </p:spTree>
    <p:extLst>
      <p:ext uri="{BB962C8B-B14F-4D97-AF65-F5344CB8AC3E}">
        <p14:creationId xmlns:p14="http://schemas.microsoft.com/office/powerpoint/2010/main" val="10604779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TotalTime>
  <Words>1589</Words>
  <Application>Microsoft Office PowerPoint</Application>
  <PresentationFormat>Panorámica</PresentationFormat>
  <Paragraphs>55</Paragraphs>
  <Slides>10</Slides>
  <Notes>9</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Calibri</vt:lpstr>
      <vt:lpstr>Calibri Light</vt:lpstr>
      <vt:lpstr>Tema de Office</vt:lpstr>
      <vt:lpstr>Trabajo Final  </vt:lpstr>
      <vt:lpstr>Introducción  </vt:lpstr>
      <vt:lpstr>Tema 2. Hipermundo</vt:lpstr>
      <vt:lpstr>Tema 3  Complejidad</vt:lpstr>
      <vt:lpstr>Tema 4.  En Red </vt:lpstr>
      <vt:lpstr>Tema 5. Sociedad Liquida</vt:lpstr>
      <vt:lpstr>Tema 6. Tradiciones </vt:lpstr>
      <vt:lpstr>Tema 8 Transdisciplina </vt:lpstr>
      <vt:lpstr>Tema 9.  PNL</vt:lpstr>
      <vt:lpstr>Tema 10 Evolución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Trabajo Final</dc:title>
  <dc:creator>Matias</dc:creator>
  <cp:lastModifiedBy>Matias</cp:lastModifiedBy>
  <cp:revision>33</cp:revision>
  <dcterms:created xsi:type="dcterms:W3CDTF">2018-06-02T12:54:44Z</dcterms:created>
  <dcterms:modified xsi:type="dcterms:W3CDTF">2018-06-02T20:56:51Z</dcterms:modified>
</cp:coreProperties>
</file>