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2" r:id="rId8"/>
    <p:sldId id="261" r:id="rId9"/>
    <p:sldId id="263" r:id="rId10"/>
    <p:sldId id="264" r:id="rId11"/>
    <p:sldId id="267" r:id="rId12"/>
    <p:sldId id="269" r:id="rId13"/>
    <p:sldId id="270" r:id="rId14"/>
    <p:sldId id="271" r:id="rId15"/>
    <p:sldId id="272" r:id="rId16"/>
    <p:sldId id="265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3DBC475-F8A8-4795-9AE0-F924BD209A14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DBF733F-1C69-4E17-960A-259F6B7DE0EA}" type="datetimeFigureOut">
              <a:rPr lang="es-AR" smtClean="0"/>
              <a:t>9/12/2019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wykhMX7ty1hUyJ-jdnyLTeO_ebSFEz19&amp;authuser=0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hyperlink" Target="https://drive.google.com/open?id=1_Czs5MZPk3u7oi8PB6yzYBRQ6_48C8Zs&amp;authuser=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746650"/>
          </a:xfrm>
        </p:spPr>
        <p:txBody>
          <a:bodyPr>
            <a:noAutofit/>
          </a:bodyPr>
          <a:lstStyle/>
          <a:p>
            <a:r>
              <a:rPr lang="es-AR" sz="5400" dirty="0" smtClean="0"/>
              <a:t>Nivel Fonético Fonológico</a:t>
            </a:r>
            <a:br>
              <a:rPr lang="es-AR" sz="5400" dirty="0" smtClean="0"/>
            </a:br>
            <a:endParaRPr lang="es-AR" sz="5400" dirty="0"/>
          </a:p>
        </p:txBody>
      </p:sp>
    </p:spTree>
    <p:extLst>
      <p:ext uri="{BB962C8B-B14F-4D97-AF65-F5344CB8AC3E}">
        <p14:creationId xmlns:p14="http://schemas.microsoft.com/office/powerpoint/2010/main" val="16524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20000" cy="1143000"/>
          </a:xfrm>
        </p:spPr>
        <p:txBody>
          <a:bodyPr/>
          <a:lstStyle/>
          <a:p>
            <a:r>
              <a:rPr lang="es-AR" dirty="0" smtClean="0"/>
              <a:t>Bosch, Laura .1983. </a:t>
            </a:r>
            <a:r>
              <a:rPr lang="es-AR" sz="2000" dirty="0" smtClean="0"/>
              <a:t>Evaluación Fonológica del habla Infantil. Adquisición  Fonológica - Procesos fonológicos de simplificación en niños españoles.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2400" dirty="0" smtClean="0"/>
              <a:t>Lic. </a:t>
            </a:r>
            <a:r>
              <a:rPr lang="es-AR" sz="2400" dirty="0" err="1" smtClean="0"/>
              <a:t>Psicologa</a:t>
            </a:r>
            <a:r>
              <a:rPr lang="es-AR" sz="2400" dirty="0" smtClean="0"/>
              <a:t> . Barcelona.</a:t>
            </a:r>
          </a:p>
          <a:p>
            <a:pPr marL="114300" indent="0">
              <a:buNone/>
            </a:pPr>
            <a:endParaRPr lang="es-AR" sz="2400" dirty="0" smtClean="0"/>
          </a:p>
          <a:p>
            <a:r>
              <a:rPr lang="es-AR" sz="2400" dirty="0" smtClean="0"/>
              <a:t>Se baso en los  estudios de </a:t>
            </a:r>
            <a:r>
              <a:rPr lang="es-AR" sz="2400" dirty="0" err="1" smtClean="0"/>
              <a:t>Jackobson</a:t>
            </a:r>
            <a:r>
              <a:rPr lang="es-AR" sz="2400" dirty="0" smtClean="0"/>
              <a:t> y de </a:t>
            </a:r>
            <a:r>
              <a:rPr lang="es-AR" sz="2400" dirty="0" err="1" smtClean="0"/>
              <a:t>Ingram</a:t>
            </a:r>
            <a:endParaRPr lang="es-AR" sz="2400" dirty="0" smtClean="0"/>
          </a:p>
          <a:p>
            <a:pPr marL="114300" indent="0">
              <a:buNone/>
            </a:pPr>
            <a:r>
              <a:rPr lang="es-AR" sz="2400" dirty="0" smtClean="0"/>
              <a:t>( lengua inglesa); para realizarlo en la </a:t>
            </a:r>
            <a:r>
              <a:rPr lang="es-AR" sz="2400" u="sng" dirty="0" smtClean="0"/>
              <a:t>lengua castellana</a:t>
            </a:r>
            <a:r>
              <a:rPr lang="es-AR" sz="2400" dirty="0" smtClean="0"/>
              <a:t>. </a:t>
            </a:r>
          </a:p>
          <a:p>
            <a:r>
              <a:rPr lang="es-AR" sz="2400" dirty="0" smtClean="0"/>
              <a:t>Elaboro una lista de los procesos de simplificación del habla a partir de las  producciones del niño. </a:t>
            </a:r>
          </a:p>
          <a:p>
            <a:r>
              <a:rPr lang="es-AR" sz="2400" dirty="0" smtClean="0"/>
              <a:t>Ella muestra la frecuencia de cada uno de los procesos  de simplificación en un determinado nivel de edad, para analizar la desaparición gradual de dichos procesos en la infancia.</a:t>
            </a:r>
          </a:p>
          <a:p>
            <a:endParaRPr lang="es-AR" sz="2400" dirty="0" smtClean="0"/>
          </a:p>
          <a:p>
            <a:endParaRPr lang="es-AR" dirty="0" smtClean="0"/>
          </a:p>
          <a:p>
            <a:pPr marL="11430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360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PROCESOS FONOLOGICOS DE </a:t>
            </a:r>
            <a:r>
              <a:rPr lang="es-AR" dirty="0" smtClean="0"/>
              <a:t>SIMPLIFICACION. Categorías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08519" y="1412776"/>
            <a:ext cx="8504374" cy="4988024"/>
          </a:xfrm>
        </p:spPr>
        <p:txBody>
          <a:bodyPr/>
          <a:lstStyle/>
          <a:p>
            <a:r>
              <a:rPr lang="es-AR" b="1" i="1" dirty="0" smtClean="0"/>
              <a:t>Sistémicas                            Estructurales                       </a:t>
            </a:r>
            <a:r>
              <a:rPr lang="es-AR" b="1" i="1" dirty="0" err="1" smtClean="0"/>
              <a:t>Asimilatorios</a:t>
            </a:r>
            <a:endParaRPr lang="es-AR" b="1" i="1" dirty="0"/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2915816" cy="4248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AR" b="1" dirty="0" smtClean="0">
                <a:solidFill>
                  <a:schemeClr val="tx1"/>
                </a:solidFill>
              </a:rPr>
              <a:t>Producción de oclusivas  </a:t>
            </a:r>
          </a:p>
          <a:p>
            <a:endParaRPr lang="es-AR" b="1" dirty="0">
              <a:solidFill>
                <a:schemeClr val="tx1"/>
              </a:solidFill>
            </a:endParaRPr>
          </a:p>
          <a:p>
            <a:r>
              <a:rPr lang="es-AR" dirty="0" smtClean="0">
                <a:solidFill>
                  <a:schemeClr val="tx1"/>
                </a:solidFill>
              </a:rPr>
              <a:t>(</a:t>
            </a:r>
            <a:r>
              <a:rPr lang="es-AR" dirty="0" err="1" smtClean="0">
                <a:solidFill>
                  <a:schemeClr val="tx1"/>
                </a:solidFill>
              </a:rPr>
              <a:t>p,b,d,t</a:t>
            </a:r>
            <a:r>
              <a:rPr lang="es-AR" dirty="0" smtClean="0">
                <a:solidFill>
                  <a:schemeClr val="tx1"/>
                </a:solidFill>
              </a:rPr>
              <a:t>)----     anteriores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(</a:t>
            </a:r>
            <a:r>
              <a:rPr lang="es-AR" dirty="0" err="1" smtClean="0">
                <a:solidFill>
                  <a:schemeClr val="tx1"/>
                </a:solidFill>
              </a:rPr>
              <a:t>g,k</a:t>
            </a:r>
            <a:r>
              <a:rPr lang="es-AR" dirty="0" smtClean="0">
                <a:solidFill>
                  <a:schemeClr val="tx1"/>
                </a:solidFill>
              </a:rPr>
              <a:t>)    ------    posteriores </a:t>
            </a:r>
          </a:p>
          <a:p>
            <a:endParaRPr lang="es-AR" dirty="0" smtClean="0">
              <a:solidFill>
                <a:schemeClr val="tx1"/>
              </a:solidFill>
            </a:endParaRPr>
          </a:p>
          <a:p>
            <a:r>
              <a:rPr lang="es-AR" b="1" dirty="0" smtClean="0">
                <a:solidFill>
                  <a:schemeClr val="tx1"/>
                </a:solidFill>
              </a:rPr>
              <a:t>Producción de fricativas/africadas</a:t>
            </a:r>
          </a:p>
          <a:p>
            <a:endParaRPr lang="es-AR" b="1" dirty="0" smtClean="0">
              <a:solidFill>
                <a:schemeClr val="tx1"/>
              </a:solidFill>
            </a:endParaRPr>
          </a:p>
          <a:p>
            <a:r>
              <a:rPr lang="es-AR" dirty="0" smtClean="0">
                <a:solidFill>
                  <a:schemeClr val="tx1"/>
                </a:solidFill>
              </a:rPr>
              <a:t>Fricativas:(</a:t>
            </a:r>
            <a:r>
              <a:rPr lang="es-AR" dirty="0" err="1" smtClean="0">
                <a:solidFill>
                  <a:schemeClr val="tx1"/>
                </a:solidFill>
              </a:rPr>
              <a:t>f,s</a:t>
            </a:r>
            <a:r>
              <a:rPr lang="es-AR" dirty="0" smtClean="0">
                <a:solidFill>
                  <a:schemeClr val="tx1"/>
                </a:solidFill>
              </a:rPr>
              <a:t>) --   anteriores</a:t>
            </a:r>
          </a:p>
          <a:p>
            <a:r>
              <a:rPr lang="es-AR" dirty="0" err="1" smtClean="0">
                <a:solidFill>
                  <a:schemeClr val="tx1"/>
                </a:solidFill>
              </a:rPr>
              <a:t>Africativas</a:t>
            </a:r>
            <a:r>
              <a:rPr lang="es-AR" dirty="0" smtClean="0">
                <a:solidFill>
                  <a:schemeClr val="tx1"/>
                </a:solidFill>
              </a:rPr>
              <a:t>: ^y, ^c – posterior</a:t>
            </a:r>
          </a:p>
          <a:p>
            <a:endParaRPr lang="es-AR" dirty="0" smtClean="0">
              <a:solidFill>
                <a:schemeClr val="tx1"/>
              </a:solidFill>
            </a:endParaRPr>
          </a:p>
          <a:p>
            <a:r>
              <a:rPr lang="es-AR" b="1" dirty="0" smtClean="0">
                <a:solidFill>
                  <a:schemeClr val="tx1"/>
                </a:solidFill>
              </a:rPr>
              <a:t>Liquidas 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Laterales L, vibrante r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915817" y="2529942"/>
            <a:ext cx="2723758" cy="42114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Reducen la complejidad estructural. 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Omisión de  silabas completas o de segmento (Lapi0.lapi;bufanda.fanda), disminución de consonantes, simplificación de  diptongos, reduplicaciones (</a:t>
            </a:r>
            <a:r>
              <a:rPr lang="es-AR" dirty="0" err="1" smtClean="0">
                <a:solidFill>
                  <a:schemeClr val="tx1"/>
                </a:solidFill>
              </a:rPr>
              <a:t>globo.bobo</a:t>
            </a:r>
            <a:r>
              <a:rPr lang="es-AR" dirty="0" smtClean="0">
                <a:solidFill>
                  <a:schemeClr val="tx1"/>
                </a:solidFill>
              </a:rPr>
              <a:t>)onomatopeya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639574" y="2501667"/>
            <a:ext cx="2820857" cy="4239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Se da por procesos de armonía consonántica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Los rasgos de alguna consonante de alguna palabra se extiende a otra, progresiva o regresiva. Rasgos mas marcados a menos marcados.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Punto de articulación: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globo. bobo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Por modo: libro. </a:t>
            </a:r>
            <a:r>
              <a:rPr lang="es-AR" dirty="0" err="1" smtClean="0">
                <a:solidFill>
                  <a:schemeClr val="tx1"/>
                </a:solidFill>
              </a:rPr>
              <a:t>liblo</a:t>
            </a:r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1988840"/>
            <a:ext cx="8288351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dirty="0" smtClean="0"/>
              <a:t>     15 Procesos                                    9 Procesos                         Incluye puntos  y modo</a:t>
            </a:r>
          </a:p>
          <a:p>
            <a:r>
              <a:rPr lang="es-AR" dirty="0" smtClean="0"/>
              <a:t>Eje: </a:t>
            </a:r>
            <a:r>
              <a:rPr lang="es-AR" dirty="0" err="1" smtClean="0"/>
              <a:t>frontalizacion</a:t>
            </a:r>
            <a:r>
              <a:rPr lang="es-AR" dirty="0" smtClean="0"/>
              <a:t>, </a:t>
            </a:r>
            <a:r>
              <a:rPr lang="es-AR" dirty="0" err="1" smtClean="0"/>
              <a:t>posteriorizac</a:t>
            </a:r>
            <a:r>
              <a:rPr lang="es-AR" dirty="0" smtClean="0"/>
              <a:t>.       Omisión, reducción              Asimilaciones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63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Procesos Fonológicos de simplificación. 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7620000" cy="5733256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s-AR" dirty="0"/>
              <a:t> </a:t>
            </a:r>
            <a:endParaRPr lang="es-AR" dirty="0" smtClean="0"/>
          </a:p>
          <a:p>
            <a:pPr marL="114300" indent="0">
              <a:buNone/>
            </a:pPr>
            <a:r>
              <a:rPr lang="es-AR" sz="3500" b="1" dirty="0" smtClean="0"/>
              <a:t>SISTEMICOS</a:t>
            </a:r>
          </a:p>
          <a:p>
            <a:r>
              <a:rPr lang="es-AR" dirty="0" err="1" smtClean="0"/>
              <a:t>Frontalizacion</a:t>
            </a:r>
            <a:r>
              <a:rPr lang="es-AR" dirty="0" smtClean="0"/>
              <a:t> :  globo por </a:t>
            </a:r>
            <a:r>
              <a:rPr lang="es-AR" dirty="0" err="1" smtClean="0"/>
              <a:t>dobo</a:t>
            </a:r>
            <a:endParaRPr lang="es-AR" dirty="0" smtClean="0"/>
          </a:p>
          <a:p>
            <a:r>
              <a:rPr lang="es-AR" dirty="0" err="1" smtClean="0"/>
              <a:t>Posteriorizacion</a:t>
            </a:r>
            <a:r>
              <a:rPr lang="es-AR" dirty="0" smtClean="0"/>
              <a:t>:  casa en vez tasa</a:t>
            </a:r>
          </a:p>
          <a:p>
            <a:r>
              <a:rPr lang="es-AR" dirty="0" smtClean="0"/>
              <a:t>Insonorización: </a:t>
            </a:r>
            <a:r>
              <a:rPr lang="es-AR" dirty="0" err="1" smtClean="0"/>
              <a:t>b.d.g</a:t>
            </a:r>
            <a:r>
              <a:rPr lang="es-AR" dirty="0" smtClean="0"/>
              <a:t> por p t k </a:t>
            </a:r>
            <a:r>
              <a:rPr lang="es-AR" dirty="0" err="1" smtClean="0"/>
              <a:t>bufanta</a:t>
            </a:r>
            <a:endParaRPr lang="es-AR" dirty="0" smtClean="0"/>
          </a:p>
          <a:p>
            <a:r>
              <a:rPr lang="es-AR" dirty="0" err="1" smtClean="0"/>
              <a:t>Oclusivizacion</a:t>
            </a:r>
            <a:r>
              <a:rPr lang="es-AR" dirty="0" smtClean="0"/>
              <a:t>: </a:t>
            </a:r>
            <a:r>
              <a:rPr lang="es-AR" dirty="0" err="1" smtClean="0"/>
              <a:t>jabon</a:t>
            </a:r>
            <a:r>
              <a:rPr lang="es-AR" dirty="0" smtClean="0"/>
              <a:t> por </a:t>
            </a:r>
            <a:r>
              <a:rPr lang="es-AR" dirty="0" err="1" smtClean="0"/>
              <a:t>kabon</a:t>
            </a:r>
            <a:endParaRPr lang="es-AR" dirty="0" smtClean="0"/>
          </a:p>
          <a:p>
            <a:r>
              <a:rPr lang="es-AR" dirty="0" err="1" smtClean="0"/>
              <a:t>Fricatización</a:t>
            </a:r>
            <a:r>
              <a:rPr lang="es-AR" dirty="0" smtClean="0"/>
              <a:t>: gorro por </a:t>
            </a:r>
            <a:r>
              <a:rPr lang="es-AR" dirty="0" err="1" smtClean="0"/>
              <a:t>joro</a:t>
            </a:r>
            <a:endParaRPr lang="es-AR" dirty="0" smtClean="0"/>
          </a:p>
          <a:p>
            <a:r>
              <a:rPr lang="es-AR" dirty="0" err="1" smtClean="0"/>
              <a:t>Desafricacion</a:t>
            </a:r>
            <a:r>
              <a:rPr lang="es-AR" dirty="0" smtClean="0"/>
              <a:t>: chaqueta </a:t>
            </a:r>
            <a:r>
              <a:rPr lang="es-AR" dirty="0" err="1" smtClean="0"/>
              <a:t>shaqueta</a:t>
            </a:r>
            <a:endParaRPr lang="es-AR" dirty="0" smtClean="0"/>
          </a:p>
          <a:p>
            <a:r>
              <a:rPr lang="es-AR" dirty="0" err="1" smtClean="0"/>
              <a:t>Esrtridencia</a:t>
            </a:r>
            <a:r>
              <a:rPr lang="es-AR" dirty="0" smtClean="0"/>
              <a:t>: </a:t>
            </a:r>
          </a:p>
          <a:p>
            <a:r>
              <a:rPr lang="es-AR" dirty="0" smtClean="0"/>
              <a:t>Avance de la fricativa:</a:t>
            </a:r>
          </a:p>
          <a:p>
            <a:r>
              <a:rPr lang="es-AR" dirty="0" smtClean="0"/>
              <a:t>Palatalización de fricativas: bolso por </a:t>
            </a:r>
            <a:r>
              <a:rPr lang="es-AR" dirty="0" err="1" smtClean="0"/>
              <a:t>bolsho</a:t>
            </a:r>
            <a:endParaRPr lang="es-AR" dirty="0" smtClean="0"/>
          </a:p>
          <a:p>
            <a:r>
              <a:rPr lang="es-AR" dirty="0" smtClean="0"/>
              <a:t>Sonorización de fricativas sordas: fuego por </a:t>
            </a:r>
            <a:r>
              <a:rPr lang="es-AR" dirty="0" err="1" smtClean="0"/>
              <a:t>buego</a:t>
            </a:r>
            <a:endParaRPr lang="es-AR" dirty="0" smtClean="0"/>
          </a:p>
          <a:p>
            <a:r>
              <a:rPr lang="es-AR" dirty="0" err="1" smtClean="0"/>
              <a:t>Semiconsonantizacion</a:t>
            </a:r>
            <a:r>
              <a:rPr lang="es-AR" dirty="0" smtClean="0"/>
              <a:t> de liquidas: clase por </a:t>
            </a:r>
            <a:r>
              <a:rPr lang="es-AR" dirty="0" err="1" smtClean="0"/>
              <a:t>claje</a:t>
            </a:r>
            <a:endParaRPr lang="es-AR" dirty="0" smtClean="0"/>
          </a:p>
          <a:p>
            <a:r>
              <a:rPr lang="es-AR" dirty="0" smtClean="0"/>
              <a:t>Ausencia de lateral: libro por </a:t>
            </a:r>
            <a:r>
              <a:rPr lang="es-AR" dirty="0" err="1" smtClean="0"/>
              <a:t>dibro</a:t>
            </a:r>
            <a:endParaRPr lang="es-AR" dirty="0" smtClean="0"/>
          </a:p>
          <a:p>
            <a:r>
              <a:rPr lang="es-AR" dirty="0" smtClean="0"/>
              <a:t>Lateralización de vibrantes: tambor por </a:t>
            </a:r>
            <a:r>
              <a:rPr lang="es-AR" dirty="0" err="1" smtClean="0"/>
              <a:t>tambol</a:t>
            </a:r>
            <a:endParaRPr lang="es-AR" dirty="0" smtClean="0"/>
          </a:p>
          <a:p>
            <a:r>
              <a:rPr lang="es-AR" dirty="0" smtClean="0"/>
              <a:t>Ausencia de vibrante múltiple: cara por cada</a:t>
            </a:r>
          </a:p>
          <a:p>
            <a:r>
              <a:rPr lang="es-AR" dirty="0" smtClean="0"/>
              <a:t>Conversación de la </a:t>
            </a:r>
            <a:r>
              <a:rPr lang="es-AR" dirty="0" err="1" smtClean="0"/>
              <a:t>aproximante</a:t>
            </a:r>
            <a:r>
              <a:rPr lang="es-AR" dirty="0" smtClean="0"/>
              <a:t> en liquida: espada por espala</a:t>
            </a:r>
          </a:p>
          <a:p>
            <a:endParaRPr lang="es-AR" dirty="0" smtClean="0"/>
          </a:p>
          <a:p>
            <a:pPr marL="114300" indent="0">
              <a:buNone/>
            </a:pPr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731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Procesos Fonológicos de simplificación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3200" b="1" dirty="0" smtClean="0"/>
              <a:t>ESTRUCTURALES</a:t>
            </a:r>
          </a:p>
          <a:p>
            <a:r>
              <a:rPr lang="es-AR" dirty="0" smtClean="0"/>
              <a:t>Omisión de consonantes finales o codas (</a:t>
            </a:r>
            <a:r>
              <a:rPr lang="es-AR" dirty="0" err="1" smtClean="0"/>
              <a:t>lapi</a:t>
            </a:r>
            <a:r>
              <a:rPr lang="es-AR" dirty="0" smtClean="0"/>
              <a:t>)</a:t>
            </a:r>
          </a:p>
          <a:p>
            <a:r>
              <a:rPr lang="es-AR" dirty="0" smtClean="0"/>
              <a:t>Omisión de ataque  silábico (</a:t>
            </a:r>
            <a:r>
              <a:rPr lang="es-AR" dirty="0" err="1" smtClean="0"/>
              <a:t>ufanda</a:t>
            </a:r>
            <a:r>
              <a:rPr lang="es-AR" dirty="0" smtClean="0"/>
              <a:t>)</a:t>
            </a:r>
          </a:p>
          <a:p>
            <a:r>
              <a:rPr lang="es-AR" dirty="0" smtClean="0"/>
              <a:t>Omisión de silabas atonas  (</a:t>
            </a:r>
            <a:r>
              <a:rPr lang="es-AR" dirty="0" err="1" smtClean="0"/>
              <a:t>fanda</a:t>
            </a:r>
            <a:r>
              <a:rPr lang="es-AR" dirty="0" smtClean="0"/>
              <a:t>)</a:t>
            </a:r>
          </a:p>
          <a:p>
            <a:r>
              <a:rPr lang="es-AR" dirty="0" smtClean="0"/>
              <a:t>Simplificación de diptongos ( dente)</a:t>
            </a:r>
          </a:p>
          <a:p>
            <a:r>
              <a:rPr lang="es-AR" dirty="0" smtClean="0"/>
              <a:t>Simplificación del ataque silábico complejo ( futa)</a:t>
            </a:r>
          </a:p>
          <a:p>
            <a:r>
              <a:rPr lang="es-AR" dirty="0" smtClean="0"/>
              <a:t>Metátesis  (</a:t>
            </a:r>
            <a:r>
              <a:rPr lang="es-AR" dirty="0" err="1" smtClean="0"/>
              <a:t>vedre</a:t>
            </a:r>
            <a:r>
              <a:rPr lang="es-AR" dirty="0" smtClean="0"/>
              <a:t>).desorden en la secuencia</a:t>
            </a:r>
          </a:p>
          <a:p>
            <a:r>
              <a:rPr lang="es-AR" dirty="0" smtClean="0"/>
              <a:t>Coalescencia</a:t>
            </a:r>
            <a:r>
              <a:rPr lang="es-AR" smtClean="0"/>
              <a:t>( refala </a:t>
            </a:r>
            <a:r>
              <a:rPr lang="es-AR" dirty="0" smtClean="0"/>
              <a:t>por resbala) </a:t>
            </a:r>
          </a:p>
          <a:p>
            <a:r>
              <a:rPr lang="es-AR" dirty="0" smtClean="0"/>
              <a:t>Epéntesis ( calase- clase, fideo-</a:t>
            </a:r>
            <a:r>
              <a:rPr lang="es-AR" dirty="0" err="1" smtClean="0"/>
              <a:t>fidedo</a:t>
            </a:r>
            <a:r>
              <a:rPr lang="es-AR" dirty="0" smtClean="0"/>
              <a:t>))</a:t>
            </a:r>
          </a:p>
          <a:p>
            <a:r>
              <a:rPr lang="es-AR" dirty="0" smtClean="0"/>
              <a:t>Reduplicaciones/ onomatopeyas  (bobo)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51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Procesos Fonológicos</a:t>
            </a:r>
            <a:br>
              <a:rPr lang="es-AR" dirty="0"/>
            </a:br>
            <a:r>
              <a:rPr lang="es-AR" sz="3200" b="1" dirty="0" smtClean="0">
                <a:solidFill>
                  <a:schemeClr val="tx1"/>
                </a:solidFill>
              </a:rPr>
              <a:t>ASIMILACION</a:t>
            </a:r>
            <a:endParaRPr lang="es-AR" sz="3200" b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 smtClean="0"/>
          </a:p>
          <a:p>
            <a:r>
              <a:rPr lang="es-AR" dirty="0" smtClean="0"/>
              <a:t>Asimilación velar (</a:t>
            </a:r>
            <a:r>
              <a:rPr lang="es-AR" dirty="0" err="1" smtClean="0"/>
              <a:t>gojo</a:t>
            </a:r>
            <a:r>
              <a:rPr lang="es-AR" dirty="0" smtClean="0"/>
              <a:t>)</a:t>
            </a:r>
          </a:p>
          <a:p>
            <a:r>
              <a:rPr lang="es-AR" dirty="0" smtClean="0"/>
              <a:t>Asimilación labial(bobo)</a:t>
            </a:r>
          </a:p>
          <a:p>
            <a:r>
              <a:rPr lang="es-AR" dirty="0" smtClean="0"/>
              <a:t>Asimilación palatal(flecha-</a:t>
            </a:r>
            <a:r>
              <a:rPr lang="es-AR" dirty="0" err="1" smtClean="0"/>
              <a:t>checha</a:t>
            </a:r>
            <a:r>
              <a:rPr lang="es-AR" dirty="0" smtClean="0"/>
              <a:t>)</a:t>
            </a:r>
          </a:p>
          <a:p>
            <a:r>
              <a:rPr lang="es-AR" dirty="0" smtClean="0"/>
              <a:t>Asimilación dental (</a:t>
            </a:r>
            <a:r>
              <a:rPr lang="es-AR" dirty="0" err="1" smtClean="0"/>
              <a:t>tristal</a:t>
            </a:r>
            <a:r>
              <a:rPr lang="es-AR" dirty="0" smtClean="0"/>
              <a:t>-cristal)</a:t>
            </a:r>
          </a:p>
          <a:p>
            <a:endParaRPr lang="es-AR" dirty="0"/>
          </a:p>
          <a:p>
            <a:pPr marL="114300" indent="0">
              <a:buNone/>
            </a:pPr>
            <a:r>
              <a:rPr lang="es-AR" b="1" dirty="0" smtClean="0"/>
              <a:t>                                                             </a:t>
            </a:r>
          </a:p>
          <a:p>
            <a:pPr marL="114300" indent="0">
              <a:buNone/>
            </a:pPr>
            <a:r>
              <a:rPr lang="es-AR" b="1" dirty="0" smtClean="0"/>
              <a:t>Por modo                                        </a:t>
            </a:r>
            <a:r>
              <a:rPr lang="es-AR" dirty="0" smtClean="0"/>
              <a:t>Asimilación lateral (</a:t>
            </a:r>
            <a:r>
              <a:rPr lang="es-AR" dirty="0" err="1" smtClean="0"/>
              <a:t>liblo</a:t>
            </a:r>
            <a:r>
              <a:rPr lang="es-AR" dirty="0" smtClean="0"/>
              <a:t>)</a:t>
            </a:r>
          </a:p>
          <a:p>
            <a:pPr marL="114300" indent="0">
              <a:buNone/>
            </a:pPr>
            <a:r>
              <a:rPr lang="es-AR" dirty="0"/>
              <a:t> </a:t>
            </a:r>
            <a:r>
              <a:rPr lang="es-AR" dirty="0" smtClean="0"/>
              <a:t>                                                         Asimilación nasal (</a:t>
            </a:r>
            <a:r>
              <a:rPr lang="es-AR" dirty="0" err="1" smtClean="0"/>
              <a:t>tamon</a:t>
            </a:r>
            <a:r>
              <a:rPr lang="es-AR" dirty="0" smtClean="0"/>
              <a:t>)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4427984" y="1752436"/>
            <a:ext cx="2286001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lvl="0">
              <a:spcBef>
                <a:spcPct val="20000"/>
              </a:spcBef>
              <a:buClr>
                <a:srgbClr val="B83D68"/>
              </a:buClr>
            </a:pPr>
            <a:r>
              <a:rPr lang="es-AR" sz="2200" b="1" dirty="0" smtClean="0">
                <a:solidFill>
                  <a:prstClr val="black"/>
                </a:solidFill>
              </a:rPr>
              <a:t>Por </a:t>
            </a:r>
            <a:r>
              <a:rPr lang="es-AR" sz="2200" b="1" dirty="0">
                <a:solidFill>
                  <a:prstClr val="black"/>
                </a:solidFill>
              </a:rPr>
              <a:t>punto de </a:t>
            </a:r>
            <a:r>
              <a:rPr lang="es-AR" sz="2200" b="1" dirty="0" smtClean="0">
                <a:solidFill>
                  <a:prstClr val="black"/>
                </a:solidFill>
              </a:rPr>
              <a:t>articulación</a:t>
            </a:r>
            <a:endParaRPr lang="es-AR" sz="2200" dirty="0">
              <a:solidFill>
                <a:prstClr val="black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 rot="5400000">
            <a:off x="3707904" y="1916832"/>
            <a:ext cx="432048" cy="423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Flecha abajo"/>
          <p:cNvSpPr/>
          <p:nvPr/>
        </p:nvSpPr>
        <p:spPr>
          <a:xfrm rot="16200000">
            <a:off x="3563888" y="4581128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92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PROCESOS FONOLOGICOS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988840"/>
            <a:ext cx="8077200" cy="4411960"/>
          </a:xfrm>
        </p:spPr>
        <p:txBody>
          <a:bodyPr/>
          <a:lstStyle/>
          <a:p>
            <a:r>
              <a:rPr lang="es-AR" dirty="0">
                <a:hlinkClick r:id="rId3"/>
              </a:rPr>
              <a:t>https://</a:t>
            </a:r>
            <a:r>
              <a:rPr lang="es-AR" dirty="0" smtClean="0">
                <a:hlinkClick r:id="rId3"/>
              </a:rPr>
              <a:t>drive.google.com/open?id=1wykhMX7ty1hUyJ-jdnyLTeO_ebSFEz19&amp;authuser=0</a:t>
            </a:r>
            <a:endParaRPr lang="es-AR" dirty="0" smtClean="0"/>
          </a:p>
          <a:p>
            <a:r>
              <a:rPr lang="es-AR" dirty="0">
                <a:hlinkClick r:id="rId4"/>
              </a:rPr>
              <a:t>https://</a:t>
            </a:r>
            <a:r>
              <a:rPr lang="es-AR" dirty="0" smtClean="0">
                <a:hlinkClick r:id="rId4"/>
              </a:rPr>
              <a:t>drive.google.com/open?id=1_Czs5MZPk3u7oi8PB6yzYBRQ6_48C8Zs&amp;authuser=0</a:t>
            </a:r>
            <a:endParaRPr lang="es-AR" dirty="0" smtClean="0"/>
          </a:p>
          <a:p>
            <a:endParaRPr lang="es-AR" dirty="0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335471"/>
              </p:ext>
            </p:extLst>
          </p:nvPr>
        </p:nvGraphicFramePr>
        <p:xfrm>
          <a:off x="539552" y="4293096"/>
          <a:ext cx="7232128" cy="234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Objeto empaquetador del shell" showAsIcon="1" r:id="rId5" imgW="1126800" imgH="364680" progId="Package">
                  <p:embed/>
                </p:oleObj>
              </mc:Choice>
              <mc:Fallback>
                <p:oleObj name="Objeto empaquetador del shell" showAsIcon="1" r:id="rId5" imgW="11268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4293096"/>
                        <a:ext cx="7232128" cy="2342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09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400" dirty="0" smtClean="0"/>
              <a:t>Adquisición Fonética-Fonológica</a:t>
            </a:r>
            <a:endParaRPr lang="es-AR" sz="4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200800" cy="561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6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047574" cy="604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615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6852543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9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268760"/>
            <a:ext cx="74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/>
              <a:t>OBJETIVOS</a:t>
            </a:r>
          </a:p>
          <a:p>
            <a:endParaRPr lang="es-AR" sz="2400" dirty="0"/>
          </a:p>
          <a:p>
            <a:r>
              <a:rPr lang="es-AR" sz="2400" dirty="0" smtClean="0"/>
              <a:t>-Registrar </a:t>
            </a:r>
            <a:r>
              <a:rPr lang="es-AR" sz="2400" dirty="0"/>
              <a:t>las peculiaridades del habla del niño desde un punto de vista cualitativo en producción inducida de palabras y en repetición si es necesario.</a:t>
            </a:r>
          </a:p>
          <a:p>
            <a:r>
              <a:rPr lang="es-AR" sz="2400" dirty="0" smtClean="0"/>
              <a:t>-Comparar </a:t>
            </a:r>
            <a:r>
              <a:rPr lang="es-AR" sz="2400" dirty="0"/>
              <a:t>cuantitativamente su producción a la producción media de un grupo de niños de su edad que vive en un entorno social similar.</a:t>
            </a:r>
          </a:p>
          <a:p>
            <a:r>
              <a:rPr lang="es-AR" sz="2400" dirty="0"/>
              <a:t>Se debe tener en cuenta en la interpretación de datos la característica fonética del entorno mas próximo.</a:t>
            </a:r>
          </a:p>
          <a:p>
            <a:r>
              <a:rPr lang="es-AR" sz="2400" dirty="0"/>
              <a:t>La aplicación de un test tiene que analizarse en el contexto natural de la expresión . La exploración del habla del niño no puede limitarse a test</a:t>
            </a:r>
          </a:p>
        </p:txBody>
      </p:sp>
    </p:spTree>
    <p:extLst>
      <p:ext uri="{BB962C8B-B14F-4D97-AF65-F5344CB8AC3E}">
        <p14:creationId xmlns:p14="http://schemas.microsoft.com/office/powerpoint/2010/main" val="235139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Nivel Fonético Fonológico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3200" dirty="0" smtClean="0"/>
              <a:t>Es el nivel lingüístico  encargado de la identificación y emisión de cada uno de los fonemas pertenecientes a nuestra lengua, así como de la organización de estos para la conformación de las palabras..</a:t>
            </a:r>
          </a:p>
          <a:p>
            <a:r>
              <a:rPr lang="es-AR" sz="3200" dirty="0" smtClean="0"/>
              <a:t>Junto al nivel morfo- sintáctico se relacionan con la dimensión</a:t>
            </a:r>
          </a:p>
          <a:p>
            <a:pPr marL="114300" indent="0">
              <a:buNone/>
            </a:pPr>
            <a:r>
              <a:rPr lang="es-AR" sz="3200" dirty="0"/>
              <a:t> </a:t>
            </a:r>
            <a:r>
              <a:rPr lang="es-AR" sz="3200" dirty="0" smtClean="0"/>
              <a:t>                                          </a:t>
            </a:r>
            <a:r>
              <a:rPr lang="es-AR" sz="3200" b="1" dirty="0" smtClean="0"/>
              <a:t>Forma del lenguaje</a:t>
            </a:r>
            <a:r>
              <a:rPr lang="es-AR" b="1" dirty="0" smtClean="0"/>
              <a:t>.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438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87624" y="764704"/>
            <a:ext cx="567037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 smtClean="0"/>
              <a:t>Como evalúo??</a:t>
            </a:r>
          </a:p>
          <a:p>
            <a:endParaRPr lang="es-AR" sz="2800" dirty="0"/>
          </a:p>
          <a:p>
            <a:r>
              <a:rPr lang="es-AR" sz="2800" dirty="0" smtClean="0"/>
              <a:t>-El </a:t>
            </a:r>
            <a:r>
              <a:rPr lang="es-AR" sz="2800" dirty="0"/>
              <a:t>niño relajado, es decir que si bien se consulta sobre la articulación , debo hacer vinculo con el niño.</a:t>
            </a:r>
          </a:p>
          <a:p>
            <a:r>
              <a:rPr lang="es-AR" sz="2800" dirty="0" smtClean="0"/>
              <a:t>-A </a:t>
            </a:r>
            <a:r>
              <a:rPr lang="es-AR" sz="2800" dirty="0"/>
              <a:t>veces resulta conveniente realizar dos veces.</a:t>
            </a:r>
          </a:p>
          <a:p>
            <a:r>
              <a:rPr lang="es-AR" sz="2800" dirty="0" smtClean="0"/>
              <a:t>-Intentar </a:t>
            </a:r>
            <a:r>
              <a:rPr lang="es-AR" sz="2800" dirty="0"/>
              <a:t>mezclar palabras fáciles y difíciles para que el niño no se desanime.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37925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8206"/>
            <a:ext cx="44497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723"/>
            <a:ext cx="4361309" cy="382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67544" y="404664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/>
              <a:t>Que ves acá?</a:t>
            </a:r>
          </a:p>
          <a:p>
            <a:r>
              <a:rPr lang="es-AR" sz="2800" dirty="0" smtClean="0"/>
              <a:t>Que esta haciendo?</a:t>
            </a:r>
            <a:endParaRPr lang="es-AR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220072" y="45091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 ver vamos a intentar otra vez…, no te escuche bien</a:t>
            </a:r>
          </a:p>
        </p:txBody>
      </p:sp>
    </p:spTree>
    <p:extLst>
      <p:ext uri="{BB962C8B-B14F-4D97-AF65-F5344CB8AC3E}">
        <p14:creationId xmlns:p14="http://schemas.microsoft.com/office/powerpoint/2010/main" val="4013757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424316"/>
              </p:ext>
            </p:extLst>
          </p:nvPr>
        </p:nvGraphicFramePr>
        <p:xfrm>
          <a:off x="2123728" y="1412776"/>
          <a:ext cx="4176464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Objeto empaquetador del shell" showAsIcon="1" r:id="rId3" imgW="1126800" imgH="364680" progId="Package">
                  <p:embed/>
                </p:oleObj>
              </mc:Choice>
              <mc:Fallback>
                <p:oleObj name="Objeto empaquetador del shell" showAsIcon="1" r:id="rId3" imgW="11268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1412776"/>
                        <a:ext cx="4176464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397150"/>
              </p:ext>
            </p:extLst>
          </p:nvPr>
        </p:nvGraphicFramePr>
        <p:xfrm>
          <a:off x="3563888" y="3284984"/>
          <a:ext cx="16589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Objeto empaquetador del shell" showAsIcon="1" r:id="rId5" imgW="1659600" imgH="364680" progId="Package">
                  <p:embed/>
                </p:oleObj>
              </mc:Choice>
              <mc:Fallback>
                <p:oleObj name="Objeto empaquetador del shell" showAsIcon="1" r:id="rId5" imgW="16596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63888" y="3284984"/>
                        <a:ext cx="165893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80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Nivel Fonético Fonológico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Fonético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AR" dirty="0" smtClean="0"/>
              <a:t>Se relaciona con la identificación y articulación de los fonemas ( habla)</a:t>
            </a:r>
            <a:endParaRPr lang="es-AR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 smtClean="0"/>
              <a:t>Fonológico</a:t>
            </a:r>
            <a:endParaRPr lang="es-AR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Se relaciona con la estructura de la palabra  ( lenguaje)</a:t>
            </a:r>
          </a:p>
          <a:p>
            <a:r>
              <a:rPr lang="es-AR" dirty="0" smtClean="0"/>
              <a:t>La representación  fonológica consiste en:  información prosódica, información relativa a la estructura silábica y a los rasgos distintivos.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220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2267744" y="13467"/>
            <a:ext cx="3672408" cy="2448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 smtClean="0"/>
              <a:t>Nivel Fonológico</a:t>
            </a:r>
          </a:p>
          <a:p>
            <a:pPr algn="ctr"/>
            <a:r>
              <a:rPr lang="es-AR" sz="2800" u="sng" dirty="0" smtClean="0"/>
              <a:t>Representación de la palabra</a:t>
            </a:r>
            <a:endParaRPr lang="es-AR" sz="2800" u="sng" dirty="0"/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1475656" y="1979237"/>
            <a:ext cx="1116837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4283968" y="335699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5829138" y="2044140"/>
            <a:ext cx="648072" cy="835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179512" y="3140968"/>
            <a:ext cx="8136904" cy="648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smtClean="0">
                <a:solidFill>
                  <a:schemeClr val="tx1"/>
                </a:solidFill>
              </a:rPr>
              <a:t>Percepción                                           Organización                                  Producción      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79512" y="3933056"/>
            <a:ext cx="2268965" cy="2924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AR" dirty="0" smtClean="0"/>
              <a:t>Discriminación auditiva. (75 y 80 ms).Proceso auditivo-temporal.</a:t>
            </a:r>
          </a:p>
          <a:p>
            <a:pPr algn="just"/>
            <a:r>
              <a:rPr lang="es-AR" dirty="0" smtClean="0"/>
              <a:t>(</a:t>
            </a:r>
            <a:r>
              <a:rPr lang="es-AR" dirty="0" err="1" smtClean="0"/>
              <a:t>beso.peso;luna.cuna</a:t>
            </a:r>
            <a:r>
              <a:rPr lang="es-AR" dirty="0" smtClean="0"/>
              <a:t>)</a:t>
            </a:r>
          </a:p>
          <a:p>
            <a:pPr algn="just"/>
            <a:endParaRPr lang="es-A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AR" dirty="0" smtClean="0"/>
              <a:t>Memoria auditiva (métrico, almacén fonológico)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AR" dirty="0" smtClean="0"/>
          </a:p>
        </p:txBody>
      </p:sp>
      <p:sp>
        <p:nvSpPr>
          <p:cNvPr id="19" name="18 Rectángulo"/>
          <p:cNvSpPr/>
          <p:nvPr/>
        </p:nvSpPr>
        <p:spPr>
          <a:xfrm>
            <a:off x="3275856" y="3933056"/>
            <a:ext cx="2376264" cy="2924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Identificar las palabras en la frase, las silabas, y la  manipulación  de las estructuras mínimas que componen las palabras.</a:t>
            </a:r>
            <a:endParaRPr lang="es-AR" dirty="0"/>
          </a:p>
        </p:txBody>
      </p:sp>
      <p:sp>
        <p:nvSpPr>
          <p:cNvPr id="20" name="19 Rectángulo"/>
          <p:cNvSpPr/>
          <p:nvPr/>
        </p:nvSpPr>
        <p:spPr>
          <a:xfrm>
            <a:off x="6153174" y="3933056"/>
            <a:ext cx="2163242" cy="2924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err="1" smtClean="0"/>
              <a:t>Praxias</a:t>
            </a:r>
            <a:r>
              <a:rPr lang="es-AR" dirty="0" smtClean="0"/>
              <a:t> </a:t>
            </a:r>
          </a:p>
          <a:p>
            <a:pPr algn="ctr"/>
            <a:r>
              <a:rPr lang="es-AR" dirty="0" smtClean="0"/>
              <a:t>Programar y ejecutar movimientos orales ágil y coordinada.</a:t>
            </a:r>
            <a:endParaRPr lang="es-AR" dirty="0"/>
          </a:p>
        </p:txBody>
      </p:sp>
      <p:cxnSp>
        <p:nvCxnSpPr>
          <p:cNvPr id="24" name="23 Conector recto de flecha"/>
          <p:cNvCxnSpPr/>
          <p:nvPr/>
        </p:nvCxnSpPr>
        <p:spPr>
          <a:xfrm>
            <a:off x="4284681" y="2546902"/>
            <a:ext cx="0" cy="332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1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dirty="0" smtClean="0"/>
              <a:t>Teorías sobre el desarrollo fonológico</a:t>
            </a:r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539552" y="1859340"/>
            <a:ext cx="705678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/>
              <a:t>En el ámbito del estudio de la adquisición Fonética – Fonológico, podemos establecer cuatro corrientes teóricas:</a:t>
            </a:r>
          </a:p>
          <a:p>
            <a:r>
              <a:rPr lang="es-AR" sz="2800" u="sng" dirty="0"/>
              <a:t>Enfoque </a:t>
            </a:r>
            <a:r>
              <a:rPr lang="es-AR" sz="2800" u="sng" dirty="0" smtClean="0"/>
              <a:t>conductista :</a:t>
            </a:r>
            <a:r>
              <a:rPr lang="es-AR" sz="2800" dirty="0" smtClean="0"/>
              <a:t>   Estimulo- </a:t>
            </a:r>
            <a:r>
              <a:rPr lang="es-AR" sz="2800" dirty="0"/>
              <a:t>Respuesta</a:t>
            </a:r>
          </a:p>
          <a:p>
            <a:r>
              <a:rPr lang="es-AR" sz="2800" u="sng" dirty="0"/>
              <a:t>Estructuralista </a:t>
            </a:r>
            <a:r>
              <a:rPr lang="es-AR" sz="2800" dirty="0" smtClean="0"/>
              <a:t>:  </a:t>
            </a:r>
            <a:r>
              <a:rPr lang="es-AR" sz="2800" dirty="0"/>
              <a:t>Universalidad de leyes lingüísticas. Periodo: Etapa pre lingüística o balbuceo y Lingüística.</a:t>
            </a:r>
          </a:p>
          <a:p>
            <a:r>
              <a:rPr lang="es-AR" sz="2800" u="sng" dirty="0" smtClean="0"/>
              <a:t>Prosódico: </a:t>
            </a:r>
            <a:r>
              <a:rPr lang="es-AR" sz="2800" dirty="0" smtClean="0"/>
              <a:t>elementos supra- </a:t>
            </a:r>
            <a:r>
              <a:rPr lang="es-AR" sz="2800" dirty="0" err="1" smtClean="0"/>
              <a:t>segmentales</a:t>
            </a:r>
            <a:endParaRPr lang="es-AR" sz="2800" dirty="0"/>
          </a:p>
          <a:p>
            <a:r>
              <a:rPr lang="es-AR" sz="2800" u="sng" dirty="0"/>
              <a:t>Fonología </a:t>
            </a:r>
            <a:r>
              <a:rPr lang="es-AR" sz="2800" u="sng" dirty="0" smtClean="0"/>
              <a:t>natural :</a:t>
            </a:r>
            <a:r>
              <a:rPr lang="es-AR" sz="2800" dirty="0" smtClean="0"/>
              <a:t>Asume </a:t>
            </a:r>
            <a:r>
              <a:rPr lang="es-AR" sz="2800" dirty="0"/>
              <a:t>el innatismo </a:t>
            </a:r>
          </a:p>
          <a:p>
            <a:endParaRPr lang="es-AR" sz="2800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26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FONOLOGIA NATURAL</a:t>
            </a:r>
            <a:br>
              <a:rPr lang="es-AR" dirty="0" smtClean="0"/>
            </a:br>
            <a:r>
              <a:rPr lang="es-AR" dirty="0" smtClean="0"/>
              <a:t> </a:t>
            </a:r>
            <a:r>
              <a:rPr lang="es-AR" dirty="0" err="1" smtClean="0"/>
              <a:t>Ingram</a:t>
            </a:r>
            <a:r>
              <a:rPr lang="es-AR" dirty="0" smtClean="0"/>
              <a:t> 1976-1979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s-AR" sz="3200" dirty="0" smtClean="0"/>
              <a:t>El niño en forma activa y progresiva va estructurando su propio sistema fonológico, asimilando y acomodando sus emisiones para parecerse cada vez mas al sistema fonológico del adulto. </a:t>
            </a:r>
          </a:p>
          <a:p>
            <a:pPr algn="just"/>
            <a:r>
              <a:rPr lang="es-AR" sz="3200" dirty="0" smtClean="0"/>
              <a:t>Habla de una organización de estadios fonológicos (balbuceo, 50 palabras, expansión de procesos fonológicos hasta llegar fin del proceso). 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0985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FONOLOGIA NATURAL</a:t>
            </a:r>
            <a:br>
              <a:rPr lang="es-AR" dirty="0"/>
            </a:br>
            <a:r>
              <a:rPr lang="es-AR" dirty="0"/>
              <a:t> </a:t>
            </a:r>
            <a:r>
              <a:rPr lang="es-AR" dirty="0" err="1"/>
              <a:t>Ingram</a:t>
            </a:r>
            <a:r>
              <a:rPr lang="es-AR" dirty="0"/>
              <a:t> 1976-1979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AR" sz="3600" dirty="0" smtClean="0"/>
          </a:p>
          <a:p>
            <a:r>
              <a:rPr lang="es-AR" sz="3600" dirty="0" smtClean="0"/>
              <a:t>Proceso Fonológico es una operación mental que el niño realiza.</a:t>
            </a:r>
          </a:p>
          <a:p>
            <a:r>
              <a:rPr lang="es-AR" sz="3600" dirty="0" smtClean="0"/>
              <a:t>El desarrollo implica la eliminación gradual de los procesos.</a:t>
            </a:r>
          </a:p>
          <a:p>
            <a:r>
              <a:rPr lang="es-AR" sz="3600" dirty="0" smtClean="0"/>
              <a:t>Procesos de E. Silábica, Asimilación, Sustitución</a:t>
            </a:r>
            <a:r>
              <a:rPr lang="es-AR" dirty="0" smtClean="0"/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339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FONOLOGIA NATURAL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7715200" cy="5616624"/>
          </a:xfrm>
        </p:spPr>
        <p:txBody>
          <a:bodyPr/>
          <a:lstStyle/>
          <a:p>
            <a:r>
              <a:rPr lang="es-AR" dirty="0" smtClean="0"/>
              <a:t>Superar las limitaciones el niño usa:</a:t>
            </a:r>
          </a:p>
          <a:p>
            <a:endParaRPr lang="es-AR" dirty="0" smtClean="0"/>
          </a:p>
          <a:p>
            <a:pPr marL="114300" indent="0">
              <a:buNone/>
            </a:pPr>
            <a:r>
              <a:rPr lang="es-AR" dirty="0" smtClean="0"/>
              <a:t>                  </a:t>
            </a:r>
            <a:r>
              <a:rPr lang="es-AR" sz="2400" b="1" dirty="0" smtClean="0"/>
              <a:t>PROCESOS FONOLOGICOS DE SIMPLIFICACION:</a:t>
            </a:r>
            <a:endParaRPr lang="es-AR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1547664" y="2371284"/>
            <a:ext cx="5040560" cy="31683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AR" sz="2400" dirty="0" smtClean="0">
                <a:solidFill>
                  <a:schemeClr val="tx1"/>
                </a:solidFill>
              </a:rPr>
              <a:t>Operaciones mentales que se dan en el habla infantil para sustituirlos por aquellos rasgos que no pueden realizar ( de 18 meses a </a:t>
            </a:r>
            <a:r>
              <a:rPr lang="es-AR" sz="2400" dirty="0">
                <a:solidFill>
                  <a:schemeClr val="tx1"/>
                </a:solidFill>
              </a:rPr>
              <a:t>4</a:t>
            </a:r>
            <a:r>
              <a:rPr lang="es-AR" sz="2400" dirty="0" smtClean="0">
                <a:solidFill>
                  <a:schemeClr val="tx1"/>
                </a:solidFill>
              </a:rPr>
              <a:t> años). Hay algunos procesos que persisten, generalmente son polisílabos .</a:t>
            </a:r>
            <a:endParaRPr lang="es-AR" sz="2400" dirty="0">
              <a:solidFill>
                <a:schemeClr val="tx1"/>
              </a:solidFill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569256" y="18866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    :</a:t>
            </a:r>
          </a:p>
          <a:p>
            <a:pPr algn="ctr"/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827584" y="6165304"/>
            <a:ext cx="152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Palabra adulta</a:t>
            </a:r>
            <a:endParaRPr lang="es-AR" dirty="0"/>
          </a:p>
        </p:txBody>
      </p:sp>
      <p:sp>
        <p:nvSpPr>
          <p:cNvPr id="7" name="6 Flecha derecha"/>
          <p:cNvSpPr/>
          <p:nvPr/>
        </p:nvSpPr>
        <p:spPr>
          <a:xfrm>
            <a:off x="2483768" y="6349970"/>
            <a:ext cx="648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>
            <a:off x="3563888" y="6165304"/>
            <a:ext cx="158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Sistema de PFS</a:t>
            </a:r>
            <a:endParaRPr lang="es-AR" dirty="0"/>
          </a:p>
        </p:txBody>
      </p:sp>
      <p:sp>
        <p:nvSpPr>
          <p:cNvPr id="9" name="8 Flecha derecha"/>
          <p:cNvSpPr/>
          <p:nvPr/>
        </p:nvSpPr>
        <p:spPr>
          <a:xfrm>
            <a:off x="5508104" y="6349970"/>
            <a:ext cx="648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6372200" y="6165304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Palabra Infantil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968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PROCESOS FONOLOGICOS DE SIMPLIFICACION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E. Silábica                        Asimilación                         Sustitución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107504" y="2492896"/>
            <a:ext cx="2557799" cy="40324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AR" sz="2000" b="1" dirty="0" smtClean="0">
                <a:solidFill>
                  <a:schemeClr val="tx1"/>
                </a:solidFill>
              </a:rPr>
              <a:t>Pantalón    </a:t>
            </a:r>
            <a:r>
              <a:rPr lang="es-AR" sz="2000" b="1" dirty="0" err="1" smtClean="0">
                <a:solidFill>
                  <a:schemeClr val="tx1"/>
                </a:solidFill>
              </a:rPr>
              <a:t>Lon</a:t>
            </a:r>
            <a:endParaRPr lang="es-AR" sz="2000" b="1" dirty="0" smtClean="0">
              <a:solidFill>
                <a:schemeClr val="tx1"/>
              </a:solidFill>
            </a:endParaRPr>
          </a:p>
          <a:p>
            <a:pPr algn="ctr"/>
            <a:endParaRPr lang="es-AR" sz="2000" b="1" dirty="0">
              <a:solidFill>
                <a:schemeClr val="tx1"/>
              </a:solidFill>
            </a:endParaRPr>
          </a:p>
          <a:p>
            <a:r>
              <a:rPr lang="es-AR" sz="2000" b="1" dirty="0" smtClean="0">
                <a:solidFill>
                  <a:schemeClr val="tx1"/>
                </a:solidFill>
              </a:rPr>
              <a:t>Plato          pato</a:t>
            </a:r>
          </a:p>
          <a:p>
            <a:pPr algn="ctr"/>
            <a:endParaRPr lang="es-AR" sz="2000" b="1" dirty="0">
              <a:solidFill>
                <a:schemeClr val="tx1"/>
              </a:solidFill>
            </a:endParaRPr>
          </a:p>
          <a:p>
            <a:r>
              <a:rPr lang="es-AR" sz="2000" b="1" dirty="0" smtClean="0">
                <a:solidFill>
                  <a:schemeClr val="tx1"/>
                </a:solidFill>
              </a:rPr>
              <a:t>Auto           ato</a:t>
            </a:r>
          </a:p>
          <a:p>
            <a:r>
              <a:rPr lang="es-AR" sz="2000" b="1" dirty="0">
                <a:solidFill>
                  <a:schemeClr val="tx1"/>
                </a:solidFill>
              </a:rPr>
              <a:t> </a:t>
            </a:r>
            <a:r>
              <a:rPr lang="es-AR" sz="2000" b="1" dirty="0" smtClean="0">
                <a:solidFill>
                  <a:schemeClr val="tx1"/>
                </a:solidFill>
              </a:rPr>
              <a:t>                      </a:t>
            </a:r>
          </a:p>
          <a:p>
            <a:r>
              <a:rPr lang="es-AR" sz="2000" b="1" dirty="0" smtClean="0">
                <a:solidFill>
                  <a:schemeClr val="tx1"/>
                </a:solidFill>
              </a:rPr>
              <a:t>Chimenea    </a:t>
            </a:r>
            <a:r>
              <a:rPr lang="es-AR" sz="2000" b="1" dirty="0" err="1" smtClean="0">
                <a:solidFill>
                  <a:schemeClr val="tx1"/>
                </a:solidFill>
              </a:rPr>
              <a:t>tinea</a:t>
            </a:r>
            <a:endParaRPr lang="es-AR" sz="2000" b="1" dirty="0" smtClean="0">
              <a:solidFill>
                <a:schemeClr val="tx1"/>
              </a:solidFill>
            </a:endParaRPr>
          </a:p>
          <a:p>
            <a:pPr algn="ctr"/>
            <a:r>
              <a:rPr lang="es-AR" dirty="0" smtClean="0">
                <a:solidFill>
                  <a:schemeClr val="tx1"/>
                </a:solidFill>
              </a:rPr>
              <a:t>Omisión de consonante final, omisión de silabas, </a:t>
            </a:r>
            <a:r>
              <a:rPr lang="es-AR" dirty="0" err="1" smtClean="0">
                <a:solidFill>
                  <a:schemeClr val="tx1"/>
                </a:solidFill>
              </a:rPr>
              <a:t>reduplicación,nasal</a:t>
            </a:r>
            <a:r>
              <a:rPr lang="es-AR" dirty="0" smtClean="0">
                <a:solidFill>
                  <a:schemeClr val="tx1"/>
                </a:solidFill>
              </a:rPr>
              <a:t> seguida de </a:t>
            </a:r>
            <a:r>
              <a:rPr lang="es-AR" dirty="0" err="1" smtClean="0">
                <a:solidFill>
                  <a:schemeClr val="tx1"/>
                </a:solidFill>
              </a:rPr>
              <a:t>b,d,g</a:t>
            </a:r>
            <a:r>
              <a:rPr lang="es-AR" dirty="0" smtClean="0">
                <a:solidFill>
                  <a:schemeClr val="tx1"/>
                </a:solidFill>
              </a:rPr>
              <a:t>  (mama),reducción  grupo consonántico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843808" y="2529942"/>
            <a:ext cx="2592288" cy="39678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Peineta    </a:t>
            </a:r>
            <a:r>
              <a:rPr lang="es-AR" b="1" dirty="0" err="1" smtClean="0">
                <a:solidFill>
                  <a:schemeClr val="tx1"/>
                </a:solidFill>
              </a:rPr>
              <a:t>penneta</a:t>
            </a:r>
            <a:endParaRPr lang="es-AR" b="1" dirty="0" smtClean="0">
              <a:solidFill>
                <a:schemeClr val="tx1"/>
              </a:solidFill>
            </a:endParaRP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algn="ctr"/>
            <a:endParaRPr lang="es-AR" b="1" dirty="0" smtClean="0">
              <a:solidFill>
                <a:schemeClr val="tx1"/>
              </a:solidFill>
            </a:endParaRP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Globo      bobo</a:t>
            </a: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algn="ctr"/>
            <a:endParaRPr lang="es-AR" b="1" dirty="0" smtClean="0">
              <a:solidFill>
                <a:schemeClr val="tx1"/>
              </a:solidFill>
            </a:endParaRPr>
          </a:p>
          <a:p>
            <a:pPr algn="ctr"/>
            <a:r>
              <a:rPr lang="es-AR" b="1" dirty="0" err="1" smtClean="0">
                <a:solidFill>
                  <a:schemeClr val="tx1"/>
                </a:solidFill>
              </a:rPr>
              <a:t>Porke</a:t>
            </a:r>
            <a:r>
              <a:rPr lang="es-AR" b="1" dirty="0" smtClean="0">
                <a:solidFill>
                  <a:schemeClr val="tx1"/>
                </a:solidFill>
              </a:rPr>
              <a:t>       </a:t>
            </a:r>
            <a:r>
              <a:rPr lang="es-AR" b="1" dirty="0" err="1" smtClean="0">
                <a:solidFill>
                  <a:schemeClr val="tx1"/>
                </a:solidFill>
              </a:rPr>
              <a:t>pokke</a:t>
            </a:r>
            <a:endParaRPr lang="es-AR" b="1" dirty="0" smtClean="0">
              <a:solidFill>
                <a:schemeClr val="tx1"/>
              </a:solidFill>
            </a:endParaRP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algn="ctr"/>
            <a:endParaRPr lang="es-AR" b="1" dirty="0" smtClean="0">
              <a:solidFill>
                <a:schemeClr val="tx1"/>
              </a:solidFill>
            </a:endParaRP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Dedo    </a:t>
            </a:r>
            <a:r>
              <a:rPr lang="es-AR" b="1" dirty="0" err="1" smtClean="0">
                <a:solidFill>
                  <a:schemeClr val="tx1"/>
                </a:solidFill>
              </a:rPr>
              <a:t>neno</a:t>
            </a:r>
            <a:endParaRPr lang="es-AR" b="1" dirty="0" smtClean="0">
              <a:solidFill>
                <a:schemeClr val="tx1"/>
              </a:solidFill>
            </a:endParaRP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algn="ctr"/>
            <a:r>
              <a:rPr lang="es-AR" dirty="0" smtClean="0">
                <a:solidFill>
                  <a:schemeClr val="tx1"/>
                </a:solidFill>
              </a:rPr>
              <a:t>Contigua o no</a:t>
            </a:r>
          </a:p>
          <a:p>
            <a:pPr algn="ctr"/>
            <a:r>
              <a:rPr lang="es-AR" dirty="0" smtClean="0">
                <a:solidFill>
                  <a:schemeClr val="tx1"/>
                </a:solidFill>
              </a:rPr>
              <a:t>Regresiva  o no</a:t>
            </a:r>
          </a:p>
          <a:p>
            <a:pPr algn="ctr"/>
            <a:r>
              <a:rPr lang="es-AR" dirty="0" smtClean="0">
                <a:solidFill>
                  <a:schemeClr val="tx1"/>
                </a:solidFill>
              </a:rPr>
              <a:t>Indiferenciación de </a:t>
            </a:r>
            <a:r>
              <a:rPr lang="es-AR" dirty="0" err="1" smtClean="0">
                <a:solidFill>
                  <a:schemeClr val="tx1"/>
                </a:solidFill>
              </a:rPr>
              <a:t>l,r,d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639574" y="2501668"/>
            <a:ext cx="2676841" cy="39961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Cama    </a:t>
            </a:r>
            <a:r>
              <a:rPr lang="es-AR" b="1" dirty="0" err="1" smtClean="0">
                <a:solidFill>
                  <a:schemeClr val="tx1"/>
                </a:solidFill>
              </a:rPr>
              <a:t>tama</a:t>
            </a:r>
            <a:endParaRPr lang="es-AR" b="1" dirty="0" smtClean="0">
              <a:solidFill>
                <a:schemeClr val="tx1"/>
              </a:solidFill>
            </a:endParaRP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algn="ctr"/>
            <a:endParaRPr lang="es-AR" b="1" dirty="0" smtClean="0">
              <a:solidFill>
                <a:schemeClr val="tx1"/>
              </a:solidFill>
            </a:endParaRP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Dulce </a:t>
            </a:r>
            <a:r>
              <a:rPr lang="es-AR" b="1" dirty="0" err="1" smtClean="0">
                <a:solidFill>
                  <a:schemeClr val="tx1"/>
                </a:solidFill>
              </a:rPr>
              <a:t>duhce</a:t>
            </a:r>
            <a:endParaRPr lang="es-AR" b="1" dirty="0" smtClean="0">
              <a:solidFill>
                <a:schemeClr val="tx1"/>
              </a:solidFill>
            </a:endParaRP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algn="ctr"/>
            <a:endParaRPr lang="es-AR" b="1" dirty="0" smtClean="0">
              <a:solidFill>
                <a:schemeClr val="tx1"/>
              </a:solidFill>
            </a:endParaRP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Foca     poca</a:t>
            </a:r>
          </a:p>
          <a:p>
            <a:pPr algn="ctr"/>
            <a:endParaRPr lang="es-AR" b="1" dirty="0" smtClean="0">
              <a:solidFill>
                <a:schemeClr val="tx1"/>
              </a:solidFill>
            </a:endParaRPr>
          </a:p>
          <a:p>
            <a:pPr algn="ctr"/>
            <a:r>
              <a:rPr lang="es-AR" dirty="0" err="1" smtClean="0">
                <a:solidFill>
                  <a:schemeClr val="tx1"/>
                </a:solidFill>
              </a:rPr>
              <a:t>Anteriorizacion</a:t>
            </a:r>
            <a:endParaRPr lang="es-AR" dirty="0" smtClean="0">
              <a:solidFill>
                <a:schemeClr val="tx1"/>
              </a:solidFill>
            </a:endParaRPr>
          </a:p>
          <a:p>
            <a:pPr algn="ctr"/>
            <a:endParaRPr lang="es-AR" dirty="0">
              <a:solidFill>
                <a:schemeClr val="tx1"/>
              </a:solidFill>
            </a:endParaRPr>
          </a:p>
          <a:p>
            <a:pPr algn="ctr"/>
            <a:r>
              <a:rPr lang="es-AR" dirty="0" err="1" smtClean="0">
                <a:solidFill>
                  <a:schemeClr val="tx1"/>
                </a:solidFill>
              </a:rPr>
              <a:t>Oclusivizacion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7" name="6 Flecha abajo"/>
          <p:cNvSpPr/>
          <p:nvPr/>
        </p:nvSpPr>
        <p:spPr>
          <a:xfrm>
            <a:off x="1691680" y="2885015"/>
            <a:ext cx="126771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Flecha abajo"/>
          <p:cNvSpPr/>
          <p:nvPr/>
        </p:nvSpPr>
        <p:spPr>
          <a:xfrm>
            <a:off x="1691680" y="3471309"/>
            <a:ext cx="126771" cy="180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Flecha abajo"/>
          <p:cNvSpPr/>
          <p:nvPr/>
        </p:nvSpPr>
        <p:spPr>
          <a:xfrm>
            <a:off x="4788024" y="285293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Flecha abajo"/>
          <p:cNvSpPr/>
          <p:nvPr/>
        </p:nvSpPr>
        <p:spPr>
          <a:xfrm>
            <a:off x="4788024" y="3681028"/>
            <a:ext cx="144016" cy="324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Flecha abajo"/>
          <p:cNvSpPr/>
          <p:nvPr/>
        </p:nvSpPr>
        <p:spPr>
          <a:xfrm>
            <a:off x="7164288" y="285293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Flecha abajo"/>
          <p:cNvSpPr/>
          <p:nvPr/>
        </p:nvSpPr>
        <p:spPr>
          <a:xfrm>
            <a:off x="7164288" y="3681028"/>
            <a:ext cx="144016" cy="324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Flecha abajo"/>
          <p:cNvSpPr/>
          <p:nvPr/>
        </p:nvSpPr>
        <p:spPr>
          <a:xfrm>
            <a:off x="1564909" y="4077773"/>
            <a:ext cx="126771" cy="180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Flecha abajo"/>
          <p:cNvSpPr/>
          <p:nvPr/>
        </p:nvSpPr>
        <p:spPr>
          <a:xfrm>
            <a:off x="4716016" y="4513862"/>
            <a:ext cx="144016" cy="324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04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1052</Words>
  <Application>Microsoft Office PowerPoint</Application>
  <PresentationFormat>Presentación en pantalla (4:3)</PresentationFormat>
  <Paragraphs>169</Paragraphs>
  <Slides>22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5" baseType="lpstr">
      <vt:lpstr>Adyacencia</vt:lpstr>
      <vt:lpstr>Objeto empaquetador del shell</vt:lpstr>
      <vt:lpstr>Paquete</vt:lpstr>
      <vt:lpstr>Nivel Fonético Fonológico </vt:lpstr>
      <vt:lpstr>Nivel Fonético Fonológico</vt:lpstr>
      <vt:lpstr>Nivel Fonético Fonológico</vt:lpstr>
      <vt:lpstr>Presentación de PowerPoint</vt:lpstr>
      <vt:lpstr>Teorías sobre el desarrollo fonológico</vt:lpstr>
      <vt:lpstr>FONOLOGIA NATURAL  Ingram 1976-1979</vt:lpstr>
      <vt:lpstr>FONOLOGIA NATURAL  Ingram 1976-1979</vt:lpstr>
      <vt:lpstr>FONOLOGIA NATURAL</vt:lpstr>
      <vt:lpstr>PROCESOS FONOLOGICOS DE SIMPLIFICACION</vt:lpstr>
      <vt:lpstr>Bosch, Laura .1983. Evaluación Fonológica del habla Infantil. Adquisición  Fonológica - Procesos fonológicos de simplificación en niños españoles.</vt:lpstr>
      <vt:lpstr>PROCESOS FONOLOGICOS DE SIMPLIFICACION. Categorías</vt:lpstr>
      <vt:lpstr>Procesos Fonológicos de simplificación. </vt:lpstr>
      <vt:lpstr>Procesos Fonológicos de simplificación</vt:lpstr>
      <vt:lpstr>Procesos Fonológicos ASIMILACION</vt:lpstr>
      <vt:lpstr>PROCESOS FONOLOGICOS</vt:lpstr>
      <vt:lpstr>Adquisición Fonética-Fonológica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Nivel Fonético Fonológico</dc:title>
  <dc:creator>Gisela</dc:creator>
  <cp:lastModifiedBy>Gisela</cp:lastModifiedBy>
  <cp:revision>51</cp:revision>
  <dcterms:created xsi:type="dcterms:W3CDTF">2019-09-24T16:14:29Z</dcterms:created>
  <dcterms:modified xsi:type="dcterms:W3CDTF">2019-12-09T13:29:40Z</dcterms:modified>
</cp:coreProperties>
</file>