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50" r:id="rId1"/>
  </p:sldMasterIdLst>
  <p:notesMasterIdLst>
    <p:notesMasterId r:id="rId8"/>
  </p:notesMasterIdLst>
  <p:sldIdLst>
    <p:sldId id="256" r:id="rId2"/>
    <p:sldId id="257" r:id="rId3"/>
    <p:sldId id="264" r:id="rId4"/>
    <p:sldId id="265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igBTl+Rqcjan9JNWTpvfsmUPiYa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4" Type="http://schemas.openxmlformats.org/officeDocument/2006/relationships/slide" Target="slides/slide3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6" name="Google Shape;1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9d84459dd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9d84459dd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2" name="Google Shape;19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34272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1747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6710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9245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63378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28388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5140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568392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8778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318826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Rectangle 10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56561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768" y="6309360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9360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3382" y="630936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6977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"/>
          <p:cNvSpPr txBox="1">
            <a:spLocks noGrp="1"/>
          </p:cNvSpPr>
          <p:nvPr>
            <p:ph type="ctrTitle"/>
          </p:nvPr>
        </p:nvSpPr>
        <p:spPr>
          <a:xfrm>
            <a:off x="1142999" y="1690399"/>
            <a:ext cx="6858000" cy="1399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Georgia"/>
              <a:buNone/>
            </a:pPr>
            <a:r>
              <a:rPr lang="es-ES" sz="32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HISTORIA GENERAL DE LA EDUCACIÓN</a:t>
            </a:r>
            <a:endParaRPr sz="3200" b="1" dirty="0">
              <a:solidFill>
                <a:schemeClr val="accent2">
                  <a:lumMod val="60000"/>
                  <a:lumOff val="4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162" name="Google Shape;162;p1"/>
          <p:cNvSpPr txBox="1">
            <a:spLocks noGrp="1"/>
          </p:cNvSpPr>
          <p:nvPr>
            <p:ph type="subTitle" idx="1"/>
          </p:nvPr>
        </p:nvSpPr>
        <p:spPr>
          <a:xfrm>
            <a:off x="1142999" y="3602037"/>
            <a:ext cx="7271327" cy="2115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360"/>
              <a:buNone/>
            </a:pPr>
            <a:endParaRPr lang="es-ES" dirty="0" smtClean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360"/>
              <a:buNone/>
            </a:pPr>
            <a:endParaRPr lang="es-ES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360"/>
              <a:buNone/>
            </a:pPr>
            <a:endParaRPr lang="es-ES" dirty="0" smtClean="0">
              <a:solidFill>
                <a:schemeClr val="dk1"/>
              </a:solidFill>
              <a:latin typeface="Garamond" panose="02020404030301010803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360"/>
              <a:buNone/>
            </a:pPr>
            <a:endParaRPr lang="es-ES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360"/>
              <a:buNone/>
            </a:pPr>
            <a:r>
              <a:rPr lang="es-ES" sz="5000" b="1" dirty="0" smtClean="0">
                <a:solidFill>
                  <a:schemeClr val="dk1"/>
                </a:solidFill>
                <a:latin typeface="Garamond" panose="02020404030301010803" pitchFamily="18" charset="0"/>
              </a:rPr>
              <a:t>EQUIPO </a:t>
            </a:r>
            <a:r>
              <a:rPr lang="es-ES" sz="5000" b="1" dirty="0">
                <a:solidFill>
                  <a:schemeClr val="dk1"/>
                </a:solidFill>
                <a:latin typeface="Garamond" panose="02020404030301010803" pitchFamily="18" charset="0"/>
              </a:rPr>
              <a:t>DOCENTE</a:t>
            </a:r>
            <a:r>
              <a:rPr lang="es-ES" sz="5000" dirty="0">
                <a:solidFill>
                  <a:schemeClr val="dk1"/>
                </a:solidFill>
                <a:latin typeface="Garamond" panose="02020404030301010803" pitchFamily="18" charset="0"/>
              </a:rPr>
              <a:t>:</a:t>
            </a:r>
            <a:endParaRPr sz="5000" dirty="0">
              <a:latin typeface="Garamond" panose="02020404030301010803" pitchFamily="18" charset="0"/>
            </a:endParaRPr>
          </a:p>
          <a:p>
            <a:pPr marL="0" lvl="0" indent="0" algn="ct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endParaRPr sz="5000" dirty="0">
              <a:solidFill>
                <a:schemeClr val="dk1"/>
              </a:solidFill>
              <a:latin typeface="Garamond" panose="02020404030301010803" pitchFamily="18" charset="0"/>
            </a:endParaRPr>
          </a:p>
          <a:p>
            <a:pPr marL="0" lvl="0" indent="0" algn="ct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r>
              <a:rPr lang="es-ES" sz="5000" b="1" dirty="0" smtClean="0">
                <a:solidFill>
                  <a:schemeClr val="dk1"/>
                </a:solidFill>
                <a:latin typeface="Garamond" panose="02020404030301010803" pitchFamily="18" charset="0"/>
              </a:rPr>
              <a:t>-</a:t>
            </a:r>
          </a:p>
          <a:p>
            <a:pPr lvl="0" algn="ctr" rtl="0">
              <a:spcBef>
                <a:spcPts val="320"/>
              </a:spcBef>
              <a:spcAft>
                <a:spcPts val="0"/>
              </a:spcAft>
              <a:buSzPts val="1360"/>
            </a:pPr>
            <a:r>
              <a:rPr lang="es-AR" sz="8000" b="1" dirty="0" smtClean="0">
                <a:solidFill>
                  <a:schemeClr val="dk1"/>
                </a:solidFill>
                <a:latin typeface="Garamond" panose="02020404030301010803" pitchFamily="18" charset="0"/>
              </a:rPr>
              <a:t>Prof. SONIA RIVEROS</a:t>
            </a:r>
          </a:p>
          <a:p>
            <a:pPr marL="0" lvl="0" indent="0" algn="ct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r>
              <a:rPr lang="es-ES" sz="8000" b="1" dirty="0" smtClean="0">
                <a:solidFill>
                  <a:schemeClr val="dk1"/>
                </a:solidFill>
                <a:latin typeface="Garamond" panose="02020404030301010803" pitchFamily="18" charset="0"/>
              </a:rPr>
              <a:t>Prof</a:t>
            </a:r>
            <a:r>
              <a:rPr lang="es-ES" sz="8000" b="1" dirty="0" smtClean="0">
                <a:solidFill>
                  <a:schemeClr val="dk1"/>
                </a:solidFill>
                <a:latin typeface="Garamond" panose="02020404030301010803" pitchFamily="18" charset="0"/>
              </a:rPr>
              <a:t>. SOLEDAD MARTÍNEZ</a:t>
            </a:r>
            <a:endParaRPr sz="8000" b="1" dirty="0">
              <a:solidFill>
                <a:schemeClr val="dk1"/>
              </a:solidFill>
              <a:latin typeface="Garamond" panose="02020404030301010803" pitchFamily="18" charset="0"/>
            </a:endParaRPr>
          </a:p>
          <a:p>
            <a:pPr marL="0" lvl="0" indent="0" algn="ct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r>
              <a:rPr lang="es-ES" dirty="0">
                <a:solidFill>
                  <a:schemeClr val="dk1"/>
                </a:solidFill>
              </a:rPr>
              <a:t>2020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"/>
          <p:cNvSpPr txBox="1">
            <a:spLocks noGrp="1"/>
          </p:cNvSpPr>
          <p:nvPr>
            <p:ph type="title"/>
          </p:nvPr>
        </p:nvSpPr>
        <p:spPr>
          <a:xfrm>
            <a:off x="628650" y="171163"/>
            <a:ext cx="7886700" cy="724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A8422A"/>
              </a:buClr>
              <a:buSzPts val="3300"/>
              <a:buFont typeface="Georgia"/>
              <a:buNone/>
            </a:pPr>
            <a:r>
              <a:rPr lang="es-AR" b="1" dirty="0" smtClean="0">
                <a:solidFill>
                  <a:schemeClr val="accent2"/>
                </a:solidFill>
                <a:latin typeface="Garamond" panose="02020404030301010803" pitchFamily="18" charset="0"/>
              </a:rPr>
              <a:t>Nuestra propuesta</a:t>
            </a:r>
            <a:endParaRPr b="1" dirty="0">
              <a:solidFill>
                <a:schemeClr val="accent2"/>
              </a:solidFill>
              <a:latin typeface="Garamond" panose="02020404030301010803" pitchFamily="18" charset="0"/>
            </a:endParaRPr>
          </a:p>
        </p:txBody>
      </p:sp>
      <p:sp>
        <p:nvSpPr>
          <p:cNvPr id="169" name="Google Shape;169;p2"/>
          <p:cNvSpPr txBox="1">
            <a:spLocks noGrp="1"/>
          </p:cNvSpPr>
          <p:nvPr>
            <p:ph idx="1"/>
          </p:nvPr>
        </p:nvSpPr>
        <p:spPr>
          <a:xfrm>
            <a:off x="378691" y="1089891"/>
            <a:ext cx="8386618" cy="55787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95"/>
              <a:buNone/>
            </a:pPr>
            <a:r>
              <a:rPr lang="es-ES" sz="2400" dirty="0" smtClean="0">
                <a:latin typeface="Garamond" panose="02020404030301010803" pitchFamily="18" charset="0"/>
              </a:rPr>
              <a:t>Brindarles un </a:t>
            </a:r>
            <a:r>
              <a:rPr lang="es-ES" sz="2400" dirty="0">
                <a:latin typeface="Garamond" panose="02020404030301010803" pitchFamily="18" charset="0"/>
              </a:rPr>
              <a:t>conjunto de conocimientos básicos y herramientas necesarias para dar fundamento teórico a su futura práctica profesional, con conciencia histórica. </a:t>
            </a:r>
            <a:r>
              <a:rPr lang="es-ES" sz="2400" dirty="0" smtClean="0">
                <a:latin typeface="Garamond" panose="02020404030301010803" pitchFamily="18" charset="0"/>
              </a:rPr>
              <a:t>De este modo:</a:t>
            </a:r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95"/>
              <a:buNone/>
            </a:pPr>
            <a:endParaRPr lang="es-ES" sz="2400" dirty="0" smtClean="0">
              <a:latin typeface="Garamond" panose="02020404030301010803" pitchFamily="18" charset="0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95"/>
              <a:buFont typeface="Wingdings" panose="05000000000000000000" pitchFamily="2" charset="2"/>
              <a:buChar char="§"/>
            </a:pPr>
            <a:r>
              <a:rPr lang="es-ES" sz="2400" dirty="0" smtClean="0">
                <a:latin typeface="Garamond" panose="02020404030301010803" pitchFamily="18" charset="0"/>
              </a:rPr>
              <a:t>Procurar un </a:t>
            </a:r>
            <a:r>
              <a:rPr lang="es-ES" sz="2400" dirty="0">
                <a:solidFill>
                  <a:schemeClr val="accent2"/>
                </a:solidFill>
                <a:latin typeface="Garamond" panose="02020404030301010803" pitchFamily="18" charset="0"/>
              </a:rPr>
              <a:t>acercamiento a la emergencia y procedencia de las principales instituciones educativas </a:t>
            </a:r>
            <a:r>
              <a:rPr lang="es-ES" sz="2400" dirty="0" smtClean="0">
                <a:solidFill>
                  <a:schemeClr val="accent2"/>
                </a:solidFill>
                <a:latin typeface="Garamond" panose="02020404030301010803" pitchFamily="18" charset="0"/>
              </a:rPr>
              <a:t>desde </a:t>
            </a:r>
            <a:r>
              <a:rPr lang="es-ES" sz="2400" dirty="0">
                <a:solidFill>
                  <a:schemeClr val="accent2"/>
                </a:solidFill>
                <a:latin typeface="Garamond" panose="02020404030301010803" pitchFamily="18" charset="0"/>
              </a:rPr>
              <a:t>la Edad Media hasta principios del siglo XX. </a:t>
            </a:r>
            <a:endParaRPr lang="es-ES" sz="2400" dirty="0" smtClean="0">
              <a:solidFill>
                <a:schemeClr val="accent2"/>
              </a:solidFill>
              <a:latin typeface="Garamond" panose="02020404030301010803" pitchFamily="18" charset="0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95"/>
              <a:buFont typeface="Wingdings" panose="05000000000000000000" pitchFamily="2" charset="2"/>
              <a:buChar char="§"/>
            </a:pPr>
            <a:r>
              <a:rPr lang="es-ES" sz="2400" dirty="0" smtClean="0">
                <a:latin typeface="Garamond" panose="02020404030301010803" pitchFamily="18" charset="0"/>
              </a:rPr>
              <a:t>Estudiar el </a:t>
            </a:r>
            <a:r>
              <a:rPr lang="es-ES" sz="2400" dirty="0">
                <a:latin typeface="Garamond" panose="02020404030301010803" pitchFamily="18" charset="0"/>
              </a:rPr>
              <a:t>desarrollo histórico de las </a:t>
            </a:r>
            <a:r>
              <a:rPr lang="es-ES" sz="2400" dirty="0">
                <a:solidFill>
                  <a:schemeClr val="accent2"/>
                </a:solidFill>
                <a:latin typeface="Garamond" panose="02020404030301010803" pitchFamily="18" charset="0"/>
              </a:rPr>
              <a:t>diferentes concepciones y teorías pedagógicas que fundamentan las diversas propuestas educativas</a:t>
            </a:r>
            <a:r>
              <a:rPr lang="es-ES" sz="2400" dirty="0">
                <a:solidFill>
                  <a:srgbClr val="0070C0"/>
                </a:solidFill>
                <a:latin typeface="Garamond" panose="02020404030301010803" pitchFamily="18" charset="0"/>
              </a:rPr>
              <a:t> </a:t>
            </a:r>
            <a:r>
              <a:rPr lang="es-ES" sz="2400" dirty="0">
                <a:latin typeface="Garamond" panose="02020404030301010803" pitchFamily="18" charset="0"/>
              </a:rPr>
              <a:t>llevadas a cabo durante los períodos </a:t>
            </a:r>
            <a:r>
              <a:rPr lang="es-ES" sz="2400" dirty="0" smtClean="0">
                <a:latin typeface="Garamond" panose="02020404030301010803" pitchFamily="18" charset="0"/>
              </a:rPr>
              <a:t>abordados y </a:t>
            </a:r>
            <a:r>
              <a:rPr lang="es-ES" sz="2400" dirty="0" smtClean="0">
                <a:solidFill>
                  <a:srgbClr val="0070C0"/>
                </a:solidFill>
                <a:latin typeface="Garamond" panose="02020404030301010803" pitchFamily="18" charset="0"/>
              </a:rPr>
              <a:t>los diversos </a:t>
            </a:r>
            <a:r>
              <a:rPr lang="es-ES" sz="2400" dirty="0">
                <a:solidFill>
                  <a:srgbClr val="0070C0"/>
                </a:solidFill>
                <a:latin typeface="Garamond" panose="02020404030301010803" pitchFamily="18" charset="0"/>
              </a:rPr>
              <a:t>proyectos pedagógicos</a:t>
            </a:r>
            <a:r>
              <a:rPr lang="es-ES" sz="2400" dirty="0">
                <a:latin typeface="Garamond" panose="02020404030301010803" pitchFamily="18" charset="0"/>
              </a:rPr>
              <a:t> </a:t>
            </a:r>
            <a:r>
              <a:rPr lang="es-ES" sz="2400" dirty="0" smtClean="0">
                <a:latin typeface="Garamond" panose="02020404030301010803" pitchFamily="18" charset="0"/>
              </a:rPr>
              <a:t>identificados </a:t>
            </a:r>
            <a:r>
              <a:rPr lang="es-ES" sz="2400" dirty="0">
                <a:latin typeface="Garamond" panose="02020404030301010803" pitchFamily="18" charset="0"/>
              </a:rPr>
              <a:t>en </a:t>
            </a:r>
            <a:r>
              <a:rPr lang="es-ES" sz="2400" dirty="0" smtClean="0">
                <a:latin typeface="Garamond" panose="02020404030301010803" pitchFamily="18" charset="0"/>
              </a:rPr>
              <a:t>cada uno de ellos.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95"/>
              <a:buFont typeface="Wingdings" panose="05000000000000000000" pitchFamily="2" charset="2"/>
              <a:buChar char="§"/>
            </a:pPr>
            <a:r>
              <a:rPr lang="es-ES" sz="2400" dirty="0" smtClean="0">
                <a:latin typeface="Garamond" panose="02020404030301010803" pitchFamily="18" charset="0"/>
              </a:rPr>
              <a:t>En </a:t>
            </a:r>
            <a:r>
              <a:rPr lang="es-ES" sz="2400" dirty="0">
                <a:latin typeface="Garamond" panose="02020404030301010803" pitchFamily="18" charset="0"/>
              </a:rPr>
              <a:t>relación </a:t>
            </a:r>
            <a:r>
              <a:rPr lang="es-ES" sz="2400" dirty="0" smtClean="0">
                <a:latin typeface="Garamond" panose="02020404030301010803" pitchFamily="18" charset="0"/>
              </a:rPr>
              <a:t>a </a:t>
            </a:r>
            <a:r>
              <a:rPr lang="es-ES" sz="2400" dirty="0">
                <a:latin typeface="Garamond" panose="02020404030301010803" pitchFamily="18" charset="0"/>
              </a:rPr>
              <a:t>la </a:t>
            </a:r>
            <a:r>
              <a:rPr lang="es-ES" sz="2400" dirty="0">
                <a:solidFill>
                  <a:srgbClr val="0070C0"/>
                </a:solidFill>
                <a:latin typeface="Garamond" panose="02020404030301010803" pitchFamily="18" charset="0"/>
              </a:rPr>
              <a:t>formación del futuro </a:t>
            </a:r>
            <a:r>
              <a:rPr lang="es-ES" sz="2400" dirty="0" smtClean="0">
                <a:solidFill>
                  <a:srgbClr val="0070C0"/>
                </a:solidFill>
                <a:latin typeface="Garamond" panose="02020404030301010803" pitchFamily="18" charset="0"/>
              </a:rPr>
              <a:t>Licenciado </a:t>
            </a:r>
            <a:r>
              <a:rPr lang="es-ES" sz="2400" dirty="0">
                <a:solidFill>
                  <a:srgbClr val="0070C0"/>
                </a:solidFill>
                <a:latin typeface="Garamond" panose="02020404030301010803" pitchFamily="18" charset="0"/>
              </a:rPr>
              <a:t>en Ciencias de la Educación</a:t>
            </a:r>
            <a:r>
              <a:rPr lang="es-ES" sz="2400" dirty="0">
                <a:latin typeface="Garamond" panose="02020404030301010803" pitchFamily="18" charset="0"/>
              </a:rPr>
              <a:t> proponemos </a:t>
            </a:r>
            <a:r>
              <a:rPr lang="es-ES" sz="2400" dirty="0">
                <a:solidFill>
                  <a:srgbClr val="0070C0"/>
                </a:solidFill>
                <a:latin typeface="Garamond" panose="02020404030301010803" pitchFamily="18" charset="0"/>
              </a:rPr>
              <a:t>que esta asignatura provea inicialmente al estudiante de un conjunto de herramientas teórico-metodológicas para la </a:t>
            </a:r>
            <a:r>
              <a:rPr lang="es-ES" sz="2400" dirty="0" smtClean="0">
                <a:solidFill>
                  <a:srgbClr val="0070C0"/>
                </a:solidFill>
                <a:latin typeface="Garamond" panose="02020404030301010803" pitchFamily="18" charset="0"/>
              </a:rPr>
              <a:t>investigación </a:t>
            </a:r>
            <a:r>
              <a:rPr lang="es-ES" sz="2400" dirty="0">
                <a:solidFill>
                  <a:srgbClr val="0070C0"/>
                </a:solidFill>
                <a:latin typeface="Garamond" panose="02020404030301010803" pitchFamily="18" charset="0"/>
              </a:rPr>
              <a:t>en el campo de la Historia de la Educación</a:t>
            </a:r>
            <a:r>
              <a:rPr lang="es-ES" sz="2400" dirty="0">
                <a:latin typeface="Garamond" panose="02020404030301010803" pitchFamily="18" charset="0"/>
              </a:rPr>
              <a:t>. </a:t>
            </a:r>
            <a:endParaRPr lang="es-ES" sz="2400" dirty="0" smtClean="0">
              <a:latin typeface="Garamond" panose="02020404030301010803" pitchFamily="18" charset="0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95"/>
              <a:buFont typeface="Wingdings" panose="05000000000000000000" pitchFamily="2" charset="2"/>
              <a:buChar char="§"/>
            </a:pPr>
            <a:r>
              <a:rPr lang="es-ES" sz="2400" b="1" dirty="0" smtClean="0">
                <a:latin typeface="Garamond" panose="02020404030301010803" pitchFamily="18" charset="0"/>
              </a:rPr>
              <a:t>Desde una opción teórico – epistemológica</a:t>
            </a:r>
            <a:r>
              <a:rPr lang="es-ES" sz="2400" dirty="0" smtClean="0">
                <a:latin typeface="Garamond" panose="02020404030301010803" pitchFamily="18" charset="0"/>
              </a:rPr>
              <a:t>: </a:t>
            </a:r>
            <a:r>
              <a:rPr lang="es-ES" sz="2400" b="1" dirty="0" smtClean="0">
                <a:solidFill>
                  <a:srgbClr val="0070C0"/>
                </a:solidFill>
                <a:latin typeface="Garamond" panose="02020404030301010803" pitchFamily="18" charset="0"/>
              </a:rPr>
              <a:t>Una historia de las prácticas </a:t>
            </a:r>
            <a:r>
              <a:rPr lang="es-ES" sz="2400" b="1" dirty="0" smtClean="0">
                <a:solidFill>
                  <a:srgbClr val="0070C0"/>
                </a:solidFill>
                <a:latin typeface="Garamond" panose="02020404030301010803" pitchFamily="18" charset="0"/>
              </a:rPr>
              <a:t>educativas.</a:t>
            </a:r>
            <a:endParaRPr lang="es-ES" sz="2400" b="1" dirty="0" smtClean="0">
              <a:solidFill>
                <a:srgbClr val="0070C0"/>
              </a:solidFill>
              <a:latin typeface="Garamond" panose="02020404030301010803" pitchFamily="18" charset="0"/>
            </a:endParaRP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95"/>
              <a:buNone/>
            </a:pPr>
            <a:endParaRPr lang="es-ES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95"/>
              <a:buNone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4327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/>
            <a:r>
              <a:rPr lang="es-AR" b="1" dirty="0" smtClean="0">
                <a:solidFill>
                  <a:schemeClr val="accent2"/>
                </a:solidFill>
                <a:latin typeface="Garamond" panose="02020404030301010803" pitchFamily="18" charset="0"/>
              </a:rPr>
              <a:t>Objetivos</a:t>
            </a:r>
            <a:endParaRPr lang="en-US" b="1" dirty="0">
              <a:solidFill>
                <a:schemeClr val="accent2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794326"/>
            <a:ext cx="9144000" cy="6229929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ES" sz="2800" dirty="0" smtClean="0">
                <a:latin typeface="Garamond" panose="02020404030301010803" pitchFamily="18" charset="0"/>
              </a:rPr>
              <a:t>Caracterizar </a:t>
            </a:r>
            <a:r>
              <a:rPr lang="es-ES" sz="2800" dirty="0">
                <a:latin typeface="Garamond" panose="02020404030301010803" pitchFamily="18" charset="0"/>
              </a:rPr>
              <a:t>los </a:t>
            </a:r>
            <a:r>
              <a:rPr lang="es-ES" sz="2800" dirty="0">
                <a:solidFill>
                  <a:srgbClr val="0070C0"/>
                </a:solidFill>
                <a:latin typeface="Garamond" panose="02020404030301010803" pitchFamily="18" charset="0"/>
              </a:rPr>
              <a:t>principales discursos y prácticas educativas que configuran a las instituciones educativas y los sujetos en la época medieval, moderna y contemporánea, en el entramado histórico-social en el cual pudieron emerger</a:t>
            </a:r>
            <a:r>
              <a:rPr lang="es-ES" sz="2800" dirty="0">
                <a:latin typeface="Garamond" panose="02020404030301010803" pitchFamily="18" charset="0"/>
              </a:rPr>
              <a:t>, configurarse y consolidarse. </a:t>
            </a:r>
            <a:endParaRPr lang="es-ES" sz="2800" dirty="0" smtClean="0">
              <a:latin typeface="Garamond" panose="02020404030301010803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" sz="2800" dirty="0" smtClean="0">
                <a:latin typeface="Garamond" panose="02020404030301010803" pitchFamily="18" charset="0"/>
              </a:rPr>
              <a:t>Comprender </a:t>
            </a:r>
            <a:r>
              <a:rPr lang="es-ES" sz="2800" dirty="0">
                <a:latin typeface="Garamond" panose="02020404030301010803" pitchFamily="18" charset="0"/>
              </a:rPr>
              <a:t>las diversas </a:t>
            </a:r>
            <a:r>
              <a:rPr lang="es-ES" sz="2800" dirty="0">
                <a:solidFill>
                  <a:srgbClr val="0070C0"/>
                </a:solidFill>
                <a:latin typeface="Garamond" panose="02020404030301010803" pitchFamily="18" charset="0"/>
              </a:rPr>
              <a:t>teorías pedagógicas </a:t>
            </a:r>
            <a:r>
              <a:rPr lang="es-ES" sz="2800" dirty="0">
                <a:latin typeface="Garamond" panose="02020404030301010803" pitchFamily="18" charset="0"/>
              </a:rPr>
              <a:t>que han sustentado y sustentan discursos y prácticas educativas en el marco de </a:t>
            </a:r>
            <a:r>
              <a:rPr lang="es-ES" sz="2800" dirty="0" smtClean="0">
                <a:latin typeface="Garamond" panose="02020404030301010803" pitchFamily="18" charset="0"/>
              </a:rPr>
              <a:t>una </a:t>
            </a:r>
            <a:r>
              <a:rPr lang="es-ES" sz="2800" dirty="0">
                <a:latin typeface="Garamond" panose="02020404030301010803" pitchFamily="18" charset="0"/>
              </a:rPr>
              <a:t>historia general de la educación y su recuperación a la luz de nuestra actualidad educativa. </a:t>
            </a:r>
            <a:endParaRPr lang="es-ES" sz="2800" dirty="0" smtClean="0">
              <a:latin typeface="Garamond" panose="02020404030301010803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" sz="2800" dirty="0" smtClean="0">
                <a:solidFill>
                  <a:srgbClr val="0070C0"/>
                </a:solidFill>
                <a:latin typeface="Garamond" panose="02020404030301010803" pitchFamily="18" charset="0"/>
              </a:rPr>
              <a:t>Realizar </a:t>
            </a:r>
            <a:r>
              <a:rPr lang="es-ES" sz="2800" dirty="0">
                <a:solidFill>
                  <a:srgbClr val="0070C0"/>
                </a:solidFill>
                <a:latin typeface="Garamond" panose="02020404030301010803" pitchFamily="18" charset="0"/>
              </a:rPr>
              <a:t>análisis críticos para comprender los acontecimientos y procesos educativos de cada época considerando continuidades, discontinuidades y rupturas</a:t>
            </a:r>
            <a:r>
              <a:rPr lang="es-ES" sz="2800" dirty="0">
                <a:latin typeface="Garamond" panose="02020404030301010803" pitchFamily="18" charset="0"/>
              </a:rPr>
              <a:t>. </a:t>
            </a:r>
            <a:endParaRPr lang="es-ES" sz="2800" dirty="0" smtClea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344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9383" y="277091"/>
            <a:ext cx="8686800" cy="6220691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ES" sz="2800" dirty="0">
                <a:latin typeface="Garamond" panose="02020404030301010803" pitchFamily="18" charset="0"/>
              </a:rPr>
              <a:t>Adquirir herramientas teórico-metodológicas que contribuyan a una formación docente básica para las prácticas de enseñanza y de investigación en el campo de la historia de la educación y de la pedagogía.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" sz="2800" dirty="0">
                <a:solidFill>
                  <a:schemeClr val="accent2"/>
                </a:solidFill>
                <a:latin typeface="Garamond" panose="02020404030301010803" pitchFamily="18" charset="0"/>
              </a:rPr>
              <a:t>Ejercer una “memoria crítica” que les permita como sujetos históricos, articular sus singulares historias personales con procesos históricos más amplios y complejos, a partir de una problematización histórica-educativa.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" sz="2800" dirty="0">
                <a:latin typeface="Garamond" panose="02020404030301010803" pitchFamily="18" charset="0"/>
              </a:rPr>
              <a:t>Hacer uso de las estrategias y herramientas pedagógicas- didácticas dispuestas en el Campus Virtual de la UNSL, propias de la modalidad no presencial para la comprensión de las problemáticas abordadas en la asignatura.</a:t>
            </a:r>
            <a:endParaRPr lang="en-US" sz="2800" dirty="0">
              <a:latin typeface="Garamond" panose="02020404030301010803" pitchFamily="18" charset="0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386823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1122219"/>
          </a:xfrm>
          <a:blipFill>
            <a:blip r:embed="rId3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/>
            <a:r>
              <a:rPr lang="es-AR" sz="4800" b="1" dirty="0" smtClean="0">
                <a:solidFill>
                  <a:schemeClr val="accent2"/>
                </a:solidFill>
                <a:latin typeface="Garamond" panose="02020404030301010803" pitchFamily="18" charset="0"/>
              </a:rPr>
              <a:t>Contenidos</a:t>
            </a:r>
            <a:endParaRPr lang="en-US" sz="4800" b="1" dirty="0">
              <a:solidFill>
                <a:schemeClr val="accent2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1" y="831272"/>
            <a:ext cx="9144000" cy="6026727"/>
          </a:xfrm>
          <a:blipFill>
            <a:blip r:embed="rId3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s-ES" sz="2800" dirty="0" smtClean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s-ES" sz="2800" b="1" dirty="0" smtClean="0">
                <a:solidFill>
                  <a:schemeClr val="accent2"/>
                </a:solidFill>
                <a:latin typeface="Garamond" panose="02020404030301010803" pitchFamily="18" charset="0"/>
              </a:rPr>
              <a:t>UNIDAD </a:t>
            </a:r>
            <a:r>
              <a:rPr lang="es-ES" sz="2800" b="1" dirty="0" smtClean="0">
                <a:solidFill>
                  <a:schemeClr val="accent2"/>
                </a:solidFill>
                <a:latin typeface="Garamond" panose="02020404030301010803" pitchFamily="18" charset="0"/>
              </a:rPr>
              <a:t>1: </a:t>
            </a:r>
            <a:r>
              <a:rPr lang="es-ES" sz="2800" dirty="0" smtClean="0">
                <a:latin typeface="Garamond" panose="02020404030301010803" pitchFamily="18" charset="0"/>
              </a:rPr>
              <a:t>De </a:t>
            </a:r>
            <a:r>
              <a:rPr lang="es-ES" sz="2800" dirty="0" smtClean="0">
                <a:latin typeface="Garamond" panose="02020404030301010803" pitchFamily="18" charset="0"/>
              </a:rPr>
              <a:t>la historia a la historia de las prácticas educativas.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sz="2800" b="1" dirty="0" smtClean="0">
                <a:solidFill>
                  <a:schemeClr val="accent2"/>
                </a:solidFill>
                <a:latin typeface="Garamond" panose="02020404030301010803" pitchFamily="18" charset="0"/>
              </a:rPr>
              <a:t>UNIDAD </a:t>
            </a:r>
            <a:r>
              <a:rPr lang="es-ES" sz="2800" b="1" dirty="0" smtClean="0">
                <a:solidFill>
                  <a:schemeClr val="accent2"/>
                </a:solidFill>
                <a:latin typeface="Garamond" panose="02020404030301010803" pitchFamily="18" charset="0"/>
              </a:rPr>
              <a:t>2: </a:t>
            </a:r>
            <a:r>
              <a:rPr lang="es-ES" sz="2800" dirty="0" smtClean="0">
                <a:latin typeface="Garamond" panose="02020404030301010803" pitchFamily="18" charset="0"/>
              </a:rPr>
              <a:t>Instituciones </a:t>
            </a:r>
            <a:r>
              <a:rPr lang="es-ES" sz="2800" dirty="0" smtClean="0">
                <a:latin typeface="Garamond" panose="02020404030301010803" pitchFamily="18" charset="0"/>
              </a:rPr>
              <a:t>y prácticas educativas en la cristiandad medieval.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sz="2800" b="1" dirty="0" smtClean="0">
                <a:solidFill>
                  <a:schemeClr val="accent2"/>
                </a:solidFill>
                <a:latin typeface="Garamond" panose="02020404030301010803" pitchFamily="18" charset="0"/>
              </a:rPr>
              <a:t>UNIDAD </a:t>
            </a:r>
            <a:r>
              <a:rPr lang="es-ES" sz="2800" b="1" dirty="0" smtClean="0">
                <a:solidFill>
                  <a:schemeClr val="accent2"/>
                </a:solidFill>
                <a:latin typeface="Garamond" panose="02020404030301010803" pitchFamily="18" charset="0"/>
              </a:rPr>
              <a:t>3: </a:t>
            </a:r>
            <a:r>
              <a:rPr lang="es-ES" sz="2800" dirty="0" smtClean="0">
                <a:latin typeface="Garamond" panose="02020404030301010803" pitchFamily="18" charset="0"/>
              </a:rPr>
              <a:t>Ruptura </a:t>
            </a:r>
            <a:r>
              <a:rPr lang="es-ES" sz="2800" dirty="0" smtClean="0">
                <a:latin typeface="Garamond" panose="02020404030301010803" pitchFamily="18" charset="0"/>
              </a:rPr>
              <a:t>del dispositivo medieval y emergencia de la pedagogía moderna.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sz="2800" b="1" dirty="0" smtClean="0">
                <a:solidFill>
                  <a:schemeClr val="accent2"/>
                </a:solidFill>
                <a:latin typeface="Garamond" panose="02020404030301010803" pitchFamily="18" charset="0"/>
              </a:rPr>
              <a:t>UNIDAD </a:t>
            </a:r>
            <a:r>
              <a:rPr lang="es-ES" sz="2800" b="1" dirty="0" smtClean="0">
                <a:solidFill>
                  <a:schemeClr val="accent2"/>
                </a:solidFill>
                <a:latin typeface="Garamond" panose="02020404030301010803" pitchFamily="18" charset="0"/>
              </a:rPr>
              <a:t>4: </a:t>
            </a:r>
            <a:r>
              <a:rPr lang="es-ES" sz="2800" dirty="0" smtClean="0">
                <a:solidFill>
                  <a:schemeClr val="accent2"/>
                </a:solidFill>
                <a:latin typeface="Garamond" panose="02020404030301010803" pitchFamily="18" charset="0"/>
              </a:rPr>
              <a:t> </a:t>
            </a:r>
            <a:r>
              <a:rPr lang="es-ES" sz="2800" dirty="0" smtClean="0">
                <a:latin typeface="Garamond" panose="02020404030301010803" pitchFamily="18" charset="0"/>
              </a:rPr>
              <a:t>Siglos XVII y XVIII. Una era de revoluciones: Repercusiones en el campo de las prácticas sociales, pedagógicas y educativas.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sz="2800" b="1" dirty="0" smtClean="0">
                <a:solidFill>
                  <a:schemeClr val="accent2"/>
                </a:solidFill>
                <a:latin typeface="Garamond" panose="02020404030301010803" pitchFamily="18" charset="0"/>
              </a:rPr>
              <a:t>UNIDAD </a:t>
            </a:r>
            <a:r>
              <a:rPr lang="es-ES" sz="2800" b="1" dirty="0" smtClean="0">
                <a:solidFill>
                  <a:schemeClr val="accent2"/>
                </a:solidFill>
                <a:latin typeface="Garamond" panose="02020404030301010803" pitchFamily="18" charset="0"/>
              </a:rPr>
              <a:t>5: </a:t>
            </a:r>
            <a:r>
              <a:rPr lang="es-ES" sz="2800" dirty="0" smtClean="0">
                <a:latin typeface="Garamond" panose="02020404030301010803" pitchFamily="18" charset="0"/>
              </a:rPr>
              <a:t>Tensiones </a:t>
            </a:r>
            <a:r>
              <a:rPr lang="es-ES" sz="2800" dirty="0" smtClean="0">
                <a:latin typeface="Garamond" panose="02020404030301010803" pitchFamily="18" charset="0"/>
              </a:rPr>
              <a:t>entre holismo y positivismo pedagógico.</a:t>
            </a:r>
            <a:endParaRPr lang="en-US" sz="2800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0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91440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</a:pPr>
            <a:r>
              <a:rPr lang="es-ES" sz="4800" b="1" dirty="0" smtClean="0">
                <a:solidFill>
                  <a:schemeClr val="accent2"/>
                </a:solidFill>
                <a:latin typeface="Garamond" panose="02020404030301010803" pitchFamily="18" charset="0"/>
              </a:rPr>
              <a:t>Trabajos </a:t>
            </a:r>
            <a:r>
              <a:rPr lang="es-ES" sz="4800" b="1" dirty="0" smtClean="0">
                <a:solidFill>
                  <a:schemeClr val="accent2"/>
                </a:solidFill>
                <a:latin typeface="Garamond" panose="02020404030301010803" pitchFamily="18" charset="0"/>
              </a:rPr>
              <a:t>Prácticos</a:t>
            </a:r>
            <a:r>
              <a:rPr lang="es-ES" sz="6000" b="1" dirty="0" smtClean="0">
                <a:solidFill>
                  <a:schemeClr val="accent2"/>
                </a:solidFill>
              </a:rPr>
              <a:t/>
            </a:r>
            <a:br>
              <a:rPr lang="es-ES" sz="6000" b="1" dirty="0" smtClean="0">
                <a:solidFill>
                  <a:schemeClr val="accent2"/>
                </a:solidFill>
              </a:rPr>
            </a:br>
            <a:r>
              <a:rPr lang="es-ES" sz="6000" dirty="0">
                <a:solidFill>
                  <a:schemeClr val="accent2"/>
                </a:solidFill>
              </a:rPr>
              <a:t/>
            </a:r>
            <a:br>
              <a:rPr lang="es-ES" sz="6000" dirty="0">
                <a:solidFill>
                  <a:schemeClr val="accent2"/>
                </a:solidFill>
              </a:rPr>
            </a:br>
            <a:r>
              <a:rPr lang="es-ES" sz="3200" dirty="0">
                <a:solidFill>
                  <a:schemeClr val="accent2"/>
                </a:solidFill>
              </a:rPr>
              <a:t>Cada unidad contará con un TRABAJO PRÁCTICO</a:t>
            </a:r>
            <a:r>
              <a:rPr lang="es-ES" sz="1800" dirty="0">
                <a:solidFill>
                  <a:schemeClr val="accent2"/>
                </a:solidFill>
              </a:rPr>
              <a:t>. </a:t>
            </a:r>
            <a:endParaRPr sz="1800" dirty="0">
              <a:solidFill>
                <a:schemeClr val="accent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</a:pPr>
            <a:r>
              <a:rPr lang="es-ES" sz="1800" dirty="0">
                <a:solidFill>
                  <a:srgbClr val="000000"/>
                </a:solidFill>
              </a:rPr>
              <a:t>A través de un video presentación les contaremos el o los propósitos del </a:t>
            </a:r>
            <a:r>
              <a:rPr lang="es-ES" sz="1800" dirty="0" err="1">
                <a:solidFill>
                  <a:srgbClr val="000000"/>
                </a:solidFill>
              </a:rPr>
              <a:t>tp</a:t>
            </a:r>
            <a:r>
              <a:rPr lang="es-ES" sz="1800" dirty="0">
                <a:solidFill>
                  <a:srgbClr val="000000"/>
                </a:solidFill>
              </a:rPr>
              <a:t> y sus respectivas consignas.</a:t>
            </a:r>
            <a:br>
              <a:rPr lang="es-ES" sz="1800" dirty="0">
                <a:solidFill>
                  <a:srgbClr val="000000"/>
                </a:solidFill>
              </a:rPr>
            </a:br>
            <a:endParaRPr sz="18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</a:pPr>
            <a:r>
              <a:rPr lang="es-ES" sz="1800" dirty="0">
                <a:solidFill>
                  <a:srgbClr val="000000"/>
                </a:solidFill>
              </a:rPr>
              <a:t>-</a:t>
            </a:r>
            <a:r>
              <a:rPr lang="es-ES" sz="1600" dirty="0">
                <a:solidFill>
                  <a:srgbClr val="000000"/>
                </a:solidFill>
              </a:rPr>
              <a:t>En general este trabajo les implicará la elaboración de un análisis crítico de fuentes primarias originales.</a:t>
            </a:r>
            <a:endParaRPr sz="16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</a:pPr>
            <a:endParaRPr sz="16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</a:pPr>
            <a:r>
              <a:rPr lang="es-ES" sz="1600" dirty="0">
                <a:solidFill>
                  <a:srgbClr val="000000"/>
                </a:solidFill>
              </a:rPr>
              <a:t>-Asimismo, contará con espacios de foro para plantear dudas e inquietudes que puedan emerger de las lecturas que van a realizar. </a:t>
            </a:r>
            <a:endParaRPr sz="16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</a:pPr>
            <a:endParaRPr sz="16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</a:pPr>
            <a:r>
              <a:rPr lang="es-ES" sz="1600" dirty="0">
                <a:solidFill>
                  <a:srgbClr val="000000"/>
                </a:solidFill>
              </a:rPr>
              <a:t>- IMPORTANTE: contará con un tiempo definido por el equipo para la presentación de cada </a:t>
            </a:r>
            <a:r>
              <a:rPr lang="es-ES" sz="1600" dirty="0" err="1">
                <a:solidFill>
                  <a:srgbClr val="000000"/>
                </a:solidFill>
              </a:rPr>
              <a:t>tp</a:t>
            </a:r>
            <a:r>
              <a:rPr lang="es-ES" sz="1600" dirty="0">
                <a:solidFill>
                  <a:srgbClr val="000000"/>
                </a:solidFill>
              </a:rPr>
              <a:t>. En este sentido, se encontrarán con espacio al interior de cada unidad que les permitirá subirlo. </a:t>
            </a:r>
            <a:r>
              <a:rPr lang="es-ES" sz="1800" dirty="0">
                <a:solidFill>
                  <a:srgbClr val="000000"/>
                </a:solidFill>
              </a:rPr>
              <a:t>    </a:t>
            </a:r>
            <a:endParaRPr sz="1800" dirty="0">
              <a:solidFill>
                <a:srgbClr val="000000"/>
              </a:solidFill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6248399"/>
          </a:xfrm>
          <a:blipFill>
            <a:blip r:embed="rId3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AR" sz="2400" dirty="0" smtClean="0">
                <a:latin typeface="Garamond" panose="02020404030301010803" pitchFamily="18" charset="0"/>
              </a:rPr>
              <a:t>Se prevé la realización de </a:t>
            </a:r>
            <a:r>
              <a:rPr lang="es-AR" sz="2400" dirty="0" smtClean="0">
                <a:latin typeface="Garamond" panose="02020404030301010803" pitchFamily="18" charset="0"/>
              </a:rPr>
              <a:t>cuatro</a:t>
            </a:r>
            <a:r>
              <a:rPr lang="es-AR" sz="2400" dirty="0" smtClean="0">
                <a:latin typeface="Garamond" panose="02020404030301010803" pitchFamily="18" charset="0"/>
              </a:rPr>
              <a:t> (4) </a:t>
            </a:r>
            <a:r>
              <a:rPr lang="es-AR" sz="2400" dirty="0" smtClean="0">
                <a:latin typeface="Garamond" panose="02020404030301010803" pitchFamily="18" charset="0"/>
              </a:rPr>
              <a:t>trabajos prácticos</a:t>
            </a:r>
            <a:r>
              <a:rPr lang="es-AR" sz="2400" dirty="0" smtClean="0">
                <a:latin typeface="Garamond" panose="02020404030301010803" pitchFamily="18" charset="0"/>
              </a:rPr>
              <a:t>:</a:t>
            </a:r>
            <a:endParaRPr lang="es-AR" sz="2400" dirty="0">
              <a:latin typeface="Garamond" panose="02020404030301010803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AR" sz="3200" b="1" dirty="0" smtClean="0">
                <a:latin typeface="Garamond" panose="02020404030301010803" pitchFamily="18" charset="0"/>
              </a:rPr>
              <a:t>TP 1</a:t>
            </a:r>
            <a:r>
              <a:rPr lang="es-AR" sz="3200" dirty="0" smtClean="0">
                <a:latin typeface="Garamond" panose="02020404030301010803" pitchFamily="18" charset="0"/>
              </a:rPr>
              <a:t>: </a:t>
            </a:r>
            <a:r>
              <a:rPr lang="es-ES" sz="3200" i="1" dirty="0" smtClean="0">
                <a:solidFill>
                  <a:srgbClr val="0070C0"/>
                </a:solidFill>
                <a:latin typeface="Garamond" panose="02020404030301010803" pitchFamily="18" charset="0"/>
              </a:rPr>
              <a:t>“La experiencia histórica y el vinculo con la Historia”</a:t>
            </a:r>
            <a:endParaRPr lang="es-ES" sz="3200" dirty="0">
              <a:latin typeface="Garamond" panose="02020404030301010803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3200" b="1" dirty="0" smtClean="0">
                <a:latin typeface="Garamond" panose="02020404030301010803" pitchFamily="18" charset="0"/>
              </a:rPr>
              <a:t>TP </a:t>
            </a:r>
            <a:r>
              <a:rPr lang="es-ES" sz="3200" b="1" dirty="0" smtClean="0">
                <a:latin typeface="Garamond" panose="02020404030301010803" pitchFamily="18" charset="0"/>
              </a:rPr>
              <a:t>2</a:t>
            </a:r>
            <a:r>
              <a:rPr lang="es-ES" sz="3200" dirty="0" smtClean="0">
                <a:latin typeface="Garamond" panose="02020404030301010803" pitchFamily="18" charset="0"/>
              </a:rPr>
              <a:t>:</a:t>
            </a:r>
            <a:r>
              <a:rPr lang="es-ES" sz="3200" i="1" dirty="0">
                <a:solidFill>
                  <a:srgbClr val="0070C0"/>
                </a:solidFill>
                <a:latin typeface="Garamond" panose="02020404030301010803" pitchFamily="18" charset="0"/>
              </a:rPr>
              <a:t> </a:t>
            </a:r>
            <a:r>
              <a:rPr lang="es-ES" sz="3200" i="1" dirty="0" smtClean="0">
                <a:solidFill>
                  <a:srgbClr val="0070C0"/>
                </a:solidFill>
                <a:latin typeface="Garamond" panose="02020404030301010803" pitchFamily="18" charset="0"/>
              </a:rPr>
              <a:t>“Constitución y formación de las Universidades”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3200" b="1" dirty="0" smtClean="0">
                <a:latin typeface="Garamond" panose="02020404030301010803" pitchFamily="18" charset="0"/>
              </a:rPr>
              <a:t>TP 3</a:t>
            </a:r>
            <a:r>
              <a:rPr lang="es-ES" sz="3200" dirty="0" smtClean="0">
                <a:latin typeface="Garamond" panose="02020404030301010803" pitchFamily="18" charset="0"/>
              </a:rPr>
              <a:t>:</a:t>
            </a:r>
            <a:r>
              <a:rPr lang="es-ES" sz="3200" i="1" dirty="0" smtClean="0">
                <a:solidFill>
                  <a:srgbClr val="0070C0"/>
                </a:solidFill>
                <a:latin typeface="Garamond" panose="02020404030301010803" pitchFamily="18" charset="0"/>
              </a:rPr>
              <a:t> “El campo intelectual pedagógico de los s. XVII, XVIII y XIX: Comenio, Rousseau y Pestalozzi”</a:t>
            </a:r>
            <a:endParaRPr lang="es-ES" sz="3200" i="1" dirty="0">
              <a:solidFill>
                <a:srgbClr val="0070C0"/>
              </a:solidFill>
              <a:latin typeface="Garamond" panose="02020404030301010803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3200" b="1" dirty="0" smtClean="0">
                <a:latin typeface="Garamond" panose="02020404030301010803" pitchFamily="18" charset="0"/>
              </a:rPr>
              <a:t>TP </a:t>
            </a:r>
            <a:r>
              <a:rPr lang="es-ES" sz="3200" b="1" dirty="0">
                <a:latin typeface="Garamond" panose="02020404030301010803" pitchFamily="18" charset="0"/>
              </a:rPr>
              <a:t>4</a:t>
            </a:r>
            <a:r>
              <a:rPr lang="es-ES" sz="3200" dirty="0" smtClean="0">
                <a:latin typeface="Garamond" panose="02020404030301010803" pitchFamily="18" charset="0"/>
              </a:rPr>
              <a:t>: </a:t>
            </a:r>
            <a:r>
              <a:rPr lang="es-ES" sz="3200" i="1" dirty="0" smtClean="0">
                <a:solidFill>
                  <a:srgbClr val="0070C0"/>
                </a:solidFill>
                <a:latin typeface="Garamond" panose="02020404030301010803" pitchFamily="18" charset="0"/>
              </a:rPr>
              <a:t>Discursos y prácticas educativas y pedagógicas en María Montessori</a:t>
            </a:r>
            <a:r>
              <a:rPr lang="es-ES" sz="3200" dirty="0" smtClean="0">
                <a:latin typeface="Garamond" panose="02020404030301010803" pitchFamily="18" charset="0"/>
              </a:rPr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800" dirty="0">
                <a:latin typeface="Garamond" panose="02020404030301010803" pitchFamily="18" charset="0"/>
              </a:rPr>
              <a:t>	</a:t>
            </a:r>
            <a:endParaRPr lang="en-US" sz="2800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280</TotalTime>
  <Words>508</Words>
  <Application>Microsoft Office PowerPoint</Application>
  <PresentationFormat>Presentación en pantalla (4:3)</PresentationFormat>
  <Paragraphs>49</Paragraphs>
  <Slides>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Century Gothic</vt:lpstr>
      <vt:lpstr>Garamond</vt:lpstr>
      <vt:lpstr>Georgia</vt:lpstr>
      <vt:lpstr>Wingdings</vt:lpstr>
      <vt:lpstr>Savon</vt:lpstr>
      <vt:lpstr>HISTORIA GENERAL DE LA EDUCACIÓN</vt:lpstr>
      <vt:lpstr>Nuestra propuesta</vt:lpstr>
      <vt:lpstr>Objetivos</vt:lpstr>
      <vt:lpstr>Presentación de PowerPoint</vt:lpstr>
      <vt:lpstr>Contenidos</vt:lpstr>
      <vt:lpstr>Trabajos Prácticos  Cada unidad contará con un TRABAJO PRÁCTICO.  A través de un video presentación les contaremos el o los propósitos del tp y sus respectivas consignas.  -En general este trabajo les implicará la elaboración de un análisis crítico de fuentes primarias originales.  -Asimismo, contará con espacios de foro para plantear dudas e inquietudes que puedan emerger de las lecturas que van a realizar.   - IMPORTANTE: contará con un tiempo definido por el equipo para la presentación de cada tp. En este sentido, se encontrarán con espacio al interior de cada unidad que les permitirá subirlo.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HISTORIA GENERAL DE LA EDUCACIÓN</dc:title>
  <dc:creator>sonia2020aguadita@outlook.es</dc:creator>
  <cp:lastModifiedBy>Admin</cp:lastModifiedBy>
  <cp:revision>20</cp:revision>
  <dcterms:created xsi:type="dcterms:W3CDTF">2020-09-30T01:57:06Z</dcterms:created>
  <dcterms:modified xsi:type="dcterms:W3CDTF">2022-08-10T14:17:03Z</dcterms:modified>
</cp:coreProperties>
</file>